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70"/>
    <p:restoredTop sz="96110"/>
  </p:normalViewPr>
  <p:slideViewPr>
    <p:cSldViewPr snapToGrid="0" snapToObjects="1">
      <p:cViewPr>
        <p:scale>
          <a:sx n="121" d="100"/>
          <a:sy n="121" d="100"/>
        </p:scale>
        <p:origin x="2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9C4B6-DB83-CA12-76EF-CA18794B74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D0BAB0D-C8A2-595E-B9C6-7799DFB5BD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F2FE141-008A-7A04-D324-5A638C485EDD}"/>
              </a:ext>
            </a:extLst>
          </p:cNvPr>
          <p:cNvSpPr>
            <a:spLocks noGrp="1"/>
          </p:cNvSpPr>
          <p:nvPr>
            <p:ph type="dt" sz="half" idx="10"/>
          </p:nvPr>
        </p:nvSpPr>
        <p:spPr/>
        <p:txBody>
          <a:bodyPr/>
          <a:lstStyle/>
          <a:p>
            <a:fld id="{F0898A4F-5690-A74F-9A5B-3CD00895C7D4}" type="datetimeFigureOut">
              <a:rPr lang="en-US" smtClean="0"/>
              <a:t>5/24/22</a:t>
            </a:fld>
            <a:endParaRPr lang="en-US"/>
          </a:p>
        </p:txBody>
      </p:sp>
      <p:sp>
        <p:nvSpPr>
          <p:cNvPr id="5" name="Footer Placeholder 4">
            <a:extLst>
              <a:ext uri="{FF2B5EF4-FFF2-40B4-BE49-F238E27FC236}">
                <a16:creationId xmlns:a16="http://schemas.microsoft.com/office/drawing/2014/main" id="{22BCB7F5-5229-D0C3-7B94-70AAD0748F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1A0769-E757-467C-DB63-B97F91A8A453}"/>
              </a:ext>
            </a:extLst>
          </p:cNvPr>
          <p:cNvSpPr>
            <a:spLocks noGrp="1"/>
          </p:cNvSpPr>
          <p:nvPr>
            <p:ph type="sldNum" sz="quarter" idx="12"/>
          </p:nvPr>
        </p:nvSpPr>
        <p:spPr/>
        <p:txBody>
          <a:bodyPr/>
          <a:lstStyle/>
          <a:p>
            <a:fld id="{D66F669C-8CDB-D44B-A75A-89598FC0897E}" type="slidenum">
              <a:rPr lang="en-US" smtClean="0"/>
              <a:t>‹#›</a:t>
            </a:fld>
            <a:endParaRPr lang="en-US"/>
          </a:p>
        </p:txBody>
      </p:sp>
    </p:spTree>
    <p:extLst>
      <p:ext uri="{BB962C8B-B14F-4D97-AF65-F5344CB8AC3E}">
        <p14:creationId xmlns:p14="http://schemas.microsoft.com/office/powerpoint/2010/main" val="3459257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77AC3-9A23-8F6B-1C19-4A4EF7FCCD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8A8A92-3AA5-B010-C78C-9C98B087F9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A9DC87-2324-E062-5045-15A30A034FE3}"/>
              </a:ext>
            </a:extLst>
          </p:cNvPr>
          <p:cNvSpPr>
            <a:spLocks noGrp="1"/>
          </p:cNvSpPr>
          <p:nvPr>
            <p:ph type="dt" sz="half" idx="10"/>
          </p:nvPr>
        </p:nvSpPr>
        <p:spPr/>
        <p:txBody>
          <a:bodyPr/>
          <a:lstStyle/>
          <a:p>
            <a:fld id="{F0898A4F-5690-A74F-9A5B-3CD00895C7D4}" type="datetimeFigureOut">
              <a:rPr lang="en-US" smtClean="0"/>
              <a:t>5/24/22</a:t>
            </a:fld>
            <a:endParaRPr lang="en-US"/>
          </a:p>
        </p:txBody>
      </p:sp>
      <p:sp>
        <p:nvSpPr>
          <p:cNvPr id="5" name="Footer Placeholder 4">
            <a:extLst>
              <a:ext uri="{FF2B5EF4-FFF2-40B4-BE49-F238E27FC236}">
                <a16:creationId xmlns:a16="http://schemas.microsoft.com/office/drawing/2014/main" id="{D4142F8B-BE19-1521-ABCD-DA6BA2DDD7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1F3D72-B5D5-4818-F1CC-39779CC4210E}"/>
              </a:ext>
            </a:extLst>
          </p:cNvPr>
          <p:cNvSpPr>
            <a:spLocks noGrp="1"/>
          </p:cNvSpPr>
          <p:nvPr>
            <p:ph type="sldNum" sz="quarter" idx="12"/>
          </p:nvPr>
        </p:nvSpPr>
        <p:spPr/>
        <p:txBody>
          <a:bodyPr/>
          <a:lstStyle/>
          <a:p>
            <a:fld id="{D66F669C-8CDB-D44B-A75A-89598FC0897E}" type="slidenum">
              <a:rPr lang="en-US" smtClean="0"/>
              <a:t>‹#›</a:t>
            </a:fld>
            <a:endParaRPr lang="en-US"/>
          </a:p>
        </p:txBody>
      </p:sp>
    </p:spTree>
    <p:extLst>
      <p:ext uri="{BB962C8B-B14F-4D97-AF65-F5344CB8AC3E}">
        <p14:creationId xmlns:p14="http://schemas.microsoft.com/office/powerpoint/2010/main" val="2312244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A4C4C4-6BE3-97DF-38A2-FF03C42BA08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F219BF-41E4-3B3F-E216-51E253C64C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AFF856-4579-CBCC-FD20-D8955A2C0215}"/>
              </a:ext>
            </a:extLst>
          </p:cNvPr>
          <p:cNvSpPr>
            <a:spLocks noGrp="1"/>
          </p:cNvSpPr>
          <p:nvPr>
            <p:ph type="dt" sz="half" idx="10"/>
          </p:nvPr>
        </p:nvSpPr>
        <p:spPr/>
        <p:txBody>
          <a:bodyPr/>
          <a:lstStyle/>
          <a:p>
            <a:fld id="{F0898A4F-5690-A74F-9A5B-3CD00895C7D4}" type="datetimeFigureOut">
              <a:rPr lang="en-US" smtClean="0"/>
              <a:t>5/24/22</a:t>
            </a:fld>
            <a:endParaRPr lang="en-US"/>
          </a:p>
        </p:txBody>
      </p:sp>
      <p:sp>
        <p:nvSpPr>
          <p:cNvPr id="5" name="Footer Placeholder 4">
            <a:extLst>
              <a:ext uri="{FF2B5EF4-FFF2-40B4-BE49-F238E27FC236}">
                <a16:creationId xmlns:a16="http://schemas.microsoft.com/office/drawing/2014/main" id="{F283D1A8-A2A0-1097-D838-C7433B481B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3E940C-1CC6-AED1-DE20-A46777D45040}"/>
              </a:ext>
            </a:extLst>
          </p:cNvPr>
          <p:cNvSpPr>
            <a:spLocks noGrp="1"/>
          </p:cNvSpPr>
          <p:nvPr>
            <p:ph type="sldNum" sz="quarter" idx="12"/>
          </p:nvPr>
        </p:nvSpPr>
        <p:spPr/>
        <p:txBody>
          <a:bodyPr/>
          <a:lstStyle/>
          <a:p>
            <a:fld id="{D66F669C-8CDB-D44B-A75A-89598FC0897E}" type="slidenum">
              <a:rPr lang="en-US" smtClean="0"/>
              <a:t>‹#›</a:t>
            </a:fld>
            <a:endParaRPr lang="en-US"/>
          </a:p>
        </p:txBody>
      </p:sp>
    </p:spTree>
    <p:extLst>
      <p:ext uri="{BB962C8B-B14F-4D97-AF65-F5344CB8AC3E}">
        <p14:creationId xmlns:p14="http://schemas.microsoft.com/office/powerpoint/2010/main" val="3527515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33D78-3434-B92F-BA0B-21837A231B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A6B225-678A-587B-8DFC-094532B354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81DFC7-5A8E-72D4-D0DB-9A26C2090357}"/>
              </a:ext>
            </a:extLst>
          </p:cNvPr>
          <p:cNvSpPr>
            <a:spLocks noGrp="1"/>
          </p:cNvSpPr>
          <p:nvPr>
            <p:ph type="dt" sz="half" idx="10"/>
          </p:nvPr>
        </p:nvSpPr>
        <p:spPr/>
        <p:txBody>
          <a:bodyPr/>
          <a:lstStyle/>
          <a:p>
            <a:fld id="{F0898A4F-5690-A74F-9A5B-3CD00895C7D4}" type="datetimeFigureOut">
              <a:rPr lang="en-US" smtClean="0"/>
              <a:t>5/24/22</a:t>
            </a:fld>
            <a:endParaRPr lang="en-US"/>
          </a:p>
        </p:txBody>
      </p:sp>
      <p:sp>
        <p:nvSpPr>
          <p:cNvPr id="5" name="Footer Placeholder 4">
            <a:extLst>
              <a:ext uri="{FF2B5EF4-FFF2-40B4-BE49-F238E27FC236}">
                <a16:creationId xmlns:a16="http://schemas.microsoft.com/office/drawing/2014/main" id="{7B7AF447-0654-D94A-DA88-1C489D214F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0DEF25-29A7-65AB-CB5B-AEDCE452569D}"/>
              </a:ext>
            </a:extLst>
          </p:cNvPr>
          <p:cNvSpPr>
            <a:spLocks noGrp="1"/>
          </p:cNvSpPr>
          <p:nvPr>
            <p:ph type="sldNum" sz="quarter" idx="12"/>
          </p:nvPr>
        </p:nvSpPr>
        <p:spPr/>
        <p:txBody>
          <a:bodyPr/>
          <a:lstStyle/>
          <a:p>
            <a:fld id="{D66F669C-8CDB-D44B-A75A-89598FC0897E}" type="slidenum">
              <a:rPr lang="en-US" smtClean="0"/>
              <a:t>‹#›</a:t>
            </a:fld>
            <a:endParaRPr lang="en-US"/>
          </a:p>
        </p:txBody>
      </p:sp>
    </p:spTree>
    <p:extLst>
      <p:ext uri="{BB962C8B-B14F-4D97-AF65-F5344CB8AC3E}">
        <p14:creationId xmlns:p14="http://schemas.microsoft.com/office/powerpoint/2010/main" val="1113952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3D0F1-6F63-A953-6A5F-0D129C182E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54CEDE3-90EB-7CCF-C96F-6D03C294E1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721248-2408-2CB6-25B3-6BEAB260D737}"/>
              </a:ext>
            </a:extLst>
          </p:cNvPr>
          <p:cNvSpPr>
            <a:spLocks noGrp="1"/>
          </p:cNvSpPr>
          <p:nvPr>
            <p:ph type="dt" sz="half" idx="10"/>
          </p:nvPr>
        </p:nvSpPr>
        <p:spPr/>
        <p:txBody>
          <a:bodyPr/>
          <a:lstStyle/>
          <a:p>
            <a:fld id="{F0898A4F-5690-A74F-9A5B-3CD00895C7D4}" type="datetimeFigureOut">
              <a:rPr lang="en-US" smtClean="0"/>
              <a:t>5/24/22</a:t>
            </a:fld>
            <a:endParaRPr lang="en-US"/>
          </a:p>
        </p:txBody>
      </p:sp>
      <p:sp>
        <p:nvSpPr>
          <p:cNvPr id="5" name="Footer Placeholder 4">
            <a:extLst>
              <a:ext uri="{FF2B5EF4-FFF2-40B4-BE49-F238E27FC236}">
                <a16:creationId xmlns:a16="http://schemas.microsoft.com/office/drawing/2014/main" id="{5C0DD9D8-49DA-E259-FD68-8991232DAC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B0BAF-F688-1027-A9C3-8D56489DEFC7}"/>
              </a:ext>
            </a:extLst>
          </p:cNvPr>
          <p:cNvSpPr>
            <a:spLocks noGrp="1"/>
          </p:cNvSpPr>
          <p:nvPr>
            <p:ph type="sldNum" sz="quarter" idx="12"/>
          </p:nvPr>
        </p:nvSpPr>
        <p:spPr/>
        <p:txBody>
          <a:bodyPr/>
          <a:lstStyle/>
          <a:p>
            <a:fld id="{D66F669C-8CDB-D44B-A75A-89598FC0897E}" type="slidenum">
              <a:rPr lang="en-US" smtClean="0"/>
              <a:t>‹#›</a:t>
            </a:fld>
            <a:endParaRPr lang="en-US"/>
          </a:p>
        </p:txBody>
      </p:sp>
    </p:spTree>
    <p:extLst>
      <p:ext uri="{BB962C8B-B14F-4D97-AF65-F5344CB8AC3E}">
        <p14:creationId xmlns:p14="http://schemas.microsoft.com/office/powerpoint/2010/main" val="2365941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825CB-BFB6-A025-9174-B03DB912D5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CE7947-E3F0-CD5B-408C-68EE6EC0B9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144989-47A1-F080-237B-095E622FC3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7C4E98-5C4B-AE4A-BA54-D6AA6E0533FA}"/>
              </a:ext>
            </a:extLst>
          </p:cNvPr>
          <p:cNvSpPr>
            <a:spLocks noGrp="1"/>
          </p:cNvSpPr>
          <p:nvPr>
            <p:ph type="dt" sz="half" idx="10"/>
          </p:nvPr>
        </p:nvSpPr>
        <p:spPr/>
        <p:txBody>
          <a:bodyPr/>
          <a:lstStyle/>
          <a:p>
            <a:fld id="{F0898A4F-5690-A74F-9A5B-3CD00895C7D4}" type="datetimeFigureOut">
              <a:rPr lang="en-US" smtClean="0"/>
              <a:t>5/24/22</a:t>
            </a:fld>
            <a:endParaRPr lang="en-US"/>
          </a:p>
        </p:txBody>
      </p:sp>
      <p:sp>
        <p:nvSpPr>
          <p:cNvPr id="6" name="Footer Placeholder 5">
            <a:extLst>
              <a:ext uri="{FF2B5EF4-FFF2-40B4-BE49-F238E27FC236}">
                <a16:creationId xmlns:a16="http://schemas.microsoft.com/office/drawing/2014/main" id="{460F9C91-5F22-5451-30BB-29A9783488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317FD1-10D7-624A-7A1E-B9296179130B}"/>
              </a:ext>
            </a:extLst>
          </p:cNvPr>
          <p:cNvSpPr>
            <a:spLocks noGrp="1"/>
          </p:cNvSpPr>
          <p:nvPr>
            <p:ph type="sldNum" sz="quarter" idx="12"/>
          </p:nvPr>
        </p:nvSpPr>
        <p:spPr/>
        <p:txBody>
          <a:bodyPr/>
          <a:lstStyle/>
          <a:p>
            <a:fld id="{D66F669C-8CDB-D44B-A75A-89598FC0897E}" type="slidenum">
              <a:rPr lang="en-US" smtClean="0"/>
              <a:t>‹#›</a:t>
            </a:fld>
            <a:endParaRPr lang="en-US"/>
          </a:p>
        </p:txBody>
      </p:sp>
    </p:spTree>
    <p:extLst>
      <p:ext uri="{BB962C8B-B14F-4D97-AF65-F5344CB8AC3E}">
        <p14:creationId xmlns:p14="http://schemas.microsoft.com/office/powerpoint/2010/main" val="186814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CEBB8-885D-0DB0-AE71-AD3205E4E54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0AE5615-14B2-AF33-3C0B-6E5E8D617B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5E9AE9-B5A2-5DF3-47E2-E87FB61E85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02FCE2-59F8-86A3-B0E6-FB32086211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EA725E-6798-250A-26DF-17CC43C604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6E22C1B-5D69-9DB6-7D6E-ADB04F7371B6}"/>
              </a:ext>
            </a:extLst>
          </p:cNvPr>
          <p:cNvSpPr>
            <a:spLocks noGrp="1"/>
          </p:cNvSpPr>
          <p:nvPr>
            <p:ph type="dt" sz="half" idx="10"/>
          </p:nvPr>
        </p:nvSpPr>
        <p:spPr/>
        <p:txBody>
          <a:bodyPr/>
          <a:lstStyle/>
          <a:p>
            <a:fld id="{F0898A4F-5690-A74F-9A5B-3CD00895C7D4}" type="datetimeFigureOut">
              <a:rPr lang="en-US" smtClean="0"/>
              <a:t>5/24/22</a:t>
            </a:fld>
            <a:endParaRPr lang="en-US"/>
          </a:p>
        </p:txBody>
      </p:sp>
      <p:sp>
        <p:nvSpPr>
          <p:cNvPr id="8" name="Footer Placeholder 7">
            <a:extLst>
              <a:ext uri="{FF2B5EF4-FFF2-40B4-BE49-F238E27FC236}">
                <a16:creationId xmlns:a16="http://schemas.microsoft.com/office/drawing/2014/main" id="{7DDB94DF-ABBA-1A2F-9985-B708E33425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09C62-1EE4-E3B2-D6F3-688BC07A7AB2}"/>
              </a:ext>
            </a:extLst>
          </p:cNvPr>
          <p:cNvSpPr>
            <a:spLocks noGrp="1"/>
          </p:cNvSpPr>
          <p:nvPr>
            <p:ph type="sldNum" sz="quarter" idx="12"/>
          </p:nvPr>
        </p:nvSpPr>
        <p:spPr/>
        <p:txBody>
          <a:bodyPr/>
          <a:lstStyle/>
          <a:p>
            <a:fld id="{D66F669C-8CDB-D44B-A75A-89598FC0897E}" type="slidenum">
              <a:rPr lang="en-US" smtClean="0"/>
              <a:t>‹#›</a:t>
            </a:fld>
            <a:endParaRPr lang="en-US"/>
          </a:p>
        </p:txBody>
      </p:sp>
    </p:spTree>
    <p:extLst>
      <p:ext uri="{BB962C8B-B14F-4D97-AF65-F5344CB8AC3E}">
        <p14:creationId xmlns:p14="http://schemas.microsoft.com/office/powerpoint/2010/main" val="3906474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576C5-A67D-6A83-E869-CFCA788C6A1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8AD3B70-5031-2D07-A888-75AFD1AA036D}"/>
              </a:ext>
            </a:extLst>
          </p:cNvPr>
          <p:cNvSpPr>
            <a:spLocks noGrp="1"/>
          </p:cNvSpPr>
          <p:nvPr>
            <p:ph type="dt" sz="half" idx="10"/>
          </p:nvPr>
        </p:nvSpPr>
        <p:spPr/>
        <p:txBody>
          <a:bodyPr/>
          <a:lstStyle/>
          <a:p>
            <a:fld id="{F0898A4F-5690-A74F-9A5B-3CD00895C7D4}" type="datetimeFigureOut">
              <a:rPr lang="en-US" smtClean="0"/>
              <a:t>5/24/22</a:t>
            </a:fld>
            <a:endParaRPr lang="en-US"/>
          </a:p>
        </p:txBody>
      </p:sp>
      <p:sp>
        <p:nvSpPr>
          <p:cNvPr id="4" name="Footer Placeholder 3">
            <a:extLst>
              <a:ext uri="{FF2B5EF4-FFF2-40B4-BE49-F238E27FC236}">
                <a16:creationId xmlns:a16="http://schemas.microsoft.com/office/drawing/2014/main" id="{B1CBE129-7974-E565-F148-FA029BC0EBA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A0A5F2-7615-2973-9C10-D6E85175A64E}"/>
              </a:ext>
            </a:extLst>
          </p:cNvPr>
          <p:cNvSpPr>
            <a:spLocks noGrp="1"/>
          </p:cNvSpPr>
          <p:nvPr>
            <p:ph type="sldNum" sz="quarter" idx="12"/>
          </p:nvPr>
        </p:nvSpPr>
        <p:spPr/>
        <p:txBody>
          <a:bodyPr/>
          <a:lstStyle/>
          <a:p>
            <a:fld id="{D66F669C-8CDB-D44B-A75A-89598FC0897E}" type="slidenum">
              <a:rPr lang="en-US" smtClean="0"/>
              <a:t>‹#›</a:t>
            </a:fld>
            <a:endParaRPr lang="en-US"/>
          </a:p>
        </p:txBody>
      </p:sp>
    </p:spTree>
    <p:extLst>
      <p:ext uri="{BB962C8B-B14F-4D97-AF65-F5344CB8AC3E}">
        <p14:creationId xmlns:p14="http://schemas.microsoft.com/office/powerpoint/2010/main" val="4255373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676E27-470B-ECA3-7D84-502726A9A9CE}"/>
              </a:ext>
            </a:extLst>
          </p:cNvPr>
          <p:cNvSpPr>
            <a:spLocks noGrp="1"/>
          </p:cNvSpPr>
          <p:nvPr>
            <p:ph type="dt" sz="half" idx="10"/>
          </p:nvPr>
        </p:nvSpPr>
        <p:spPr/>
        <p:txBody>
          <a:bodyPr/>
          <a:lstStyle/>
          <a:p>
            <a:fld id="{F0898A4F-5690-A74F-9A5B-3CD00895C7D4}" type="datetimeFigureOut">
              <a:rPr lang="en-US" smtClean="0"/>
              <a:t>5/24/22</a:t>
            </a:fld>
            <a:endParaRPr lang="en-US"/>
          </a:p>
        </p:txBody>
      </p:sp>
      <p:sp>
        <p:nvSpPr>
          <p:cNvPr id="3" name="Footer Placeholder 2">
            <a:extLst>
              <a:ext uri="{FF2B5EF4-FFF2-40B4-BE49-F238E27FC236}">
                <a16:creationId xmlns:a16="http://schemas.microsoft.com/office/drawing/2014/main" id="{54ABE380-3DFD-B5CD-25F3-FC1B4A7E8E5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8155D68-57AD-A49F-F0DF-1CEAA10BC0C6}"/>
              </a:ext>
            </a:extLst>
          </p:cNvPr>
          <p:cNvSpPr>
            <a:spLocks noGrp="1"/>
          </p:cNvSpPr>
          <p:nvPr>
            <p:ph type="sldNum" sz="quarter" idx="12"/>
          </p:nvPr>
        </p:nvSpPr>
        <p:spPr/>
        <p:txBody>
          <a:bodyPr/>
          <a:lstStyle/>
          <a:p>
            <a:fld id="{D66F669C-8CDB-D44B-A75A-89598FC0897E}" type="slidenum">
              <a:rPr lang="en-US" smtClean="0"/>
              <a:t>‹#›</a:t>
            </a:fld>
            <a:endParaRPr lang="en-US"/>
          </a:p>
        </p:txBody>
      </p:sp>
    </p:spTree>
    <p:extLst>
      <p:ext uri="{BB962C8B-B14F-4D97-AF65-F5344CB8AC3E}">
        <p14:creationId xmlns:p14="http://schemas.microsoft.com/office/powerpoint/2010/main" val="1849511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46F20-A7C3-3533-505F-C48CF29425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14ECE5-2DF8-541C-3C70-C124A0B143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0072565-CA0D-5F48-C3A7-9B6F52BEF0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2EA9D4-AC31-74CD-CB11-8E2F70D44BD1}"/>
              </a:ext>
            </a:extLst>
          </p:cNvPr>
          <p:cNvSpPr>
            <a:spLocks noGrp="1"/>
          </p:cNvSpPr>
          <p:nvPr>
            <p:ph type="dt" sz="half" idx="10"/>
          </p:nvPr>
        </p:nvSpPr>
        <p:spPr/>
        <p:txBody>
          <a:bodyPr/>
          <a:lstStyle/>
          <a:p>
            <a:fld id="{F0898A4F-5690-A74F-9A5B-3CD00895C7D4}" type="datetimeFigureOut">
              <a:rPr lang="en-US" smtClean="0"/>
              <a:t>5/24/22</a:t>
            </a:fld>
            <a:endParaRPr lang="en-US"/>
          </a:p>
        </p:txBody>
      </p:sp>
      <p:sp>
        <p:nvSpPr>
          <p:cNvPr id="6" name="Footer Placeholder 5">
            <a:extLst>
              <a:ext uri="{FF2B5EF4-FFF2-40B4-BE49-F238E27FC236}">
                <a16:creationId xmlns:a16="http://schemas.microsoft.com/office/drawing/2014/main" id="{262FA5DD-18EA-1FD3-F031-B8EAB1FD03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9B6515-F688-EC09-EFE7-43218A0EF950}"/>
              </a:ext>
            </a:extLst>
          </p:cNvPr>
          <p:cNvSpPr>
            <a:spLocks noGrp="1"/>
          </p:cNvSpPr>
          <p:nvPr>
            <p:ph type="sldNum" sz="quarter" idx="12"/>
          </p:nvPr>
        </p:nvSpPr>
        <p:spPr/>
        <p:txBody>
          <a:bodyPr/>
          <a:lstStyle/>
          <a:p>
            <a:fld id="{D66F669C-8CDB-D44B-A75A-89598FC0897E}" type="slidenum">
              <a:rPr lang="en-US" smtClean="0"/>
              <a:t>‹#›</a:t>
            </a:fld>
            <a:endParaRPr lang="en-US"/>
          </a:p>
        </p:txBody>
      </p:sp>
    </p:spTree>
    <p:extLst>
      <p:ext uri="{BB962C8B-B14F-4D97-AF65-F5344CB8AC3E}">
        <p14:creationId xmlns:p14="http://schemas.microsoft.com/office/powerpoint/2010/main" val="2712299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2244E-6017-B74B-4DA6-85B9259052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A1B9EF-F811-2FDC-921B-81E26EDD6E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A0FF27F-5DA5-C222-28ED-81AD16725A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8FAB9E-50BF-37FB-18C3-FAB6785CDAB5}"/>
              </a:ext>
            </a:extLst>
          </p:cNvPr>
          <p:cNvSpPr>
            <a:spLocks noGrp="1"/>
          </p:cNvSpPr>
          <p:nvPr>
            <p:ph type="dt" sz="half" idx="10"/>
          </p:nvPr>
        </p:nvSpPr>
        <p:spPr/>
        <p:txBody>
          <a:bodyPr/>
          <a:lstStyle/>
          <a:p>
            <a:fld id="{F0898A4F-5690-A74F-9A5B-3CD00895C7D4}" type="datetimeFigureOut">
              <a:rPr lang="en-US" smtClean="0"/>
              <a:t>5/24/22</a:t>
            </a:fld>
            <a:endParaRPr lang="en-US"/>
          </a:p>
        </p:txBody>
      </p:sp>
      <p:sp>
        <p:nvSpPr>
          <p:cNvPr id="6" name="Footer Placeholder 5">
            <a:extLst>
              <a:ext uri="{FF2B5EF4-FFF2-40B4-BE49-F238E27FC236}">
                <a16:creationId xmlns:a16="http://schemas.microsoft.com/office/drawing/2014/main" id="{24556CC5-0DC0-7E1A-63C9-0574C5775D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55FE97-6B63-7AAD-738C-85BB7648AA60}"/>
              </a:ext>
            </a:extLst>
          </p:cNvPr>
          <p:cNvSpPr>
            <a:spLocks noGrp="1"/>
          </p:cNvSpPr>
          <p:nvPr>
            <p:ph type="sldNum" sz="quarter" idx="12"/>
          </p:nvPr>
        </p:nvSpPr>
        <p:spPr/>
        <p:txBody>
          <a:bodyPr/>
          <a:lstStyle/>
          <a:p>
            <a:fld id="{D66F669C-8CDB-D44B-A75A-89598FC0897E}" type="slidenum">
              <a:rPr lang="en-US" smtClean="0"/>
              <a:t>‹#›</a:t>
            </a:fld>
            <a:endParaRPr lang="en-US"/>
          </a:p>
        </p:txBody>
      </p:sp>
    </p:spTree>
    <p:extLst>
      <p:ext uri="{BB962C8B-B14F-4D97-AF65-F5344CB8AC3E}">
        <p14:creationId xmlns:p14="http://schemas.microsoft.com/office/powerpoint/2010/main" val="2784872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6FB5CE-3C60-FFCD-16E8-4643992075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37F623-5AF1-EF9C-CBA4-59A9EFCAC2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B5259-F194-E7E9-DD6C-6F7C2A789D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898A4F-5690-A74F-9A5B-3CD00895C7D4}" type="datetimeFigureOut">
              <a:rPr lang="en-US" smtClean="0"/>
              <a:t>5/24/22</a:t>
            </a:fld>
            <a:endParaRPr lang="en-US"/>
          </a:p>
        </p:txBody>
      </p:sp>
      <p:sp>
        <p:nvSpPr>
          <p:cNvPr id="5" name="Footer Placeholder 4">
            <a:extLst>
              <a:ext uri="{FF2B5EF4-FFF2-40B4-BE49-F238E27FC236}">
                <a16:creationId xmlns:a16="http://schemas.microsoft.com/office/drawing/2014/main" id="{5CD180D6-FB69-6B00-E85A-87AA00F081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AA6A818-7F3C-6FC0-45D7-8CCF0EF8CE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6F669C-8CDB-D44B-A75A-89598FC0897E}" type="slidenum">
              <a:rPr lang="en-US" smtClean="0"/>
              <a:t>‹#›</a:t>
            </a:fld>
            <a:endParaRPr lang="en-US"/>
          </a:p>
        </p:txBody>
      </p:sp>
    </p:spTree>
    <p:extLst>
      <p:ext uri="{BB962C8B-B14F-4D97-AF65-F5344CB8AC3E}">
        <p14:creationId xmlns:p14="http://schemas.microsoft.com/office/powerpoint/2010/main" val="498073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F719D-A1A9-4617-F0D9-F46A97015AA5}"/>
              </a:ext>
            </a:extLst>
          </p:cNvPr>
          <p:cNvSpPr>
            <a:spLocks noGrp="1"/>
          </p:cNvSpPr>
          <p:nvPr>
            <p:ph type="ctrTitle"/>
          </p:nvPr>
        </p:nvSpPr>
        <p:spPr/>
        <p:txBody>
          <a:bodyPr/>
          <a:lstStyle/>
          <a:p>
            <a:r>
              <a:rPr lang="en-US" dirty="0"/>
              <a:t>Predicting Number of Cyclist from NYC DOT Data</a:t>
            </a:r>
          </a:p>
        </p:txBody>
      </p:sp>
      <p:sp>
        <p:nvSpPr>
          <p:cNvPr id="3" name="Subtitle 2">
            <a:extLst>
              <a:ext uri="{FF2B5EF4-FFF2-40B4-BE49-F238E27FC236}">
                <a16:creationId xmlns:a16="http://schemas.microsoft.com/office/drawing/2014/main" id="{7B3909EF-CDBB-27ED-CA3D-0E5F82B4A609}"/>
              </a:ext>
            </a:extLst>
          </p:cNvPr>
          <p:cNvSpPr>
            <a:spLocks noGrp="1"/>
          </p:cNvSpPr>
          <p:nvPr>
            <p:ph type="subTitle" idx="1"/>
          </p:nvPr>
        </p:nvSpPr>
        <p:spPr/>
        <p:txBody>
          <a:bodyPr/>
          <a:lstStyle/>
          <a:p>
            <a:r>
              <a:rPr lang="en-US" dirty="0"/>
              <a:t>Brad </a:t>
            </a:r>
            <a:r>
              <a:rPr lang="en-US" dirty="0" err="1"/>
              <a:t>Harbans</a:t>
            </a:r>
            <a:endParaRPr lang="en-US" dirty="0"/>
          </a:p>
        </p:txBody>
      </p:sp>
    </p:spTree>
    <p:extLst>
      <p:ext uri="{BB962C8B-B14F-4D97-AF65-F5344CB8AC3E}">
        <p14:creationId xmlns:p14="http://schemas.microsoft.com/office/powerpoint/2010/main" val="2344996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3AC28-9DF8-BD13-BC6A-673C58F1F8C6}"/>
              </a:ext>
            </a:extLst>
          </p:cNvPr>
          <p:cNvSpPr>
            <a:spLocks noGrp="1"/>
          </p:cNvSpPr>
          <p:nvPr>
            <p:ph type="title"/>
          </p:nvPr>
        </p:nvSpPr>
        <p:spPr/>
        <p:txBody>
          <a:bodyPr/>
          <a:lstStyle/>
          <a:p>
            <a:r>
              <a:rPr lang="en-US" dirty="0"/>
              <a:t>GAM</a:t>
            </a:r>
          </a:p>
        </p:txBody>
      </p:sp>
      <p:pic>
        <p:nvPicPr>
          <p:cNvPr id="4" name="Picture 3">
            <a:extLst>
              <a:ext uri="{FF2B5EF4-FFF2-40B4-BE49-F238E27FC236}">
                <a16:creationId xmlns:a16="http://schemas.microsoft.com/office/drawing/2014/main" id="{53B894A8-1296-4FE6-E4F5-67980DE04D65}"/>
              </a:ext>
            </a:extLst>
          </p:cNvPr>
          <p:cNvPicPr>
            <a:picLocks noChangeAspect="1"/>
          </p:cNvPicPr>
          <p:nvPr/>
        </p:nvPicPr>
        <p:blipFill>
          <a:blip r:embed="rId2"/>
          <a:stretch>
            <a:fillRect/>
          </a:stretch>
        </p:blipFill>
        <p:spPr>
          <a:xfrm>
            <a:off x="3425496" y="1179922"/>
            <a:ext cx="5341007" cy="5361549"/>
          </a:xfrm>
          <a:prstGeom prst="rect">
            <a:avLst/>
          </a:prstGeom>
        </p:spPr>
      </p:pic>
    </p:spTree>
    <p:extLst>
      <p:ext uri="{BB962C8B-B14F-4D97-AF65-F5344CB8AC3E}">
        <p14:creationId xmlns:p14="http://schemas.microsoft.com/office/powerpoint/2010/main" val="1781608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505E2-DA39-BD31-0609-8B1E0274697B}"/>
              </a:ext>
            </a:extLst>
          </p:cNvPr>
          <p:cNvSpPr>
            <a:spLocks noGrp="1"/>
          </p:cNvSpPr>
          <p:nvPr>
            <p:ph type="title"/>
          </p:nvPr>
        </p:nvSpPr>
        <p:spPr/>
        <p:txBody>
          <a:bodyPr/>
          <a:lstStyle/>
          <a:p>
            <a:r>
              <a:rPr lang="en-US" dirty="0"/>
              <a:t>GAM</a:t>
            </a:r>
          </a:p>
        </p:txBody>
      </p:sp>
      <p:sp>
        <p:nvSpPr>
          <p:cNvPr id="3" name="Content Placeholder 2">
            <a:extLst>
              <a:ext uri="{FF2B5EF4-FFF2-40B4-BE49-F238E27FC236}">
                <a16:creationId xmlns:a16="http://schemas.microsoft.com/office/drawing/2014/main" id="{096828B4-9E86-9683-649D-D5D32CAE6135}"/>
              </a:ext>
            </a:extLst>
          </p:cNvPr>
          <p:cNvSpPr>
            <a:spLocks noGrp="1"/>
          </p:cNvSpPr>
          <p:nvPr>
            <p:ph idx="1"/>
          </p:nvPr>
        </p:nvSpPr>
        <p:spPr/>
        <p:txBody>
          <a:bodyPr/>
          <a:lstStyle/>
          <a:p>
            <a:r>
              <a:rPr lang="en-US" dirty="0"/>
              <a:t>The adjusted R</a:t>
            </a:r>
            <a:r>
              <a:rPr lang="en-US" baseline="30000" dirty="0"/>
              <a:t>2 </a:t>
            </a:r>
            <a:r>
              <a:rPr lang="en-US" dirty="0"/>
              <a:t>is high, this may be a sign of an overfit model.</a:t>
            </a:r>
          </a:p>
          <a:p>
            <a:r>
              <a:rPr lang="en-US" dirty="0"/>
              <a:t>The smooth terms are statistically significant. </a:t>
            </a:r>
          </a:p>
        </p:txBody>
      </p:sp>
      <p:pic>
        <p:nvPicPr>
          <p:cNvPr id="5" name="Picture 4">
            <a:extLst>
              <a:ext uri="{FF2B5EF4-FFF2-40B4-BE49-F238E27FC236}">
                <a16:creationId xmlns:a16="http://schemas.microsoft.com/office/drawing/2014/main" id="{565374D9-389B-89FA-FE52-1A07427D9537}"/>
              </a:ext>
            </a:extLst>
          </p:cNvPr>
          <p:cNvPicPr>
            <a:picLocks noChangeAspect="1"/>
          </p:cNvPicPr>
          <p:nvPr/>
        </p:nvPicPr>
        <p:blipFill>
          <a:blip r:embed="rId2"/>
          <a:stretch>
            <a:fillRect/>
          </a:stretch>
        </p:blipFill>
        <p:spPr>
          <a:xfrm>
            <a:off x="926443" y="2882556"/>
            <a:ext cx="3361778" cy="3822606"/>
          </a:xfrm>
          <a:prstGeom prst="rect">
            <a:avLst/>
          </a:prstGeom>
        </p:spPr>
      </p:pic>
      <p:pic>
        <p:nvPicPr>
          <p:cNvPr id="6" name="Picture 5">
            <a:extLst>
              <a:ext uri="{FF2B5EF4-FFF2-40B4-BE49-F238E27FC236}">
                <a16:creationId xmlns:a16="http://schemas.microsoft.com/office/drawing/2014/main" id="{CE856B52-2040-327C-1D0B-B966B807BB4B}"/>
              </a:ext>
            </a:extLst>
          </p:cNvPr>
          <p:cNvPicPr>
            <a:picLocks noChangeAspect="1"/>
          </p:cNvPicPr>
          <p:nvPr/>
        </p:nvPicPr>
        <p:blipFill>
          <a:blip r:embed="rId3"/>
          <a:stretch>
            <a:fillRect/>
          </a:stretch>
        </p:blipFill>
        <p:spPr>
          <a:xfrm>
            <a:off x="5328746" y="2882556"/>
            <a:ext cx="4418803" cy="2598138"/>
          </a:xfrm>
          <a:prstGeom prst="rect">
            <a:avLst/>
          </a:prstGeom>
        </p:spPr>
      </p:pic>
    </p:spTree>
    <p:extLst>
      <p:ext uri="{BB962C8B-B14F-4D97-AF65-F5344CB8AC3E}">
        <p14:creationId xmlns:p14="http://schemas.microsoft.com/office/powerpoint/2010/main" val="890235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5D8AE-A46F-989A-F842-BE97DA5CFFC2}"/>
              </a:ext>
            </a:extLst>
          </p:cNvPr>
          <p:cNvSpPr>
            <a:spLocks noGrp="1"/>
          </p:cNvSpPr>
          <p:nvPr>
            <p:ph type="title"/>
          </p:nvPr>
        </p:nvSpPr>
        <p:spPr/>
        <p:txBody>
          <a:bodyPr/>
          <a:lstStyle/>
          <a:p>
            <a:r>
              <a:rPr lang="en-US" dirty="0"/>
              <a:t>Model Comparison</a:t>
            </a:r>
          </a:p>
        </p:txBody>
      </p:sp>
      <p:pic>
        <p:nvPicPr>
          <p:cNvPr id="4" name="Picture 3">
            <a:extLst>
              <a:ext uri="{FF2B5EF4-FFF2-40B4-BE49-F238E27FC236}">
                <a16:creationId xmlns:a16="http://schemas.microsoft.com/office/drawing/2014/main" id="{C90A7DEF-7773-EF4A-4609-FCE8857D7157}"/>
              </a:ext>
            </a:extLst>
          </p:cNvPr>
          <p:cNvPicPr>
            <a:picLocks noChangeAspect="1"/>
          </p:cNvPicPr>
          <p:nvPr/>
        </p:nvPicPr>
        <p:blipFill>
          <a:blip r:embed="rId2"/>
          <a:stretch>
            <a:fillRect/>
          </a:stretch>
        </p:blipFill>
        <p:spPr>
          <a:xfrm>
            <a:off x="1883281" y="1690688"/>
            <a:ext cx="8425437" cy="1413478"/>
          </a:xfrm>
          <a:prstGeom prst="rect">
            <a:avLst/>
          </a:prstGeom>
        </p:spPr>
      </p:pic>
      <p:pic>
        <p:nvPicPr>
          <p:cNvPr id="5" name="Picture 4">
            <a:extLst>
              <a:ext uri="{FF2B5EF4-FFF2-40B4-BE49-F238E27FC236}">
                <a16:creationId xmlns:a16="http://schemas.microsoft.com/office/drawing/2014/main" id="{4229C116-33CC-36A9-4F53-D261518B5D64}"/>
              </a:ext>
            </a:extLst>
          </p:cNvPr>
          <p:cNvPicPr>
            <a:picLocks noChangeAspect="1"/>
          </p:cNvPicPr>
          <p:nvPr/>
        </p:nvPicPr>
        <p:blipFill>
          <a:blip r:embed="rId3"/>
          <a:stretch>
            <a:fillRect/>
          </a:stretch>
        </p:blipFill>
        <p:spPr>
          <a:xfrm>
            <a:off x="2385912" y="3354198"/>
            <a:ext cx="7420174" cy="2151061"/>
          </a:xfrm>
          <a:prstGeom prst="rect">
            <a:avLst/>
          </a:prstGeom>
        </p:spPr>
      </p:pic>
    </p:spTree>
    <p:extLst>
      <p:ext uri="{BB962C8B-B14F-4D97-AF65-F5344CB8AC3E}">
        <p14:creationId xmlns:p14="http://schemas.microsoft.com/office/powerpoint/2010/main" val="3630183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36E85-DC6E-5A36-0A06-D741994E9358}"/>
              </a:ext>
            </a:extLst>
          </p:cNvPr>
          <p:cNvSpPr>
            <a:spLocks noGrp="1"/>
          </p:cNvSpPr>
          <p:nvPr>
            <p:ph type="title"/>
          </p:nvPr>
        </p:nvSpPr>
        <p:spPr/>
        <p:txBody>
          <a:bodyPr/>
          <a:lstStyle/>
          <a:p>
            <a:r>
              <a:rPr lang="en-US" dirty="0"/>
              <a:t>Model Comparison</a:t>
            </a:r>
          </a:p>
        </p:txBody>
      </p:sp>
      <p:sp>
        <p:nvSpPr>
          <p:cNvPr id="3" name="Content Placeholder 2">
            <a:extLst>
              <a:ext uri="{FF2B5EF4-FFF2-40B4-BE49-F238E27FC236}">
                <a16:creationId xmlns:a16="http://schemas.microsoft.com/office/drawing/2014/main" id="{0201531D-2992-3892-5FD8-E95576F73D65}"/>
              </a:ext>
            </a:extLst>
          </p:cNvPr>
          <p:cNvSpPr>
            <a:spLocks noGrp="1"/>
          </p:cNvSpPr>
          <p:nvPr>
            <p:ph idx="1"/>
          </p:nvPr>
        </p:nvSpPr>
        <p:spPr/>
        <p:txBody>
          <a:bodyPr/>
          <a:lstStyle/>
          <a:p>
            <a:r>
              <a:rPr lang="en-US" dirty="0"/>
              <a:t>Using the </a:t>
            </a:r>
            <a:r>
              <a:rPr lang="en-US" b="1" dirty="0" err="1"/>
              <a:t>anova</a:t>
            </a:r>
            <a:r>
              <a:rPr lang="en-US" dirty="0"/>
              <a:t> function to compare these models shows that the gam model has a more parsimonious fit of the data.</a:t>
            </a:r>
          </a:p>
          <a:p>
            <a:r>
              <a:rPr lang="en-US" dirty="0"/>
              <a:t>The low p-value indicates that the second model is statistically significantly better at capturing the data than the linear model.</a:t>
            </a:r>
          </a:p>
          <a:p>
            <a:r>
              <a:rPr lang="en-US" dirty="0"/>
              <a:t>RMSE is lower for the GAM model and </a:t>
            </a:r>
            <a:r>
              <a:rPr lang="en-US" dirty="0" err="1"/>
              <a:t>Pearsons</a:t>
            </a:r>
            <a:r>
              <a:rPr lang="en-US" dirty="0"/>
              <a:t> χ</a:t>
            </a:r>
            <a:r>
              <a:rPr lang="en-US" baseline="30000" dirty="0"/>
              <a:t>2</a:t>
            </a:r>
            <a:r>
              <a:rPr lang="en-US" dirty="0"/>
              <a:t> ,dispersion statistic, and AIC is lower.</a:t>
            </a:r>
          </a:p>
        </p:txBody>
      </p:sp>
    </p:spTree>
    <p:extLst>
      <p:ext uri="{BB962C8B-B14F-4D97-AF65-F5344CB8AC3E}">
        <p14:creationId xmlns:p14="http://schemas.microsoft.com/office/powerpoint/2010/main" val="2764869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6B265-481F-6250-8EF3-627B3E0F778A}"/>
              </a:ext>
            </a:extLst>
          </p:cNvPr>
          <p:cNvSpPr>
            <a:spLocks noGrp="1"/>
          </p:cNvSpPr>
          <p:nvPr>
            <p:ph type="title"/>
          </p:nvPr>
        </p:nvSpPr>
        <p:spPr/>
        <p:txBody>
          <a:bodyPr/>
          <a:lstStyle/>
          <a:p>
            <a:r>
              <a:rPr lang="en-US" dirty="0" err="1"/>
              <a:t>Rootgram</a:t>
            </a:r>
            <a:endParaRPr lang="en-US" dirty="0"/>
          </a:p>
        </p:txBody>
      </p:sp>
      <p:sp>
        <p:nvSpPr>
          <p:cNvPr id="3" name="Content Placeholder 2">
            <a:extLst>
              <a:ext uri="{FF2B5EF4-FFF2-40B4-BE49-F238E27FC236}">
                <a16:creationId xmlns:a16="http://schemas.microsoft.com/office/drawing/2014/main" id="{285D347D-5AEF-411F-B106-4DDA8C9A305E}"/>
              </a:ext>
            </a:extLst>
          </p:cNvPr>
          <p:cNvSpPr>
            <a:spLocks noGrp="1"/>
          </p:cNvSpPr>
          <p:nvPr>
            <p:ph idx="1"/>
          </p:nvPr>
        </p:nvSpPr>
        <p:spPr/>
        <p:txBody>
          <a:bodyPr>
            <a:normAutofit/>
          </a:bodyPr>
          <a:lstStyle/>
          <a:p>
            <a:r>
              <a:rPr lang="en-US" dirty="0"/>
              <a:t>The rootogram is a graphical tool associated with the work of J. W. Tukey that was originally used for assessing goodness of fit of univariate distributions. Here we extend the rootogram to regression models and show that this is particularly useful for diagnosing and treating issues such as overdispersion and/or excess zeros in count data models. </a:t>
            </a:r>
            <a:br>
              <a:rPr lang="en-US" dirty="0"/>
            </a:br>
            <a:r>
              <a:rPr lang="en-US" dirty="0"/>
              <a:t>									-</a:t>
            </a:r>
            <a:r>
              <a:rPr lang="en-US" dirty="0" err="1"/>
              <a:t>Kleiber</a:t>
            </a:r>
            <a:endParaRPr lang="en-US" dirty="0"/>
          </a:p>
          <a:p>
            <a:r>
              <a:rPr lang="en-US" dirty="0"/>
              <a:t>If a bar doesn’t reach the zero line then the model over predicts a particular count bin, and if the bar exceeds the zero line it under predicts. </a:t>
            </a:r>
          </a:p>
          <a:p>
            <a:endParaRPr lang="en-US" dirty="0"/>
          </a:p>
        </p:txBody>
      </p:sp>
    </p:spTree>
    <p:extLst>
      <p:ext uri="{BB962C8B-B14F-4D97-AF65-F5344CB8AC3E}">
        <p14:creationId xmlns:p14="http://schemas.microsoft.com/office/powerpoint/2010/main" val="524960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01CEF-225D-AE51-B485-FD39307B1EE2}"/>
              </a:ext>
            </a:extLst>
          </p:cNvPr>
          <p:cNvSpPr>
            <a:spLocks noGrp="1"/>
          </p:cNvSpPr>
          <p:nvPr>
            <p:ph type="title"/>
          </p:nvPr>
        </p:nvSpPr>
        <p:spPr/>
        <p:txBody>
          <a:bodyPr/>
          <a:lstStyle/>
          <a:p>
            <a:r>
              <a:rPr lang="en-US" dirty="0" err="1"/>
              <a:t>Rootgram</a:t>
            </a:r>
            <a:endParaRPr lang="en-US" dirty="0"/>
          </a:p>
        </p:txBody>
      </p:sp>
      <p:sp>
        <p:nvSpPr>
          <p:cNvPr id="3" name="Content Placeholder 2">
            <a:extLst>
              <a:ext uri="{FF2B5EF4-FFF2-40B4-BE49-F238E27FC236}">
                <a16:creationId xmlns:a16="http://schemas.microsoft.com/office/drawing/2014/main" id="{CDDD3BD6-4880-CE08-5178-2274ABC1C586}"/>
              </a:ext>
            </a:extLst>
          </p:cNvPr>
          <p:cNvSpPr>
            <a:spLocks noGrp="1"/>
          </p:cNvSpPr>
          <p:nvPr>
            <p:ph idx="1"/>
          </p:nvPr>
        </p:nvSpPr>
        <p:spPr/>
        <p:txBody>
          <a:bodyPr/>
          <a:lstStyle/>
          <a:p>
            <a:r>
              <a:rPr lang="en-US" dirty="0"/>
              <a:t>our models both under predicts the counts, however, the GAM does a better job at fitting the data</a:t>
            </a:r>
          </a:p>
          <a:p>
            <a:endParaRPr lang="en-US" dirty="0"/>
          </a:p>
        </p:txBody>
      </p:sp>
      <p:pic>
        <p:nvPicPr>
          <p:cNvPr id="4" name="Picture 3">
            <a:extLst>
              <a:ext uri="{FF2B5EF4-FFF2-40B4-BE49-F238E27FC236}">
                <a16:creationId xmlns:a16="http://schemas.microsoft.com/office/drawing/2014/main" id="{08977906-B0F1-6754-72B0-262D88670C26}"/>
              </a:ext>
            </a:extLst>
          </p:cNvPr>
          <p:cNvPicPr>
            <a:picLocks noChangeAspect="1"/>
          </p:cNvPicPr>
          <p:nvPr/>
        </p:nvPicPr>
        <p:blipFill>
          <a:blip r:embed="rId2"/>
          <a:stretch>
            <a:fillRect/>
          </a:stretch>
        </p:blipFill>
        <p:spPr>
          <a:xfrm>
            <a:off x="2780205" y="2620124"/>
            <a:ext cx="5817257" cy="4024355"/>
          </a:xfrm>
          <a:prstGeom prst="rect">
            <a:avLst/>
          </a:prstGeom>
        </p:spPr>
      </p:pic>
    </p:spTree>
    <p:extLst>
      <p:ext uri="{BB962C8B-B14F-4D97-AF65-F5344CB8AC3E}">
        <p14:creationId xmlns:p14="http://schemas.microsoft.com/office/powerpoint/2010/main" val="2329821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16964-007A-6AE3-6BAE-29839E8FD00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4E30635-CE05-6AE2-3D0D-93DD4AF77548}"/>
              </a:ext>
            </a:extLst>
          </p:cNvPr>
          <p:cNvSpPr>
            <a:spLocks noGrp="1"/>
          </p:cNvSpPr>
          <p:nvPr>
            <p:ph idx="1"/>
          </p:nvPr>
        </p:nvSpPr>
        <p:spPr/>
        <p:txBody>
          <a:bodyPr>
            <a:normAutofit lnSpcReduction="10000"/>
          </a:bodyPr>
          <a:lstStyle/>
          <a:p>
            <a:r>
              <a:rPr lang="en-US" dirty="0"/>
              <a:t>Limited size of the dataset, it has been confined to the Month of April. In order to get a better understanding of how the weather and day of week explains the number of cyclist, one should get a larger dataset from the NYC Dot and combine that with weather data.</a:t>
            </a:r>
          </a:p>
          <a:p>
            <a:r>
              <a:rPr lang="en-US" dirty="0"/>
              <a:t>The results from the General Additive Model are difficult to interpret. There is no single coefficient, that we can make inferences from (i.e. negative, positive, effect size etc.). One must carefully examine the plots of the smooths.</a:t>
            </a:r>
          </a:p>
          <a:p>
            <a:r>
              <a:rPr lang="en-US" dirty="0"/>
              <a:t>Precipitation has a highest influence on the number of cyclists.</a:t>
            </a:r>
          </a:p>
          <a:p>
            <a:r>
              <a:rPr lang="en-US" dirty="0"/>
              <a:t>The day of the week in general tends to be a stronger predictor than the temperature.</a:t>
            </a:r>
          </a:p>
          <a:p>
            <a:endParaRPr lang="en-US" dirty="0"/>
          </a:p>
        </p:txBody>
      </p:sp>
    </p:spTree>
    <p:extLst>
      <p:ext uri="{BB962C8B-B14F-4D97-AF65-F5344CB8AC3E}">
        <p14:creationId xmlns:p14="http://schemas.microsoft.com/office/powerpoint/2010/main" val="3200780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A72FB-3147-E63F-AF4F-2D64C74B4FB6}"/>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626F9E01-3725-4829-B823-D78314141BBA}"/>
              </a:ext>
            </a:extLst>
          </p:cNvPr>
          <p:cNvSpPr>
            <a:spLocks noGrp="1"/>
          </p:cNvSpPr>
          <p:nvPr>
            <p:ph idx="1"/>
          </p:nvPr>
        </p:nvSpPr>
        <p:spPr/>
        <p:txBody>
          <a:bodyPr/>
          <a:lstStyle/>
          <a:p>
            <a:r>
              <a:rPr lang="en-US" dirty="0"/>
              <a:t>The NYC Department of Transportation (NYC DOT) collects a daily total of bike counts conducted monthly on bridges that cross the East River in NYC.</a:t>
            </a:r>
          </a:p>
          <a:p>
            <a:r>
              <a:rPr lang="en-US" dirty="0"/>
              <a:t>The data is used by the city for transportation planning </a:t>
            </a:r>
          </a:p>
          <a:p>
            <a:r>
              <a:rPr lang="en-US" dirty="0"/>
              <a:t>The dataset also contains the temperature and precipitation for the days </a:t>
            </a:r>
          </a:p>
          <a:p>
            <a:r>
              <a:rPr lang="en-US" dirty="0"/>
              <a:t>Two models were built a General Additive Model and a General Linear Model. </a:t>
            </a:r>
          </a:p>
          <a:p>
            <a:endParaRPr lang="en-US" dirty="0"/>
          </a:p>
        </p:txBody>
      </p:sp>
    </p:spTree>
    <p:extLst>
      <p:ext uri="{BB962C8B-B14F-4D97-AF65-F5344CB8AC3E}">
        <p14:creationId xmlns:p14="http://schemas.microsoft.com/office/powerpoint/2010/main" val="3318896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AB22E-48BD-276C-3B85-EE5B9B692688}"/>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AE66DB5D-1BBE-07B9-02DB-0D17012E6378}"/>
              </a:ext>
            </a:extLst>
          </p:cNvPr>
          <p:cNvSpPr>
            <a:spLocks noGrp="1"/>
          </p:cNvSpPr>
          <p:nvPr>
            <p:ph idx="1"/>
          </p:nvPr>
        </p:nvSpPr>
        <p:spPr/>
        <p:txBody>
          <a:bodyPr/>
          <a:lstStyle/>
          <a:p>
            <a:r>
              <a:rPr lang="en-US" dirty="0"/>
              <a:t>One would expect that days with extreme temperatures to have lesser bicycle usage.</a:t>
            </a:r>
          </a:p>
          <a:p>
            <a:r>
              <a:rPr lang="en-US" dirty="0"/>
              <a:t>One would expect that days with precipitation to have lesser bicycle usage.</a:t>
            </a:r>
          </a:p>
          <a:p>
            <a:r>
              <a:rPr lang="en-US" dirty="0"/>
              <a:t>The target variable is count data, as such a Poisson regression would be a good candidate.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444719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FB1A4-B80C-116E-B81F-62EE7C08053F}"/>
              </a:ext>
            </a:extLst>
          </p:cNvPr>
          <p:cNvSpPr>
            <a:spLocks noGrp="1"/>
          </p:cNvSpPr>
          <p:nvPr>
            <p:ph type="title"/>
          </p:nvPr>
        </p:nvSpPr>
        <p:spPr/>
        <p:txBody>
          <a:bodyPr/>
          <a:lstStyle/>
          <a:p>
            <a:r>
              <a:rPr lang="en-US" dirty="0"/>
              <a:t>Data Exploration</a:t>
            </a:r>
          </a:p>
        </p:txBody>
      </p:sp>
      <p:sp>
        <p:nvSpPr>
          <p:cNvPr id="3" name="Content Placeholder 2">
            <a:extLst>
              <a:ext uri="{FF2B5EF4-FFF2-40B4-BE49-F238E27FC236}">
                <a16:creationId xmlns:a16="http://schemas.microsoft.com/office/drawing/2014/main" id="{49060A87-5BD7-E381-62A8-A90970E7F144}"/>
              </a:ext>
            </a:extLst>
          </p:cNvPr>
          <p:cNvSpPr>
            <a:spLocks noGrp="1"/>
          </p:cNvSpPr>
          <p:nvPr>
            <p:ph idx="1"/>
          </p:nvPr>
        </p:nvSpPr>
        <p:spPr/>
        <p:txBody>
          <a:bodyPr/>
          <a:lstStyle/>
          <a:p>
            <a:r>
              <a:rPr lang="en-US" dirty="0"/>
              <a:t>The dataset is small, consisting of 210 records. With 9 predictors. </a:t>
            </a:r>
          </a:p>
          <a:p>
            <a:pPr marL="0" indent="0">
              <a:buNone/>
            </a:pPr>
            <a:endParaRPr lang="en-US" dirty="0"/>
          </a:p>
          <a:p>
            <a:endParaRPr lang="en-US" dirty="0"/>
          </a:p>
        </p:txBody>
      </p:sp>
      <p:pic>
        <p:nvPicPr>
          <p:cNvPr id="4" name="Picture 3">
            <a:extLst>
              <a:ext uri="{FF2B5EF4-FFF2-40B4-BE49-F238E27FC236}">
                <a16:creationId xmlns:a16="http://schemas.microsoft.com/office/drawing/2014/main" id="{81071F88-08B0-98EF-25EA-6C432D30A628}"/>
              </a:ext>
            </a:extLst>
          </p:cNvPr>
          <p:cNvPicPr>
            <a:picLocks noChangeAspect="1"/>
          </p:cNvPicPr>
          <p:nvPr/>
        </p:nvPicPr>
        <p:blipFill>
          <a:blip r:embed="rId2"/>
          <a:stretch>
            <a:fillRect/>
          </a:stretch>
        </p:blipFill>
        <p:spPr>
          <a:xfrm>
            <a:off x="1028700" y="2578100"/>
            <a:ext cx="10134600" cy="3733800"/>
          </a:xfrm>
          <a:prstGeom prst="rect">
            <a:avLst/>
          </a:prstGeom>
        </p:spPr>
      </p:pic>
    </p:spTree>
    <p:extLst>
      <p:ext uri="{BB962C8B-B14F-4D97-AF65-F5344CB8AC3E}">
        <p14:creationId xmlns:p14="http://schemas.microsoft.com/office/powerpoint/2010/main" val="1689673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5DF17-E8A9-392B-560F-8299C691F1C6}"/>
              </a:ext>
            </a:extLst>
          </p:cNvPr>
          <p:cNvSpPr>
            <a:spLocks noGrp="1"/>
          </p:cNvSpPr>
          <p:nvPr>
            <p:ph type="title"/>
          </p:nvPr>
        </p:nvSpPr>
        <p:spPr/>
        <p:txBody>
          <a:bodyPr/>
          <a:lstStyle/>
          <a:p>
            <a:r>
              <a:rPr lang="en-US" dirty="0"/>
              <a:t>Data Exploration ( cont. ) </a:t>
            </a:r>
          </a:p>
        </p:txBody>
      </p:sp>
      <p:pic>
        <p:nvPicPr>
          <p:cNvPr id="4" name="Picture 3">
            <a:extLst>
              <a:ext uri="{FF2B5EF4-FFF2-40B4-BE49-F238E27FC236}">
                <a16:creationId xmlns:a16="http://schemas.microsoft.com/office/drawing/2014/main" id="{F3771F1A-FB42-7A20-1BE5-E50BCB5A67A1}"/>
              </a:ext>
            </a:extLst>
          </p:cNvPr>
          <p:cNvPicPr>
            <a:picLocks noChangeAspect="1"/>
          </p:cNvPicPr>
          <p:nvPr/>
        </p:nvPicPr>
        <p:blipFill>
          <a:blip r:embed="rId2"/>
          <a:stretch>
            <a:fillRect/>
          </a:stretch>
        </p:blipFill>
        <p:spPr>
          <a:xfrm>
            <a:off x="1864272" y="1311456"/>
            <a:ext cx="8463455" cy="5472971"/>
          </a:xfrm>
          <a:prstGeom prst="rect">
            <a:avLst/>
          </a:prstGeom>
        </p:spPr>
      </p:pic>
    </p:spTree>
    <p:extLst>
      <p:ext uri="{BB962C8B-B14F-4D97-AF65-F5344CB8AC3E}">
        <p14:creationId xmlns:p14="http://schemas.microsoft.com/office/powerpoint/2010/main" val="1903936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27987-FDA8-63B6-8568-73416B53F449}"/>
              </a:ext>
            </a:extLst>
          </p:cNvPr>
          <p:cNvSpPr>
            <a:spLocks noGrp="1"/>
          </p:cNvSpPr>
          <p:nvPr>
            <p:ph type="title"/>
          </p:nvPr>
        </p:nvSpPr>
        <p:spPr/>
        <p:txBody>
          <a:bodyPr/>
          <a:lstStyle/>
          <a:p>
            <a:r>
              <a:rPr lang="en-US" dirty="0"/>
              <a:t>Data Exploration ( cont. ) </a:t>
            </a:r>
          </a:p>
        </p:txBody>
      </p:sp>
      <p:pic>
        <p:nvPicPr>
          <p:cNvPr id="4" name="Picture 3">
            <a:extLst>
              <a:ext uri="{FF2B5EF4-FFF2-40B4-BE49-F238E27FC236}">
                <a16:creationId xmlns:a16="http://schemas.microsoft.com/office/drawing/2014/main" id="{869A7A62-1C75-A981-BA7D-42D3CB9FB423}"/>
              </a:ext>
            </a:extLst>
          </p:cNvPr>
          <p:cNvPicPr>
            <a:picLocks noChangeAspect="1"/>
          </p:cNvPicPr>
          <p:nvPr/>
        </p:nvPicPr>
        <p:blipFill>
          <a:blip r:embed="rId2"/>
          <a:stretch>
            <a:fillRect/>
          </a:stretch>
        </p:blipFill>
        <p:spPr>
          <a:xfrm>
            <a:off x="2249213" y="1260689"/>
            <a:ext cx="7941879" cy="5597311"/>
          </a:xfrm>
          <a:prstGeom prst="rect">
            <a:avLst/>
          </a:prstGeom>
        </p:spPr>
      </p:pic>
    </p:spTree>
    <p:extLst>
      <p:ext uri="{BB962C8B-B14F-4D97-AF65-F5344CB8AC3E}">
        <p14:creationId xmlns:p14="http://schemas.microsoft.com/office/powerpoint/2010/main" val="1836502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309C2-F5D5-2E01-01DB-E6DB2844EDE6}"/>
              </a:ext>
            </a:extLst>
          </p:cNvPr>
          <p:cNvSpPr>
            <a:spLocks noGrp="1"/>
          </p:cNvSpPr>
          <p:nvPr>
            <p:ph type="title"/>
          </p:nvPr>
        </p:nvSpPr>
        <p:spPr/>
        <p:txBody>
          <a:bodyPr/>
          <a:lstStyle/>
          <a:p>
            <a:r>
              <a:rPr lang="en-US" dirty="0"/>
              <a:t>Data Exploration ( cont. ) </a:t>
            </a:r>
          </a:p>
        </p:txBody>
      </p:sp>
      <p:pic>
        <p:nvPicPr>
          <p:cNvPr id="6" name="Picture 5">
            <a:extLst>
              <a:ext uri="{FF2B5EF4-FFF2-40B4-BE49-F238E27FC236}">
                <a16:creationId xmlns:a16="http://schemas.microsoft.com/office/drawing/2014/main" id="{3BA63EFE-7173-639E-DD4C-94F7A0BEDBF2}"/>
              </a:ext>
            </a:extLst>
          </p:cNvPr>
          <p:cNvPicPr>
            <a:picLocks noChangeAspect="1"/>
          </p:cNvPicPr>
          <p:nvPr/>
        </p:nvPicPr>
        <p:blipFill>
          <a:blip r:embed="rId2"/>
          <a:stretch>
            <a:fillRect/>
          </a:stretch>
        </p:blipFill>
        <p:spPr>
          <a:xfrm>
            <a:off x="2182138" y="1224752"/>
            <a:ext cx="7827723" cy="5268123"/>
          </a:xfrm>
          <a:prstGeom prst="rect">
            <a:avLst/>
          </a:prstGeom>
        </p:spPr>
      </p:pic>
    </p:spTree>
    <p:extLst>
      <p:ext uri="{BB962C8B-B14F-4D97-AF65-F5344CB8AC3E}">
        <p14:creationId xmlns:p14="http://schemas.microsoft.com/office/powerpoint/2010/main" val="3070961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77CD5-8CB3-5108-66A4-A82011B550FD}"/>
              </a:ext>
            </a:extLst>
          </p:cNvPr>
          <p:cNvSpPr>
            <a:spLocks noGrp="1"/>
          </p:cNvSpPr>
          <p:nvPr>
            <p:ph type="title"/>
          </p:nvPr>
        </p:nvSpPr>
        <p:spPr/>
        <p:txBody>
          <a:bodyPr/>
          <a:lstStyle/>
          <a:p>
            <a:r>
              <a:rPr lang="en-US" dirty="0"/>
              <a:t>GLM (Poisson)</a:t>
            </a:r>
          </a:p>
        </p:txBody>
      </p:sp>
      <p:pic>
        <p:nvPicPr>
          <p:cNvPr id="4" name="Picture 3">
            <a:extLst>
              <a:ext uri="{FF2B5EF4-FFF2-40B4-BE49-F238E27FC236}">
                <a16:creationId xmlns:a16="http://schemas.microsoft.com/office/drawing/2014/main" id="{C64421FC-D0A2-1739-0799-05DCBF0B9CE8}"/>
              </a:ext>
            </a:extLst>
          </p:cNvPr>
          <p:cNvPicPr>
            <a:picLocks noChangeAspect="1"/>
          </p:cNvPicPr>
          <p:nvPr/>
        </p:nvPicPr>
        <p:blipFill>
          <a:blip r:embed="rId2"/>
          <a:stretch>
            <a:fillRect/>
          </a:stretch>
        </p:blipFill>
        <p:spPr>
          <a:xfrm>
            <a:off x="3086100" y="1690688"/>
            <a:ext cx="6019800" cy="4495800"/>
          </a:xfrm>
          <a:prstGeom prst="rect">
            <a:avLst/>
          </a:prstGeom>
        </p:spPr>
      </p:pic>
    </p:spTree>
    <p:extLst>
      <p:ext uri="{BB962C8B-B14F-4D97-AF65-F5344CB8AC3E}">
        <p14:creationId xmlns:p14="http://schemas.microsoft.com/office/powerpoint/2010/main" val="2670871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4DE26-5C33-278C-AD73-F25CF222DF56}"/>
              </a:ext>
            </a:extLst>
          </p:cNvPr>
          <p:cNvSpPr>
            <a:spLocks noGrp="1"/>
          </p:cNvSpPr>
          <p:nvPr>
            <p:ph type="title"/>
          </p:nvPr>
        </p:nvSpPr>
        <p:spPr/>
        <p:txBody>
          <a:bodyPr/>
          <a:lstStyle/>
          <a:p>
            <a:r>
              <a:rPr lang="en-US" dirty="0"/>
              <a:t>GLM (Poisson)</a:t>
            </a:r>
          </a:p>
        </p:txBody>
      </p:sp>
      <p:sp>
        <p:nvSpPr>
          <p:cNvPr id="3" name="Content Placeholder 2">
            <a:extLst>
              <a:ext uri="{FF2B5EF4-FFF2-40B4-BE49-F238E27FC236}">
                <a16:creationId xmlns:a16="http://schemas.microsoft.com/office/drawing/2014/main" id="{F50A53CC-AD2A-A78D-C0C4-B4FFA2F4293B}"/>
              </a:ext>
            </a:extLst>
          </p:cNvPr>
          <p:cNvSpPr>
            <a:spLocks noGrp="1"/>
          </p:cNvSpPr>
          <p:nvPr>
            <p:ph idx="1"/>
          </p:nvPr>
        </p:nvSpPr>
        <p:spPr/>
        <p:txBody>
          <a:bodyPr/>
          <a:lstStyle/>
          <a:p>
            <a:r>
              <a:rPr lang="en-US" dirty="0"/>
              <a:t>All predictors have a statistically significant coefficient.</a:t>
            </a:r>
          </a:p>
          <a:p>
            <a:r>
              <a:rPr lang="en-US" dirty="0"/>
              <a:t>The AIC is fairly high.</a:t>
            </a:r>
          </a:p>
          <a:p>
            <a:r>
              <a:rPr lang="en-US" dirty="0"/>
              <a:t>Strangely, the day of week is a better predictor of the number of cyclist than the temperature. This may be due to the limited dataset, it is restricted to the month of April in 2016. </a:t>
            </a:r>
          </a:p>
          <a:p>
            <a:endParaRPr lang="en-US" dirty="0"/>
          </a:p>
        </p:txBody>
      </p:sp>
    </p:spTree>
    <p:extLst>
      <p:ext uri="{BB962C8B-B14F-4D97-AF65-F5344CB8AC3E}">
        <p14:creationId xmlns:p14="http://schemas.microsoft.com/office/powerpoint/2010/main" val="38128771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TotalTime>
  <Words>562</Words>
  <Application>Microsoft Macintosh PowerPoint</Application>
  <PresentationFormat>Widescreen</PresentationFormat>
  <Paragraphs>42</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Predicting Number of Cyclist from NYC DOT Data</vt:lpstr>
      <vt:lpstr>Summary</vt:lpstr>
      <vt:lpstr>Motivation</vt:lpstr>
      <vt:lpstr>Data Exploration</vt:lpstr>
      <vt:lpstr>Data Exploration ( cont. ) </vt:lpstr>
      <vt:lpstr>Data Exploration ( cont. ) </vt:lpstr>
      <vt:lpstr>Data Exploration ( cont. ) </vt:lpstr>
      <vt:lpstr>GLM (Poisson)</vt:lpstr>
      <vt:lpstr>GLM (Poisson)</vt:lpstr>
      <vt:lpstr>GAM</vt:lpstr>
      <vt:lpstr>GAM</vt:lpstr>
      <vt:lpstr>Model Comparison</vt:lpstr>
      <vt:lpstr>Model Comparison</vt:lpstr>
      <vt:lpstr>Rootgram</vt:lpstr>
      <vt:lpstr>Rootgram</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Number of Cyclist from NYC DOT Data</dc:title>
  <dc:creator>Microsoft Office User</dc:creator>
  <cp:lastModifiedBy>Microsoft Office User</cp:lastModifiedBy>
  <cp:revision>37</cp:revision>
  <dcterms:created xsi:type="dcterms:W3CDTF">2022-05-24T18:08:50Z</dcterms:created>
  <dcterms:modified xsi:type="dcterms:W3CDTF">2022-05-24T19:56:33Z</dcterms:modified>
</cp:coreProperties>
</file>