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9" r:id="rId3"/>
    <p:sldId id="306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258" r:id="rId15"/>
    <p:sldId id="261" r:id="rId16"/>
    <p:sldId id="262" r:id="rId17"/>
    <p:sldId id="263" r:id="rId18"/>
    <p:sldId id="277" r:id="rId19"/>
    <p:sldId id="264" r:id="rId20"/>
    <p:sldId id="276" r:id="rId21"/>
    <p:sldId id="265" r:id="rId22"/>
    <p:sldId id="278" r:id="rId23"/>
    <p:sldId id="279" r:id="rId24"/>
    <p:sldId id="301" r:id="rId25"/>
    <p:sldId id="302" r:id="rId26"/>
    <p:sldId id="281" r:id="rId27"/>
    <p:sldId id="269" r:id="rId28"/>
    <p:sldId id="282" r:id="rId29"/>
    <p:sldId id="303" r:id="rId30"/>
    <p:sldId id="268" r:id="rId31"/>
    <p:sldId id="289" r:id="rId32"/>
    <p:sldId id="290" r:id="rId33"/>
    <p:sldId id="292" r:id="rId34"/>
    <p:sldId id="284" r:id="rId35"/>
    <p:sldId id="293" r:id="rId36"/>
    <p:sldId id="304" r:id="rId37"/>
    <p:sldId id="272" r:id="rId38"/>
    <p:sldId id="287" r:id="rId39"/>
    <p:sldId id="294" r:id="rId40"/>
    <p:sldId id="273" r:id="rId41"/>
    <p:sldId id="295" r:id="rId42"/>
    <p:sldId id="296" r:id="rId43"/>
    <p:sldId id="274" r:id="rId44"/>
    <p:sldId id="275" r:id="rId45"/>
    <p:sldId id="297" r:id="rId46"/>
    <p:sldId id="298" r:id="rId47"/>
    <p:sldId id="299" r:id="rId48"/>
    <p:sldId id="305" r:id="rId49"/>
    <p:sldId id="300" r:id="rId50"/>
    <p:sldId id="30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E5C3C"/>
    <a:srgbClr val="99FFCC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74B87-5143-4B77-8BB6-ED80BD8BDA62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DF514-AF2B-48E3-AF97-E2714658DF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DF514-AF2B-48E3-AF97-E2714658DFC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7CB8-37A6-4734-A5FE-AFE8FFC6FCEB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3882-6F4C-4781-B59C-A1ED8CA07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7CB8-37A6-4734-A5FE-AFE8FFC6FCEB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3882-6F4C-4781-B59C-A1ED8CA07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7CB8-37A6-4734-A5FE-AFE8FFC6FCEB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3882-6F4C-4781-B59C-A1ED8CA07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7CB8-37A6-4734-A5FE-AFE8FFC6FCEB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3882-6F4C-4781-B59C-A1ED8CA07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7CB8-37A6-4734-A5FE-AFE8FFC6FCEB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3882-6F4C-4781-B59C-A1ED8CA07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7CB8-37A6-4734-A5FE-AFE8FFC6FCEB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3882-6F4C-4781-B59C-A1ED8CA07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7CB8-37A6-4734-A5FE-AFE8FFC6FCEB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3882-6F4C-4781-B59C-A1ED8CA07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7CB8-37A6-4734-A5FE-AFE8FFC6FCEB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3882-6F4C-4781-B59C-A1ED8CA07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7CB8-37A6-4734-A5FE-AFE8FFC6FCEB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3882-6F4C-4781-B59C-A1ED8CA07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7CB8-37A6-4734-A5FE-AFE8FFC6FCEB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3882-6F4C-4781-B59C-A1ED8CA07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7CB8-37A6-4734-A5FE-AFE8FFC6FCEB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3882-6F4C-4781-B59C-A1ED8CA07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7CB8-37A6-4734-A5FE-AFE8FFC6FCEB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3882-6F4C-4781-B59C-A1ED8CA07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ecsys.acm.org/2011/pdfs/RobustTutorial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k.uni-trier.de/~ley/db/indices/a-tree/k/Koren:Yehuda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db.com/title/tt0412142/rating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7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2.jpeg"/><Relationship Id="rId7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eg"/><Relationship Id="rId11" Type="http://schemas.openxmlformats.org/officeDocument/2006/relationships/image" Target="../media/image36.jpeg"/><Relationship Id="rId5" Type="http://schemas.openxmlformats.org/officeDocument/2006/relationships/image" Target="../media/image23.png"/><Relationship Id="rId10" Type="http://schemas.openxmlformats.org/officeDocument/2006/relationships/image" Target="../media/image35.jpeg"/><Relationship Id="rId4" Type="http://schemas.openxmlformats.org/officeDocument/2006/relationships/image" Target="../media/image30.jpeg"/><Relationship Id="rId9" Type="http://schemas.openxmlformats.org/officeDocument/2006/relationships/image" Target="../media/image34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2005.org/cdrom/docs/p22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oscarcelma" TargetMode="External"/><Relationship Id="rId2" Type="http://schemas.openxmlformats.org/officeDocument/2006/relationships/hyperlink" Target="http://ir.ii.uam.es/divers201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Recommender System:</a:t>
            </a:r>
            <a:br>
              <a:rPr lang="en-US" dirty="0" smtClean="0"/>
            </a:br>
            <a:r>
              <a:rPr lang="en-US" dirty="0" smtClean="0"/>
              <a:t>Algorithms &amp; Architecture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xiangliang@hulu.com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Serendipity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recommendation result is serendipity if:</a:t>
            </a:r>
          </a:p>
          <a:p>
            <a:pPr lvl="1"/>
            <a:r>
              <a:rPr lang="en-US" dirty="0" smtClean="0"/>
              <a:t>don’t have strong relation with user’s historical interest, or user do not expect we can recommend it.</a:t>
            </a:r>
          </a:p>
          <a:p>
            <a:pPr lvl="1"/>
            <a:r>
              <a:rPr lang="en-US" dirty="0" smtClean="0"/>
              <a:t>novelty to user</a:t>
            </a:r>
          </a:p>
          <a:p>
            <a:pPr lvl="1"/>
            <a:r>
              <a:rPr lang="en-US" dirty="0" smtClean="0"/>
              <a:t>user will find it’s interesting after user view it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Trust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user trust recommender system, they will interact with it.</a:t>
            </a:r>
          </a:p>
          <a:p>
            <a:r>
              <a:rPr lang="en-US" dirty="0" smtClean="0"/>
              <a:t>Ways to improve trust:</a:t>
            </a:r>
          </a:p>
          <a:p>
            <a:pPr lvl="1"/>
            <a:r>
              <a:rPr lang="en-US" dirty="0" smtClean="0"/>
              <a:t>Transparency</a:t>
            </a:r>
          </a:p>
          <a:p>
            <a:pPr lvl="2"/>
            <a:r>
              <a:rPr lang="en-US" dirty="0" smtClean="0"/>
              <a:t>Explanation</a:t>
            </a:r>
          </a:p>
          <a:p>
            <a:pPr lvl="1"/>
            <a:r>
              <a:rPr lang="en-US" dirty="0" smtClean="0"/>
              <a:t>Social</a:t>
            </a:r>
          </a:p>
          <a:p>
            <a:pPr lvl="1"/>
            <a:r>
              <a:rPr lang="en-US" dirty="0" smtClean="0"/>
              <a:t>Trust System (</a:t>
            </a:r>
            <a:r>
              <a:rPr lang="en-US" dirty="0" err="1" smtClean="0"/>
              <a:t>Epinion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895600"/>
            <a:ext cx="29146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Robust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ability of recommender system to prevent attack.</a:t>
            </a:r>
          </a:p>
          <a:p>
            <a:r>
              <a:rPr lang="en-US" dirty="0" smtClean="0"/>
              <a:t>Examples of attack methods.</a:t>
            </a:r>
          </a:p>
          <a:p>
            <a:r>
              <a:rPr lang="en-US" dirty="0" smtClean="0"/>
              <a:t>Neil Hurley. </a:t>
            </a:r>
            <a:r>
              <a:rPr lang="en-US" dirty="0" smtClean="0">
                <a:hlinkClick r:id="rId2"/>
              </a:rPr>
              <a:t>Tutorial on Robustness of Recommender System</a:t>
            </a:r>
            <a:r>
              <a:rPr lang="en-US" dirty="0" smtClean="0"/>
              <a:t>. ACM </a:t>
            </a:r>
            <a:r>
              <a:rPr lang="en-US" dirty="0" err="1" smtClean="0"/>
              <a:t>RecSys</a:t>
            </a:r>
            <a:r>
              <a:rPr lang="en-US" dirty="0" smtClean="0"/>
              <a:t> 2011.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Real-time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new recommendations when user have new behaviors immediately.</a:t>
            </a:r>
          </a:p>
          <a:p>
            <a:pPr lvl="1"/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124200"/>
            <a:ext cx="5274945" cy="348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124200"/>
            <a:ext cx="339752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>
            <a:stCxn id="5" idx="2"/>
          </p:cNvCxnSpPr>
          <p:nvPr/>
        </p:nvCxnSpPr>
        <p:spPr>
          <a:xfrm rot="5400000">
            <a:off x="5511869" y="4270306"/>
            <a:ext cx="1266825" cy="223216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behaviors data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14400" y="2286000"/>
          <a:ext cx="60960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Large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Watch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Favorite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to playlist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r>
                        <a:rPr lang="en-US" baseline="0" dirty="0" smtClean="0"/>
                        <a:t>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 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r>
                        <a:rPr lang="en-US" baseline="0" dirty="0" smtClean="0"/>
                        <a:t>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Which data is most important</a:t>
            </a:r>
          </a:p>
          <a:p>
            <a:pPr lvl="1"/>
            <a:r>
              <a:rPr lang="en-US" sz="2400" dirty="0" smtClean="0"/>
              <a:t>Main behavior in the website</a:t>
            </a:r>
          </a:p>
          <a:p>
            <a:pPr lvl="1"/>
            <a:r>
              <a:rPr lang="en-US" sz="2400" dirty="0" smtClean="0"/>
              <a:t>All user can have such behavior</a:t>
            </a:r>
          </a:p>
          <a:p>
            <a:pPr lvl="1"/>
            <a:r>
              <a:rPr lang="en-US" sz="2400" dirty="0" smtClean="0"/>
              <a:t>Cost</a:t>
            </a:r>
          </a:p>
          <a:p>
            <a:pPr lvl="1"/>
            <a:r>
              <a:rPr lang="en-US" sz="2400" dirty="0" smtClean="0"/>
              <a:t>Reflect user interests on items</a:t>
            </a:r>
            <a:endParaRPr 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24400" y="1828800"/>
          <a:ext cx="4114800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600"/>
                <a:gridCol w="1524000"/>
                <a:gridCol w="1219200"/>
              </a:tblGrid>
              <a:tr h="169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Behavior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</a:t>
                      </a:r>
                      <a:endParaRPr lang="en-US" sz="1400" b="1" dirty="0"/>
                    </a:p>
                  </a:txBody>
                  <a:tcPr/>
                </a:tc>
              </a:tr>
              <a:tr h="169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Page</a:t>
                      </a:r>
                      <a:r>
                        <a:rPr lang="en-US" sz="1400" baseline="0" dirty="0" smtClean="0"/>
                        <a:t> 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 user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Very Large</a:t>
                      </a:r>
                      <a:endParaRPr lang="en-US" sz="1400" dirty="0"/>
                    </a:p>
                  </a:txBody>
                  <a:tcPr/>
                </a:tc>
              </a:tr>
              <a:tr h="169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Watch video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 user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Large</a:t>
                      </a:r>
                      <a:endParaRPr lang="en-US" sz="1400" b="1" dirty="0"/>
                    </a:p>
                  </a:txBody>
                  <a:tcPr/>
                </a:tc>
              </a:tr>
              <a:tr h="169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Favorite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Register user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Middle</a:t>
                      </a:r>
                      <a:endParaRPr lang="en-US" sz="1400" dirty="0"/>
                    </a:p>
                  </a:txBody>
                  <a:tcPr/>
                </a:tc>
              </a:tr>
              <a:tr h="169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Middle</a:t>
                      </a:r>
                      <a:endParaRPr lang="en-US" sz="1400" dirty="0"/>
                    </a:p>
                  </a:txBody>
                  <a:tcPr/>
                </a:tc>
              </a:tr>
              <a:tr h="169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to playlist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Register</a:t>
                      </a:r>
                      <a:r>
                        <a:rPr lang="en-US" sz="1400" baseline="0" dirty="0" smtClean="0"/>
                        <a:t> user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Small</a:t>
                      </a:r>
                      <a:endParaRPr lang="en-US" sz="1400" dirty="0"/>
                    </a:p>
                  </a:txBody>
                  <a:tcPr/>
                </a:tc>
              </a:tr>
              <a:tr h="169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Facebook like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Register</a:t>
                      </a:r>
                      <a:r>
                        <a:rPr lang="en-US" sz="1400" baseline="0" dirty="0" smtClean="0"/>
                        <a:t> user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Small</a:t>
                      </a:r>
                      <a:endParaRPr lang="en-US" sz="1400" dirty="0"/>
                    </a:p>
                  </a:txBody>
                  <a:tcPr/>
                </a:tc>
              </a:tr>
              <a:tr h="169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Small</a:t>
                      </a:r>
                      <a:endParaRPr lang="en-US" sz="1400" dirty="0"/>
                    </a:p>
                  </a:txBody>
                  <a:tcPr/>
                </a:tc>
              </a:tr>
              <a:tr h="169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Register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Small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</a:p>
          <a:p>
            <a:pPr lvl="1"/>
            <a:r>
              <a:rPr lang="en-US" dirty="0" smtClean="0"/>
              <a:t>User ID</a:t>
            </a:r>
          </a:p>
          <a:p>
            <a:pPr lvl="1"/>
            <a:r>
              <a:rPr lang="en-US" dirty="0" smtClean="0"/>
              <a:t>Item ID</a:t>
            </a:r>
          </a:p>
          <a:p>
            <a:pPr lvl="1"/>
            <a:r>
              <a:rPr lang="en-US" dirty="0" smtClean="0"/>
              <a:t>Behavior Type</a:t>
            </a:r>
          </a:p>
          <a:p>
            <a:pPr lvl="1"/>
            <a:r>
              <a:rPr lang="en-US" dirty="0" smtClean="0"/>
              <a:t>Behavior Content</a:t>
            </a:r>
          </a:p>
          <a:p>
            <a:pPr lvl="1"/>
            <a:r>
              <a:rPr lang="en-US" dirty="0" smtClean="0"/>
              <a:t>Context</a:t>
            </a:r>
          </a:p>
          <a:p>
            <a:pPr lvl="2"/>
            <a:r>
              <a:rPr lang="en-US" dirty="0" smtClean="0"/>
              <a:t>Timestamp</a:t>
            </a:r>
          </a:p>
          <a:p>
            <a:pPr lvl="2"/>
            <a:r>
              <a:rPr lang="en-US" dirty="0" smtClean="0"/>
              <a:t>Location</a:t>
            </a:r>
          </a:p>
          <a:p>
            <a:pPr lvl="2"/>
            <a:r>
              <a:rPr lang="en-US" dirty="0" smtClean="0"/>
              <a:t>Mood</a:t>
            </a:r>
            <a:endParaRPr lang="en-US" dirty="0"/>
          </a:p>
        </p:txBody>
      </p:sp>
      <p:pic>
        <p:nvPicPr>
          <p:cNvPr id="2050" name="Picture 2" descr="http://the-big-bang-theory.com/images/uploads/5/101179d736d502cc3cc1f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857374"/>
            <a:ext cx="4762500" cy="31718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68298" y="5105400"/>
            <a:ext cx="537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Sheldon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92D050"/>
                </a:solidFill>
              </a:rPr>
              <a:t>watch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Star Trek </a:t>
            </a:r>
            <a:r>
              <a:rPr lang="en-US" b="1" dirty="0" smtClean="0">
                <a:solidFill>
                  <a:srgbClr val="00B0F0"/>
                </a:solidFill>
              </a:rPr>
              <a:t>with his friends </a:t>
            </a:r>
            <a:r>
              <a:rPr lang="en-US" b="1" dirty="0" smtClean="0"/>
              <a:t>at</a:t>
            </a:r>
            <a:r>
              <a:rPr lang="en-US" b="1" dirty="0" smtClean="0">
                <a:solidFill>
                  <a:srgbClr val="00B0F0"/>
                </a:solidFill>
              </a:rPr>
              <a:t> home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914400" y="1600200"/>
            <a:ext cx="6553200" cy="4114800"/>
            <a:chOff x="609600" y="1524000"/>
            <a:chExt cx="6553200" cy="41148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200400" y="1524000"/>
              <a:ext cx="1752600" cy="457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Recommender System Method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4400" y="251460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Collaborative Filtering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90800" y="251460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Content Filtering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14800" y="251460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Social Filtering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9600" y="342900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Graph-based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362200" y="342900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Latent Factor Model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09600" y="434340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Neighborhood-based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" y="518160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</a:rPr>
                <a:t>User-based</a:t>
              </a:r>
              <a:endParaRPr lang="en-US" sz="1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362200" y="518160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smtClean="0">
                  <a:solidFill>
                    <a:schemeClr val="tx1"/>
                  </a:solidFill>
                </a:rPr>
                <a:t>Item-based</a:t>
              </a:r>
              <a:endParaRPr 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肘形连接符 17"/>
            <p:cNvCxnSpPr>
              <a:stCxn id="8" idx="2"/>
              <a:endCxn id="9" idx="0"/>
            </p:cNvCxnSpPr>
            <p:nvPr/>
          </p:nvCxnSpPr>
          <p:spPr>
            <a:xfrm rot="5400000">
              <a:off x="2571750" y="1009650"/>
              <a:ext cx="533400" cy="2476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0" name="肘形连接符 19"/>
            <p:cNvCxnSpPr>
              <a:stCxn id="8" idx="2"/>
              <a:endCxn id="10" idx="0"/>
            </p:cNvCxnSpPr>
            <p:nvPr/>
          </p:nvCxnSpPr>
          <p:spPr>
            <a:xfrm rot="5400000">
              <a:off x="3409950" y="1847850"/>
              <a:ext cx="533400" cy="8001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2" name="肘形连接符 21"/>
            <p:cNvCxnSpPr>
              <a:stCxn id="8" idx="2"/>
              <a:endCxn id="11" idx="0"/>
            </p:cNvCxnSpPr>
            <p:nvPr/>
          </p:nvCxnSpPr>
          <p:spPr>
            <a:xfrm rot="16200000" flipH="1">
              <a:off x="4171950" y="1885950"/>
              <a:ext cx="533400" cy="7239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4" name="肘形连接符 23"/>
            <p:cNvCxnSpPr>
              <a:stCxn id="9" idx="2"/>
              <a:endCxn id="12" idx="0"/>
            </p:cNvCxnSpPr>
            <p:nvPr/>
          </p:nvCxnSpPr>
          <p:spPr>
            <a:xfrm rot="5400000">
              <a:off x="1219200" y="3048000"/>
              <a:ext cx="4572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6" name="肘形连接符 25"/>
            <p:cNvCxnSpPr>
              <a:stCxn id="9" idx="2"/>
              <a:endCxn id="13" idx="0"/>
            </p:cNvCxnSpPr>
            <p:nvPr/>
          </p:nvCxnSpPr>
          <p:spPr>
            <a:xfrm rot="16200000" flipH="1">
              <a:off x="2095500" y="2476500"/>
              <a:ext cx="457200" cy="1447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8" name="肘形连接符 27"/>
            <p:cNvCxnSpPr>
              <a:stCxn id="12" idx="2"/>
              <a:endCxn id="14" idx="0"/>
            </p:cNvCxnSpPr>
            <p:nvPr/>
          </p:nvCxnSpPr>
          <p:spPr>
            <a:xfrm rot="5400000">
              <a:off x="1066800" y="4114800"/>
              <a:ext cx="457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0" name="肘形连接符 29"/>
            <p:cNvCxnSpPr>
              <a:stCxn id="14" idx="2"/>
              <a:endCxn id="15" idx="0"/>
            </p:cNvCxnSpPr>
            <p:nvPr/>
          </p:nvCxnSpPr>
          <p:spPr>
            <a:xfrm rot="5400000">
              <a:off x="1104900" y="4991100"/>
              <a:ext cx="3810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2" name="肘形连接符 31"/>
            <p:cNvCxnSpPr>
              <a:stCxn id="14" idx="2"/>
              <a:endCxn id="16" idx="0"/>
            </p:cNvCxnSpPr>
            <p:nvPr/>
          </p:nvCxnSpPr>
          <p:spPr>
            <a:xfrm rot="16200000" flipH="1">
              <a:off x="1981200" y="4114800"/>
              <a:ext cx="381000" cy="1752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5791200" y="251460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……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肘形连接符 34"/>
            <p:cNvCxnSpPr>
              <a:stCxn id="8" idx="2"/>
              <a:endCxn id="33" idx="0"/>
            </p:cNvCxnSpPr>
            <p:nvPr/>
          </p:nvCxnSpPr>
          <p:spPr>
            <a:xfrm rot="16200000" flipH="1">
              <a:off x="5010150" y="1047750"/>
              <a:ext cx="533400" cy="24003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4114800" y="342900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……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肘形连接符 41"/>
            <p:cNvCxnSpPr>
              <a:stCxn id="9" idx="2"/>
              <a:endCxn id="40" idx="0"/>
            </p:cNvCxnSpPr>
            <p:nvPr/>
          </p:nvCxnSpPr>
          <p:spPr>
            <a:xfrm rot="16200000" flipH="1">
              <a:off x="2971800" y="1600200"/>
              <a:ext cx="457200" cy="3200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362200" y="434340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……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肘形连接符 44"/>
            <p:cNvCxnSpPr>
              <a:stCxn id="12" idx="2"/>
              <a:endCxn id="43" idx="0"/>
            </p:cNvCxnSpPr>
            <p:nvPr/>
          </p:nvCxnSpPr>
          <p:spPr>
            <a:xfrm rot="16200000" flipH="1">
              <a:off x="1943100" y="3238500"/>
              <a:ext cx="457200" cy="1752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4114800" y="5181600"/>
              <a:ext cx="1371600" cy="457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……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肘形连接符 47"/>
            <p:cNvCxnSpPr>
              <a:stCxn id="14" idx="2"/>
              <a:endCxn id="46" idx="0"/>
            </p:cNvCxnSpPr>
            <p:nvPr/>
          </p:nvCxnSpPr>
          <p:spPr>
            <a:xfrm rot="16200000" flipH="1">
              <a:off x="2857500" y="3238500"/>
              <a:ext cx="381000" cy="35052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Neighborhood-based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User-based</a:t>
            </a:r>
          </a:p>
          <a:p>
            <a:pPr lvl="1"/>
            <a:r>
              <a:rPr lang="en-US" dirty="0" smtClean="0"/>
              <a:t>Digg</a:t>
            </a:r>
          </a:p>
          <a:p>
            <a:r>
              <a:rPr lang="en-US" dirty="0" smtClean="0"/>
              <a:t>Item-based</a:t>
            </a:r>
          </a:p>
          <a:p>
            <a:pPr lvl="1"/>
            <a:r>
              <a:rPr lang="en-US" dirty="0" smtClean="0"/>
              <a:t>Amazon, Netflix, YouTube, Hulu,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User-based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For user u, find a set of users S(u) have similar preference as u.</a:t>
            </a:r>
          </a:p>
          <a:p>
            <a:pPr lvl="1"/>
            <a:r>
              <a:rPr lang="en-US" dirty="0" smtClean="0"/>
              <a:t>Recommend popular items among users in S(u) to user 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Metrics</a:t>
            </a:r>
            <a:endParaRPr lang="en-US" dirty="0" smtClean="0"/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Cold start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038600" y="1752600"/>
            <a:ext cx="4648200" cy="3733800"/>
            <a:chOff x="4038600" y="1752600"/>
            <a:chExt cx="4648200" cy="3733800"/>
          </a:xfrm>
        </p:grpSpPr>
        <p:pic>
          <p:nvPicPr>
            <p:cNvPr id="4" name="Picture 8" descr="http://pub.chinaunix.net/uploadfile/200912/20091231015018332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38600" y="1752600"/>
              <a:ext cx="1522476" cy="2286000"/>
            </a:xfrm>
            <a:prstGeom prst="rect">
              <a:avLst/>
            </a:prstGeom>
            <a:noFill/>
          </p:spPr>
        </p:pic>
        <p:pic>
          <p:nvPicPr>
            <p:cNvPr id="7170" name="Picture 2" descr="http://a1.att.hudong.com/47/34/01300000228084121934345724872_s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8318" y="1752600"/>
              <a:ext cx="2668482" cy="2286000"/>
            </a:xfrm>
            <a:prstGeom prst="rect">
              <a:avLst/>
            </a:prstGeom>
            <a:noFill/>
          </p:spPr>
        </p:pic>
        <p:sp>
          <p:nvSpPr>
            <p:cNvPr id="6" name="矩形 5"/>
            <p:cNvSpPr/>
            <p:nvPr/>
          </p:nvSpPr>
          <p:spPr>
            <a:xfrm>
              <a:off x="5105400" y="4876800"/>
              <a:ext cx="20574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Recommender System</a:t>
              </a:r>
              <a:endParaRPr lang="en-US" dirty="0"/>
            </a:p>
          </p:txBody>
        </p:sp>
        <p:cxnSp>
          <p:nvCxnSpPr>
            <p:cNvPr id="8" name="形状 7"/>
            <p:cNvCxnSpPr>
              <a:stCxn id="4" idx="2"/>
              <a:endCxn id="6" idx="1"/>
            </p:cNvCxnSpPr>
            <p:nvPr/>
          </p:nvCxnSpPr>
          <p:spPr>
            <a:xfrm rot="16200000" flipH="1">
              <a:off x="4381119" y="4457319"/>
              <a:ext cx="1143000" cy="30556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形状 9"/>
            <p:cNvCxnSpPr>
              <a:stCxn id="6" idx="3"/>
              <a:endCxn id="7170" idx="2"/>
            </p:cNvCxnSpPr>
            <p:nvPr/>
          </p:nvCxnSpPr>
          <p:spPr>
            <a:xfrm flipV="1">
              <a:off x="7162800" y="4038600"/>
              <a:ext cx="189759" cy="11430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User-based CF</a:t>
            </a:r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286000" y="1828800"/>
          <a:ext cx="4614863" cy="1219200"/>
        </p:xfrm>
        <a:graphic>
          <a:graphicData uri="http://schemas.openxmlformats.org/presentationml/2006/ole">
            <p:oleObj spid="_x0000_s21506" name="Equation" r:id="rId3" imgW="1346040" imgH="35532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438400" y="3733800"/>
          <a:ext cx="4349750" cy="1611312"/>
        </p:xfrm>
        <a:graphic>
          <a:graphicData uri="http://schemas.openxmlformats.org/presentationml/2006/ole">
            <p:oleObj spid="_x0000_s21507" name="Equation" r:id="rId4" imgW="126972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For user u, get items set N(u) this user like before.</a:t>
            </a:r>
          </a:p>
          <a:p>
            <a:pPr lvl="1"/>
            <a:r>
              <a:rPr lang="en-US" dirty="0" smtClean="0"/>
              <a:t>Recommend items which are similar to many items in N(u) to user 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CF</a:t>
            </a:r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306638" y="1828800"/>
          <a:ext cx="4572000" cy="1219200"/>
        </p:xfrm>
        <a:graphic>
          <a:graphicData uri="http://schemas.openxmlformats.org/presentationml/2006/ole">
            <p:oleObj spid="_x0000_s22530" name="Equation" r:id="rId3" imgW="1333440" imgH="35532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525713" y="3733800"/>
          <a:ext cx="4175125" cy="1611313"/>
        </p:xfrm>
        <a:graphic>
          <a:graphicData uri="http://schemas.openxmlformats.org/presentationml/2006/ole">
            <p:oleObj spid="_x0000_s22531" name="Equation" r:id="rId4" imgW="121896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CF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202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048000" y="4495800"/>
          <a:ext cx="3159108" cy="1219200"/>
        </p:xfrm>
        <a:graphic>
          <a:graphicData uri="http://schemas.openxmlformats.org/presentationml/2006/ole">
            <p:oleObj spid="_x0000_s23555" name="Equation" r:id="rId4" imgW="1218960" imgH="4698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4800600"/>
            <a:ext cx="2356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Why not use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4800600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Neighborhood-based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User-based vs. Item-based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4400" y="2362200"/>
          <a:ext cx="7315200" cy="38519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8400"/>
                <a:gridCol w="2438400"/>
                <a:gridCol w="2438400"/>
              </a:tblGrid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Item-based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 when user size is 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 when item size is</a:t>
                      </a:r>
                      <a:r>
                        <a:rPr lang="en-US" baseline="0" dirty="0" smtClean="0"/>
                        <a:t> large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Novelty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r>
                        <a:rPr lang="en-US" baseline="0" dirty="0" smtClean="0"/>
                        <a:t>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r>
                        <a:rPr lang="en-US" baseline="0" dirty="0" smtClean="0"/>
                        <a:t> for new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 for new items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get many users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need to get current</a:t>
                      </a:r>
                      <a:r>
                        <a:rPr lang="en-US" baseline="0" dirty="0" smtClean="0"/>
                        <a:t> user’s history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Amazon.com Recommendations item-to-item Collaborative Filtering.</a:t>
            </a:r>
          </a:p>
          <a:p>
            <a:r>
              <a:rPr lang="en-US" dirty="0" smtClean="0"/>
              <a:t>Empirical Analysis of Predictive Algorithms for Collaborative Filtering.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Graph-based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Users’ behaviors on items can be represented by bi-part graph.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62000" y="3048000"/>
            <a:ext cx="1752600" cy="2209800"/>
            <a:chOff x="838200" y="1524000"/>
            <a:chExt cx="1752600" cy="2209800"/>
          </a:xfrm>
        </p:grpSpPr>
        <p:grpSp>
          <p:nvGrpSpPr>
            <p:cNvPr id="5" name="组合 25"/>
            <p:cNvGrpSpPr/>
            <p:nvPr/>
          </p:nvGrpSpPr>
          <p:grpSpPr>
            <a:xfrm>
              <a:off x="838200" y="1524000"/>
              <a:ext cx="1752600" cy="2209800"/>
              <a:chOff x="1295400" y="1828800"/>
              <a:chExt cx="1752600" cy="22098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295400" y="18288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295400" y="24384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295400" y="30480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295400" y="36576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667000" y="1828800"/>
                <a:ext cx="381000" cy="381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667000" y="2438400"/>
                <a:ext cx="381000" cy="381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667000" y="3048000"/>
                <a:ext cx="381000" cy="381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667000" y="3657600"/>
                <a:ext cx="381000" cy="381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cxnSp>
            <p:nvCxnSpPr>
              <p:cNvPr id="15" name="直接连接符 14"/>
              <p:cNvCxnSpPr>
                <a:stCxn id="7" idx="6"/>
                <a:endCxn id="12" idx="1"/>
              </p:cNvCxnSpPr>
              <p:nvPr/>
            </p:nvCxnSpPr>
            <p:spPr>
              <a:xfrm>
                <a:off x="1676400" y="2019300"/>
                <a:ext cx="99060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7" idx="6"/>
                <a:endCxn id="13" idx="1"/>
              </p:cNvCxnSpPr>
              <p:nvPr/>
            </p:nvCxnSpPr>
            <p:spPr>
              <a:xfrm>
                <a:off x="1676400" y="2019300"/>
                <a:ext cx="990600" cy="12192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8" idx="6"/>
                <a:endCxn id="11" idx="1"/>
              </p:cNvCxnSpPr>
              <p:nvPr/>
            </p:nvCxnSpPr>
            <p:spPr>
              <a:xfrm flipV="1">
                <a:off x="1676400" y="2019300"/>
                <a:ext cx="99060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8" idx="6"/>
                <a:endCxn id="13" idx="1"/>
              </p:cNvCxnSpPr>
              <p:nvPr/>
            </p:nvCxnSpPr>
            <p:spPr>
              <a:xfrm>
                <a:off x="1676400" y="2628900"/>
                <a:ext cx="99060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9" idx="6"/>
                <a:endCxn id="12" idx="1"/>
              </p:cNvCxnSpPr>
              <p:nvPr/>
            </p:nvCxnSpPr>
            <p:spPr>
              <a:xfrm flipV="1">
                <a:off x="1676400" y="2628900"/>
                <a:ext cx="99060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9" idx="6"/>
                <a:endCxn id="14" idx="1"/>
              </p:cNvCxnSpPr>
              <p:nvPr/>
            </p:nvCxnSpPr>
            <p:spPr>
              <a:xfrm>
                <a:off x="1676400" y="3238500"/>
                <a:ext cx="99060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0" idx="6"/>
                <a:endCxn id="13" idx="1"/>
              </p:cNvCxnSpPr>
              <p:nvPr/>
            </p:nvCxnSpPr>
            <p:spPr>
              <a:xfrm flipV="1">
                <a:off x="1676400" y="3238500"/>
                <a:ext cx="99060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>
              <a:stCxn id="10" idx="6"/>
              <a:endCxn id="11" idx="1"/>
            </p:cNvCxnSpPr>
            <p:nvPr/>
          </p:nvCxnSpPr>
          <p:spPr>
            <a:xfrm flipV="1">
              <a:off x="1219200" y="1714500"/>
              <a:ext cx="990600" cy="182880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4876800" y="3048000"/>
            <a:ext cx="1752600" cy="2209800"/>
            <a:chOff x="838200" y="1524000"/>
            <a:chExt cx="1752600" cy="2209800"/>
          </a:xfrm>
        </p:grpSpPr>
        <p:grpSp>
          <p:nvGrpSpPr>
            <p:cNvPr id="23" name="组合 25"/>
            <p:cNvGrpSpPr/>
            <p:nvPr/>
          </p:nvGrpSpPr>
          <p:grpSpPr>
            <a:xfrm>
              <a:off x="838200" y="1524000"/>
              <a:ext cx="1752600" cy="2209800"/>
              <a:chOff x="1295400" y="1828800"/>
              <a:chExt cx="1752600" cy="220980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295400" y="18288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295400" y="24384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295400" y="30480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295400" y="36576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667000" y="1828800"/>
                <a:ext cx="381000" cy="381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67000" y="2438400"/>
                <a:ext cx="381000" cy="381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67000" y="3048000"/>
                <a:ext cx="381000" cy="381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67000" y="3657600"/>
                <a:ext cx="381000" cy="381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cxnSp>
            <p:nvCxnSpPr>
              <p:cNvPr id="33" name="直接连接符 32"/>
              <p:cNvCxnSpPr>
                <a:stCxn id="25" idx="6"/>
                <a:endCxn id="30" idx="1"/>
              </p:cNvCxnSpPr>
              <p:nvPr/>
            </p:nvCxnSpPr>
            <p:spPr>
              <a:xfrm>
                <a:off x="1676400" y="2019300"/>
                <a:ext cx="990600" cy="609600"/>
              </a:xfrm>
              <a:prstGeom prst="line">
                <a:avLst/>
              </a:prstGeom>
              <a:ln w="28575">
                <a:solidFill>
                  <a:srgbClr val="FE5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5" idx="6"/>
                <a:endCxn id="31" idx="1"/>
              </p:cNvCxnSpPr>
              <p:nvPr/>
            </p:nvCxnSpPr>
            <p:spPr>
              <a:xfrm>
                <a:off x="1676400" y="2019300"/>
                <a:ext cx="990600" cy="12192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26" idx="6"/>
                <a:endCxn id="29" idx="1"/>
              </p:cNvCxnSpPr>
              <p:nvPr/>
            </p:nvCxnSpPr>
            <p:spPr>
              <a:xfrm flipV="1">
                <a:off x="1676400" y="2019300"/>
                <a:ext cx="99060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26" idx="6"/>
                <a:endCxn id="31" idx="1"/>
              </p:cNvCxnSpPr>
              <p:nvPr/>
            </p:nvCxnSpPr>
            <p:spPr>
              <a:xfrm>
                <a:off x="1676400" y="2628900"/>
                <a:ext cx="99060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27" idx="6"/>
                <a:endCxn id="30" idx="1"/>
              </p:cNvCxnSpPr>
              <p:nvPr/>
            </p:nvCxnSpPr>
            <p:spPr>
              <a:xfrm flipV="1">
                <a:off x="1676400" y="2628900"/>
                <a:ext cx="990600" cy="609600"/>
              </a:xfrm>
              <a:prstGeom prst="line">
                <a:avLst/>
              </a:prstGeom>
              <a:ln w="28575">
                <a:solidFill>
                  <a:srgbClr val="FE5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27" idx="6"/>
                <a:endCxn id="32" idx="1"/>
              </p:cNvCxnSpPr>
              <p:nvPr/>
            </p:nvCxnSpPr>
            <p:spPr>
              <a:xfrm>
                <a:off x="1676400" y="3238500"/>
                <a:ext cx="990600" cy="609600"/>
              </a:xfrm>
              <a:prstGeom prst="line">
                <a:avLst/>
              </a:prstGeom>
              <a:ln w="28575">
                <a:solidFill>
                  <a:srgbClr val="FE5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28" idx="6"/>
                <a:endCxn id="31" idx="1"/>
              </p:cNvCxnSpPr>
              <p:nvPr/>
            </p:nvCxnSpPr>
            <p:spPr>
              <a:xfrm flipV="1">
                <a:off x="1676400" y="3238500"/>
                <a:ext cx="99060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接连接符 23"/>
            <p:cNvCxnSpPr>
              <a:stCxn id="28" idx="6"/>
              <a:endCxn id="29" idx="1"/>
            </p:cNvCxnSpPr>
            <p:nvPr/>
          </p:nvCxnSpPr>
          <p:spPr>
            <a:xfrm flipV="1">
              <a:off x="1219200" y="1714500"/>
              <a:ext cx="990600" cy="182880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934200" y="3048000"/>
            <a:ext cx="1752600" cy="2209800"/>
            <a:chOff x="838200" y="1524000"/>
            <a:chExt cx="1752600" cy="2209800"/>
          </a:xfrm>
        </p:grpSpPr>
        <p:grpSp>
          <p:nvGrpSpPr>
            <p:cNvPr id="41" name="组合 25"/>
            <p:cNvGrpSpPr/>
            <p:nvPr/>
          </p:nvGrpSpPr>
          <p:grpSpPr>
            <a:xfrm>
              <a:off x="838200" y="1524000"/>
              <a:ext cx="1752600" cy="2209800"/>
              <a:chOff x="1295400" y="1828800"/>
              <a:chExt cx="1752600" cy="220980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295400" y="18288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295400" y="24384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1295400" y="30480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295400" y="36576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667000" y="1828800"/>
                <a:ext cx="381000" cy="381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667000" y="2438400"/>
                <a:ext cx="381000" cy="381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667000" y="3048000"/>
                <a:ext cx="381000" cy="381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667000" y="3657600"/>
                <a:ext cx="381000" cy="381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cxnSp>
            <p:nvCxnSpPr>
              <p:cNvPr id="51" name="直接连接符 50"/>
              <p:cNvCxnSpPr>
                <a:stCxn id="43" idx="6"/>
                <a:endCxn id="48" idx="1"/>
              </p:cNvCxnSpPr>
              <p:nvPr/>
            </p:nvCxnSpPr>
            <p:spPr>
              <a:xfrm>
                <a:off x="1676400" y="2019300"/>
                <a:ext cx="99060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3" idx="6"/>
                <a:endCxn id="49" idx="1"/>
              </p:cNvCxnSpPr>
              <p:nvPr/>
            </p:nvCxnSpPr>
            <p:spPr>
              <a:xfrm>
                <a:off x="1676400" y="2019300"/>
                <a:ext cx="990600" cy="1219200"/>
              </a:xfrm>
              <a:prstGeom prst="line">
                <a:avLst/>
              </a:prstGeom>
              <a:ln w="28575">
                <a:solidFill>
                  <a:srgbClr val="FE5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44" idx="6"/>
                <a:endCxn id="47" idx="1"/>
              </p:cNvCxnSpPr>
              <p:nvPr/>
            </p:nvCxnSpPr>
            <p:spPr>
              <a:xfrm flipV="1">
                <a:off x="1676400" y="2019300"/>
                <a:ext cx="990600" cy="609600"/>
              </a:xfrm>
              <a:prstGeom prst="line">
                <a:avLst/>
              </a:prstGeom>
              <a:ln w="28575">
                <a:solidFill>
                  <a:srgbClr val="FE5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4" idx="6"/>
                <a:endCxn id="49" idx="1"/>
              </p:cNvCxnSpPr>
              <p:nvPr/>
            </p:nvCxnSpPr>
            <p:spPr>
              <a:xfrm>
                <a:off x="1676400" y="2628900"/>
                <a:ext cx="990600" cy="609600"/>
              </a:xfrm>
              <a:prstGeom prst="line">
                <a:avLst/>
              </a:prstGeom>
              <a:ln w="28575">
                <a:solidFill>
                  <a:srgbClr val="FE5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5" idx="6"/>
                <a:endCxn id="48" idx="1"/>
              </p:cNvCxnSpPr>
              <p:nvPr/>
            </p:nvCxnSpPr>
            <p:spPr>
              <a:xfrm flipV="1">
                <a:off x="1676400" y="2628900"/>
                <a:ext cx="99060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45" idx="6"/>
                <a:endCxn id="50" idx="1"/>
              </p:cNvCxnSpPr>
              <p:nvPr/>
            </p:nvCxnSpPr>
            <p:spPr>
              <a:xfrm>
                <a:off x="1676400" y="3238500"/>
                <a:ext cx="99060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46" idx="6"/>
                <a:endCxn id="49" idx="1"/>
              </p:cNvCxnSpPr>
              <p:nvPr/>
            </p:nvCxnSpPr>
            <p:spPr>
              <a:xfrm flipV="1">
                <a:off x="1676400" y="3238500"/>
                <a:ext cx="99060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接连接符 41"/>
            <p:cNvCxnSpPr>
              <a:stCxn id="46" idx="6"/>
              <a:endCxn id="47" idx="1"/>
            </p:cNvCxnSpPr>
            <p:nvPr/>
          </p:nvCxnSpPr>
          <p:spPr>
            <a:xfrm flipV="1">
              <a:off x="1219200" y="1714500"/>
              <a:ext cx="990600" cy="182880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819400" y="3048000"/>
            <a:ext cx="1752600" cy="2209800"/>
            <a:chOff x="838200" y="1524000"/>
            <a:chExt cx="1752600" cy="2209800"/>
          </a:xfrm>
        </p:grpSpPr>
        <p:grpSp>
          <p:nvGrpSpPr>
            <p:cNvPr id="59" name="组合 25"/>
            <p:cNvGrpSpPr/>
            <p:nvPr/>
          </p:nvGrpSpPr>
          <p:grpSpPr>
            <a:xfrm>
              <a:off x="838200" y="1524000"/>
              <a:ext cx="1752600" cy="2209800"/>
              <a:chOff x="1295400" y="1828800"/>
              <a:chExt cx="1752600" cy="2209800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295400" y="18288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295400" y="24384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295400" y="30480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295400" y="36576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667000" y="1828800"/>
                <a:ext cx="381000" cy="381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667000" y="2438400"/>
                <a:ext cx="381000" cy="381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2667000" y="3048000"/>
                <a:ext cx="381000" cy="381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667000" y="3657600"/>
                <a:ext cx="381000" cy="381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cxnSp>
            <p:nvCxnSpPr>
              <p:cNvPr id="69" name="直接连接符 68"/>
              <p:cNvCxnSpPr>
                <a:stCxn id="61" idx="6"/>
                <a:endCxn id="66" idx="1"/>
              </p:cNvCxnSpPr>
              <p:nvPr/>
            </p:nvCxnSpPr>
            <p:spPr>
              <a:xfrm>
                <a:off x="1676400" y="2019300"/>
                <a:ext cx="990600" cy="609600"/>
              </a:xfrm>
              <a:prstGeom prst="line">
                <a:avLst/>
              </a:prstGeom>
              <a:ln w="28575">
                <a:solidFill>
                  <a:srgbClr val="FE5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61" idx="6"/>
                <a:endCxn id="67" idx="1"/>
              </p:cNvCxnSpPr>
              <p:nvPr/>
            </p:nvCxnSpPr>
            <p:spPr>
              <a:xfrm>
                <a:off x="1676400" y="2019300"/>
                <a:ext cx="990600" cy="12192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stCxn id="62" idx="6"/>
                <a:endCxn id="65" idx="1"/>
              </p:cNvCxnSpPr>
              <p:nvPr/>
            </p:nvCxnSpPr>
            <p:spPr>
              <a:xfrm flipV="1">
                <a:off x="1676400" y="2019300"/>
                <a:ext cx="99060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62" idx="6"/>
                <a:endCxn id="67" idx="1"/>
              </p:cNvCxnSpPr>
              <p:nvPr/>
            </p:nvCxnSpPr>
            <p:spPr>
              <a:xfrm>
                <a:off x="1676400" y="2628900"/>
                <a:ext cx="99060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63" idx="6"/>
                <a:endCxn id="66" idx="1"/>
              </p:cNvCxnSpPr>
              <p:nvPr/>
            </p:nvCxnSpPr>
            <p:spPr>
              <a:xfrm flipV="1">
                <a:off x="1676400" y="2628900"/>
                <a:ext cx="990600" cy="609600"/>
              </a:xfrm>
              <a:prstGeom prst="line">
                <a:avLst/>
              </a:prstGeom>
              <a:ln w="28575">
                <a:solidFill>
                  <a:srgbClr val="FE5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63" idx="6"/>
                <a:endCxn id="68" idx="1"/>
              </p:cNvCxnSpPr>
              <p:nvPr/>
            </p:nvCxnSpPr>
            <p:spPr>
              <a:xfrm>
                <a:off x="1676400" y="3238500"/>
                <a:ext cx="990600" cy="609600"/>
              </a:xfrm>
              <a:prstGeom prst="line">
                <a:avLst/>
              </a:prstGeom>
              <a:ln w="28575">
                <a:solidFill>
                  <a:srgbClr val="FE5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64" idx="6"/>
                <a:endCxn id="67" idx="1"/>
              </p:cNvCxnSpPr>
              <p:nvPr/>
            </p:nvCxnSpPr>
            <p:spPr>
              <a:xfrm flipV="1">
                <a:off x="1676400" y="3238500"/>
                <a:ext cx="99060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接连接符 59"/>
            <p:cNvCxnSpPr>
              <a:stCxn id="64" idx="6"/>
              <a:endCxn id="65" idx="1"/>
            </p:cNvCxnSpPr>
            <p:nvPr/>
          </p:nvCxnSpPr>
          <p:spPr>
            <a:xfrm flipV="1">
              <a:off x="1219200" y="1714500"/>
              <a:ext cx="990600" cy="182880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Graph-based</a:t>
            </a:r>
            <a:endParaRPr lang="en-US" dirty="0"/>
          </a:p>
        </p:txBody>
      </p:sp>
      <p:sp>
        <p:nvSpPr>
          <p:cNvPr id="84" name="内容占位符 8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nodes will have high relevance if</a:t>
            </a:r>
          </a:p>
          <a:p>
            <a:pPr lvl="1"/>
            <a:r>
              <a:rPr lang="en-US" dirty="0" smtClean="0"/>
              <a:t>There are many paths in graph between two nodes.</a:t>
            </a:r>
          </a:p>
          <a:p>
            <a:pPr lvl="1"/>
            <a:r>
              <a:rPr lang="en-US" dirty="0" smtClean="0"/>
              <a:t>Most of paths between two nodes is short.</a:t>
            </a:r>
          </a:p>
          <a:p>
            <a:pPr lvl="1"/>
            <a:r>
              <a:rPr lang="en-US" dirty="0" smtClean="0"/>
              <a:t>Most paths do not go through nodes with high out-degree.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Graph-based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Heterogeneous data</a:t>
            </a:r>
          </a:p>
          <a:p>
            <a:pPr lvl="2"/>
            <a:r>
              <a:rPr lang="en-US" dirty="0" smtClean="0"/>
              <a:t>Multiple user behaviors</a:t>
            </a:r>
          </a:p>
          <a:p>
            <a:pPr lvl="2"/>
            <a:r>
              <a:rPr lang="en-US" dirty="0" smtClean="0"/>
              <a:t>Social Network</a:t>
            </a:r>
          </a:p>
          <a:p>
            <a:pPr lvl="2"/>
            <a:r>
              <a:rPr lang="en-US" dirty="0" smtClean="0"/>
              <a:t>Context (Time, Location)</a:t>
            </a:r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Statistical-based</a:t>
            </a:r>
          </a:p>
          <a:p>
            <a:pPr lvl="1"/>
            <a:r>
              <a:rPr lang="en-US" dirty="0" smtClean="0"/>
              <a:t>High cost for long path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410200" y="2286000"/>
            <a:ext cx="3200400" cy="2438400"/>
            <a:chOff x="3124200" y="3200400"/>
            <a:chExt cx="3200400" cy="2438400"/>
          </a:xfrm>
        </p:grpSpPr>
        <p:sp>
          <p:nvSpPr>
            <p:cNvPr id="22" name="六边形 21"/>
            <p:cNvSpPr/>
            <p:nvPr/>
          </p:nvSpPr>
          <p:spPr>
            <a:xfrm>
              <a:off x="5971032" y="3200400"/>
              <a:ext cx="353568" cy="3048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六边形 22"/>
            <p:cNvSpPr/>
            <p:nvPr/>
          </p:nvSpPr>
          <p:spPr>
            <a:xfrm>
              <a:off x="5971032" y="3627120"/>
              <a:ext cx="353568" cy="3048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六边形 23"/>
            <p:cNvSpPr/>
            <p:nvPr/>
          </p:nvSpPr>
          <p:spPr>
            <a:xfrm>
              <a:off x="5971032" y="4053840"/>
              <a:ext cx="353568" cy="3048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5971032" y="4480560"/>
              <a:ext cx="353568" cy="3048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5971032" y="4907280"/>
              <a:ext cx="353568" cy="3048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5971032" y="5334000"/>
              <a:ext cx="353568" cy="3048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124200" y="3276600"/>
              <a:ext cx="1752600" cy="2209800"/>
              <a:chOff x="838200" y="1524000"/>
              <a:chExt cx="1752600" cy="2209800"/>
            </a:xfrm>
          </p:grpSpPr>
          <p:grpSp>
            <p:nvGrpSpPr>
              <p:cNvPr id="5" name="组合 25"/>
              <p:cNvGrpSpPr/>
              <p:nvPr/>
            </p:nvGrpSpPr>
            <p:grpSpPr>
              <a:xfrm>
                <a:off x="838200" y="1524000"/>
                <a:ext cx="1752600" cy="2209800"/>
                <a:chOff x="1295400" y="1828800"/>
                <a:chExt cx="1752600" cy="2209800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1295400" y="1828800"/>
                  <a:ext cx="381000" cy="381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295400" y="2438400"/>
                  <a:ext cx="381000" cy="381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1295400" y="3048000"/>
                  <a:ext cx="381000" cy="381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295400" y="3657600"/>
                  <a:ext cx="381000" cy="381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667000" y="1828800"/>
                  <a:ext cx="381000" cy="3810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2667000" y="2438400"/>
                  <a:ext cx="381000" cy="3810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667000" y="3048000"/>
                  <a:ext cx="381000" cy="3810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667000" y="3657600"/>
                  <a:ext cx="381000" cy="3810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cxnSp>
              <p:nvCxnSpPr>
                <p:cNvPr id="15" name="直接连接符 14"/>
                <p:cNvCxnSpPr>
                  <a:stCxn id="7" idx="6"/>
                  <a:endCxn id="12" idx="1"/>
                </p:cNvCxnSpPr>
                <p:nvPr/>
              </p:nvCxnSpPr>
              <p:spPr>
                <a:xfrm>
                  <a:off x="1676400" y="2019300"/>
                  <a:ext cx="990600" cy="609600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stCxn id="7" idx="6"/>
                  <a:endCxn id="13" idx="1"/>
                </p:cNvCxnSpPr>
                <p:nvPr/>
              </p:nvCxnSpPr>
              <p:spPr>
                <a:xfrm>
                  <a:off x="1676400" y="2019300"/>
                  <a:ext cx="990600" cy="1219200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stCxn id="8" idx="6"/>
                  <a:endCxn id="11" idx="1"/>
                </p:cNvCxnSpPr>
                <p:nvPr/>
              </p:nvCxnSpPr>
              <p:spPr>
                <a:xfrm flipV="1">
                  <a:off x="1676400" y="2019300"/>
                  <a:ext cx="990600" cy="609600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8" idx="6"/>
                  <a:endCxn id="13" idx="1"/>
                </p:cNvCxnSpPr>
                <p:nvPr/>
              </p:nvCxnSpPr>
              <p:spPr>
                <a:xfrm>
                  <a:off x="1676400" y="2628900"/>
                  <a:ext cx="990600" cy="609600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9" idx="6"/>
                  <a:endCxn id="12" idx="1"/>
                </p:cNvCxnSpPr>
                <p:nvPr/>
              </p:nvCxnSpPr>
              <p:spPr>
                <a:xfrm flipV="1">
                  <a:off x="1676400" y="2628900"/>
                  <a:ext cx="990600" cy="609600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9" idx="6"/>
                  <a:endCxn id="14" idx="1"/>
                </p:cNvCxnSpPr>
                <p:nvPr/>
              </p:nvCxnSpPr>
              <p:spPr>
                <a:xfrm>
                  <a:off x="1676400" y="3238500"/>
                  <a:ext cx="990600" cy="609600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10" idx="6"/>
                  <a:endCxn id="13" idx="1"/>
                </p:cNvCxnSpPr>
                <p:nvPr/>
              </p:nvCxnSpPr>
              <p:spPr>
                <a:xfrm flipV="1">
                  <a:off x="1676400" y="3238500"/>
                  <a:ext cx="990600" cy="609600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直接连接符 5"/>
              <p:cNvCxnSpPr>
                <a:stCxn id="10" idx="6"/>
                <a:endCxn id="11" idx="1"/>
              </p:cNvCxnSpPr>
              <p:nvPr/>
            </p:nvCxnSpPr>
            <p:spPr>
              <a:xfrm flipV="1">
                <a:off x="1219200" y="1714500"/>
                <a:ext cx="990600" cy="18288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接连接符 28"/>
            <p:cNvCxnSpPr>
              <a:stCxn id="11" idx="3"/>
              <a:endCxn id="23" idx="3"/>
            </p:cNvCxnSpPr>
            <p:nvPr/>
          </p:nvCxnSpPr>
          <p:spPr>
            <a:xfrm>
              <a:off x="4876800" y="3467100"/>
              <a:ext cx="1094232" cy="31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2" idx="3"/>
              <a:endCxn id="22" idx="3"/>
            </p:cNvCxnSpPr>
            <p:nvPr/>
          </p:nvCxnSpPr>
          <p:spPr>
            <a:xfrm flipV="1">
              <a:off x="4876800" y="3352800"/>
              <a:ext cx="1094232" cy="72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2" idx="3"/>
              <a:endCxn id="27" idx="3"/>
            </p:cNvCxnSpPr>
            <p:nvPr/>
          </p:nvCxnSpPr>
          <p:spPr>
            <a:xfrm>
              <a:off x="4876800" y="4076700"/>
              <a:ext cx="1094232" cy="140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3"/>
              <a:endCxn id="24" idx="3"/>
            </p:cNvCxnSpPr>
            <p:nvPr/>
          </p:nvCxnSpPr>
          <p:spPr>
            <a:xfrm flipV="1">
              <a:off x="4876800" y="4206240"/>
              <a:ext cx="1094232" cy="480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3" idx="3"/>
              <a:endCxn id="26" idx="3"/>
            </p:cNvCxnSpPr>
            <p:nvPr/>
          </p:nvCxnSpPr>
          <p:spPr>
            <a:xfrm>
              <a:off x="4876800" y="4686300"/>
              <a:ext cx="1094232" cy="373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4" idx="3"/>
              <a:endCxn id="25" idx="3"/>
            </p:cNvCxnSpPr>
            <p:nvPr/>
          </p:nvCxnSpPr>
          <p:spPr>
            <a:xfrm flipV="1">
              <a:off x="4876800" y="4632960"/>
              <a:ext cx="1094232" cy="6629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14" idx="3"/>
              <a:endCxn id="27" idx="3"/>
            </p:cNvCxnSpPr>
            <p:nvPr/>
          </p:nvCxnSpPr>
          <p:spPr>
            <a:xfrm>
              <a:off x="4876800" y="5295900"/>
              <a:ext cx="1094232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曲线连接符 42"/>
            <p:cNvCxnSpPr>
              <a:stCxn id="7" idx="2"/>
              <a:endCxn id="9" idx="2"/>
            </p:cNvCxnSpPr>
            <p:nvPr/>
          </p:nvCxnSpPr>
          <p:spPr>
            <a:xfrm rot="10800000" flipV="1">
              <a:off x="3124200" y="3467100"/>
              <a:ext cx="1588" cy="1219200"/>
            </a:xfrm>
            <a:prstGeom prst="curvedConnector3">
              <a:avLst>
                <a:gd name="adj1" fmla="val 143954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7" idx="2"/>
              <a:endCxn id="10" idx="2"/>
            </p:cNvCxnSpPr>
            <p:nvPr/>
          </p:nvCxnSpPr>
          <p:spPr>
            <a:xfrm rot="10800000" flipV="1">
              <a:off x="3124200" y="3467100"/>
              <a:ext cx="1588" cy="1828800"/>
            </a:xfrm>
            <a:prstGeom prst="curvedConnector3">
              <a:avLst>
                <a:gd name="adj1" fmla="val 2384918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stCxn id="8" idx="2"/>
              <a:endCxn id="10" idx="2"/>
            </p:cNvCxnSpPr>
            <p:nvPr/>
          </p:nvCxnSpPr>
          <p:spPr>
            <a:xfrm rot="10800000" flipV="1">
              <a:off x="3124200" y="4076700"/>
              <a:ext cx="1588" cy="1219200"/>
            </a:xfrm>
            <a:prstGeom prst="curvedConnector3">
              <a:avLst>
                <a:gd name="adj1" fmla="val 143954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Graph-based Recommender System for Digital Library.</a:t>
            </a:r>
          </a:p>
          <a:p>
            <a:r>
              <a:rPr lang="en-US" dirty="0" smtClean="0"/>
              <a:t>Random-walk computation of similarities between nodes of a graph with application to collaborative recommendation.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667000"/>
            <a:ext cx="8229600" cy="301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AutoShape 4" descr="data:image/jpeg;base64,/9j/4AAQSkZJRgABAQAAAQABAAD/2wCEAAkGBhQQDxAQEhQQFRQQFA8SFxQPEhAQDxAXFRUVFhQQFBYYHCYeFxokGxQUIC8gJCcpLC0tGB4xNTAqNSYrLikBCQoKDgwOGg8PGiwkHyQvKSwsKi8sLCwpKS8sLywqLTA1LCwtLCwsKSwwLCksLCkpLiwsLC8sLTQpLCwsLCwsLv/AABEIAMwAzAMBIgACEQEDEQH/xAAcAAEAAQUBAQAAAAAAAAAAAAAABQIDBAYHAQj/xABEEAABAwEEBQgHBQcEAwEAAAABAAIDEQQFEjEGIUFRcQcTIjJhgZGhI0JSYrHB0RRDcoKyM1NjkqLC8BZz0uEkg/EV/8QAHAEAAgMBAQEBAAAAAAAAAAAAAAUDBAYCAQcI/8QAMhEAAgEDAgMECgIDAQAAAAAAAAECAwQREjEFIUETUWFxFCIygZGhscHR8DNCIzTxBv/aAAwDAQACEQMRAD8A7iiIgAiIgAiIgArVptTImF8jmta3NziAB4qK0k0pisTKu6Ujh0Ywek7tPst7fiuUX3f8trfjldqHVYNUbOxo+eaoXV7ChyXN9xZo28qnPZG/XpynQR1bCx0p9o+jj8TrPgtZtnKRa39Uxxj3GVPi6q1VElqX1efXHkMI29OPQlJ9KLU/rWib8ryz9NFiPvOU5yzHjLIfmsZFVdSb3bJVFLZGQ28ZRlLKOEkg+ayodI7Szq2ifvke79RKjUQqk1s2Din0NmsnKJbI6VeyQDZIwa+9tCtkuzlSjdQTxuZ70Z5xvEjUR5rmqKxTva0P7Z8+ZFK3py6HerBeUc7McT2vbvaa07CMwewrJXBrtvSSzyCSJ5a4bsnDc4ZEdhXW9E9Km26M6g2VlMbNn42+6fL4u7W+jX9V8n9ShWt3T5rmieRETAqhERABERABERABERABERABQulWkjbFDi1GR9RGw7TtcfdG3uG1TEkgaC4kANBJJyAGslcT0lvs2u0vlNcPVYPZYMu85niqN7c9hDlu9ixb0u0lz2Rg222vmkdLI4ue81JPw7B2KwiLMNtvLHGwREXgBERABERABERABS2it4OgtkDwc3tY4b2vIaR5g9wUSq4ZSxzXt1FpDgdxBqCuoS0yUl0PJLKaPoBFEaMX+222dsooHDovaPVcN3YcwpdbKE1OKlHZiGUXF4YREXR4EREAEREAEREAEREAaryjXpzNjMYPSnPN/lzf5au9cmW58qFrLrVHHXVHEDTcXuJPk1q0xZfiFTXWa7uQ3to6aa8Qi9AWyXToeXgOmJaD6jeueJ9X48FQbwWTWkqumWS4oIx0YmcXDGfE1Vy0XTC8UdFGfyNHwXmo5ycvRbleOhbHVMLi0+y7pMPA5jzWrW67pIXYZGlu4+qeByK6OjGREQARFmXfdUk56A1bXHU0d/yQBjQwl7g1oJJ1ABbTHo002V8eozD0gcNpA1xjsp561mXddDIG6tbjm45nsG4LOhkwuB3FcauZMqfq+Jreg9+fZbW0ONI5qRvrkKnou7j5ErsK4npRYeZtTwNTX+kFPezHjVdX0WvP7RY4ZT1i3C78Tei499K96f8AC62U6b80KLuG00SqIidFAIiIAIiIAIiIAIiIA5DyhureMo3NiH9APzWtLYtPzW8Z/wD1foasDR67uenAPVYC93aBkO80WQuf5p+bHlL2I+SJzRi4wwCaQdI62g+oN/E+S2ZqsNKutKpt5J2i+0qohWgVcDl4QtHmFUy2dr2lr2hwOxwBCuVXhcvcnhAWzQyBxq3Gzsaat8D9Vhf6Gb+9d/I36raXFW3FGWdpEHZtFIWGpDnn3zq8BTzUnhAAAAAGwCgCuOKtuKMk8UWnqhVOKpXhOiJ03hrHZ5NvSYfAEf3LYOSy1Vs80fsSAjg5o+YKidMG/wDhx9kjP0v+qyOSh3StQ92A+cia8PeK8ff9BTcr/G/3qdEREWnFAREQAREQAREQAREQByXlHsTmW5zyOjM1jmnYcIDXDjUeYWRoNZ/RzP8AacGeDan9QU3yp2LFZ4Zh928tPB4+rQoHQW1apYu1rx+l3wasrfU9FeXjz+I4oS1U0TzSrjSqZ20dx1qkOS4vbrJkByqDlYDlUHLwjcS9iQuVrEmJB5pKi5UOK8LlQXIO0g4q04qolWnFBLFHhK8RXrJHVw3DWvSRvCyRum7qWaJm+Qf0sd9Qsvkoi1Wp+w8y3wxn+4KE06tVZY4/YaXHi4/Rq3Dk1sXN2LGc5nvf3Doj9JTXh0c10+7P4FFy8Un4m2IiLTCkIiIAIiIAIiIAIiIAwL+uwWmzSw7XtNK7HDW0+IC45c9sNmtLXOBGEljwcwDqcO4/BdyXL+UfR7mpvtLB0Jj0qeq+nwcBXiClHE6GqKqLpv5F60qYeh9TYZmYm6uI7VhhyjdEb55xnMOPTjHRr6zfqPhRTVps9ekO8b+1Z6SGtOWOTLQcvcSshy9xKMmcS9iTErWJMSDzSVlypLlQXKkuQdKJ6XKlEQdpBSETREwudqoC5x3AKiy2anSOewbu1a9plfVB9mYdZoXkbBmGfM9ykiupWqzz6qNfme612rojpTPAaN1dTR3Cngu2WCxthijib1Y2taO4UqtC5NNHquNseNQqyMHacnSfIcSuirR8NoaIOb3f0E93U1S0roERE1KYREQAREQAREQAREQAWPeFgZPE+KQVa8UI+BG4jOqyFoOmelbpHmxWYnPDI9uZO2NvZvPcq9zXhRpuU/h3le4uY28db36Lq2aRbofs1pe2OQO5p5wyMyNP8odma3S4r/baW0NBI0dJu/3m9nwWLZdGYxCWSCrnDMZsPurWrxumSyvDgTQHoyMqOFdxWMjXjOTS5DWxvHXglV5T7jf5rKHa8j5FYckRbmPooe6NMgaMn1H940aj+IDLiFs8M7XtxNIcDtaQQu3HI2jUcSNqikXWdp2eGpWzYm9q50slVWJhIs4WJvaq22do2eOtGlg60TBjhLsh37Fmw2UN1nWfIJaLUyNuJ7mtA2uNPDetWvjTImrIKjZzhFHflGziV2lgilUciU0i0jEALGUMpHER+8e3cFqV1XW60yEkmlavedZ17O0lZN06NS2hpmdVsQIq92byTSjK9Y688ltNmgbGwMYKAf5U7yoribppLHN8xVeXiorRH2voYl33taLtIBrLZ/Z2x12tPq8Ml0C671jtMQlidVp7nNO1rhsK05xrq+KiRI+wS/aIOoSOci9Uj6bjs4K7w/ikqbVOrzX0MvGtO2ectw6968fFeB1JFh3TerLTC2aM1a7Yes07WuGwhZi10ZKSyhxGSklJbMIiL06CIiACIiACIvHOABJ1Aa6nIIA1nTrSP7LBzbDSWaoFM2N9Z/Ydg/6Wn6LWGmKU55DjtPgfMqOvq8zbLW+U9WtGg7GN1NHz7yp+5zSFvF3xKxXE7p1pvG2y/fEzUa3pNy6j2W35JPGqX0IIIBB1EHWCrWNeYkmGGohLw0Va6rojhPsnWzuOY81DOstoszqjnG+8wktPeNXitzxrzGrEK8o78y/S4lVp8pc18/ia1ZtMp26nYH/ibQ+LfosxmnR2xDuefotksIgeQyeKFwOoPcxuJvYXZ0Uk/Qaxn7kdz5h8HJ5bWvpMNdOS8U90NqV/TqLODSX6du2RDvefkFg2nTCd+RYwe42p8XVXRGaD2MfcN/M+V3kXUXOOUTQqSzSOtEIcbO81oCTzBObSNja5Hu4zT4bUhHU2vcMrHs7qr2Tlpztnr4eZHu5ybFIS9+GpJJxHVnSp18Aug6N6AwNbHPI4T4mte0AUhoRUGmbsxnq7Fye4IJ5Zmw2fFjl6NB1abS7cAK619AXRYOYs8MFcXNRxx1yxYWgV8lbsbWm3qks479ifjFrGzUYxnlv44+3P4mJpE8Nha0UFXNFBqFACfotaxqa0rl/ZN/EfgFr+JIuMS1XUl3YXyz9zCXMv8jLuNUvIIIOsHUQdvYreNeY0pKrZhaOX0bvthjcfQyEB1cmg9WTiMj2V7F1UFca0hiqQ/cAD8lvvJ9fXP2Xm3Hp2ejO0tPUPkR3LWcIum12Uvd9/yc8Or9nVlbvbeP4NpREWgHwREQAREQAWvad3jzNhkoaGWkQ/N1v6Q5bCuf8AKna9dni/3JCPBrf7lUvKmihJ/vPkUuIVezt5yXdj48jTLEzUTvU/c1o1Fm7WO/P/ADtUNZm9AK/FIWkEZhYip62TOW77NJmx415jWLBag8VHeNyuY1WwM9eeaLuJeYlaxrzGjAai7iU9cV+UpFIdWTXHZ7p7FreNeY1ZtrmdtUU4f9OqdZ05ZR0lYd72xkNnmlkoWMY8uBAOIU6tNtcu9ROjt/YqQyHXk1x9b3T2qO5WLUWXa5o+9lhYeHSf8WBbeldwrUe1h/xmk4fGN3WhFdWk/DvNS5Nb1FnmklkawRy0YXtDMUGuoLgBUMOROzUcl18FfNt13m6zyB7csnNOThtBXYdB7+D3Czhwcx0XPRVPTjaHBr4T2AkU3Co2KKzrLGhmq/8AQWEtbuF+4+6+a8Vzr0rmrOB7LG+ZJ+ihcay9IJ8Vql7CG/ygD4gqOxrIXstdxN+LPl9aeakn4l3GvMatY15VVcEOosWtmMOG8U+i90CvEw25ja9GYGM8Trb/AFAeJV4MUA95inxDNjw4dxxBXrSp2c1JdClWk6VSFVdGd1RURSBzWuGTgCOBFQq1uzYBERABERABct5TJK21o9mFg8XPPzXUly7lNjpbGH2oWeTnhLeJ/wAHvQo4x/re9ELD1W8Aq6KizGrG8Fdose9xLHZBjiDULNit1c9XwWHhXoYuWkyWLa2JLnF5jWCyoyV0SFcaSZTMjGvMatYkqV5gNRcxqnTq+ftF2Bj/ANpFNC6vtjC9uLj0hVUa1G6QxF1ml1ZBrvBwPwqrdpXlSnhbPkxtwW5dG+pPo5RT97waS5tKdoB8VO6EXp9nvCzSE9Ev5t27DJVp8MVe5YVpstbLDMNhdG7s1ktr3KOY6hB3J4m4STPuMlGvSlTezyn9DqFsnxSSO9p7z4kqyDXJUXa4SRRyZ4mgnjt86rNEazU86nk/PtWlOFSUJ7ptPzRZbHvVwNV0MVQYucgoloMWt3sPTP7vgFtYYtTvR9Z5PxU8NXyU1H2ijfrFNeZ2TRyTFY7Mf4MXk0D5KRUbo3HhsdmH8GLzaD81JLfUvYj5I1VH+OOe5BERSEoREQAWh8qViqyzzD1S+M/mo5v6XeK3xRukV1farLLDqq4VaTscNbfMU71WuqXa0pRRUvaPbUJQW/T3czkd3Oq0jcfiswNUVZ3mKSjqihLXA5jYa8CpxrFh6iwzMWz1Rx1RaDVUGK6GKsMUWS0oloMVQYrgYqg1eZO1EthiqDFcDFUGIydKJbDVZt8GKGVu9jx5FZgYqubqKb9SFLDyTUm4TUl0afwOYXbehhLmkB8b9T43dV4+TtxGSpvFkQf6FznMcA4YxR7Cc43bCRvGorP0i0adZnYm1dETqO1vuu+u1QoK0kKinHMdj7paXFG5iq9GWU/3mu9G9aEWnHA6PbG7ydr+IK2QMWsaC3W9rXTOqGyDC1vtUPX4bB3rbQ1ILnCqvB8n4/CmuI1eyeU38+vzyUBi9DVcDFWGKtkTqJjTyBjHPOTQT/0tPslnM0zGDrSvDe9xz81MaTXh9y05a3/Jvz8FKcm1xl8xtTh0YqtbX1nkayOAPiQmdjQdSaj3/QVVl6TcRox2W/3OkRRhrQ0ZNAA4AUCrRFuDXBERABERABERAHOeULRctcbXEOi79oB6rv3nA7e3itbuq35Ru/KT+krtD2BwLSAQQQQRUEHMELmulmgboi6azgujzLBUvj309pvmFn+I2Gc1ILzX3M7fWU6U+3orl1RZDV6GKGu++cNGyVI9rMjjvU7BI14q0gjsWZlFx3IqNWFVer8DwMVQYroYqg1cZLKiWgxVBiuBqqDF5k7US2GKoNVwMVYYvMnSiY8lnD2lrgC1woQRUEbitU/0APtIIPoOsQT0x/D7R27luoYqgxSU686edL3GNnf3FnqVGWNSw/z5royyyIAAAAAUAAyA3KsMV0NWJbL1ih67hX2W9J3hs71EsvYoycYrVJ4MkMUNfV/CIGOM1fkSNYZ9Soy8dJnyVbH0GnVq6579ncpDR7QGW0EPlrFH7w9K/wDC05cT4FXraznVlhLItnczrvs7ZZff+/UirguCS2zYW1wg1fIdYaDt7SdgXYrvsDIImRRijWCg3neTvJVN3XbHZ4xFE0NaN2ZPtE7T2rKWws7RW8fFjexsY2scvnJ7sIiK8MQiIgAiIgAiIgAiIgDXL+0GgtRLx6KQ+swDC473NyPEUK0e3aG2yyuLmNLwPWgJdq7W5+S62ioV7CjW54w/AXXHDaNZ6l6r70cZh0ikYcMjQaajmx3f/wDFIQ6SRHPG3iKjyXTLbdkUwpLHG/8AG0Ejgcwoa06AWN+sRuZ/tvcPI1CUVOCP+rX0/JTdjdU/YmpLx/fuavHfEJ+8aONR8ldF5w/vI/5gsm38n1nZrDp/5oyP0KGm0WiBpil8Wf8AFUZ8LnDcgnO5p8pRj8SR/wD1oR94zxVt2kEA9ev4WuPySyaEwvzfN3GP/gpmzcnFl2mc8XtHwaF1Dg9Se31JIelz9mMfma9JpZEMmyO7gB5lYU2mDj1I2jtcS4/Jb9BoLY2fdYvxue75qUsl0QxU5uKJna1jQfGlVbhwN/2a+b/BL6JeT9qaXkjlccNutXVZMWn2W83H46gfFS128mMrqGaRkY9lnpH8K5DzXSkTKlwqjDfn8kSQ4TTzmrJyfj+/chro0Rs9lo5jKvHrydN/EbB3BTKImUIRgsRWBpTpwprTBYQREXZ2EREAERE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hQQDxAQEhQQFRQQFA8SFxQPEhAQDxAXFRUVFhQQFBYYHCYeFxokGxQUIC8gJCcpLC0tGB4xNTAqNSYrLikBCQoKDgwOGg8PGiwkHyQvKSwsKi8sLCwpKS8sLywqLTA1LCwtLCwsKSwwLCksLCkpLiwsLC8sLTQpLCwsLCwsLv/AABEIAMwAzAMBIgACEQEDEQH/xAAcAAEAAQUBAQAAAAAAAAAAAAAABQIDBAYHAQj/xABEEAABAwEEBQgHBQcEAwEAAAABAAIDEQQFEjEGIUFRcQcTIjJhgZGhI0JSYrHB0RRDcoKyM1NjkqLC8BZz0uEkg/EV/8QAHAEAAgMBAQEBAAAAAAAAAAAAAAUDBAYCAQcI/8QAMhEAAgEDAgMECgIDAQAAAAAAAAECAwQREjEFIUETUWFxFCIygZGhscHR8DNCIzTxBv/aAAwDAQACEQMRAD8A7iiIgAiIgAiIgArVptTImF8jmta3NziAB4qK0k0pisTKu6Ujh0Ywek7tPst7fiuUX3f8trfjldqHVYNUbOxo+eaoXV7ChyXN9xZo28qnPZG/XpynQR1bCx0p9o+jj8TrPgtZtnKRa39Uxxj3GVPi6q1VElqX1efXHkMI29OPQlJ9KLU/rWib8ryz9NFiPvOU5yzHjLIfmsZFVdSb3bJVFLZGQ28ZRlLKOEkg+ayodI7Szq2ifvke79RKjUQqk1s2Din0NmsnKJbI6VeyQDZIwa+9tCtkuzlSjdQTxuZ70Z5xvEjUR5rmqKxTva0P7Z8+ZFK3py6HerBeUc7McT2vbvaa07CMwewrJXBrtvSSzyCSJ5a4bsnDc4ZEdhXW9E9Km26M6g2VlMbNn42+6fL4u7W+jX9V8n9ShWt3T5rmieRETAqhERABERABERABERABERABQulWkjbFDi1GR9RGw7TtcfdG3uG1TEkgaC4kANBJJyAGslcT0lvs2u0vlNcPVYPZYMu85niqN7c9hDlu9ixb0u0lz2Rg222vmkdLI4ue81JPw7B2KwiLMNtvLHGwREXgBERABERABERABS2it4OgtkDwc3tY4b2vIaR5g9wUSq4ZSxzXt1FpDgdxBqCuoS0yUl0PJLKaPoBFEaMX+222dsooHDovaPVcN3YcwpdbKE1OKlHZiGUXF4YREXR4EREAEREAEREAEREAaryjXpzNjMYPSnPN/lzf5au9cmW58qFrLrVHHXVHEDTcXuJPk1q0xZfiFTXWa7uQ3to6aa8Qi9AWyXToeXgOmJaD6jeueJ9X48FQbwWTWkqumWS4oIx0YmcXDGfE1Vy0XTC8UdFGfyNHwXmo5ycvRbleOhbHVMLi0+y7pMPA5jzWrW67pIXYZGlu4+qeByK6OjGREQARFmXfdUk56A1bXHU0d/yQBjQwl7g1oJJ1ABbTHo002V8eozD0gcNpA1xjsp561mXddDIG6tbjm45nsG4LOhkwuB3FcauZMqfq+Jreg9+fZbW0ONI5qRvrkKnou7j5ErsK4npRYeZtTwNTX+kFPezHjVdX0WvP7RY4ZT1i3C78Tei499K96f8AC62U6b80KLuG00SqIidFAIiIAIiIAIiIAIiIA5DyhureMo3NiH9APzWtLYtPzW8Z/wD1foasDR67uenAPVYC93aBkO80WQuf5p+bHlL2I+SJzRi4wwCaQdI62g+oN/E+S2ZqsNKutKpt5J2i+0qohWgVcDl4QtHmFUy2dr2lr2hwOxwBCuVXhcvcnhAWzQyBxq3Gzsaat8D9Vhf6Gb+9d/I36raXFW3FGWdpEHZtFIWGpDnn3zq8BTzUnhAAAAAGwCgCuOKtuKMk8UWnqhVOKpXhOiJ03hrHZ5NvSYfAEf3LYOSy1Vs80fsSAjg5o+YKidMG/wDhx9kjP0v+qyOSh3StQ92A+cia8PeK8ff9BTcr/G/3qdEREWnFAREQAREQAREQAREQByXlHsTmW5zyOjM1jmnYcIDXDjUeYWRoNZ/RzP8AacGeDan9QU3yp2LFZ4Zh928tPB4+rQoHQW1apYu1rx+l3wasrfU9FeXjz+I4oS1U0TzSrjSqZ20dx1qkOS4vbrJkByqDlYDlUHLwjcS9iQuVrEmJB5pKi5UOK8LlQXIO0g4q04qolWnFBLFHhK8RXrJHVw3DWvSRvCyRum7qWaJm+Qf0sd9Qsvkoi1Wp+w8y3wxn+4KE06tVZY4/YaXHi4/Rq3Dk1sXN2LGc5nvf3Doj9JTXh0c10+7P4FFy8Un4m2IiLTCkIiIAIiIAIiIAIiIAwL+uwWmzSw7XtNK7HDW0+IC45c9sNmtLXOBGEljwcwDqcO4/BdyXL+UfR7mpvtLB0Jj0qeq+nwcBXiClHE6GqKqLpv5F60qYeh9TYZmYm6uI7VhhyjdEb55xnMOPTjHRr6zfqPhRTVps9ekO8b+1Z6SGtOWOTLQcvcSshy9xKMmcS9iTErWJMSDzSVlypLlQXKkuQdKJ6XKlEQdpBSETREwudqoC5x3AKiy2anSOewbu1a9plfVB9mYdZoXkbBmGfM9ykiupWqzz6qNfme612rojpTPAaN1dTR3Cngu2WCxthijib1Y2taO4UqtC5NNHquNseNQqyMHacnSfIcSuirR8NoaIOb3f0E93U1S0roERE1KYREQAREQAREQAREQAWPeFgZPE+KQVa8UI+BG4jOqyFoOmelbpHmxWYnPDI9uZO2NvZvPcq9zXhRpuU/h3le4uY28db36Lq2aRbofs1pe2OQO5p5wyMyNP8odma3S4r/baW0NBI0dJu/3m9nwWLZdGYxCWSCrnDMZsPurWrxumSyvDgTQHoyMqOFdxWMjXjOTS5DWxvHXglV5T7jf5rKHa8j5FYckRbmPooe6NMgaMn1H940aj+IDLiFs8M7XtxNIcDtaQQu3HI2jUcSNqikXWdp2eGpWzYm9q50slVWJhIs4WJvaq22do2eOtGlg60TBjhLsh37Fmw2UN1nWfIJaLUyNuJ7mtA2uNPDetWvjTImrIKjZzhFHflGziV2lgilUciU0i0jEALGUMpHER+8e3cFqV1XW60yEkmlavedZ17O0lZN06NS2hpmdVsQIq92byTSjK9Y688ltNmgbGwMYKAf5U7yoribppLHN8xVeXiorRH2voYl33taLtIBrLZ/Z2x12tPq8Ml0C671jtMQlidVp7nNO1rhsK05xrq+KiRI+wS/aIOoSOci9Uj6bjs4K7w/ikqbVOrzX0MvGtO2ectw6968fFeB1JFh3TerLTC2aM1a7Yes07WuGwhZi10ZKSyhxGSklJbMIiL06CIiACIiACIvHOABJ1Aa6nIIA1nTrSP7LBzbDSWaoFM2N9Z/Ydg/6Wn6LWGmKU55DjtPgfMqOvq8zbLW+U9WtGg7GN1NHz7yp+5zSFvF3xKxXE7p1pvG2y/fEzUa3pNy6j2W35JPGqX0IIIBB1EHWCrWNeYkmGGohLw0Va6rojhPsnWzuOY81DOstoszqjnG+8wktPeNXitzxrzGrEK8o78y/S4lVp8pc18/ia1ZtMp26nYH/ibQ+LfosxmnR2xDuefotksIgeQyeKFwOoPcxuJvYXZ0Uk/Qaxn7kdz5h8HJ5bWvpMNdOS8U90NqV/TqLODSX6du2RDvefkFg2nTCd+RYwe42p8XVXRGaD2MfcN/M+V3kXUXOOUTQqSzSOtEIcbO81oCTzBObSNja5Hu4zT4bUhHU2vcMrHs7qr2Tlpztnr4eZHu5ybFIS9+GpJJxHVnSp18Aug6N6AwNbHPI4T4mte0AUhoRUGmbsxnq7Fye4IJ5Zmw2fFjl6NB1abS7cAK619AXRYOYs8MFcXNRxx1yxYWgV8lbsbWm3qks479ifjFrGzUYxnlv44+3P4mJpE8Nha0UFXNFBqFACfotaxqa0rl/ZN/EfgFr+JIuMS1XUl3YXyz9zCXMv8jLuNUvIIIOsHUQdvYreNeY0pKrZhaOX0bvthjcfQyEB1cmg9WTiMj2V7F1UFca0hiqQ/cAD8lvvJ9fXP2Xm3Hp2ejO0tPUPkR3LWcIum12Uvd9/yc8Or9nVlbvbeP4NpREWgHwREQAREQAWvad3jzNhkoaGWkQ/N1v6Q5bCuf8AKna9dni/3JCPBrf7lUvKmihJ/vPkUuIVezt5yXdj48jTLEzUTvU/c1o1Fm7WO/P/ADtUNZm9AK/FIWkEZhYip62TOW77NJmx415jWLBag8VHeNyuY1WwM9eeaLuJeYlaxrzGjAai7iU9cV+UpFIdWTXHZ7p7FreNeY1ZtrmdtUU4f9OqdZ05ZR0lYd72xkNnmlkoWMY8uBAOIU6tNtcu9ROjt/YqQyHXk1x9b3T2qO5WLUWXa5o+9lhYeHSf8WBbeldwrUe1h/xmk4fGN3WhFdWk/DvNS5Nb1FnmklkawRy0YXtDMUGuoLgBUMOROzUcl18FfNt13m6zyB7csnNOThtBXYdB7+D3Czhwcx0XPRVPTjaHBr4T2AkU3Co2KKzrLGhmq/8AQWEtbuF+4+6+a8Vzr0rmrOB7LG+ZJ+ihcay9IJ8Vql7CG/ygD4gqOxrIXstdxN+LPl9aeakn4l3GvMatY15VVcEOosWtmMOG8U+i90CvEw25ja9GYGM8Trb/AFAeJV4MUA95inxDNjw4dxxBXrSp2c1JdClWk6VSFVdGd1RURSBzWuGTgCOBFQq1uzYBERABERABct5TJK21o9mFg8XPPzXUly7lNjpbGH2oWeTnhLeJ/wAHvQo4x/re9ELD1W8Aq6KizGrG8Fdose9xLHZBjiDULNit1c9XwWHhXoYuWkyWLa2JLnF5jWCyoyV0SFcaSZTMjGvMatYkqV5gNRcxqnTq+ftF2Bj/ANpFNC6vtjC9uLj0hVUa1G6QxF1ml1ZBrvBwPwqrdpXlSnhbPkxtwW5dG+pPo5RT97waS5tKdoB8VO6EXp9nvCzSE9Ev5t27DJVp8MVe5YVpstbLDMNhdG7s1ktr3KOY6hB3J4m4STPuMlGvSlTezyn9DqFsnxSSO9p7z4kqyDXJUXa4SRRyZ4mgnjt86rNEazU86nk/PtWlOFSUJ7ptPzRZbHvVwNV0MVQYucgoloMWt3sPTP7vgFtYYtTvR9Z5PxU8NXyU1H2ijfrFNeZ2TRyTFY7Mf4MXk0D5KRUbo3HhsdmH8GLzaD81JLfUvYj5I1VH+OOe5BERSEoREQAWh8qViqyzzD1S+M/mo5v6XeK3xRukV1farLLDqq4VaTscNbfMU71WuqXa0pRRUvaPbUJQW/T3czkd3Oq0jcfiswNUVZ3mKSjqihLXA5jYa8CpxrFh6iwzMWz1Rx1RaDVUGK6GKsMUWS0oloMVQYrgYqg1eZO1EthiqDFcDFUGIydKJbDVZt8GKGVu9jx5FZgYqubqKb9SFLDyTUm4TUl0afwOYXbehhLmkB8b9T43dV4+TtxGSpvFkQf6FznMcA4YxR7Cc43bCRvGorP0i0adZnYm1dETqO1vuu+u1QoK0kKinHMdj7paXFG5iq9GWU/3mu9G9aEWnHA6PbG7ydr+IK2QMWsaC3W9rXTOqGyDC1vtUPX4bB3rbQ1ILnCqvB8n4/CmuI1eyeU38+vzyUBi9DVcDFWGKtkTqJjTyBjHPOTQT/0tPslnM0zGDrSvDe9xz81MaTXh9y05a3/Jvz8FKcm1xl8xtTh0YqtbX1nkayOAPiQmdjQdSaj3/QVVl6TcRox2W/3OkRRhrQ0ZNAA4AUCrRFuDXBERABERABERAHOeULRctcbXEOi79oB6rv3nA7e3itbuq35Ru/KT+krtD2BwLSAQQQQRUEHMELmulmgboi6azgujzLBUvj309pvmFn+I2Gc1ILzX3M7fWU6U+3orl1RZDV6GKGu++cNGyVI9rMjjvU7BI14q0gjsWZlFx3IqNWFVer8DwMVQYroYqg1cZLKiWgxVBiuBqqDF5k7US2GKoNVwMVYYvMnSiY8lnD2lrgC1woQRUEbitU/0APtIIPoOsQT0x/D7R27luoYqgxSU686edL3GNnf3FnqVGWNSw/z5royyyIAAAAAUAAyA3KsMV0NWJbL1ih67hX2W9J3hs71EsvYoycYrVJ4MkMUNfV/CIGOM1fkSNYZ9Soy8dJnyVbH0GnVq6579ncpDR7QGW0EPlrFH7w9K/wDC05cT4FXraznVlhLItnczrvs7ZZff+/UirguCS2zYW1wg1fIdYaDt7SdgXYrvsDIImRRijWCg3neTvJVN3XbHZ4xFE0NaN2ZPtE7T2rKWws7RW8fFjexsY2scvnJ7sIiK8MQiIgAiIgAiIgAiIgDXL+0GgtRLx6KQ+swDC473NyPEUK0e3aG2yyuLmNLwPWgJdq7W5+S62ioV7CjW54w/AXXHDaNZ6l6r70cZh0ikYcMjQaajmx3f/wDFIQ6SRHPG3iKjyXTLbdkUwpLHG/8AG0Ejgcwoa06AWN+sRuZ/tvcPI1CUVOCP+rX0/JTdjdU/YmpLx/fuavHfEJ+8aONR8ldF5w/vI/5gsm38n1nZrDp/5oyP0KGm0WiBpil8Wf8AFUZ8LnDcgnO5p8pRj8SR/wD1oR94zxVt2kEA9ev4WuPySyaEwvzfN3GP/gpmzcnFl2mc8XtHwaF1Dg9Se31JIelz9mMfma9JpZEMmyO7gB5lYU2mDj1I2jtcS4/Jb9BoLY2fdYvxue75qUsl0QxU5uKJna1jQfGlVbhwN/2a+b/BL6JeT9qaXkjlccNutXVZMWn2W83H46gfFS128mMrqGaRkY9lnpH8K5DzXSkTKlwqjDfn8kSQ4TTzmrJyfj+/chro0Rs9lo5jKvHrydN/EbB3BTKImUIRgsRWBpTpwprTBYQREXZ2EREAERE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hQQDxAQEhQQFRQQFA8SFxQPEhAQDxAXFRUVFhQQFBYYHCYeFxokGxQUIC8gJCcpLC0tGB4xNTAqNSYrLikBCQoKDgwOGg8PGiwkHyQvKSwsKi8sLCwpKS8sLywqLTA1LCwtLCwsKSwwLCksLCkpLiwsLC8sLTQpLCwsLCwsLv/AABEIAMwAzAMBIgACEQEDEQH/xAAcAAEAAQUBAQAAAAAAAAAAAAAABQIDBAYHAQj/xABEEAABAwEEBQgHBQcEAwEAAAABAAIDEQQFEjEGIUFRcQcTIjJhgZGhI0JSYrHB0RRDcoKyM1NjkqLC8BZz0uEkg/EV/8QAHAEAAgMBAQEBAAAAAAAAAAAAAAUDBAYCAQcI/8QAMhEAAgEDAgMECgIDAQAAAAAAAAECAwQREjEFIUETUWFxFCIygZGhscHR8DNCIzTxBv/aAAwDAQACEQMRAD8A7iiIgAiIgAiIgArVptTImF8jmta3NziAB4qK0k0pisTKu6Ujh0Ywek7tPst7fiuUX3f8trfjldqHVYNUbOxo+eaoXV7ChyXN9xZo28qnPZG/XpynQR1bCx0p9o+jj8TrPgtZtnKRa39Uxxj3GVPi6q1VElqX1efXHkMI29OPQlJ9KLU/rWib8ryz9NFiPvOU5yzHjLIfmsZFVdSb3bJVFLZGQ28ZRlLKOEkg+ayodI7Szq2ifvke79RKjUQqk1s2Din0NmsnKJbI6VeyQDZIwa+9tCtkuzlSjdQTxuZ70Z5xvEjUR5rmqKxTva0P7Z8+ZFK3py6HerBeUc7McT2vbvaa07CMwewrJXBrtvSSzyCSJ5a4bsnDc4ZEdhXW9E9Km26M6g2VlMbNn42+6fL4u7W+jX9V8n9ShWt3T5rmieRETAqhERABERABERABERABERABQulWkjbFDi1GR9RGw7TtcfdG3uG1TEkgaC4kANBJJyAGslcT0lvs2u0vlNcPVYPZYMu85niqN7c9hDlu9ixb0u0lz2Rg222vmkdLI4ue81JPw7B2KwiLMNtvLHGwREXgBERABERABERABS2it4OgtkDwc3tY4b2vIaR5g9wUSq4ZSxzXt1FpDgdxBqCuoS0yUl0PJLKaPoBFEaMX+222dsooHDovaPVcN3YcwpdbKE1OKlHZiGUXF4YREXR4EREAEREAEREAEREAaryjXpzNjMYPSnPN/lzf5au9cmW58qFrLrVHHXVHEDTcXuJPk1q0xZfiFTXWa7uQ3to6aa8Qi9AWyXToeXgOmJaD6jeueJ9X48FQbwWTWkqumWS4oIx0YmcXDGfE1Vy0XTC8UdFGfyNHwXmo5ycvRbleOhbHVMLi0+y7pMPA5jzWrW67pIXYZGlu4+qeByK6OjGREQARFmXfdUk56A1bXHU0d/yQBjQwl7g1oJJ1ABbTHo002V8eozD0gcNpA1xjsp561mXddDIG6tbjm45nsG4LOhkwuB3FcauZMqfq+Jreg9+fZbW0ONI5qRvrkKnou7j5ErsK4npRYeZtTwNTX+kFPezHjVdX0WvP7RY4ZT1i3C78Tei499K96f8AC62U6b80KLuG00SqIidFAIiIAIiIAIiIAIiIA5DyhureMo3NiH9APzWtLYtPzW8Z/wD1foasDR67uenAPVYC93aBkO80WQuf5p+bHlL2I+SJzRi4wwCaQdI62g+oN/E+S2ZqsNKutKpt5J2i+0qohWgVcDl4QtHmFUy2dr2lr2hwOxwBCuVXhcvcnhAWzQyBxq3Gzsaat8D9Vhf6Gb+9d/I36raXFW3FGWdpEHZtFIWGpDnn3zq8BTzUnhAAAAAGwCgCuOKtuKMk8UWnqhVOKpXhOiJ03hrHZ5NvSYfAEf3LYOSy1Vs80fsSAjg5o+YKidMG/wDhx9kjP0v+qyOSh3StQ92A+cia8PeK8ff9BTcr/G/3qdEREWnFAREQAREQAREQAREQByXlHsTmW5zyOjM1jmnYcIDXDjUeYWRoNZ/RzP8AacGeDan9QU3yp2LFZ4Zh928tPB4+rQoHQW1apYu1rx+l3wasrfU9FeXjz+I4oS1U0TzSrjSqZ20dx1qkOS4vbrJkByqDlYDlUHLwjcS9iQuVrEmJB5pKi5UOK8LlQXIO0g4q04qolWnFBLFHhK8RXrJHVw3DWvSRvCyRum7qWaJm+Qf0sd9Qsvkoi1Wp+w8y3wxn+4KE06tVZY4/YaXHi4/Rq3Dk1sXN2LGc5nvf3Doj9JTXh0c10+7P4FFy8Un4m2IiLTCkIiIAIiIAIiIAIiIAwL+uwWmzSw7XtNK7HDW0+IC45c9sNmtLXOBGEljwcwDqcO4/BdyXL+UfR7mpvtLB0Jj0qeq+nwcBXiClHE6GqKqLpv5F60qYeh9TYZmYm6uI7VhhyjdEb55xnMOPTjHRr6zfqPhRTVps9ekO8b+1Z6SGtOWOTLQcvcSshy9xKMmcS9iTErWJMSDzSVlypLlQXKkuQdKJ6XKlEQdpBSETREwudqoC5x3AKiy2anSOewbu1a9plfVB9mYdZoXkbBmGfM9ykiupWqzz6qNfme612rojpTPAaN1dTR3Cngu2WCxthijib1Y2taO4UqtC5NNHquNseNQqyMHacnSfIcSuirR8NoaIOb3f0E93U1S0roERE1KYREQAREQAREQAREQAWPeFgZPE+KQVa8UI+BG4jOqyFoOmelbpHmxWYnPDI9uZO2NvZvPcq9zXhRpuU/h3le4uY28db36Lq2aRbofs1pe2OQO5p5wyMyNP8odma3S4r/baW0NBI0dJu/3m9nwWLZdGYxCWSCrnDMZsPurWrxumSyvDgTQHoyMqOFdxWMjXjOTS5DWxvHXglV5T7jf5rKHa8j5FYckRbmPooe6NMgaMn1H940aj+IDLiFs8M7XtxNIcDtaQQu3HI2jUcSNqikXWdp2eGpWzYm9q50slVWJhIs4WJvaq22do2eOtGlg60TBjhLsh37Fmw2UN1nWfIJaLUyNuJ7mtA2uNPDetWvjTImrIKjZzhFHflGziV2lgilUciU0i0jEALGUMpHER+8e3cFqV1XW60yEkmlavedZ17O0lZN06NS2hpmdVsQIq92byTSjK9Y688ltNmgbGwMYKAf5U7yoribppLHN8xVeXiorRH2voYl33taLtIBrLZ/Z2x12tPq8Ml0C671jtMQlidVp7nNO1rhsK05xrq+KiRI+wS/aIOoSOci9Uj6bjs4K7w/ikqbVOrzX0MvGtO2ectw6968fFeB1JFh3TerLTC2aM1a7Yes07WuGwhZi10ZKSyhxGSklJbMIiL06CIiACIiACIvHOABJ1Aa6nIIA1nTrSP7LBzbDSWaoFM2N9Z/Ydg/6Wn6LWGmKU55DjtPgfMqOvq8zbLW+U9WtGg7GN1NHz7yp+5zSFvF3xKxXE7p1pvG2y/fEzUa3pNy6j2W35JPGqX0IIIBB1EHWCrWNeYkmGGohLw0Va6rojhPsnWzuOY81DOstoszqjnG+8wktPeNXitzxrzGrEK8o78y/S4lVp8pc18/ia1ZtMp26nYH/ibQ+LfosxmnR2xDuefotksIgeQyeKFwOoPcxuJvYXZ0Uk/Qaxn7kdz5h8HJ5bWvpMNdOS8U90NqV/TqLODSX6du2RDvefkFg2nTCd+RYwe42p8XVXRGaD2MfcN/M+V3kXUXOOUTQqSzSOtEIcbO81oCTzBObSNja5Hu4zT4bUhHU2vcMrHs7qr2Tlpztnr4eZHu5ybFIS9+GpJJxHVnSp18Aug6N6AwNbHPI4T4mte0AUhoRUGmbsxnq7Fye4IJ5Zmw2fFjl6NB1abS7cAK619AXRYOYs8MFcXNRxx1yxYWgV8lbsbWm3qks479ifjFrGzUYxnlv44+3P4mJpE8Nha0UFXNFBqFACfotaxqa0rl/ZN/EfgFr+JIuMS1XUl3YXyz9zCXMv8jLuNUvIIIOsHUQdvYreNeY0pKrZhaOX0bvthjcfQyEB1cmg9WTiMj2V7F1UFca0hiqQ/cAD8lvvJ9fXP2Xm3Hp2ejO0tPUPkR3LWcIum12Uvd9/yc8Or9nVlbvbeP4NpREWgHwREQAREQAWvad3jzNhkoaGWkQ/N1v6Q5bCuf8AKna9dni/3JCPBrf7lUvKmihJ/vPkUuIVezt5yXdj48jTLEzUTvU/c1o1Fm7WO/P/ADtUNZm9AK/FIWkEZhYip62TOW77NJmx415jWLBag8VHeNyuY1WwM9eeaLuJeYlaxrzGjAai7iU9cV+UpFIdWTXHZ7p7FreNeY1ZtrmdtUU4f9OqdZ05ZR0lYd72xkNnmlkoWMY8uBAOIU6tNtcu9ROjt/YqQyHXk1x9b3T2qO5WLUWXa5o+9lhYeHSf8WBbeldwrUe1h/xmk4fGN3WhFdWk/DvNS5Nb1FnmklkawRy0YXtDMUGuoLgBUMOROzUcl18FfNt13m6zyB7csnNOThtBXYdB7+D3Czhwcx0XPRVPTjaHBr4T2AkU3Co2KKzrLGhmq/8AQWEtbuF+4+6+a8Vzr0rmrOB7LG+ZJ+ihcay9IJ8Vql7CG/ygD4gqOxrIXstdxN+LPl9aeakn4l3GvMatY15VVcEOosWtmMOG8U+i90CvEw25ja9GYGM8Trb/AFAeJV4MUA95inxDNjw4dxxBXrSp2c1JdClWk6VSFVdGd1RURSBzWuGTgCOBFQq1uzYBERABERABct5TJK21o9mFg8XPPzXUly7lNjpbGH2oWeTnhLeJ/wAHvQo4x/re9ELD1W8Aq6KizGrG8Fdose9xLHZBjiDULNit1c9XwWHhXoYuWkyWLa2JLnF5jWCyoyV0SFcaSZTMjGvMatYkqV5gNRcxqnTq+ftF2Bj/ANpFNC6vtjC9uLj0hVUa1G6QxF1ml1ZBrvBwPwqrdpXlSnhbPkxtwW5dG+pPo5RT97waS5tKdoB8VO6EXp9nvCzSE9Ev5t27DJVp8MVe5YVpstbLDMNhdG7s1ktr3KOY6hB3J4m4STPuMlGvSlTezyn9DqFsnxSSO9p7z4kqyDXJUXa4SRRyZ4mgnjt86rNEazU86nk/PtWlOFSUJ7ptPzRZbHvVwNV0MVQYucgoloMWt3sPTP7vgFtYYtTvR9Z5PxU8NXyU1H2ijfrFNeZ2TRyTFY7Mf4MXk0D5KRUbo3HhsdmH8GLzaD81JLfUvYj5I1VH+OOe5BERSEoREQAWh8qViqyzzD1S+M/mo5v6XeK3xRukV1farLLDqq4VaTscNbfMU71WuqXa0pRRUvaPbUJQW/T3czkd3Oq0jcfiswNUVZ3mKSjqihLXA5jYa8CpxrFh6iwzMWz1Rx1RaDVUGK6GKsMUWS0oloMVQYrgYqg1eZO1EthiqDFcDFUGIydKJbDVZt8GKGVu9jx5FZgYqubqKb9SFLDyTUm4TUl0afwOYXbehhLmkB8b9T43dV4+TtxGSpvFkQf6FznMcA4YxR7Cc43bCRvGorP0i0adZnYm1dETqO1vuu+u1QoK0kKinHMdj7paXFG5iq9GWU/3mu9G9aEWnHA6PbG7ydr+IK2QMWsaC3W9rXTOqGyDC1vtUPX4bB3rbQ1ILnCqvB8n4/CmuI1eyeU38+vzyUBi9DVcDFWGKtkTqJjTyBjHPOTQT/0tPslnM0zGDrSvDe9xz81MaTXh9y05a3/Jvz8FKcm1xl8xtTh0YqtbX1nkayOAPiQmdjQdSaj3/QVVl6TcRox2W/3OkRRhrQ0ZNAA4AUCrRFuDXBERABERABERAHOeULRctcbXEOi79oB6rv3nA7e3itbuq35Ru/KT+krtD2BwLSAQQQQRUEHMELmulmgboi6azgujzLBUvj309pvmFn+I2Gc1ILzX3M7fWU6U+3orl1RZDV6GKGu++cNGyVI9rMjjvU7BI14q0gjsWZlFx3IqNWFVer8DwMVQYroYqg1cZLKiWgxVBiuBqqDF5k7US2GKoNVwMVYYvMnSiY8lnD2lrgC1woQRUEbitU/0APtIIPoOsQT0x/D7R27luoYqgxSU686edL3GNnf3FnqVGWNSw/z5royyyIAAAAAUAAyA3KsMV0NWJbL1ih67hX2W9J3hs71EsvYoycYrVJ4MkMUNfV/CIGOM1fkSNYZ9Soy8dJnyVbH0GnVq6579ncpDR7QGW0EPlrFH7w9K/wDC05cT4FXraznVlhLItnczrvs7ZZff+/UirguCS2zYW1wg1fIdYaDt7SdgXYrvsDIImRRijWCg3neTvJVN3XbHZ4xFE0NaN2ZPtE7T2rKWws7RW8fFjexsY2scvnJ7sIiK8MQiIgAiIgAiIgAiIgDXL+0GgtRLx6KQ+swDC473NyPEUK0e3aG2yyuLmNLwPWgJdq7W5+S62ioV7CjW54w/AXXHDaNZ6l6r70cZh0ikYcMjQaajmx3f/wDFIQ6SRHPG3iKjyXTLbdkUwpLHG/8AG0Ejgcwoa06AWN+sRuZ/tvcPI1CUVOCP+rX0/JTdjdU/YmpLx/fuavHfEJ+8aONR8ldF5w/vI/5gsm38n1nZrDp/5oyP0KGm0WiBpil8Wf8AFUZ8LnDcgnO5p8pRj8SR/wD1oR94zxVt2kEA9ev4WuPySyaEwvzfN3GP/gpmzcnFl2mc8XtHwaF1Dg9Se31JIelz9mMfma9JpZEMmyO7gB5lYU2mDj1I2jtcS4/Jb9BoLY2fdYvxue75qUsl0QxU5uKJna1jQfGlVbhwN/2a+b/BL6JeT9qaXkjlccNutXVZMWn2W83H46gfFS128mMrqGaRkY9lnpH8K5DzXSkTKlwqjDfn8kSQ4TTzmrJyfj+/chro0Rs9lo5jKvHrydN/EbB3BTKImUIRgsRWBpTpwprTBYQREXZ2EREAERE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data:image/jpeg;base64,/9j/4AAQSkZJRgABAQAAAQABAAD/2wCEAAkGBhQQDxAQEhQQFRQQFA8SFxQPEhAQDxAXFRUVFhQQFBYYHCYeFxokGxQUIC8gJCcpLC0tGB4xNTAqNSYrLikBCQoKDgwOGg8PGiwkHyQvKSwsKi8sLCwpKS8sLywqLTA1LCwtLCwsKSwwLCksLCkpLiwsLC8sLTQpLCwsLCwsLv/AABEIAMwAzAMBIgACEQEDEQH/xAAcAAEAAQUBAQAAAAAAAAAAAAAABQIDBAYHAQj/xABEEAABAwEEBQgHBQcEAwEAAAABAAIDEQQFEjEGIUFRcQcTIjJhgZGhI0JSYrHB0RRDcoKyM1NjkqLC8BZz0uEkg/EV/8QAHAEAAgMBAQEBAAAAAAAAAAAAAAUDBAYCAQcI/8QAMhEAAgEDAgMECgIDAQAAAAAAAAECAwQREjEFIUETUWFxFCIygZGhscHR8DNCIzTxBv/aAAwDAQACEQMRAD8A7iiIgAiIgAiIgArVptTImF8jmta3NziAB4qK0k0pisTKu6Ujh0Ywek7tPst7fiuUX3f8trfjldqHVYNUbOxo+eaoXV7ChyXN9xZo28qnPZG/XpynQR1bCx0p9o+jj8TrPgtZtnKRa39Uxxj3GVPi6q1VElqX1efXHkMI29OPQlJ9KLU/rWib8ryz9NFiPvOU5yzHjLIfmsZFVdSb3bJVFLZGQ28ZRlLKOEkg+ayodI7Szq2ifvke79RKjUQqk1s2Din0NmsnKJbI6VeyQDZIwa+9tCtkuzlSjdQTxuZ70Z5xvEjUR5rmqKxTva0P7Z8+ZFK3py6HerBeUc7McT2vbvaa07CMwewrJXBrtvSSzyCSJ5a4bsnDc4ZEdhXW9E9Km26M6g2VlMbNn42+6fL4u7W+jX9V8n9ShWt3T5rmieRETAqhERABERABERABERABERABQulWkjbFDi1GR9RGw7TtcfdG3uG1TEkgaC4kANBJJyAGslcT0lvs2u0vlNcPVYPZYMu85niqN7c9hDlu9ixb0u0lz2Rg222vmkdLI4ue81JPw7B2KwiLMNtvLHGwREXgBERABERABERABS2it4OgtkDwc3tY4b2vIaR5g9wUSq4ZSxzXt1FpDgdxBqCuoS0yUl0PJLKaPoBFEaMX+222dsooHDovaPVcN3YcwpdbKE1OKlHZiGUXF4YREXR4EREAEREAEREAEREAaryjXpzNjMYPSnPN/lzf5au9cmW58qFrLrVHHXVHEDTcXuJPk1q0xZfiFTXWa7uQ3to6aa8Qi9AWyXToeXgOmJaD6jeueJ9X48FQbwWTWkqumWS4oIx0YmcXDGfE1Vy0XTC8UdFGfyNHwXmo5ycvRbleOhbHVMLi0+y7pMPA5jzWrW67pIXYZGlu4+qeByK6OjGREQARFmXfdUk56A1bXHU0d/yQBjQwl7g1oJJ1ABbTHo002V8eozD0gcNpA1xjsp561mXddDIG6tbjm45nsG4LOhkwuB3FcauZMqfq+Jreg9+fZbW0ONI5qRvrkKnou7j5ErsK4npRYeZtTwNTX+kFPezHjVdX0WvP7RY4ZT1i3C78Tei499K96f8AC62U6b80KLuG00SqIidFAIiIAIiIAIiIAIiIA5DyhureMo3NiH9APzWtLYtPzW8Z/wD1foasDR67uenAPVYC93aBkO80WQuf5p+bHlL2I+SJzRi4wwCaQdI62g+oN/E+S2ZqsNKutKpt5J2i+0qohWgVcDl4QtHmFUy2dr2lr2hwOxwBCuVXhcvcnhAWzQyBxq3Gzsaat8D9Vhf6Gb+9d/I36raXFW3FGWdpEHZtFIWGpDnn3zq8BTzUnhAAAAAGwCgCuOKtuKMk8UWnqhVOKpXhOiJ03hrHZ5NvSYfAEf3LYOSy1Vs80fsSAjg5o+YKidMG/wDhx9kjP0v+qyOSh3StQ92A+cia8PeK8ff9BTcr/G/3qdEREWnFAREQAREQAREQAREQByXlHsTmW5zyOjM1jmnYcIDXDjUeYWRoNZ/RzP8AacGeDan9QU3yp2LFZ4Zh928tPB4+rQoHQW1apYu1rx+l3wasrfU9FeXjz+I4oS1U0TzSrjSqZ20dx1qkOS4vbrJkByqDlYDlUHLwjcS9iQuVrEmJB5pKi5UOK8LlQXIO0g4q04qolWnFBLFHhK8RXrJHVw3DWvSRvCyRum7qWaJm+Qf0sd9Qsvkoi1Wp+w8y3wxn+4KE06tVZY4/YaXHi4/Rq3Dk1sXN2LGc5nvf3Doj9JTXh0c10+7P4FFy8Un4m2IiLTCkIiIAIiIAIiIAIiIAwL+uwWmzSw7XtNK7HDW0+IC45c9sNmtLXOBGEljwcwDqcO4/BdyXL+UfR7mpvtLB0Jj0qeq+nwcBXiClHE6GqKqLpv5F60qYeh9TYZmYm6uI7VhhyjdEb55xnMOPTjHRr6zfqPhRTVps9ekO8b+1Z6SGtOWOTLQcvcSshy9xKMmcS9iTErWJMSDzSVlypLlQXKkuQdKJ6XKlEQdpBSETREwudqoC5x3AKiy2anSOewbu1a9plfVB9mYdZoXkbBmGfM9ykiupWqzz6qNfme612rojpTPAaN1dTR3Cngu2WCxthijib1Y2taO4UqtC5NNHquNseNQqyMHacnSfIcSuirR8NoaIOb3f0E93U1S0roERE1KYREQAREQAREQAREQAWPeFgZPE+KQVa8UI+BG4jOqyFoOmelbpHmxWYnPDI9uZO2NvZvPcq9zXhRpuU/h3le4uY28db36Lq2aRbofs1pe2OQO5p5wyMyNP8odma3S4r/baW0NBI0dJu/3m9nwWLZdGYxCWSCrnDMZsPurWrxumSyvDgTQHoyMqOFdxWMjXjOTS5DWxvHXglV5T7jf5rKHa8j5FYckRbmPooe6NMgaMn1H940aj+IDLiFs8M7XtxNIcDtaQQu3HI2jUcSNqikXWdp2eGpWzYm9q50slVWJhIs4WJvaq22do2eOtGlg60TBjhLsh37Fmw2UN1nWfIJaLUyNuJ7mtA2uNPDetWvjTImrIKjZzhFHflGziV2lgilUciU0i0jEALGUMpHER+8e3cFqV1XW60yEkmlavedZ17O0lZN06NS2hpmdVsQIq92byTSjK9Y688ltNmgbGwMYKAf5U7yoribppLHN8xVeXiorRH2voYl33taLtIBrLZ/Z2x12tPq8Ml0C671jtMQlidVp7nNO1rhsK05xrq+KiRI+wS/aIOoSOci9Uj6bjs4K7w/ikqbVOrzX0MvGtO2ectw6968fFeB1JFh3TerLTC2aM1a7Yes07WuGwhZi10ZKSyhxGSklJbMIiL06CIiACIiACIvHOABJ1Aa6nIIA1nTrSP7LBzbDSWaoFM2N9Z/Ydg/6Wn6LWGmKU55DjtPgfMqOvq8zbLW+U9WtGg7GN1NHz7yp+5zSFvF3xKxXE7p1pvG2y/fEzUa3pNy6j2W35JPGqX0IIIBB1EHWCrWNeYkmGGohLw0Va6rojhPsnWzuOY81DOstoszqjnG+8wktPeNXitzxrzGrEK8o78y/S4lVp8pc18/ia1ZtMp26nYH/ibQ+LfosxmnR2xDuefotksIgeQyeKFwOoPcxuJvYXZ0Uk/Qaxn7kdz5h8HJ5bWvpMNdOS8U90NqV/TqLODSX6du2RDvefkFg2nTCd+RYwe42p8XVXRGaD2MfcN/M+V3kXUXOOUTQqSzSOtEIcbO81oCTzBObSNja5Hu4zT4bUhHU2vcMrHs7qr2Tlpztnr4eZHu5ybFIS9+GpJJxHVnSp18Aug6N6AwNbHPI4T4mte0AUhoRUGmbsxnq7Fye4IJ5Zmw2fFjl6NB1abS7cAK619AXRYOYs8MFcXNRxx1yxYWgV8lbsbWm3qks479ifjFrGzUYxnlv44+3P4mJpE8Nha0UFXNFBqFACfotaxqa0rl/ZN/EfgFr+JIuMS1XUl3YXyz9zCXMv8jLuNUvIIIOsHUQdvYreNeY0pKrZhaOX0bvthjcfQyEB1cmg9WTiMj2V7F1UFca0hiqQ/cAD8lvvJ9fXP2Xm3Hp2ejO0tPUPkR3LWcIum12Uvd9/yc8Or9nVlbvbeP4NpREWgHwREQAREQAWvad3jzNhkoaGWkQ/N1v6Q5bCuf8AKna9dni/3JCPBrf7lUvKmihJ/vPkUuIVezt5yXdj48jTLEzUTvU/c1o1Fm7WO/P/ADtUNZm9AK/FIWkEZhYip62TOW77NJmx415jWLBag8VHeNyuY1WwM9eeaLuJeYlaxrzGjAai7iU9cV+UpFIdWTXHZ7p7FreNeY1ZtrmdtUU4f9OqdZ05ZR0lYd72xkNnmlkoWMY8uBAOIU6tNtcu9ROjt/YqQyHXk1x9b3T2qO5WLUWXa5o+9lhYeHSf8WBbeldwrUe1h/xmk4fGN3WhFdWk/DvNS5Nb1FnmklkawRy0YXtDMUGuoLgBUMOROzUcl18FfNt13m6zyB7csnNOThtBXYdB7+D3Czhwcx0XPRVPTjaHBr4T2AkU3Co2KKzrLGhmq/8AQWEtbuF+4+6+a8Vzr0rmrOB7LG+ZJ+ihcay9IJ8Vql7CG/ygD4gqOxrIXstdxN+LPl9aeakn4l3GvMatY15VVcEOosWtmMOG8U+i90CvEw25ja9GYGM8Trb/AFAeJV4MUA95inxDNjw4dxxBXrSp2c1JdClWk6VSFVdGd1RURSBzWuGTgCOBFQq1uzYBERABERABct5TJK21o9mFg8XPPzXUly7lNjpbGH2oWeTnhLeJ/wAHvQo4x/re9ELD1W8Aq6KizGrG8Fdose9xLHZBjiDULNit1c9XwWHhXoYuWkyWLa2JLnF5jWCyoyV0SFcaSZTMjGvMatYkqV5gNRcxqnTq+ftF2Bj/ANpFNC6vtjC9uLj0hVUa1G6QxF1ml1ZBrvBwPwqrdpXlSnhbPkxtwW5dG+pPo5RT97waS5tKdoB8VO6EXp9nvCzSE9Ev5t27DJVp8MVe5YVpstbLDMNhdG7s1ktr3KOY6hB3J4m4STPuMlGvSlTezyn9DqFsnxSSO9p7z4kqyDXJUXa4SRRyZ4mgnjt86rNEazU86nk/PtWlOFSUJ7ptPzRZbHvVwNV0MVQYucgoloMWt3sPTP7vgFtYYtTvR9Z5PxU8NXyU1H2ijfrFNeZ2TRyTFY7Mf4MXk0D5KRUbo3HhsdmH8GLzaD81JLfUvYj5I1VH+OOe5BERSEoREQAWh8qViqyzzD1S+M/mo5v6XeK3xRukV1farLLDqq4VaTscNbfMU71WuqXa0pRRUvaPbUJQW/T3czkd3Oq0jcfiswNUVZ3mKSjqihLXA5jYa8CpxrFh6iwzMWz1Rx1RaDVUGK6GKsMUWS0oloMVQYrgYqg1eZO1EthiqDFcDFUGIydKJbDVZt8GKGVu9jx5FZgYqubqKb9SFLDyTUm4TUl0afwOYXbehhLmkB8b9T43dV4+TtxGSpvFkQf6FznMcA4YxR7Cc43bCRvGorP0i0adZnYm1dETqO1vuu+u1QoK0kKinHMdj7paXFG5iq9GWU/3mu9G9aEWnHA6PbG7ydr+IK2QMWsaC3W9rXTOqGyDC1vtUPX4bB3rbQ1ILnCqvB8n4/CmuI1eyeU38+vzyUBi9DVcDFWGKtkTqJjTyBjHPOTQT/0tPslnM0zGDrSvDe9xz81MaTXh9y05a3/Jvz8FKcm1xl8xtTh0YqtbX1nkayOAPiQmdjQdSaj3/QVVl6TcRox2W/3OkRRhrQ0ZNAA4AUCrRFuDXBERABERABERAHOeULRctcbXEOi79oB6rv3nA7e3itbuq35Ru/KT+krtD2BwLSAQQQQRUEHMELmulmgboi6azgujzLBUvj309pvmFn+I2Gc1ILzX3M7fWU6U+3orl1RZDV6GKGu++cNGyVI9rMjjvU7BI14q0gjsWZlFx3IqNWFVer8DwMVQYroYqg1cZLKiWgxVBiuBqqDF5k7US2GKoNVwMVYYvMnSiY8lnD2lrgC1woQRUEbitU/0APtIIPoOsQT0x/D7R27luoYqgxSU686edL3GNnf3FnqVGWNSw/z5royyyIAAAAAUAAyA3KsMV0NWJbL1ih67hX2W9J3hs71EsvYoycYrVJ4MkMUNfV/CIGOM1fkSNYZ9Soy8dJnyVbH0GnVq6579ncpDR7QGW0EPlrFH7w9K/wDC05cT4FXraznVlhLItnczrvs7ZZff+/UirguCS2zYW1wg1fIdYaDt7SdgXYrvsDIImRRijWCg3neTvJVN3XbHZ4xFE0NaN2ZPtE7T2rKWws7RW8fFjexsY2scvnJ7sIiK8MQiIgAiIgAiIgAiIgDXL+0GgtRLx6KQ+swDC473NyPEUK0e3aG2yyuLmNLwPWgJdq7W5+S62ioV7CjW54w/AXXHDaNZ6l6r70cZh0ikYcMjQaajmx3f/wDFIQ6SRHPG3iKjyXTLbdkUwpLHG/8AG0Ejgcwoa06AWN+sRuZ/tvcPI1CUVOCP+rX0/JTdjdU/YmpLx/fuavHfEJ+8aONR8ldF5w/vI/5gsm38n1nZrDp/5oyP0KGm0WiBpil8Wf8AFUZ8LnDcgnO5p8pRj8SR/wD1oR94zxVt2kEA9ev4WuPySyaEwvzfN3GP/gpmzcnFl2mc8XtHwaF1Dg9Se31JIelz9mMfma9JpZEMmyO7gB5lYU2mDj1I2jtcS4/Jb9BoLY2fdYvxue75qUsl0QxU5uKJna1jQfGlVbhwN/2a+b/BL6JeT9qaXkjlccNutXVZMWn2W83H46gfFS128mMrqGaRkY9lnpH8K5DzXSkTKlwqjDfn8kSQ4TTzmrJyfj+/chro0Rs9lo5jKvHrydN/EbB3BTKImUIRgsRWBpTpwprTBYQREXZ2EREAERE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data:image/jpeg;base64,/9j/4AAQSkZJRgABAQAAAQABAAD/2wCEAAkGBhQQDxAQEhQQFRQQFA8SFxQPEhAQDxAXFRUVFhQQFBYYHCYeFxokGxQUIC8gJCcpLC0tGB4xNTAqNSYrLikBCQoKDgwOGg8PGiwkHyQvKSwsKi8sLCwpKS8sLywqLTA1LCwtLCwsKSwwLCksLCkpLiwsLC8sLTQpLCwsLCwsLv/AABEIAMwAzAMBIgACEQEDEQH/xAAcAAEAAQUBAQAAAAAAAAAAAAAABQIDBAYHAQj/xABEEAABAwEEBQgHBQcEAwEAAAABAAIDEQQFEjEGIUFRcQcTIjJhgZGhI0JSYrHB0RRDcoKyM1NjkqLC8BZz0uEkg/EV/8QAHAEAAgMBAQEBAAAAAAAAAAAAAAUDBAYCAQcI/8QAMhEAAgEDAgMECgIDAQAAAAAAAAECAwQREjEFIUETUWFxFCIygZGhscHR8DNCIzTxBv/aAAwDAQACEQMRAD8A7iiIgAiIgAiIgArVptTImF8jmta3NziAB4qK0k0pisTKu6Ujh0Ywek7tPst7fiuUX3f8trfjldqHVYNUbOxo+eaoXV7ChyXN9xZo28qnPZG/XpynQR1bCx0p9o+jj8TrPgtZtnKRa39Uxxj3GVPi6q1VElqX1efXHkMI29OPQlJ9KLU/rWib8ryz9NFiPvOU5yzHjLIfmsZFVdSb3bJVFLZGQ28ZRlLKOEkg+ayodI7Szq2ifvke79RKjUQqk1s2Din0NmsnKJbI6VeyQDZIwa+9tCtkuzlSjdQTxuZ70Z5xvEjUR5rmqKxTva0P7Z8+ZFK3py6HerBeUc7McT2vbvaa07CMwewrJXBrtvSSzyCSJ5a4bsnDc4ZEdhXW9E9Km26M6g2VlMbNn42+6fL4u7W+jX9V8n9ShWt3T5rmieRETAqhERABERABERABERABERABQulWkjbFDi1GR9RGw7TtcfdG3uG1TEkgaC4kANBJJyAGslcT0lvs2u0vlNcPVYPZYMu85niqN7c9hDlu9ixb0u0lz2Rg222vmkdLI4ue81JPw7B2KwiLMNtvLHGwREXgBERABERABERABS2it4OgtkDwc3tY4b2vIaR5g9wUSq4ZSxzXt1FpDgdxBqCuoS0yUl0PJLKaPoBFEaMX+222dsooHDovaPVcN3YcwpdbKE1OKlHZiGUXF4YREXR4EREAEREAEREAEREAaryjXpzNjMYPSnPN/lzf5au9cmW58qFrLrVHHXVHEDTcXuJPk1q0xZfiFTXWa7uQ3to6aa8Qi9AWyXToeXgOmJaD6jeueJ9X48FQbwWTWkqumWS4oIx0YmcXDGfE1Vy0XTC8UdFGfyNHwXmo5ycvRbleOhbHVMLi0+y7pMPA5jzWrW67pIXYZGlu4+qeByK6OjGREQARFmXfdUk56A1bXHU0d/yQBjQwl7g1oJJ1ABbTHo002V8eozD0gcNpA1xjsp561mXddDIG6tbjm45nsG4LOhkwuB3FcauZMqfq+Jreg9+fZbW0ONI5qRvrkKnou7j5ErsK4npRYeZtTwNTX+kFPezHjVdX0WvP7RY4ZT1i3C78Tei499K96f8AC62U6b80KLuG00SqIidFAIiIAIiIAIiIAIiIA5DyhureMo3NiH9APzWtLYtPzW8Z/wD1foasDR67uenAPVYC93aBkO80WQuf5p+bHlL2I+SJzRi4wwCaQdI62g+oN/E+S2ZqsNKutKpt5J2i+0qohWgVcDl4QtHmFUy2dr2lr2hwOxwBCuVXhcvcnhAWzQyBxq3Gzsaat8D9Vhf6Gb+9d/I36raXFW3FGWdpEHZtFIWGpDnn3zq8BTzUnhAAAAAGwCgCuOKtuKMk8UWnqhVOKpXhOiJ03hrHZ5NvSYfAEf3LYOSy1Vs80fsSAjg5o+YKidMG/wDhx9kjP0v+qyOSh3StQ92A+cia8PeK8ff9BTcr/G/3qdEREWnFAREQAREQAREQAREQByXlHsTmW5zyOjM1jmnYcIDXDjUeYWRoNZ/RzP8AacGeDan9QU3yp2LFZ4Zh928tPB4+rQoHQW1apYu1rx+l3wasrfU9FeXjz+I4oS1U0TzSrjSqZ20dx1qkOS4vbrJkByqDlYDlUHLwjcS9iQuVrEmJB5pKi5UOK8LlQXIO0g4q04qolWnFBLFHhK8RXrJHVw3DWvSRvCyRum7qWaJm+Qf0sd9Qsvkoi1Wp+w8y3wxn+4KE06tVZY4/YaXHi4/Rq3Dk1sXN2LGc5nvf3Doj9JTXh0c10+7P4FFy8Un4m2IiLTCkIiIAIiIAIiIAIiIAwL+uwWmzSw7XtNK7HDW0+IC45c9sNmtLXOBGEljwcwDqcO4/BdyXL+UfR7mpvtLB0Jj0qeq+nwcBXiClHE6GqKqLpv5F60qYeh9TYZmYm6uI7VhhyjdEb55xnMOPTjHRr6zfqPhRTVps9ekO8b+1Z6SGtOWOTLQcvcSshy9xKMmcS9iTErWJMSDzSVlypLlQXKkuQdKJ6XKlEQdpBSETREwudqoC5x3AKiy2anSOewbu1a9plfVB9mYdZoXkbBmGfM9ykiupWqzz6qNfme612rojpTPAaN1dTR3Cngu2WCxthijib1Y2taO4UqtC5NNHquNseNQqyMHacnSfIcSuirR8NoaIOb3f0E93U1S0roERE1KYREQAREQAREQAREQAWPeFgZPE+KQVa8UI+BG4jOqyFoOmelbpHmxWYnPDI9uZO2NvZvPcq9zXhRpuU/h3le4uY28db36Lq2aRbofs1pe2OQO5p5wyMyNP8odma3S4r/baW0NBI0dJu/3m9nwWLZdGYxCWSCrnDMZsPurWrxumSyvDgTQHoyMqOFdxWMjXjOTS5DWxvHXglV5T7jf5rKHa8j5FYckRbmPooe6NMgaMn1H940aj+IDLiFs8M7XtxNIcDtaQQu3HI2jUcSNqikXWdp2eGpWzYm9q50slVWJhIs4WJvaq22do2eOtGlg60TBjhLsh37Fmw2UN1nWfIJaLUyNuJ7mtA2uNPDetWvjTImrIKjZzhFHflGziV2lgilUciU0i0jEALGUMpHER+8e3cFqV1XW60yEkmlavedZ17O0lZN06NS2hpmdVsQIq92byTSjK9Y688ltNmgbGwMYKAf5U7yoribppLHN8xVeXiorRH2voYl33taLtIBrLZ/Z2x12tPq8Ml0C671jtMQlidVp7nNO1rhsK05xrq+KiRI+wS/aIOoSOci9Uj6bjs4K7w/ikqbVOrzX0MvGtO2ectw6968fFeB1JFh3TerLTC2aM1a7Yes07WuGwhZi10ZKSyhxGSklJbMIiL06CIiACIiACIvHOABJ1Aa6nIIA1nTrSP7LBzbDSWaoFM2N9Z/Ydg/6Wn6LWGmKU55DjtPgfMqOvq8zbLW+U9WtGg7GN1NHz7yp+5zSFvF3xKxXE7p1pvG2y/fEzUa3pNy6j2W35JPGqX0IIIBB1EHWCrWNeYkmGGohLw0Va6rojhPsnWzuOY81DOstoszqjnG+8wktPeNXitzxrzGrEK8o78y/S4lVp8pc18/ia1ZtMp26nYH/ibQ+LfosxmnR2xDuefotksIgeQyeKFwOoPcxuJvYXZ0Uk/Qaxn7kdz5h8HJ5bWvpMNdOS8U90NqV/TqLODSX6du2RDvefkFg2nTCd+RYwe42p8XVXRGaD2MfcN/M+V3kXUXOOUTQqSzSOtEIcbO81oCTzBObSNja5Hu4zT4bUhHU2vcMrHs7qr2Tlpztnr4eZHu5ybFIS9+GpJJxHVnSp18Aug6N6AwNbHPI4T4mte0AUhoRUGmbsxnq7Fye4IJ5Zmw2fFjl6NB1abS7cAK619AXRYOYs8MFcXNRxx1yxYWgV8lbsbWm3qks479ifjFrGzUYxnlv44+3P4mJpE8Nha0UFXNFBqFACfotaxqa0rl/ZN/EfgFr+JIuMS1XUl3YXyz9zCXMv8jLuNUvIIIOsHUQdvYreNeY0pKrZhaOX0bvthjcfQyEB1cmg9WTiMj2V7F1UFca0hiqQ/cAD8lvvJ9fXP2Xm3Hp2ejO0tPUPkR3LWcIum12Uvd9/yc8Or9nVlbvbeP4NpREWgHwREQAREQAWvad3jzNhkoaGWkQ/N1v6Q5bCuf8AKna9dni/3JCPBrf7lUvKmihJ/vPkUuIVezt5yXdj48jTLEzUTvU/c1o1Fm7WO/P/ADtUNZm9AK/FIWkEZhYip62TOW77NJmx415jWLBag8VHeNyuY1WwM9eeaLuJeYlaxrzGjAai7iU9cV+UpFIdWTXHZ7p7FreNeY1ZtrmdtUU4f9OqdZ05ZR0lYd72xkNnmlkoWMY8uBAOIU6tNtcu9ROjt/YqQyHXk1x9b3T2qO5WLUWXa5o+9lhYeHSf8WBbeldwrUe1h/xmk4fGN3WhFdWk/DvNS5Nb1FnmklkawRy0YXtDMUGuoLgBUMOROzUcl18FfNt13m6zyB7csnNOThtBXYdB7+D3Czhwcx0XPRVPTjaHBr4T2AkU3Co2KKzrLGhmq/8AQWEtbuF+4+6+a8Vzr0rmrOB7LG+ZJ+ihcay9IJ8Vql7CG/ygD4gqOxrIXstdxN+LPl9aeakn4l3GvMatY15VVcEOosWtmMOG8U+i90CvEw25ja9GYGM8Trb/AFAeJV4MUA95inxDNjw4dxxBXrSp2c1JdClWk6VSFVdGd1RURSBzWuGTgCOBFQq1uzYBERABERABct5TJK21o9mFg8XPPzXUly7lNjpbGH2oWeTnhLeJ/wAHvQo4x/re9ELD1W8Aq6KizGrG8Fdose9xLHZBjiDULNit1c9XwWHhXoYuWkyWLa2JLnF5jWCyoyV0SFcaSZTMjGvMatYkqV5gNRcxqnTq+ftF2Bj/ANpFNC6vtjC9uLj0hVUa1G6QxF1ml1ZBrvBwPwqrdpXlSnhbPkxtwW5dG+pPo5RT97waS5tKdoB8VO6EXp9nvCzSE9Ev5t27DJVp8MVe5YVpstbLDMNhdG7s1ktr3KOY6hB3J4m4STPuMlGvSlTezyn9DqFsnxSSO9p7z4kqyDXJUXa4SRRyZ4mgnjt86rNEazU86nk/PtWlOFSUJ7ptPzRZbHvVwNV0MVQYucgoloMWt3sPTP7vgFtYYtTvR9Z5PxU8NXyU1H2ijfrFNeZ2TRyTFY7Mf4MXk0D5KRUbo3HhsdmH8GLzaD81JLfUvYj5I1VH+OOe5BERSEoREQAWh8qViqyzzD1S+M/mo5v6XeK3xRukV1farLLDqq4VaTscNbfMU71WuqXa0pRRUvaPbUJQW/T3czkd3Oq0jcfiswNUVZ3mKSjqihLXA5jYa8CpxrFh6iwzMWz1Rx1RaDVUGK6GKsMUWS0oloMVQYrgYqg1eZO1EthiqDFcDFUGIydKJbDVZt8GKGVu9jx5FZgYqubqKb9SFLDyTUm4TUl0afwOYXbehhLmkB8b9T43dV4+TtxGSpvFkQf6FznMcA4YxR7Cc43bCRvGorP0i0adZnYm1dETqO1vuu+u1QoK0kKinHMdj7paXFG5iq9GWU/3mu9G9aEWnHA6PbG7ydr+IK2QMWsaC3W9rXTOqGyDC1vtUPX4bB3rbQ1ILnCqvB8n4/CmuI1eyeU38+vzyUBi9DVcDFWGKtkTqJjTyBjHPOTQT/0tPslnM0zGDrSvDe9xz81MaTXh9y05a3/Jvz8FKcm1xl8xtTh0YqtbX1nkayOAPiQmdjQdSaj3/QVVl6TcRox2W/3OkRRhrQ0ZNAA4AUCrRFuDXBERABERABERAHOeULRctcbXEOi79oB6rv3nA7e3itbuq35Ru/KT+krtD2BwLSAQQQQRUEHMELmulmgboi6azgujzLBUvj309pvmFn+I2Gc1ILzX3M7fWU6U+3orl1RZDV6GKGu++cNGyVI9rMjjvU7BI14q0gjsWZlFx3IqNWFVer8DwMVQYroYqg1cZLKiWgxVBiuBqqDF5k7US2GKoNVwMVYYvMnSiY8lnD2lrgC1woQRUEbitU/0APtIIPoOsQT0x/D7R27luoYqgxSU686edL3GNnf3FnqVGWNSw/z5royyyIAAAAAUAAyA3KsMV0NWJbL1ih67hX2W9J3hs71EsvYoycYrVJ4MkMUNfV/CIGOM1fkSNYZ9Soy8dJnyVbH0GnVq6579ncpDR7QGW0EPlrFH7w9K/wDC05cT4FXraznVlhLItnczrvs7ZZff+/UirguCS2zYW1wg1fIdYaDt7SdgXYrvsDIImRRijWCg3neTvJVN3XbHZ4xFE0NaN2ZPtE7T2rKWws7RW8fFjexsY2scvnJ7sIiK8MQiIgAiIgAiIgAiIgDXL+0GgtRLx6KQ+swDC473NyPEUK0e3aG2yyuLmNLwPWgJdq7W5+S62ioV7CjW54w/AXXHDaNZ6l6r70cZh0ikYcMjQaajmx3f/wDFIQ6SRHPG3iKjyXTLbdkUwpLHG/8AG0Ejgcwoa06AWN+sRuZ/tvcPI1CUVOCP+rX0/JTdjdU/YmpLx/fuavHfEJ+8aONR8ldF5w/vI/5gsm38n1nZrDp/5oyP0KGm0WiBpil8Wf8AFUZ8LnDcgnO5p8pRj8SR/wD1oR94zxVt2kEA9ev4WuPySyaEwvzfN3GP/gpmzcnFl2mc8XtHwaF1Dg9Se31JIelz9mMfma9JpZEMmyO7gB5lYU2mDj1I2jtcS4/Jb9BoLY2fdYvxue75qUsl0QxU5uKJna1jQfGlVbhwN/2a+b/BL6JeT9qaXkjlccNutXVZMWn2W83H46gfFS128mMrqGaRkY9lnpH8K5DzXSkTKlwqjDfn8kSQ4TTzmrJyfj+/chro0Rs9lo5jKvHrydN/EbB3BTKImUIRgsRWBpTpwprTBYQREXZ2EREAERE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data:image/jpeg;base64,/9j/4AAQSkZJRgABAQAAAQABAAD/2wCEAAkGBhQSEBQUEBIQERAQEBQVEg8PFRUWEBUVFBAVFBQVFBUXHCYeFxokGRQUHy8gIycpLC0sFx4xNTAqNSYrLCkBCQoKDgwOGg8PGi8lHyUpLCksMjAxLCwpLCoqLCwsMDQsKTUpKjUsNSouLCwpLSwsLCksKSwtLDQsLSktLjQvLP/AABEIAMwAzAMBIgACEQEDEQH/xAAcAAEAAgMBAQEAAAAAAAAAAAAAAwQCBQYHAQj/xABIEAABAwEFBAYGCAMECwEAAAABAAIDEQQFEiExBkFRYQcTcYGRoRQiMkJSsSNicoKSosHRQ1PwM2OT4RYXJFR0o7KzwtLjFf/EABsBAQACAwEBAAAAAAAAAAAAAAABAgMEBQYH/8QALhEAAgIBAQcCBQQDAAAAAAAAAAECAxEEBRITITFBUTKxImFxkfAUodHhFSNC/9oADAMBAAIRAxEAPwD3FERAEREAREQBERAEREAREQBERAEREAREQBERAEREAREQBERAEREAREQBF8c4AVJAA1J0XIXz0jwxktgHXO+L+H3b3d2XNAdgi81PSTPrgjA+yf8A2qp7N0rUP00TXCuZidhcPuv1/EEB6Gi11y3/AA2uPHZ5A8DJzdHsPB7TmD891VsUAREQBERAEREARQWy2siYXyvaxjdXONB/meS4u8uk5uKlnjxU9+SufY0ad57kB3aLzX/WVONWx97TTycr1g6VoqgWiMsH8yI4mjm5ntAdmJAd4ihslrZKxr4ntfG8Va9hBaRyIUyAIiIAiIgCIiALW7Q302yWd8zxXCKNbWhc85Nb3nyqtkvN+mK8cIssVcnvkkI+wGtFf8Q+CA5Daa85ZW9daJnU1LMRETW8A2tKdq0fpZPsvwg72gVPet/sfscb3kM1qxi7YHlscTSWm0SNyc4kZ4GnLLfkN6q7adGM9hc6WxNfabESXdU2rp4BqRTWRg4jMb+JA0rsO9z3Hm5QvtdMsWIfWzI71oXXuPiA5E0PgVVkvMHR1eypQHTXTtZJYbS2aEkFpAfH7sjK5sdyO7gaEL9K3VebLRBHNEaxzRte076OFc+a/IBtYcKE1po7eOR5L0nY7aSd93R2MEsjbJKS9po50b3YgyuoGIv7ckB7Neu2dlgDsU0b5G5dTE5rpa8C0H1e+i4O9ekOeYkRfRM4MOf3n7+6i4m9Y2wSAVDcWTd1TrQKtJLi1c6nAEAfJAdLJfrwfWmz+tIa+ZWcW107M2TSjm1+NvgahcqGRjdXtJUEkjQas9U8tEB6jcfS6GuDLaBgOXpEYILecke8c2+C6TbHa8QQxizua6W0isTxRzQygrINx1FN2fJeAWu11GfiOK+XVtF1ZpI5zmRsd1YJrh1cWt4Amppx7UB0t+WlzZA6aV73PORkeTV1N1TwroqDrQT75aODQB5rsdl+iYWyB1pvXrRPaI/oIWOLfRmOHqGm+TQ0OQ3itacVtVsla7tceua6azD2LbE0lhGgEoFTG7tyO4lAfHYR7z68cRqq8ls3E4uB3rRPvcfG3xCqyXkD73eAaeKA9F6NNvXWS2NhkefRLTIGua7SORxo2QcM6A8Qa6hfoNfjOa0YhXfvI38+1frbZK8zaLBZpnGrpbNE5x+sYxj/ADVQG2REQBERAEREAXjnTbGZ7XYYYT9JL1kYpuc+SJor417l7GvPL8uIuvuxSkepELQ6u6vVgtHmfBAdXdd3ss0EcEIpHCxrGjk0UqeZ1PMlWDIoTIsHSICpbrhs0rsUtms8jq1xviYXE8SSKnvWTLNFHXq4oo65Hq42NqDqDhAX2W0KjNaUBzW22wdltkbnBjILQ1pLbRE0NOWdJGigePPgV59d95ss1nLzoxgoBqcqADtK9Qvi1fQS5/wn/wDQV5x0Z7Pen25nWjFZrGBNI0+y99aRMPEVq4jg2m9Ab/Zjoidb4jar0kljknYfR7PGcPUtcPUe+upzBw5c8zQcTtDctqu2XqrY04CaRWtoPUyj7Xuu4g5/M/pgvVW22WOZhjmYyWNwo6ORocw9oKA/MDreq8ttK9qvHoRu6R2JnpNnB1ZBKAzM1yEjXU7Bklk6FLsYPXZPPzmmdX/l4B5IDwz0w13EHUbisIrUGSMfTE1kjX4XZ+y4OLSN+i9xvLocu17CIo5LO/dLFK8ka6tkJaRy8wvHNs9jp7vkwy+vE+vV2hg9R+Wh+F31T3VQH6rbPiAI0cAfEVWD3V10IoRy4LW3JLWywf8ADxf9tqsulQFJ2zdkx4/RLJj+LqY+FPhopZIYw0sEcQYdWBjQw9raU3nxXya0qjNaUBwG3/RfHODLYGMhtGroW0bDLxoNGP8AAHfTVej9GTCy67NG8UkihDXtyyNSaZdq1UtoXU7M2ExWdoIo51XHvQG2REQBERAEREAVO8IRTFQYhv30VxYyMxAg7wgNE6VVZrSo7Y8tcWnUFa+WdATzWlUpbQsHvKgc1AfbQ0PgnqKkROAFeLSKqDoRu7q7tMpHrWmZzq/Uj+jb+YSeIV667OXSYQ0uD2uDgOFM/wCua3WzV1+i2SGDKsTKGm81JJ8SgNwXrAvUZeonyoCZ0irSzqGW0KnLaEBPLaFqL6hZNC9krGSMIzY8VbUaGnEcVLJOoYx1j2s1xkCnagNvdMhELa/CKdm7yosprSqz5qCg0AVWSZATTWlUpbQsXuKhcxAZQuxSMaPee0eLgF6YuI2VuvHNjI9WLP7x0H6rt0AREQBERAEREARFSvO+IbO3FPI1g3A+0fstGZ7lDaSyyG0llkN83T1oxNykaPxDgVyb4iCQRQg5hb5+05d/Zso0ioe/MmumQ5c1qZpKkk6k1JUklQxLF8YAqcgNSVO5/Cngq8jATV1XU0roOwaIDsLhuoRMxHN7wCTwGoAWFuGF555+Kq2fafBCXztpGygMjeFQ2tDzIVm2Wlk8Qlge2Ro1LTXLnwI4Ku8s47ld5Zx3KkkyqS2hQyzqrJKrFiWSdVZJ1g9yic1AYvmV3ZuPHao+DSXH7rSfnRUCxbm4LfDZ6ukcDNL6scTc301JPwgnjwVZSUerLRi5dEba/bn1kjGWr28OLgufLFvLRf73tIwhgNRxdT5BapxVipX6pfYrNie1lQDI4NbXiVm953UHdmo7PJ1bw8Zvaaguz/odlEB3VgsTYmBjd2p3k7yVYWkG1EbAz0ikJk9kn2agAmp3ajVbljwQCCCDmCMwewqqnFtpPmizhJJSa5MyREVioREQBEVK+L0bZ4HyvzEba03k6Bo7TQKG0llkN4WWabbHbFtjbgZR9oeKtafZYPjf+g3ryu0WuSZ5kle573aud8hwHILC1Wp80rpZTV8jiXH9ByAyHYpYo15/Uah2v5HFuudr+R0uzW0LYwI7QCY/deBUt5Ebx5jmuubdDJm4rPMxwO4Go8sx3rzaNitQkg1aSDxBofJWp18q1uyWUZa9VKCw+Z3Dtmpv7vtxH9lILgjiGO1TMa0ZkVwjvcf0XHvvSbDTrpaV0xu/daa1vLjVxc48XEk+a2XtJPpEyS16XSJtdt9qmTgQWYUgaal1KYyNKDc0a56rmbov6aySY4XU+KN2cbxwc3f818maqjoyTQAkncMytN2ynLefU5c7pznvt8z0mwXlHaY+thyAIEkRzdE47jxadzt/aFIWrltj7qtMUwlAEcZBbI2T+Iw+03DrzBNKEBdg5i7lE5TjmS5ne09kpwzNYZWLF86pWclDLIdGgD6zv0A/dZjYNdelsETeL3ey39TyXPRk1rU4q1rvrxW4vW63OLSyrzQ4s/WJruH7LWiEg0III1B1Xm9pzsdmH0XQ9PsyNcasx9T6nX3JfsUjQy0UY/TrPcdzJHsnyW5k2dLhWKRjgdKn9RVcBGxXLNI5vsuc37JI+SrTtecFixZ9zFfsyEnmDx7HWDZmYn3BzxH9lK6w2eyjHaJA5w0Zz5N1JXLWi8JSM5ZDl8bv3WqmFdczxOqzS21lfBH7mKvZPP45fYy2mvk2mXFTCxopGzgK6nmU2d2tlsbqAl8BPrQk5drD7p8iqMrVUkaubG+e/wATPM7qordfCa+E9yu28mTxNkidiY8ZcQd4I3EK0vI9g9ojZ7QI3n6GchpB0a85Nd+h/wAl64vUaXUK+G937nktbpXprN3s+gREW0aQXA9Kl4+pDAD7bjI8cm+qweJJ+6u+XlHSDLjt7hqI42NHhiPm5aetnu1P58jV1UsV/U5uGNXIo1jFGrcbF55s5WAxinaxfWMUoasTZDIpG5LXWkUWxmdQZpdN2dc7G8fRtOTfiP7LY09UrZqMTGoubwijd1wOm9Z1WR8fed2D9V1F33NHFkxoHF2rj2lX44VMI16mjSV0rlzfk6FVUa+a6n3/APONPVz5fsqUlQaEEHgdVtrLanM0oR8J07uCv+mwvFJGfiFfAjNZHBo6EbEzlXOUZcupNisnL8T1lHabNFnG0E8Q0k/icq7rLby8mruu4nmj3gtAzAOp5ngFrb2Yx7zkHNGQO/LeCtxeN8vkGFvqMOoGp7StS5iyKpSWJrJilc004PBop7GWZjNvmO1SQmq2j41q7VBgNRofLkvL7T2XwlxavT3Xj+vY9Fs7aXH/ANVvq7Pz/ZnI1UpWq4yTEFDK1eeTwd1GtlaqkjVsZWqpK1bEWZosoSNXtWyt5+kWSKQmri3C/wC031XeNK968akavROiy1Vgmj/lyhw7Ht/dhXa2ZZi3d8o5m1696jf8P35fwduiIvRHlAvI9qhW3T/bA8GNXri8x2vseG2ya/SBrxXfVtMu9pHcubtFPhJ/M1NWswX1NLFGrUbEjjVljF59s5uD41i+PUxCryFVRjkUrQC97Y26vI/rwqe5dhZLIGNDW6NFAub2Wh6yd8h0YKDtdp5ArsY2L1Gy6VCvf7v2NrTwwsnxsazwKVrFlgXVNrBAWrEhTOao3ICJwURCmcoypIIi1YlqlovhCEEDmKvPAHAg6FXXNUT2o0pLD6EpuLyupzMTiyQtPGn7FWXhY39DRzXDfke0af1ySN9QDxC+fa7T/p7nD8x2PfaW7j0xs89fqV5WqnK1bGRqpytWtFm5EoSNXXdF8tJ5m7nRNPe19P8AyK5WRq6zo0sbjPJJ7jY8JPNxBA8iV0tC3x448mvr8fpp58HoyIi9ceLC1O0GzzLUwAnBKyvVygVLa0qCPeaaCo5DQgFbZFWUVJYfQiUVJYZ5dbrtlsx/2iMho/jxAvhPMkCrOxw7ykD2uFWkObxaQR4heorUW/ZKyzHE+Fgef4kVY5K8S5hBPfVcm3ZafOt4+ppT0j/5ZwkhVG3SUYeyniu0m6PWfw7TaWcnFkg/M2vmtfaujeVwoLY2lfegz8nhan+OuT7GpLS2+CnsbZ6QF3xyOPcKN+YPiuljaqN23SbMwROcHlhNXtbhBqS72STTXitixelohuVRi/BtVx3YpMzAX0hAhKzGQieoXKV5ULlJDMHKIqRyjcpKnxfVhVZVQHwqNyzJUbihBrL6irEfq0Phr5ErVWF3q04H5rf2iPE0t0xCleFcqqzZ+jp41tWuuCIDwxOK89tbQ2X2KVa7Ho9k6yuqqULHjnldTnXKpaHBvtECuld/ZxXdw9H0I/tJbRJyxBg/IAfNbi79nrPAaxQxtd8dMT/xuq7zXOq2Na/XJL9zoz2rTH0pv9vz7Hnd1bJT2kg4TDEdZZQQafUYc3HtoF6Rc90R2aIRxDIZlx9pzjq5x4q6i7mm0denXw9fJx9VrbNRyfJeAiItw0giIgCIiAIiIDQW0fSu7f0XxilvhuGQOPsPAGLcHDIA8KilOY5hRNWddDVksMzqvjiixKkqRuUblm5RuUkGDlE5SOUTlJBgSvmJHKMlSQZlywc5Ylywc5AYynI9i76F1Wg8QPkuHsFkM0oYNNXng3eT26Bd0AsVpnpXVn1ERYTYCIiAIiIAiIgCIiAIiIDCWIOaWuAc1woWnMEc1pZ7mkjzgIkZ/JkNHDkyT9HeK3qKU2irin1OXdeDWmkodC7hKKA9jvZPipg8EVBBHEGo8QuhcwEUIBB1B0Wul2cgcaiMMPxREsP5SFkU0YnU+xrHKNyvu2ZHuTzt5EtcPzNJ81E7ZyTdaR96IH5OCtvopw5FByjctidm5f8AeGf4P/0Xz/RiTfaG90IHzeVO/Ejhy8GqconLet2THvzynk0MaPkSrEWysA9prpD/AHjnO8q0TiIlVSOU64E0bVzvhYC53gFsrFs7NJm/6Fn1qGQ9jdB3+C6uCzMYKMa1g4MAA8lKqOx9i6pXcq2C7mQtwxilcy45uceLjvVpEWIz9AiIgCIiAIiIAiIgCIiAIiIAiIgCIiAIiIAiIgCI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16002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Recommend items to users to make user, content partner, websites happy!</a:t>
            </a:r>
            <a:endParaRPr 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Factor Model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and items are connect by latent features.</a:t>
            </a:r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1676400" y="31242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椭圆 7"/>
          <p:cNvSpPr/>
          <p:nvPr/>
        </p:nvSpPr>
        <p:spPr>
          <a:xfrm>
            <a:off x="1676400" y="37338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椭圆 8"/>
          <p:cNvSpPr/>
          <p:nvPr/>
        </p:nvSpPr>
        <p:spPr>
          <a:xfrm>
            <a:off x="1676400" y="43434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椭圆 9"/>
          <p:cNvSpPr/>
          <p:nvPr/>
        </p:nvSpPr>
        <p:spPr>
          <a:xfrm>
            <a:off x="1676400" y="49530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6096000" y="31242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6096000" y="37338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6096000" y="43434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6096000" y="49530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六边形 21"/>
          <p:cNvSpPr/>
          <p:nvPr/>
        </p:nvSpPr>
        <p:spPr>
          <a:xfrm>
            <a:off x="3825240" y="3429000"/>
            <a:ext cx="441960" cy="381000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六边形 22"/>
          <p:cNvSpPr/>
          <p:nvPr/>
        </p:nvSpPr>
        <p:spPr>
          <a:xfrm>
            <a:off x="3825240" y="4038600"/>
            <a:ext cx="441960" cy="381000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六边形 23"/>
          <p:cNvSpPr/>
          <p:nvPr/>
        </p:nvSpPr>
        <p:spPr>
          <a:xfrm>
            <a:off x="3825240" y="4648200"/>
            <a:ext cx="441960" cy="381000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直接连接符 25"/>
          <p:cNvCxnSpPr>
            <a:stCxn id="7" idx="6"/>
            <a:endCxn id="22" idx="3"/>
          </p:cNvCxnSpPr>
          <p:nvPr/>
        </p:nvCxnSpPr>
        <p:spPr>
          <a:xfrm>
            <a:off x="2057400" y="3314700"/>
            <a:ext cx="1767840" cy="304800"/>
          </a:xfrm>
          <a:prstGeom prst="line">
            <a:avLst/>
          </a:prstGeom>
          <a:ln w="38100">
            <a:solidFill>
              <a:srgbClr val="FE5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2" idx="0"/>
            <a:endCxn id="11" idx="1"/>
          </p:cNvCxnSpPr>
          <p:nvPr/>
        </p:nvCxnSpPr>
        <p:spPr>
          <a:xfrm flipV="1">
            <a:off x="4267200" y="3314700"/>
            <a:ext cx="1828800" cy="3048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2" idx="0"/>
            <a:endCxn id="13" idx="1"/>
          </p:cNvCxnSpPr>
          <p:nvPr/>
        </p:nvCxnSpPr>
        <p:spPr>
          <a:xfrm>
            <a:off x="4267200" y="3619500"/>
            <a:ext cx="1828800" cy="9144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8" idx="6"/>
            <a:endCxn id="23" idx="3"/>
          </p:cNvCxnSpPr>
          <p:nvPr/>
        </p:nvCxnSpPr>
        <p:spPr>
          <a:xfrm>
            <a:off x="2057400" y="3924300"/>
            <a:ext cx="1767840" cy="304800"/>
          </a:xfrm>
          <a:prstGeom prst="line">
            <a:avLst/>
          </a:prstGeom>
          <a:ln>
            <a:solidFill>
              <a:srgbClr val="FE5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3" idx="0"/>
            <a:endCxn id="11" idx="1"/>
          </p:cNvCxnSpPr>
          <p:nvPr/>
        </p:nvCxnSpPr>
        <p:spPr>
          <a:xfrm flipV="1">
            <a:off x="4267200" y="3314700"/>
            <a:ext cx="1828800" cy="9144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3" idx="0"/>
            <a:endCxn id="14" idx="1"/>
          </p:cNvCxnSpPr>
          <p:nvPr/>
        </p:nvCxnSpPr>
        <p:spPr>
          <a:xfrm>
            <a:off x="4267200" y="4229100"/>
            <a:ext cx="1828800" cy="9144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9" idx="6"/>
            <a:endCxn id="22" idx="3"/>
          </p:cNvCxnSpPr>
          <p:nvPr/>
        </p:nvCxnSpPr>
        <p:spPr>
          <a:xfrm flipV="1">
            <a:off x="2057400" y="3619500"/>
            <a:ext cx="1767840" cy="914400"/>
          </a:xfrm>
          <a:prstGeom prst="line">
            <a:avLst/>
          </a:prstGeom>
          <a:ln w="76200">
            <a:solidFill>
              <a:srgbClr val="FE5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9" idx="6"/>
            <a:endCxn id="24" idx="3"/>
          </p:cNvCxnSpPr>
          <p:nvPr/>
        </p:nvCxnSpPr>
        <p:spPr>
          <a:xfrm>
            <a:off x="2057400" y="4533900"/>
            <a:ext cx="1767840" cy="304800"/>
          </a:xfrm>
          <a:prstGeom prst="line">
            <a:avLst/>
          </a:prstGeom>
          <a:ln w="28575">
            <a:solidFill>
              <a:srgbClr val="FE5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0"/>
            <a:endCxn id="13" idx="1"/>
          </p:cNvCxnSpPr>
          <p:nvPr/>
        </p:nvCxnSpPr>
        <p:spPr>
          <a:xfrm flipV="1">
            <a:off x="4267200" y="4533900"/>
            <a:ext cx="1828800" cy="3048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4" idx="0"/>
            <a:endCxn id="14" idx="1"/>
          </p:cNvCxnSpPr>
          <p:nvPr/>
        </p:nvCxnSpPr>
        <p:spPr>
          <a:xfrm>
            <a:off x="4267200" y="4838700"/>
            <a:ext cx="1828800" cy="3048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0" idx="6"/>
            <a:endCxn id="23" idx="3"/>
          </p:cNvCxnSpPr>
          <p:nvPr/>
        </p:nvCxnSpPr>
        <p:spPr>
          <a:xfrm flipV="1">
            <a:off x="2057400" y="4229100"/>
            <a:ext cx="1767840" cy="914400"/>
          </a:xfrm>
          <a:prstGeom prst="line">
            <a:avLst/>
          </a:prstGeom>
          <a:ln w="38100">
            <a:solidFill>
              <a:srgbClr val="FE5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0"/>
            <a:endCxn id="12" idx="1"/>
          </p:cNvCxnSpPr>
          <p:nvPr/>
        </p:nvCxnSpPr>
        <p:spPr>
          <a:xfrm flipV="1">
            <a:off x="4267200" y="3924300"/>
            <a:ext cx="182880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Factor Model</a:t>
            </a:r>
            <a:endParaRPr 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381000" y="2743200"/>
            <a:ext cx="8450030" cy="3505200"/>
            <a:chOff x="533400" y="1905000"/>
            <a:chExt cx="8450030" cy="3505200"/>
          </a:xfrm>
        </p:grpSpPr>
        <p:pic>
          <p:nvPicPr>
            <p:cNvPr id="4" name="Picture 8" descr="http://pub.chinaunix.net/uploadfile/200912/20091231015018332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2438400"/>
              <a:ext cx="1554480" cy="2334054"/>
            </a:xfrm>
            <a:prstGeom prst="rect">
              <a:avLst/>
            </a:prstGeom>
            <a:noFill/>
          </p:spPr>
        </p:pic>
        <p:grpSp>
          <p:nvGrpSpPr>
            <p:cNvPr id="23" name="组合 22"/>
            <p:cNvGrpSpPr/>
            <p:nvPr/>
          </p:nvGrpSpPr>
          <p:grpSpPr>
            <a:xfrm>
              <a:off x="2438400" y="1905000"/>
              <a:ext cx="1981200" cy="3505200"/>
              <a:chOff x="3352800" y="1981200"/>
              <a:chExt cx="2286000" cy="35052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352800" y="1981200"/>
                <a:ext cx="17526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Science Fiction</a:t>
                </a:r>
                <a:endParaRPr lang="en-US" sz="1600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352800" y="2590800"/>
                <a:ext cx="17526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Universe</a:t>
                </a:r>
                <a:endParaRPr lang="en-US" sz="160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352800" y="3200400"/>
                <a:ext cx="17526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Physical</a:t>
                </a:r>
                <a:endParaRPr lang="en-US" sz="16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352800" y="3810000"/>
                <a:ext cx="17526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Space Travel</a:t>
                </a:r>
                <a:endParaRPr lang="en-US" sz="1600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105400" y="1981200"/>
                <a:ext cx="5334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0.5</a:t>
                </a:r>
                <a:endParaRPr lang="en-US" sz="1600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105400" y="2590800"/>
                <a:ext cx="5334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0.9</a:t>
                </a:r>
                <a:endParaRPr lang="en-US" sz="1600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105400" y="3200400"/>
                <a:ext cx="5334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0.8</a:t>
                </a:r>
                <a:endParaRPr lang="en-US" sz="16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05400" y="3810000"/>
                <a:ext cx="5334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0.8</a:t>
                </a:r>
                <a:endParaRPr lang="en-US" sz="16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352800" y="4419600"/>
                <a:ext cx="17526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Animation</a:t>
                </a:r>
                <a:endParaRPr lang="en-US" sz="16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105400" y="4419600"/>
                <a:ext cx="5334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0.3</a:t>
                </a:r>
                <a:endParaRPr lang="en-US" sz="16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352800" y="5029200"/>
                <a:ext cx="17526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Romance</a:t>
                </a:r>
                <a:endParaRPr lang="en-US" sz="1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05400" y="5029200"/>
                <a:ext cx="5334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0.0</a:t>
                </a:r>
                <a:endParaRPr lang="en-US" sz="1600" dirty="0"/>
              </a:p>
            </p:txBody>
          </p:sp>
        </p:grpSp>
        <p:pic>
          <p:nvPicPr>
            <p:cNvPr id="22" name="Picture 16" descr="http://1.bp.blogspot.com/_DXMFu5MrMlQ/TCJYb4fMbwI/AAAAAAAAAec/x0kpOVIX9Yw/s1600/Stargate%2520SG-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86600" y="3124200"/>
              <a:ext cx="1896830" cy="1097280"/>
            </a:xfrm>
            <a:prstGeom prst="rect">
              <a:avLst/>
            </a:prstGeom>
            <a:noFill/>
          </p:spPr>
        </p:pic>
        <p:grpSp>
          <p:nvGrpSpPr>
            <p:cNvPr id="24" name="组合 23"/>
            <p:cNvGrpSpPr/>
            <p:nvPr/>
          </p:nvGrpSpPr>
          <p:grpSpPr>
            <a:xfrm>
              <a:off x="4876800" y="1905000"/>
              <a:ext cx="1981200" cy="3505200"/>
              <a:chOff x="3352800" y="1981200"/>
              <a:chExt cx="2286000" cy="35052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352800" y="1981200"/>
                <a:ext cx="1752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Science Fiction</a:t>
                </a:r>
                <a:endParaRPr lang="en-US" sz="1600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352800" y="2590800"/>
                <a:ext cx="1752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Universe</a:t>
                </a:r>
                <a:endParaRPr lang="en-US" sz="16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352800" y="3200400"/>
                <a:ext cx="1752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Physical</a:t>
                </a:r>
                <a:endParaRPr lang="en-US" sz="160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352800" y="3810000"/>
                <a:ext cx="1752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Space Travel</a:t>
                </a:r>
                <a:endParaRPr 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105400" y="1981200"/>
                <a:ext cx="5334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0.</a:t>
                </a:r>
                <a:r>
                  <a:rPr lang="en-US" altLang="zh-CN" sz="1600" dirty="0" smtClean="0"/>
                  <a:t>9</a:t>
                </a:r>
                <a:endParaRPr lang="en-US" sz="1600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05400" y="2590800"/>
                <a:ext cx="5334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0.9</a:t>
                </a:r>
                <a:endParaRPr lang="en-US" sz="16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105400" y="3200400"/>
                <a:ext cx="5334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0.</a:t>
                </a:r>
                <a:r>
                  <a:rPr lang="en-US" altLang="zh-CN" sz="1600" dirty="0" smtClean="0"/>
                  <a:t>5</a:t>
                </a:r>
                <a:endParaRPr lang="en-US" sz="1600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105400" y="3810000"/>
                <a:ext cx="5334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0.</a:t>
                </a:r>
                <a:r>
                  <a:rPr lang="en-US" altLang="zh-CN" sz="1600" dirty="0" smtClean="0"/>
                  <a:t>7</a:t>
                </a:r>
                <a:endParaRPr 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352800" y="4419600"/>
                <a:ext cx="1752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Animation</a:t>
                </a:r>
                <a:endParaRPr lang="en-US" sz="16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105400" y="4419600"/>
                <a:ext cx="5334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0.</a:t>
                </a:r>
                <a:r>
                  <a:rPr lang="en-US" altLang="zh-CN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352800" y="5029200"/>
                <a:ext cx="1752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Romance</a:t>
                </a:r>
                <a:endParaRPr lang="en-US" sz="1600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105400" y="5029200"/>
                <a:ext cx="533400" cy="457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0.0</a:t>
                </a:r>
                <a:endParaRPr lang="en-US" sz="1600" dirty="0"/>
              </a:p>
            </p:txBody>
          </p:sp>
        </p:grpSp>
      </p:grp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971800" y="1447800"/>
          <a:ext cx="2960688" cy="1174750"/>
        </p:xfrm>
        <a:graphic>
          <a:graphicData uri="http://schemas.openxmlformats.org/presentationml/2006/ole">
            <p:oleObj spid="_x0000_s45058" name="Equation" r:id="rId5" imgW="863280" imgH="3427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Factor Model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get p, q?</a:t>
            </a:r>
            <a:endParaRPr lang="en-US" dirty="0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762000" y="2438400"/>
          <a:ext cx="8077200" cy="1217944"/>
        </p:xfrm>
        <a:graphic>
          <a:graphicData uri="http://schemas.openxmlformats.org/presentationml/2006/ole">
            <p:oleObj spid="_x0000_s44035" name="Equation" r:id="rId3" imgW="2527200" imgH="380880" progId="Equation.DSMT4">
              <p:embed/>
            </p:oleObj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838200" y="3810000"/>
          <a:ext cx="4546600" cy="1462087"/>
        </p:xfrm>
        <a:graphic>
          <a:graphicData uri="http://schemas.openxmlformats.org/presentationml/2006/ole">
            <p:oleObj spid="_x0000_s44036" name="Equation" r:id="rId4" imgW="142236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Factor Model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define </a:t>
            </a:r>
          </a:p>
          <a:p>
            <a:pPr lvl="1"/>
            <a:r>
              <a:rPr lang="en-US" dirty="0" smtClean="0"/>
              <a:t>Rating </a:t>
            </a:r>
            <a:r>
              <a:rPr lang="en-US" altLang="zh-CN" dirty="0" smtClean="0"/>
              <a:t>prediction</a:t>
            </a:r>
          </a:p>
          <a:p>
            <a:pPr lvl="1"/>
            <a:r>
              <a:rPr lang="en-US" dirty="0" smtClean="0"/>
              <a:t>Top</a:t>
            </a:r>
            <a:r>
              <a:rPr lang="en-US" altLang="zh-CN" dirty="0" smtClean="0"/>
              <a:t>-N recommendation</a:t>
            </a:r>
          </a:p>
          <a:p>
            <a:pPr lvl="2"/>
            <a:r>
              <a:rPr lang="en-US" dirty="0" smtClean="0"/>
              <a:t>Implicit feedback data: only have positive samples and missing values, how to select negative samples?</a:t>
            </a:r>
            <a:endParaRPr lang="en-US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352800" y="1524000"/>
          <a:ext cx="565150" cy="782637"/>
        </p:xfrm>
        <a:graphic>
          <a:graphicData uri="http://schemas.openxmlformats.org/presentationml/2006/ole">
            <p:oleObj spid="_x0000_s46082" name="Equation" r:id="rId3" imgW="16488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5800" y="1447800"/>
          <a:ext cx="7772400" cy="517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(Sci-fi)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(Crime)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(Family)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(Horror)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invisible Man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Jaws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 Dalmatians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Blair Witch Project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Frankenstein Meets the Wolf Man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Lethal Weapon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 to the Future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Pacific Heights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Godzilla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Groundhog Day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Stir of Echoes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 Wars VI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Reservoir Dogs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Tarzan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Dead Calm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Terminator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Donnie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Brasco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Aristocats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Phantasm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Fugitive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Jungle Book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Sleepy Hollow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Alien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 </a:t>
                      </a:r>
                      <a:r>
                        <a:rPr lang="en-US" dirty="0" err="1" smtClean="0"/>
                        <a:t>shou</a:t>
                      </a:r>
                      <a:r>
                        <a:rPr lang="en-US" dirty="0" smtClean="0"/>
                        <a:t> Shen tan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Antz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Faculty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Factor Model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Factor Model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High </a:t>
            </a:r>
            <a:r>
              <a:rPr lang="en-US" altLang="zh-CN" dirty="0" smtClean="0"/>
              <a:t>accuracy in rating prediction</a:t>
            </a:r>
          </a:p>
          <a:p>
            <a:pPr lvl="1"/>
            <a:r>
              <a:rPr lang="en-US" dirty="0" smtClean="0"/>
              <a:t>Auto group items</a:t>
            </a:r>
          </a:p>
          <a:p>
            <a:pPr lvl="1"/>
            <a:r>
              <a:rPr lang="en-US" dirty="0" smtClean="0"/>
              <a:t>Scalability is good</a:t>
            </a:r>
          </a:p>
          <a:p>
            <a:pPr lvl="1"/>
            <a:r>
              <a:rPr lang="en-US" altLang="zh-CN" dirty="0" smtClean="0"/>
              <a:t>Learning-based</a:t>
            </a:r>
            <a:endParaRPr lang="en-US" dirty="0" smtClean="0"/>
          </a:p>
          <a:p>
            <a:r>
              <a:rPr lang="en-US" dirty="0" smtClean="0"/>
              <a:t>Dis</a:t>
            </a:r>
            <a:r>
              <a:rPr lang="en-US" altLang="zh-CN" dirty="0" smtClean="0"/>
              <a:t>advantage</a:t>
            </a:r>
          </a:p>
          <a:p>
            <a:pPr lvl="1"/>
            <a:r>
              <a:rPr lang="en-US" dirty="0" smtClean="0"/>
              <a:t>Incremental updating</a:t>
            </a:r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Explanation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http://www.informatik.uni-trier.de/~ley/db/indices/a-tree/k/Koren:Yehuda.html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Start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User cold start : new users</a:t>
            </a:r>
          </a:p>
          <a:p>
            <a:pPr lvl="1"/>
            <a:r>
              <a:rPr lang="en-US" dirty="0" smtClean="0"/>
              <a:t>Item cold start : new items</a:t>
            </a:r>
          </a:p>
          <a:p>
            <a:pPr lvl="1"/>
            <a:r>
              <a:rPr lang="en-US" dirty="0" smtClean="0"/>
              <a:t>System cold start : new systems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Cold Start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recommend items to new users?</a:t>
            </a:r>
          </a:p>
          <a:p>
            <a:pPr lvl="1"/>
            <a:r>
              <a:rPr lang="en-US" dirty="0" smtClean="0"/>
              <a:t>Non-personalization recommendation</a:t>
            </a:r>
          </a:p>
          <a:p>
            <a:pPr lvl="2"/>
            <a:r>
              <a:rPr lang="en-US" dirty="0" smtClean="0"/>
              <a:t>Most popular items</a:t>
            </a:r>
          </a:p>
          <a:p>
            <a:pPr lvl="2"/>
            <a:r>
              <a:rPr lang="en-US" dirty="0" smtClean="0"/>
              <a:t>Highly Rated items</a:t>
            </a:r>
          </a:p>
          <a:p>
            <a:pPr lvl="1"/>
            <a:r>
              <a:rPr lang="en-US" dirty="0" smtClean="0"/>
              <a:t>Using user register profile (Age, Gender, …)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Cold Start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Gender and TV shows</a:t>
            </a:r>
          </a:p>
          <a:p>
            <a:endParaRPr 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764558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248400"/>
            <a:ext cx="732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comes from IMDB : </a:t>
            </a:r>
            <a:r>
              <a:rPr lang="en-US" dirty="0" smtClean="0">
                <a:hlinkClick r:id="rId3"/>
              </a:rPr>
              <a:t>http://www.imdb.com/title/tt0412142/ratings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Metrics</a:t>
            </a:r>
            <a:endParaRPr 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Satisfaction</a:t>
            </a:r>
          </a:p>
          <a:p>
            <a:r>
              <a:rPr lang="en-US" dirty="0" smtClean="0"/>
              <a:t>Prediction Accuracy</a:t>
            </a:r>
          </a:p>
          <a:p>
            <a:r>
              <a:rPr lang="en-US" dirty="0" smtClean="0"/>
              <a:t>Coverage</a:t>
            </a:r>
          </a:p>
          <a:p>
            <a:r>
              <a:rPr lang="en-US" dirty="0" smtClean="0"/>
              <a:t>Diversity</a:t>
            </a:r>
          </a:p>
          <a:p>
            <a:r>
              <a:rPr lang="en-US" dirty="0" smtClean="0"/>
              <a:t>Novelty</a:t>
            </a:r>
          </a:p>
          <a:p>
            <a:r>
              <a:rPr lang="en-US" dirty="0" smtClean="0"/>
              <a:t>Serendipity</a:t>
            </a:r>
          </a:p>
          <a:p>
            <a:r>
              <a:rPr lang="en-US" dirty="0" smtClean="0"/>
              <a:t>Trust</a:t>
            </a:r>
          </a:p>
          <a:p>
            <a:r>
              <a:rPr lang="en-US" dirty="0" smtClean="0"/>
              <a:t>Robust</a:t>
            </a:r>
          </a:p>
          <a:p>
            <a:r>
              <a:rPr lang="en-US" dirty="0" smtClean="0"/>
              <a:t>Real-time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Cold Start</a:t>
            </a:r>
            <a:endParaRPr lang="en-US" dirty="0"/>
          </a:p>
        </p:txBody>
      </p:sp>
      <p:sp>
        <p:nvSpPr>
          <p:cNvPr id="1026" name="AutoShape 2" descr="data:image/jpeg;base64,/9j/4AAQSkZJRgABAQAAAQABAAD/2wCEAAkGBhQQERQUEhQUFRUVGBQUFxUUFRUXFRQVFRQVFBUXFBQYHCYeFxkjGhQVHy8gJCcpLCwsFR4xNTAqNSYrLCkBCQoKDgwOGg8PGCkcHCQpKSkpLCkpKSkpKSkpKSkpKSkpKSkpKSkpKSkpKSkpKSkpKSksLCkpLCwpKSksKSksKf/AABEIAQAAxQMBIgACEQEDEQH/xAAcAAABBQEBAQAAAAAAAAAAAAAAAwQFBgcBAgj/xABCEAABAwEFBQUEBwcCBwAAAAABAAIDEQQFEiExBkFRYXEHIoGRoRMysfAjQlKCssHRFDNicpKi4VNzFUSDs8LS8f/EABkBAAMBAQEAAAAAAAAAAAAAAAABAgMEBf/EACURAQEAAgICAgEEAwAAAAAAAAABAhEDMRIhE0FhBCIyUUJxgf/aAAwDAQACEQMRAD8A2NCF1StxCEIAQuoQHEITa8b0iszMc0jI2fae4AV4DieQzQDpcWdXx2zwMys0bpf431Yz7o953oq/ae2u0O/dshZ1a958sSNnpsy4sTj7ara2uKOzv+45vwkPwUndHbc5zqWiBlDvhc4HycSD5hBaa0hRFzbVWa1gGGVpJp3Hd1+e7CdfCoUugBCEIAQhCAEIQgBCEIAQhCAEIQgBCEJgIQhACEJG2WtsMb5JDRjGl7jwDRUoBpf9+x2KB80pyaMm1o57vqsbxJ/yvnvaC9ZrbMZrQ4uccmtHuRMNSGRt40/U1UjtTtTJeEpkd3Wtq2NmoY3hzcd5413AULr2LtNpo4gNZuLyc68Br+Si5SLxx2gYBlmG1Pj5neOQTK0kaBpHQa9alaTB2WHX2oBOuTv1S7+y+usracmEfmo+SNPjrInA7h55/wCE4hjfT3T8PyWwWXs8s8ebqvPOgHkE6dc0TB3Y2jwU3lOcTG4rW+HvZk1BBOreh3LYNhO1Zso9nbXgHVstCAdBhfT62/F1UPethjINWjyCpFtuv2biG+6d3A8leOe0Zcen03G8OALSCCAQQagg6EFellHY1tO95dZpHkhoqwONaUOYFTz0WrrRkEIQgBCEIAQhCAEIQgBCEIAQhCYFEIQgBZ92vXk9sUMDDQSF73iurY8OEH+HE4nngC0JYv2s2o/t5B0ZFEG+Ie8+rqeCVOI7Y+4Wzz1cKsiAc4HQuJ7jPQuP+Vp8TFVez+zhlmJ3ucXHidBn4BW2Nc2V3XVjNQ4YxddGuxvSjs0QI+RqjbSFKzqLtTdVnWkVm9wq9aYMQI3qy3nFVQlqipVPGllFVuq8H2O0MlYSHMcDlvbUAjxC+mbvtjZomSN917WvHRwqvmy9oQDWmq27sst3tbth4xl8Z+66o/tcF1Y3bjymltQhCpIQhCAEIQgBCEIAQhCQcQuoVAIQhACxftXgw3hUjJ8Ubgf5asP4VtCy7ttgoLPINaSs8sDh8SlTnbuxjwYR87lZ2uVU2MhLLM2u/PwKkbyv9kApWrqVA/Vcd7dc6WGORL1Wa23a6cfu2Yh0K8XdtfOT9JkOB1Va0O2iSkVUdbngAqOs18mXIZ9FXNqdoS0FuYcs979L1p6vi/4oyauzG5V+faSN9ciPJQLh7Rxc8kjMk/HTMpwWRmmAeOdctciAVtMJGVztTEdjbO2mta0PNaH2MkizTMP1ZAfEtofwhZ7s8aOcBSgpSm/orXsjtW2wyvh9m57p5mBuE0wtqanme8KDerxuqyym2soQhasQhCEAIQhBhCEIAQhCRBCEKgEIQgBVLtQuj9ou+QtFXQ/SjoAQ/wDtJP3VbVAbVyvY0Oo4w4SyTCc24jSpbvaa0J3cN6nK6isZu6U3Zu0YrLGRuaPTI/BMPZVc6SQVGvHLcAEtsvH7L2kNaiN3dPFjs2lTn/Dw5tMqLkyunZiqN4bTva36JoDAcBcGh1HUJo0fWO7UeKQstmmljbI6pxGmEZn+k7vHdorXDs45vuENblluFNMtE+sly0dVziaJ7muhqy72S2busw+/TvfOY4qo9oFy4p2uGQORHmtBcaHJQm2l2GaIFuozUz0d99qtHs5GbKGOFXVLsbBQmuVDypTyUNa7jNAGMIAqQSc68qUVh2dvHE0tO7I13EKXtLQW1oqvJl0PjxvtSboszoniuROXmpqyS+xvCAtALscRzO6rRTxr6BN5ZgZm8BmfBNNryWWkFtcTQxwI3UANeVHKpftGven0BRC8WaQuY1xFC5rSRwJAJCUXU4whCEBxC6hIOIXUIAXF1CQcQhCoBdohCA4kLwhxxSNO9rh6FOEEIojJY4XxTukIpGQ1hpuJOR8z6qfgnTm+YfYl0bgS13u5VDhuz4jRQjXlp4LhymvT0Ny3cT8UpKct0URZLVVSAkySxosMbfeccIL5HBoHH1UHfG3cRhrGQ6oyI08VO3pccVobSSuW8Girt87KwvAjaMOW780+gqtw3uDMRpj+PNWe1WijSqmdnPYSZu0NQpq1WsYPRPLv0Mb69md3d6bPirZYNmza7Y1xHcDG43EaDE4kDmdFUrvd3geJWtbFijHj+T4Fa4TbDO69rGhCF0OYIQhIBCEIAQhCAEIQkAhCFQCEIQAhCEB5lia4UcA4cCAR5FU3aq72xSNLWhrXDQCgDhrl0ofNXRR1/wB2+3hLR7w7zf5hu8RUeSjPHcXhlqqTG7CapybxDRUlRTLSPdOVKih1GeYXmWJr8nZj53rh6d3Z5LtRE0d53INb3nu6NGfiou0bVuBxfskueTatdn1yT39liYKRxsHQAE9XalQ9sknLqRwuNOJJHotMbFYzH7Vy+b7tMrquiDRuGQIC7Y4nFhLzQgE013FPrVdFocayig1whMZg5oI9FVs+kZd7PLpjq5vX9FseyUf0Jd9px8m9341WMm3CzQhxzee6wc95PIfotM7J70M1jcHGrmSOqeIeA6vniWuHblz6XVCF2i2YuIQhACEISAQhCAEIQkAhCFQCEIQAhCEB1C4uoDPO0C7MEwlYKYxU03ubkT1oQVW7FaMW9aPtpY8dnxb43B33T3XfEHwWW3jYXA44zR3Lf1C5eSe3Vx39q12TDQVT114BoyCzh+0ssQo5p66hISbWud8lZzGxpcotF/XuBmqp/wAQZUvfoNBvJ5KOtV4OkzPqmT2k6rSYoyy292y1umfid0A3NG4BaP2M3oGzPiJ/eNqP5m5j0xLNAFIXLebrPMyRhoWuBB6GquXTOzcfTKFVdme0CG1UjkLYpvsk0Y/nG4/A5jmrFZbxilJEcsby3UMe1xG7MNJotpdsLNdnCEITAQhCQCEIQAhCEgEIQqAQhCAEIQgOoQhAJ2iASMcw6OBaehFPzWUzWctLmnVpIPUGhWkXntBDZ/3j8/sjN3iN3iqDbp/bSOkw4cZx4a1oHcTx3nmSsOXTXhy92IK2WIHUKDtdzAVLfJWuRnFMLTFkQsZXVpTzHRIOCnbTYaKJlhoVpKzsNsNF5IS72ry1iaXh0xJHEfPz0TwXvJE9ha4hwzxNJa6u41GdUk6DQpEtxOr85Jxhz3WOl+u7tbtMJpIGTNy9+ofp9sa+IVnsna/Cae0gkZX7Lmu9DRY/FHVydOdmtNuL5LG5WTtDsMlPpgwndI1zfWmH1Vggna9ocxwc06FpBB8Rkvm0mqfXVeckBrDI+M/wuI8xoUbVOf8At9DoWVXR2o2iOjZ2tmH2smP8wMJ8vFXy59rrPasmPDX/AOnJRr68s6O8CU9tceTHLpMoXVxNoEIQmAhCEAIQTRVy99uIIatYfaSDcPcHV+h8K+CNpuUnabt94MgYXyODWjfxPADeVSr37RMYLIGubqDI6mKm/CAcjzqqlfu0slrfie6obUNAyaONB8lRftMgVFrkz5rejqWUyBxJNTn8VO3XacTW11DcJ6sJHwoq5E+p+eoUnc1pDZMLiADmK8TQU9FjnGn6TOY5+/tK2mHemFpZRWN9kqFE2qy5EHULJ7EVu1lRjrNUqdmshRZbsJdmnsaV2SyVdSicxXTxVgluwMON1AOJoAo223w0VEYqftbh04qpbWWeWOHu1F3hGGDD9Y68gmIiS0hJJJzJ1J4oDVtJp5XLy3O7cAAXk6pTAk483eCbHZRoy6rjXUKVc3cvL40EXx1C620UyO7Q7xy6JuxdKQi4XXt/aYWYcYcBpjGIgcjqhVA2gtyCE1+WX9vpBCELR3hMb4vmOyxmSU0GgA1ceAHFdve9mWWIySHIZAb3O3ALGtpdon2yXE890ZNaNAOQStZcnJMf9nV/bXT2x5q4tj+rG00FP4vtHqoqSXAz+J3wTaOmp0+PJeZZMRqocNtt9guoErWoTcmqUaUFSgdRde6qTquFyRJKxbQTQ5MkNPsuo4eR0Sz9rZT7zYz4OHwKg3Lyl4xvjzZ49VMN2jcBTAz+79Um/aCU6Frf5Wj4mqiz86/qjCjxir+o5L/kWtFpLzVzi48SSU3cF7BovAKemNtrwQuFdcVxMFIwm4GGTql40la2b0hC1c16ckIX1SrignpeQuVXcVEGbvg9o41+rl4nX8kJKa3CLXUklCftesvp9OIquKB24vb9mscjgaOd9G3q6tT5ArR326m1A292l/aZsLD3I6tbzP1j408gqkuMkrVBKzedlbbuvRK8uKA6q8POaEFGrtFxhSbn5oBeq4XpECvH56IbEOAQHsyDiF5LwvVKLhKA57TkVzFXcu1QSg3lxK5RCEGTc3qu4PmpQ9emoAYM16mzCTBzXXuSBu3J1OKdDNN5Mxz1Sllkqg6Jn0NBwXSMvL4ptaJPpAOKWtL6BMaRksAle4k0AOEeGvxCEnaX4A1u+lT1dmUJtvb6tWc9r1uygi/mkPo0f+S0ZY52qWrFbi37DGN8xjP4lVb8t/aqAfQnzSjnJJ1CKpPH3emShxaLiXh89VxxXLNog5BBFmGgTdjqnkvT5O6adF5hyQJC2JewF4jCHuqUJdquFyXsVjfK4MjaXuO4epJ3DmeKttg7PxrNJ91nrVxHwHinJtrjx3JTGrw4rUbNsxZmZCJrub6vP9yVluWClDDFTh7NlPgq8Wvwflk9V2q09+x9leP3QbzYSPStPRV68uz97QTZ3B+/C/uu6B3unxAS8SvDfpTnHNe2FctULo3lkjXMeNWuFD15jmF4aVLGzXY3ocVw6ocUgRe6hXY3UII3rw8rxWianh7q2gdE5tLsRA4uA8NT8FHzyfSsdyonDpO8D9mrv7aD1PohWjW0OxSPKF6sNnx4jzQnte5H1WsL7QJcV4Tng6n9LQ38luhWBbYmtttP+7J+Ip1pzdIRzqV6VSeL1+KHO3H5CRZJu3/mEnNou2TueKRtExdhG8r0zQ/OqLHDifjOgyageoXe3CA3h8d6WgYm9cTqJ8wJIoe+gTu4rlfa5MDMqUxOpUMBrmRvOWQrn50a2WyvnlbHGKucQ0cM955AVJ5BaVartjsV3TsZqIpCX6Oe8tIxEjfXTgFWMbcXHv3T27bljskYawU+093vOPFx/LQLsl6xN1ljHV7f1WRO51PUk/FeMRGmXRPyX80+o1WbaizM1mb92rvwgqOm24s25zz0YR+KizouqvJS8i+b8NBl7Q4m+7HI7+gDzxFM39pLh7lnHV8v5Bv5ql1TqyXbLKKxxSP1za0kZaiulUbtHyZ3qLfdQbfEcptDGtdG4Bro61ZVoNQTXnloVVb7uSSxyYJKEGpY8e68D4OFc2/EZq2dn93Tw+39rG+MP9mW4wMy3GDlXmFYb6uhtqiMb9DmHDVrh7rhzB88xvT1trcfKe2QvXEpa7K6J74pBR7DhPPgRyIzHVIgqHLZom5qSkKVeE3lQcNrWN/DNcM9WHmT6afH1XJnJKvcb4/E/om0kLftBYA1vU9ShOYHtjHeFXHM8uSEi/4+p18/7bZW60f7sn4ivoBYT2iWfBb5wfrOxf1AO/NVW3N0rDn4tNQmzs/z4jgUqRnQ67iknvqeDh6pOePUUtHCvIeqfTS0YoaUny3fonk8uLCB81QVh3Y2UbXeU4dJQFeAQ0UXmR2Xr5JI7XXs1u395OdR9EzqaOkP4B58VdLxsHt4pInkgSNLCW0qMWVRXemmyt2Cy2WJh9+hc8/xvOJwHStPuqUMoWkd2M1NKLfGxtlskTpZJZ3YdG4mDG8+60dzefQEqjl//wA/yrJt/exmtXswe7AKdZHCrieYBaPNVuKIvcGtGJziGtG8uJoApt+nPyX34wAcVxxAGeXM1AWpbPbKRWZoLg2Sbe8ioaeEYPujnqfQTjhiGEmtdxzBHQp+Kpw/2w9SVzbQSWR+JneaffjOjhy4O4FWXavY9uB01nbhc2pdG0ZPaMyWt3OFNBkeqozXVzCnpFl462q7bcyaJkkZq14xDjwII3EGoI4hLOfT/Czns/vdzJH2f6rwZGDg5vvgdRQ/dPFX1oO9W6sbubU/tCuvEGWhoFW0jfzafcPg7L76oxK1m+7J7aGSP7THAdaVafAgLIBJUVU1jy4/brykHuXuQprMUmchCd65ZjiIro3veNcgvLlP7IWaykk2g7wMJfhGnKhKbWTZnFZmkYpNToOAXFqDb1uqIABsB/6TpP7sOfmhL0Xh+WrrI+2C7S20Ry07sjMJP8TD/wCpatcVU7QYYXxRtn91zy2taYSRUHFu06Km2eO4wtxByPgUhLT3Xjo4K8Wrs6Ls4JmOB3SZf3tqD1ooi0bD2xmRhxt4scw/mD6Jac9wyipTEt1zG4709sbq4SOGvTJSMmyNqH/LyU5gVHqm5uyWzNrIzC2tBUg0rxAOWiNCy6Kgr02YNIJANCDTiKglNY7RXROI30IJ3KWUmq2NjXvqXGm+gXt8Dtc6JOzWjujmAfRO/a6VOS0dzGb2J/aJ66+1l/7jlLbDRB1tZX6rZHjrQNH4imG0jA21Tgf6sh8HOLh6EL1szeIgtUT3ZNqWOPBrxhr4GhUfbln82t4l5rzRiqF4Vut4lOSyC84BHPMxujZHgdK1A8AaLWLwmDWlzjQNBLidwGZPkshtdq9rI95+u5zvMkivgQPBTl0x5ekjsy+lss54yBvg4EFaw6gWTbK2X2lsh4NLpD0a009S1aeW03lOHxfxeXvzWNWhmGSRo+q948nuC2BzalY5aJcUkjtznyO83uIRRydE5XJrIlZHps9Syjid3I6ITt9sBgNa6ih6gpik3mmaa42CySXU1vuwuPEh8h88LvihZ3A+rR+qEt1Pyf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hQQERQUEhQUFRUVGBQUFxUUFRUXFRQVFRQVFBUXFBQYHCYeFxkjGhQVHy8gJCcpLCwsFR4xNTAqNSYrLCkBCQoKDgwOGg8PGCkcHCQpKSkpLCkpKSkpKSkpKSkpKSkpKSkpKSkpKSkpKSkpKSkpKSksLCkpLCwpKSksKSksKf/AABEIAQAAxQMBIgACEQEDEQH/xAAcAAABBQEBAQAAAAAAAAAAAAAAAwQFBgcBAgj/xABCEAABAwEFBQUEBwcCBwAAAAABAAIDEQQFEiExBkFRYXEHIoGRoRMysfAjQlKCssHRFDNicpKi4VNzFUSDs8LS8f/EABkBAAMBAQEAAAAAAAAAAAAAAAABAgMEBf/EACURAQEAAgICAgEEAwAAAAAAAAABAhEDMRIhE0FhBCIyUUJxgf/aAAwDAQACEQMRAD8A2NCF1StxCEIAQuoQHEITa8b0iszMc0jI2fae4AV4DieQzQDpcWdXx2zwMys0bpf431Yz7o953oq/ae2u0O/dshZ1a958sSNnpsy4sTj7ara2uKOzv+45vwkPwUndHbc5zqWiBlDvhc4HycSD5hBaa0hRFzbVWa1gGGVpJp3Hd1+e7CdfCoUugBCEIAQhCAEIQgBCEIAQhCAEIQgBCEJgIQhACEJG2WtsMb5JDRjGl7jwDRUoBpf9+x2KB80pyaMm1o57vqsbxJ/yvnvaC9ZrbMZrQ4uccmtHuRMNSGRt40/U1UjtTtTJeEpkd3Wtq2NmoY3hzcd5413AULr2LtNpo4gNZuLyc68Br+Si5SLxx2gYBlmG1Pj5neOQTK0kaBpHQa9alaTB2WHX2oBOuTv1S7+y+usracmEfmo+SNPjrInA7h55/wCE4hjfT3T8PyWwWXs8s8ebqvPOgHkE6dc0TB3Y2jwU3lOcTG4rW+HvZk1BBOreh3LYNhO1Zso9nbXgHVstCAdBhfT62/F1UPethjINWjyCpFtuv2biG+6d3A8leOe0Zcen03G8OALSCCAQQagg6EFellHY1tO95dZpHkhoqwONaUOYFTz0WrrRkEIQgBCEIAQhCAEIQgBCEIAQhCYFEIQgBZ92vXk9sUMDDQSF73iurY8OEH+HE4nngC0JYv2s2o/t5B0ZFEG+Ie8+rqeCVOI7Y+4Wzz1cKsiAc4HQuJ7jPQuP+Vp8TFVez+zhlmJ3ucXHidBn4BW2Nc2V3XVjNQ4YxddGuxvSjs0QI+RqjbSFKzqLtTdVnWkVm9wq9aYMQI3qy3nFVQlqipVPGllFVuq8H2O0MlYSHMcDlvbUAjxC+mbvtjZomSN917WvHRwqvmy9oQDWmq27sst3tbth4xl8Z+66o/tcF1Y3bjymltQhCpIQhCAEIQgBCEIAQhCQcQuoVAIQhACxftXgw3hUjJ8Ubgf5asP4VtCy7ttgoLPINaSs8sDh8SlTnbuxjwYR87lZ2uVU2MhLLM2u/PwKkbyv9kApWrqVA/Vcd7dc6WGORL1Wa23a6cfu2Yh0K8XdtfOT9JkOB1Va0O2iSkVUdbngAqOs18mXIZ9FXNqdoS0FuYcs979L1p6vi/4oyauzG5V+faSN9ciPJQLh7Rxc8kjMk/HTMpwWRmmAeOdctciAVtMJGVztTEdjbO2mta0PNaH2MkizTMP1ZAfEtofwhZ7s8aOcBSgpSm/orXsjtW2wyvh9m57p5mBuE0wtqanme8KDerxuqyym2soQhasQhCEAIQhBhCEIAQhCRBCEKgEIQgBVLtQuj9ou+QtFXQ/SjoAQ/wDtJP3VbVAbVyvY0Oo4w4SyTCc24jSpbvaa0J3cN6nK6isZu6U3Zu0YrLGRuaPTI/BMPZVc6SQVGvHLcAEtsvH7L2kNaiN3dPFjs2lTn/Dw5tMqLkyunZiqN4bTva36JoDAcBcGh1HUJo0fWO7UeKQstmmljbI6pxGmEZn+k7vHdorXDs45vuENblluFNMtE+sly0dVziaJ7muhqy72S2busw+/TvfOY4qo9oFy4p2uGQORHmtBcaHJQm2l2GaIFuozUz0d99qtHs5GbKGOFXVLsbBQmuVDypTyUNa7jNAGMIAqQSc68qUVh2dvHE0tO7I13EKXtLQW1oqvJl0PjxvtSboszoniuROXmpqyS+xvCAtALscRzO6rRTxr6BN5ZgZm8BmfBNNryWWkFtcTQxwI3UANeVHKpftGven0BRC8WaQuY1xFC5rSRwJAJCUXU4whCEBxC6hIOIXUIAXF1CQcQhCoBdohCA4kLwhxxSNO9rh6FOEEIojJY4XxTukIpGQ1hpuJOR8z6qfgnTm+YfYl0bgS13u5VDhuz4jRQjXlp4LhymvT0Ny3cT8UpKct0URZLVVSAkySxosMbfeccIL5HBoHH1UHfG3cRhrGQ6oyI08VO3pccVobSSuW8Girt87KwvAjaMOW780+gqtw3uDMRpj+PNWe1WijSqmdnPYSZu0NQpq1WsYPRPLv0Mb69md3d6bPirZYNmza7Y1xHcDG43EaDE4kDmdFUrvd3geJWtbFijHj+T4Fa4TbDO69rGhCF0OYIQhIBCEIAQhCAEIQkAhCFQCEIQAhCEB5lia4UcA4cCAR5FU3aq72xSNLWhrXDQCgDhrl0ofNXRR1/wB2+3hLR7w7zf5hu8RUeSjPHcXhlqqTG7CapybxDRUlRTLSPdOVKih1GeYXmWJr8nZj53rh6d3Z5LtRE0d53INb3nu6NGfiou0bVuBxfskueTatdn1yT39liYKRxsHQAE9XalQ9sknLqRwuNOJJHotMbFYzH7Vy+b7tMrquiDRuGQIC7Y4nFhLzQgE013FPrVdFocayig1whMZg5oI9FVs+kZd7PLpjq5vX9FseyUf0Jd9px8m9341WMm3CzQhxzee6wc95PIfotM7J70M1jcHGrmSOqeIeA6vniWuHblz6XVCF2i2YuIQhACEISAQhCAEIQkAhCFQCEIQAhCEB1C4uoDPO0C7MEwlYKYxU03ubkT1oQVW7FaMW9aPtpY8dnxb43B33T3XfEHwWW3jYXA44zR3Lf1C5eSe3Vx39q12TDQVT114BoyCzh+0ssQo5p66hISbWud8lZzGxpcotF/XuBmqp/wAQZUvfoNBvJ5KOtV4OkzPqmT2k6rSYoyy292y1umfid0A3NG4BaP2M3oGzPiJ/eNqP5m5j0xLNAFIXLebrPMyRhoWuBB6GquXTOzcfTKFVdme0CG1UjkLYpvsk0Y/nG4/A5jmrFZbxilJEcsby3UMe1xG7MNJotpdsLNdnCEITAQhCQCEIQAhCEgEIQqAQhCAEIQgOoQhAJ2iASMcw6OBaehFPzWUzWctLmnVpIPUGhWkXntBDZ/3j8/sjN3iN3iqDbp/bSOkw4cZx4a1oHcTx3nmSsOXTXhy92IK2WIHUKDtdzAVLfJWuRnFMLTFkQsZXVpTzHRIOCnbTYaKJlhoVpKzsNsNF5IS72ry1iaXh0xJHEfPz0TwXvJE9ha4hwzxNJa6u41GdUk6DQpEtxOr85Jxhz3WOl+u7tbtMJpIGTNy9+ofp9sa+IVnsna/Cae0gkZX7Lmu9DRY/FHVydOdmtNuL5LG5WTtDsMlPpgwndI1zfWmH1Vggna9ocxwc06FpBB8Rkvm0mqfXVeckBrDI+M/wuI8xoUbVOf8At9DoWVXR2o2iOjZ2tmH2smP8wMJ8vFXy59rrPasmPDX/AOnJRr68s6O8CU9tceTHLpMoXVxNoEIQmAhCEAIQTRVy99uIIatYfaSDcPcHV+h8K+CNpuUnabt94MgYXyODWjfxPADeVSr37RMYLIGubqDI6mKm/CAcjzqqlfu0slrfie6obUNAyaONB8lRftMgVFrkz5rejqWUyBxJNTn8VO3XacTW11DcJ6sJHwoq5E+p+eoUnc1pDZMLiADmK8TQU9FjnGn6TOY5+/tK2mHemFpZRWN9kqFE2qy5EHULJ7EVu1lRjrNUqdmshRZbsJdmnsaV2SyVdSicxXTxVgluwMON1AOJoAo223w0VEYqftbh04qpbWWeWOHu1F3hGGDD9Y68gmIiS0hJJJzJ1J4oDVtJp5XLy3O7cAAXk6pTAk483eCbHZRoy6rjXUKVc3cvL40EXx1C620UyO7Q7xy6JuxdKQi4XXt/aYWYcYcBpjGIgcjqhVA2gtyCE1+WX9vpBCELR3hMb4vmOyxmSU0GgA1ceAHFdve9mWWIySHIZAb3O3ALGtpdon2yXE890ZNaNAOQStZcnJMf9nV/bXT2x5q4tj+rG00FP4vtHqoqSXAz+J3wTaOmp0+PJeZZMRqocNtt9guoErWoTcmqUaUFSgdRde6qTquFyRJKxbQTQ5MkNPsuo4eR0Sz9rZT7zYz4OHwKg3Lyl4xvjzZ49VMN2jcBTAz+79Um/aCU6Frf5Wj4mqiz86/qjCjxir+o5L/kWtFpLzVzi48SSU3cF7BovAKemNtrwQuFdcVxMFIwm4GGTql40la2b0hC1c16ckIX1SrignpeQuVXcVEGbvg9o41+rl4nX8kJKa3CLXUklCftesvp9OIquKB24vb9mscjgaOd9G3q6tT5ArR326m1A292l/aZsLD3I6tbzP1j408gqkuMkrVBKzedlbbuvRK8uKA6q8POaEFGrtFxhSbn5oBeq4XpECvH56IbEOAQHsyDiF5LwvVKLhKA57TkVzFXcu1QSg3lxK5RCEGTc3qu4PmpQ9emoAYM16mzCTBzXXuSBu3J1OKdDNN5Mxz1Sllkqg6Jn0NBwXSMvL4ptaJPpAOKWtL6BMaRksAle4k0AOEeGvxCEnaX4A1u+lT1dmUJtvb6tWc9r1uygi/mkPo0f+S0ZY52qWrFbi37DGN8xjP4lVb8t/aqAfQnzSjnJJ1CKpPH3emShxaLiXh89VxxXLNog5BBFmGgTdjqnkvT5O6adF5hyQJC2JewF4jCHuqUJdquFyXsVjfK4MjaXuO4epJ3DmeKttg7PxrNJ91nrVxHwHinJtrjx3JTGrw4rUbNsxZmZCJrub6vP9yVluWClDDFTh7NlPgq8Wvwflk9V2q09+x9leP3QbzYSPStPRV68uz97QTZ3B+/C/uu6B3unxAS8SvDfpTnHNe2FctULo3lkjXMeNWuFD15jmF4aVLGzXY3ocVw6ocUgRe6hXY3UII3rw8rxWianh7q2gdE5tLsRA4uA8NT8FHzyfSsdyonDpO8D9mrv7aD1PohWjW0OxSPKF6sNnx4jzQnte5H1WsL7QJcV4Tng6n9LQ38luhWBbYmtttP+7J+Ip1pzdIRzqV6VSeL1+KHO3H5CRZJu3/mEnNou2TueKRtExdhG8r0zQ/OqLHDifjOgyageoXe3CA3h8d6WgYm9cTqJ8wJIoe+gTu4rlfa5MDMqUxOpUMBrmRvOWQrn50a2WyvnlbHGKucQ0cM955AVJ5BaVartjsV3TsZqIpCX6Oe8tIxEjfXTgFWMbcXHv3T27bljskYawU+093vOPFx/LQLsl6xN1ljHV7f1WRO51PUk/FeMRGmXRPyX80+o1WbaizM1mb92rvwgqOm24s25zz0YR+KizouqvJS8i+b8NBl7Q4m+7HI7+gDzxFM39pLh7lnHV8v5Bv5ql1TqyXbLKKxxSP1za0kZaiulUbtHyZ3qLfdQbfEcptDGtdG4Bro61ZVoNQTXnloVVb7uSSxyYJKEGpY8e68D4OFc2/EZq2dn93Tw+39rG+MP9mW4wMy3GDlXmFYb6uhtqiMb9DmHDVrh7rhzB88xvT1trcfKe2QvXEpa7K6J74pBR7DhPPgRyIzHVIgqHLZom5qSkKVeE3lQcNrWN/DNcM9WHmT6afH1XJnJKvcb4/E/om0kLftBYA1vU9ShOYHtjHeFXHM8uSEi/4+p18/7bZW60f7sn4ivoBYT2iWfBb5wfrOxf1AO/NVW3N0rDn4tNQmzs/z4jgUqRnQ67iknvqeDh6pOePUUtHCvIeqfTS0YoaUny3fonk8uLCB81QVh3Y2UbXeU4dJQFeAQ0UXmR2Xr5JI7XXs1u395OdR9EzqaOkP4B58VdLxsHt4pInkgSNLCW0qMWVRXemmyt2Cy2WJh9+hc8/xvOJwHStPuqUMoWkd2M1NKLfGxtlskTpZJZ3YdG4mDG8+60dzefQEqjl//wA/yrJt/exmtXswe7AKdZHCrieYBaPNVuKIvcGtGJziGtG8uJoApt+nPyX34wAcVxxAGeXM1AWpbPbKRWZoLg2Sbe8ioaeEYPujnqfQTjhiGEmtdxzBHQp+Kpw/2w9SVzbQSWR+JneaffjOjhy4O4FWXavY9uB01nbhc2pdG0ZPaMyWt3OFNBkeqozXVzCnpFl462q7bcyaJkkZq14xDjwII3EGoI4hLOfT/Czns/vdzJH2f6rwZGDg5vvgdRQ/dPFX1oO9W6sbubU/tCuvEGWhoFW0jfzafcPg7L76oxK1m+7J7aGSP7THAdaVafAgLIBJUVU1jy4/brykHuXuQprMUmchCd65ZjiIro3veNcgvLlP7IWaykk2g7wMJfhGnKhKbWTZnFZmkYpNToOAXFqDb1uqIABsB/6TpP7sOfmhL0Xh+WrrI+2C7S20Ry07sjMJP8TD/wCpatcVU7QYYXxRtn91zy2taYSRUHFu06Km2eO4wtxByPgUhLT3Xjo4K8Wrs6Ls4JmOB3SZf3tqD1ooi0bD2xmRhxt4scw/mD6Jac9wyipTEt1zG4709sbq4SOGvTJSMmyNqH/LyU5gVHqm5uyWzNrIzC2tBUg0rxAOWiNCy6Kgr02YNIJANCDTiKglNY7RXROI30IJ3KWUmq2NjXvqXGm+gXt8Dtc6JOzWjujmAfRO/a6VOS0dzGb2J/aJ66+1l/7jlLbDRB1tZX6rZHjrQNH4imG0jA21Tgf6sh8HOLh6EL1szeIgtUT3ZNqWOPBrxhr4GhUfbln82t4l5rzRiqF4Vut4lOSyC84BHPMxujZHgdK1A8AaLWLwmDWlzjQNBLidwGZPkshtdq9rI95+u5zvMkivgQPBTl0x5ekjsy+lss54yBvg4EFaw6gWTbK2X2lsh4NLpD0a009S1aeW03lOHxfxeXvzWNWhmGSRo+q948nuC2BzalY5aJcUkjtznyO83uIRRydE5XJrIlZHps9Syjid3I6ITt9sBgNa6ih6gpik3mmaa42CySXU1vuwuPEh8h88LvihZ3A+rR+qEt1Pyf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hQSERUUExIUFRUUFhgYFxYUFxgVGBQVGBoVFBcWGBQXHCYeFxwjHBQUIC8gJCcpLCwsFR8xNTAqNSYrLCkBCQoKDgwOGg8PGiwkHSQsLC0sKSksLCwpLCwpKSwsLCwsKSksLCwsLCwpKSksLCwsLCwsKSwpLCkpLCksLCwsKf/AABEIARMAtwMBIgACEQEDEQH/xAAcAAABBQEBAQAAAAAAAAAAAAAEAAIDBQYHAQj/xABDEAABAwEFBAcFBQcEAQUAAAABAAIRAwQFEiExQVFhcQYTIoGRobEyQlLB8BQjcoLRBxVikrLh8RYzQ9KiJFNzg5P/xAAZAQADAQEBAAAAAAAAAAAAAAACAwQBAAX/xAAsEQACAgEDAwMCBgMAAAAAAAAAAQIRAxIhMQQTQRQyUSJxI2GBobHBkeHw/9oADAMBAAIRAxEAPwDkrq4Tm1wcgJVlVu1qsui1ipB5xAa7UhsNLcz1nkOmCEZar3Lsp0W4vqhZwBEKn+zUNTh8kOoLTRk/txnVWditT28QUfa7NQJyjuU5oAAZbFjZqRRtto64Scyrs3yG7f8AKyV80IqZKW6TLxiPiicU1YKlTo212Uw/tOzUV5VmUniCAcpH13qott+tYwhhO7WBPqe5U9O2TL3nLcCe0TGRjYNTnOiWoPkY5I01o6UPA9ho5ycvEH0QlbpHVJyJAgz2RkP1/VU9ktBAxuJc46ay3X3neyNdE6teUjtZ7ocfWMzyRaF8Hagj96F09oE7jEnfkYn1QNoph5MAjuTTe2UNp0+bmlx555BQvtbne6zhAw5d3eiUQXIko2U7Mzu2+G1ShiisdobTdLiZGmE66698f3U1qvM4h7JGstyxDgTn47lzi/Bya8lnYLQcYG5FWlxdWaNyFu2no9uYI8DtB3FF0qbuumMkljEjXXeMgtHZzks9YhotFZx2UhjSVpTquoTG6p9TULUCx1XIJL2tokiYJxGnRdOenNaC32WmKBLYBjKIBlVdagBoQmWhr8GWapEgdJryc58U6JdDiUyk+oNWoW1PcDJBWmUbOx3TRgGBOzPXzRlrpMwwAsTdtq7bd0jJdAtFBvVhDQRkLzuhru1iiAVnqtfACxuh9p22PhGeQ28YVp0idhqGmHE9mXbmzmBzjP8Ays8/PONPqTzRxVgvYK7VQwJDeAie/NE/ZMMYntaANCWyTqTrz8kJRoOyjbxO3lyVxZejzXCXEk8PrNdKSQUIOQDXtMDLz7We/NQtt7tDEHc1rfMBaJ3Q8uE0z3H5EKttXRytT9wEcI9NfJApxYbxTQFVbLdP07gEG9kK2o2SociO7P0CLb0bqOH+27wgR36eKLWl5B7Un4M31ROYBjenNoO2a8IK0lHog5zogTubn4mSAr29OgJ+zTT/ANxuYaMgQM8PE8d6F54p0EunlVmYuC8+rqYHAljxs1a7ePMRyWzLmEAtIM5ghc+triC10Z7eJESO/wDVH3PePaazFtgcZ07yunG1aMi6dHSrv0C0NLRZmwO0WnoaBSFDHNZmnVNQvAV6/ULUAx9bRJeV9ElrMOP2q74zBKKsNiMZrPm9HaK5+2ltKZ2KppiE0WVeygRkla7sY5mzRZ9l9ucc1Ky8XOOHFAQaGFqQLRsOGq0D4gtneRIptOwZnkBJTLtuOnLXlxJHJWXSKq3qHsn/AI3Z/lK2zKOS2m0mo9z3avcXHlOQ9F7S9jmZ7hlCGH6BTUXe7xjumfknPgBclzdVLslx1Pl9fIK8sYzCqLtEGNi0FkpZhRzZfjWxc2NkAK0p5jSVWWdWdmKlZYgmjSG4eClddzDq39PBOs49UY0BCc2CMsjW6NA5LyoxGvZKHqtXM05Z05ufBUeWjsuh44bHR35rH0X4SeIjyyPCF17pdY8VLFExkeR/wfFcqvCxGm+Ni9HBO40zy+ox1K0dH6M27raVNx1iHfibkf171t6J7IXOugrfuW/iP14QuiUdAkS2kw1wh4Kc7UKJxzUk5hYjmSV9Ekq+iS1gnz0KTtyMqB5bAlauzXc3BMBVzaMVCANu5U67EaaM9Rszgcwo7Q1wO1X1vq4Dp4qvtVqa7JEm2Y0ke3Ve1XrGN6x0TvK2l7AGzuJPuO269krC1GhsEK5s15mrSc2CThdkJJ0OwLJJ8nRZkaYzH1sU1nHaUVNE2QbUcjorcu7vOYWks5WWsFoa3MmFb0L9ZskjepJRbLYSSNNZlZ0WrLWXpBSPvgHiVo7DeLHDIg8lNKLRVGafBZUEcwIazgESj6cFCkE2RvKHcUTWEIR9Qb0DNTBrfQD2OafeELmV/WLtPB1YY7jB+YXTqz1zjpE8i01m/E1v1HcFT073JuoWxb9DaWCg0/EZHgB8ltqNfJUjX0xZbExg7bKI6xwES55NTDxLcRE8VbWVkgI5rcQuAkvkhEDUIMNIKKpvkoUcyavokva+iSNghdhsNnNIODWEEAzvTxSs0+zT8lzz9lnScuZ9nqHtMHZJzln9tFvKtIgzDo4NCe1ToUnZj/2sXLTFEVGAAhwzHFcir0y0rvH7Q2NfZc97Vx+0Xfi0BRx2RmnVZTF5ITqFchrg0kEwciQcjsI5g9yK+zRIKiFDCHO3D1LQjb2Ah7gBwgopmTQhXjcj6VKSAhkxkVuyMMJzOitbuoUXe2STuE5dwCLfdf3YDYcd23xVbZbqJJa8uHAazvg6pWpNcjVFp8FlbrgpFuKnVLfxA4f5tihumu6g8Bxy55HvGuqu+jfRZjHEvqVMMEhrZZ2iImZ2Z7xpOmcV4dFHhrz2RALmua4Q6M4cwew4jaMp3IHJcXYxRfNUau67xDmiCi695FumqzX7PmlzSX6Tl3K/6QWZx/2wPmZ2fRUkklKitPYqb96RVz2aQz00kk74BnuQtmoW57Q5/Z4OIk9wGSrrwrWii1r2gwT7OhGYnstLc4k5k6Iyx9JKga11VpY1xIa7Nzcj77TJaNRiDiJBVGlqNpIn1JyptlpYbdUDxTqiJ9k5+HHmsx00b/6tse+xum8uLR6LWVaGNrKgGEtMlvkeYzmVSXrRD7eCRPV0mx+J2LCe7ETzAQQa1WFkX00X12Xa5+BrNcgBwaIzPctNVu59EDFGe0Zhc8pX/Vs9VuEjXKd/Fbpl81K7QXgCBkBpO9MklVkybsOtNNmAOGuW3U7RHigqDu2lCbR9tLuwiwtGiS8tGiSNgnDqBrWWq2o1pBYZ5jaF9AdGr6p2uztcPeaudWug18yAl0Uvf7JXwEwxxy3AqmTJ4o2HTW5KtWg5tMSTECVzB1jq2eoGV6Zbi0OoPCV3Kz33Rc0HENN6w37TbdSqUw1sF2IERsjasc/pobBNStHOL6smFwI0KqLSwmm+NmF3cDB/qHgtLbGCo0AlVhsEOgHI5EbwdQu1pcnLHJu0ZsacRmrSyDMTthK33W6kdJGwjduO4r20ZabFjkpLYNxcXuay7amSu6VlZU9pgPE6jvWUui1zC1tiqaKKdpl2Omgund9FnueZPqgLzcHZDIDYFaYJCyt42kvdUFMj7uZ5jYhjbYUkki26MgNOFaWc1lujbC4Ndt2rTPEOnehndhRSaBbXdr5ljxv7WR3+01D/ALoxTjY3Pji9VdseCEsC7UztJWCzNYzA0QBpqs5UpTUqPj26hAP8NMCmI78a1VsEAkZnYN53fW9Z68nim9lOACxgxZz2iZOaPEKyLYoLysznVqYAklw02roNCwVKbGioxzDGjgR6rJUba6naaNZrQ7q3h0HQxqF0u9L6Fei1wYWtHa7RBOYjZsVTjcdyK/qKJ74TrIJdKjYMRRtNkFJQTJbRoklaNEkTBMJWtGaqrzMtJU4KDvGoA1VCDMVLdUxRjfEj3j+q1N5SGMz1IVVUDMAyzlG9JK2GnTI+IeiHVr8DdDxvnkbW1Hkq21PcHSDkpRbcUIqvUaRG1Jk6e5VGO1JlTarWajYnT1Xlo+QTGUHNqTEhT24Z8DHmmKlshDuS1PkdddohwC212V8gsDREObzWzrXfVZRD2DEMtMzBmYG/JJypFGGTSLy02uGHDrC5laqtWi938RJnnmryw33iMEg57/UHNXdK6W1SCQCFkPw+QpvucFL0T6SvaYIndGvct1YrZWquANPCwD23ZdzWjM98BDWXo82icTKY8M/FXLapGzYl5Gm7SDhaVMAtNq6uprkVY0bWCFS381tRuGH49QWCXN4kbRzVd0ftVU4m1GkFji2dhgxklOO1jdXgvr7vRtGk6q6SGCYGpzAA73EDvXNaV/mpUc+oc3GeA3AclqenNXDYnyc3uptH8wf6MK5q18K3poLTbPO6qb1UjXWu+mtb2SJ2KA/tHrin1QDYAjFnMblRWKxOr1G02RLt+g4qe9+jLrM9gqOBa/3hl3Z6KulwR6nyajo106Lqga8ROhXR6NYOgjauDVWtY8YDnrrMbl1vodePW0hOsKbLBR3Q+Em9maO0aJLy0aJJLDM/U6OsfTDmmDvH6KordDsRkveeGEKew9IMLA1XFx31jqNbBIOpnRUqS8i6ado53flyvYRDSWgjPvT+lTB1dP8AGPQrudquSjVbBa0ygLR0Isz8nMac5zWxcY1Rk3KbbZw5lkAZPBVde0AHI6LsnTHoxZ6NncWhogHRcaZdLqjssua2bg5WHDuaaLSxXo0MzCErVQ/PfPkShLdZjS7JUdA/d/mPyS4wXuQ2eR+1hR04hdC6PXuKlnDTqPVc7a6RPirC6LxNN4zyQZIakFjlTD+kFz0jUxFuEu0cMhO53PelddzNxDDVqMjVpdp3wtCKDbQ2DnKbZOjTmmA6QNA4AxyOqX3NqbKYJJ20H2C76jQZtVWNkFhnLSTxUdGw1XOh9oqu4B2EDvbBPii7Pc9QZEgjkf8AsrmxWIN113DIeG9LckOuK4/c9o2VtOmGtEepO0knUoJ2EaaD12lT3jaoy+gsrfd7kU3YDGWu3u/VBGLkxMpJIzvT+/BVqNosPZpElx31DlH5RlzcdyypKaDmvV6sIqKSR5GSTlJth1z06jq7BRMPnslXXTW7LSwsdaHBw0GEYQN+W9VvRUPNsoink7FlPfPktv8AtWsFZtKk55GGY7yFzf1IxcHP7caQDSyJnZu4+S3f7NrXILdxXPKxbg4+c7Vq/wBmlq++cORQ5V9IUH9R1e0HJJeWg5JKJlBymlc1UauPgrawPq0c2581aBwTg4IHnZT2Yg9r6WW5o7DAeZWpurr6tnxvqQ8ictAdyoRU4BT07wc0QDAXd/8AIzs/BWXpQr1pbUeXAHlKqaNxOacpC0vWyvMkHdG6WZS2dGusMulZu30G03FjdGuIPPKf07lvr+vRtnouf7xyZ+I7e7Vc2LuzJ1JJVWCTkr8CM+jaufJ7RqQisM5hANKIpVYT2hEWabo/e5Bwu2ei2VktYJBmQua0KjTwKuLHeb2EbuG1TThZVjnXJ0yjVB2ry0WsMGqxrOlRAyaSeOQRlgp1bQ4OqyGzoNqS4/Ixy+Ay0EvY550OTRv2Ss5e9gc+mQ0bFrLeRkNm7khAQlvLoewajFxprc5k/o3W+BeN6PVvhXTS4bl5iG5N9bL4JvSRMJ0cu6rQtVKqWZMcCeWi2/7SL1NsoMp02yQ4E8FJI3L0uG5Z6x80d6SPycxd0arH3Ve9Dbqq0a+JwgQteXDckHBdLrJNVRq6SKdmhqWoEar1UArFJJ77D7CKf990viSF+UviC5hjPFeYlf6NfJL6t/B1H9/0viHivP8AUVL4h4rlxJRN3XVVruw0mFx2nQNG9ztAF3o4/J3q38HSP9R0fiHijHWzIOLSAdCctOGzXaqXo/cdGzPAqNx1SJbUmWznLWtcOyQIM5kiSIghW9UzIOYn6KTLBBDVnkzJdIXPrOLjOFuTRuCperyhdDtt0jDlosvUu6KhCdCaqgZw3szwYpGtJWmpXBOxF2fo/B0RPKjFiZlqFkedAr+6bjqPMYoCu23WG5wrCzPDfqEqWS+B0cdEt09FA0y/teiuK4AgDuSsN4dkgqMukyUi/ka0Z6/7+ZSqBrjmWyOUlvyTLJePWNxNGSdf9zULRVFNxLKwpBzXDa3E4RhOTgDPESj7juo0qJYYOERI2piwwkrfJPLNOLrwVzrcQCcOQVTU6aUgYK0VpEUn/mXLrVTBceaYumxsXLqMkdma3/XNL6CR6b09x8Fi/swRjaDYRPpcYC6rIzRu6dM3HwTf9eM3HwWWdZQdqb9lbvRelxGeqyGrPT5nwnwSWbp2Jm0pLPTYvg71OQsadyA6MceTSvf3O2YwundGfgum2W8abB7Cq61pGIuADSdsZ8kzUB20ZuxdDmHtVew34R7R/wCvrwWhp9XSYGUgGtHutEZ7ydp4lDPtBdvjzTcCBybCjFLgVcl3lpkQRoQd4O3gpbPXnJ3teThpIHqNnLMx4SvCyflGoO8HYUARYU3wIPs/WaEtV3y4EJrLUR7Wnxf9h7vPTkjKdaMxpuQNDYz8MJsVhyR/7vjYnXbamHLQ7jt5FXXUAhJdlCZR1bHLdEA6xHctL9n2FB1bI5ucSOCEOyrstiIR2HMDknsk6BE07KRBO9aY2UHSW7zVfTY2GVMJdQq7qzM3UnfwvZ/Qdyjum8DVYTBZUYcFWmdWPGo48OC0F8UQ6mSPaZ228HN7bfMR3lVN42cNtPWNyx0iKn8Ra5vVuPGC8chwQLJoyqHiX8rn9P7+4mcbWoitdmD2OaDEg656rE2rofWbJAbUH8Bz/ldB8JW5c8bE0q9TaJpR1O2c2q3U8GDTcDuOR8Cmtul/wFdIfDsnNBHEeh1Cpr0sFRgx0hjZqR77e73hxHgu7kvByxx8mTNzv+HzTTcr/h81Ym9qnw+SY68ah93yXdyf5BdqAD+5n7h4rxFOvCr8J8El2uX5GduBrLRaoPHd+qEdUJUFmrh4J27ZU9MLQSRikATApGM4IWaOa2U7CpG016GITRhYohQIPZMcNW+GzmPNGYV5BXGkVOoNHDCTlnmDwDtO4weCsrLeNSnkHGBsOY88x3IPDlETPf8A2K8awt9kxwdmO46t8xwWGp0aOzdIWn22EcW5jw/yrBl50naPbnsPZ8nQsgKu8EcdR4j5wpGuDtIPLP0QaUGps2dNrDmC3xCbaqrBEvYPzD9VjsA/VID6AXaTdZcW68aejTizzOg4iTqqutWLiSdvnCYGfRKc2nPLefksUI6tXkxzbVHlJmvgk5qnATHhMAI4TcUKVp800tXHDGWZhObRJTvslL4QmkKo6RWl9NnWszAycNwOjvkeYU2XA5u4chKdclo+y09wXqwb+lbz/leIPR5TO9AtqNLcj6NIx9ZqHqMBJHsiJ24QZjiW+nLQ9rZGS9BikNY2NiKpsTafabySoP7RB7kIRKNycxuaUZqVjc1ho0hRKWofr+6iasOPW/Up2FIN/wAlOC448CRpTqB4SfFOBXsLjRopDj3E/MqRrOfiV6ksOE1oGgH1xUgcmJzCuOHrwhepQuOIntSJy+tVJCjcPA68OK448LFHUoBzS0iQRBB2g6hOY6WkbWlSBcjjNVejNEe6EkRbr5a2o5kSWnPwB+aSkcc18scoQaI3ElryNTTy5tzCmstcFrHjJtQZbmuOeHvzjiI3BNsm0fWaGuZksq0D7pOHkcx4FeiyRFtQyPAoa83YIqfCc+WkptgtBcBJ7QAz3jMTzkEHiOSKvKlipvG9p9Cg8hhFOpLQVMFU9Hq+Oz0ydoj5K32LHsageu5R00y1PzhTUGQFxxIGL2EiUgfr+yw49legJtR4aJP9yTkAAMyeCJZYWtAdaS4YpwWemfvHj+Nw9kbwCANrtiw0HFUYsIlzvhYC938rQSEZSuu0O0s1T8xps8nPnyRLb1qBuCiynZmfDSa1zvzPcMM8mnmVBUaXe2+o/wDFUefLFA8EiWeC/MNQY83JaQO1QI4B9Mn+pCE4XYXtc1x0FRpaTynJ3cpupDfZlv4XOb6FTm2Pw4XO6xh1ZVAcDyd7Q5mVi6iD5O0MFBSTzZxBNLEQMzSdm9o+Jh/5G8MyPJRteCAQZB27+SeAejVR1XRyKlTXtkZ7VpwPU7LwdjhHeE8ugKJ7CWOafabmO5I1JbO+FpxT2mzDrqpIGZb/AEtHySRdtb2nd3oEkEnuNx8A1mEEoK0O6q0Mqe7U7J+XojqZ7U7worxsnW0nt94ZtPEZhUko2yyH1mDWk/G0b2VAHlvfn3gK2pOD2gjRw14FUV2WnHUp1NtWk6k7ZFWn2mzzGL+VWd3Vw5pjR0kcHD2h6HvKGSCTK7ow/DZWzq1z2+DiFoW1JZKz1Op1dK0fw1qsc3EFo8Xwrau4spMbtMD9SsluzkMojE7vVhCHs1LCOKl1QmnoXpeGguJAAEknLILyE6g1rny//bogVKm3Ef8AjZG2SC6NuEDauNJ7O00g2q8ffPBNKm6Yo0//AHHj4jl4ho94hnWNZLnvEu1c8gF0cTsG4aJz6hJdUeYc7N23CBo0Hc0TzMnas8+qXuxkZnQfCNgUU5dxteCzBgc3SNJRqtdm1wcN4II8k7rRMTqCecQD6jxWcs9Usdibr6jcVbsr4303DQtf3HLE08oCRLHQzLieJ7h69domgoI3uyY7R/iA7PrJHEBLUW+Bai5cIOA0OYIzBGRB3g/W5RWq0Nzdo/Iva0ZPB/5QPcdvBidRnqPWvdjZiXEA+yCQTEgYtPBC3SZkuIJc5sn4jhe71jw4KjE5QTb4MeNtaixbiPukfiy8hJULaji0HKDigRuktzn3gO7JFvcQJAkjZMZbe9ROf2oG1oc38TcyI2ZEeB3Lu/Ji9CIWOktdGogjLLbBhQ1BGFv8XkJKfTADnAaENI45EA84A8E1+bp3ZDmdfRWxdqxTVMGtYz8Ek20vkleLpcnRYHTdhfB0KnDsLuB7kNbMgD5ol5xMB1ITxJUGkadWoxvvRVpbusZnHfBb+ZE3Xah1tQNPZLm1GfhqNxjyc5qbfGTWVRrTcDO4aH5eChsrIquDdCx2HkIr0/DHUb+RbyjiYNx1ur2dc6q78NNlKPF5Z4KzZWDqmeuwD3Rx4rO0K33tZ8x23NHLES75D8qt7u0nPOfBY0amWxcnNQzHypWuQBExIAnYBJO4BBOvSKQY0dpz+sqOOmL3GDfgGDhiZpqp6zMYLQYnIncDr5eqrrU0hw5AQNBhyLRy1/MEmc17UV9LjjOa1ElK3OhzXkuDgRmc2yCJB28kPSMgefMZFMpjjtzn65KVtI5kRlhmCDrIDgRlsj8wSaSPWjoxyviz2FIwupw+AJnA4iZIhrm5ZkHcdoEalM6t/wADiA3GSIIDDlJM5bcteCMZdxqN6ltNzHsY+oZ1fVJbhJkaGAB/ZEo/IHUZISjS3Xn9CF1te7IuJB1EASO4KCV5TMgHv+hsyUT6sOMjLYUCj4RSnDHG+E/+3CApbI4tcIdhGgykT7snUDODuBKEFoB0MncETZrJUeMQA4SYH9+a3S0t/wBxWbLicdLf+P8ARd2i2hrSYJdMBnvEjPwgE4tIEqKpiaXCphDw/wBtubWOI7BnUsc1w7W9xnVe3fYyzNxxOAgRo0HMtE567Sp6zfZJzyNIznODt0539h7x/wDWgxRg24/ueLNtAFNrhiLi05NDS0zIDRBz4n1TqY+uKVamBAaIEkwBAneU+kNvgrEqVCW7ZXVacOPElep1YSTzSXT5MhwC0nCpSzOxC2K1mk/A/wBk6Ep92OwvLT7JUtusYcHNOuoMH1ThY+2WeA4aseCqTrixtNwzgR/LjGf/AOqt7qt33X3mYa7C7huKpukNI0g0U4OJ5e0zoBHj2vRauaOfFgQcetp0+Zdz1JPn4rU0/Zy+u9ZK6mkPL3ulx1J+S0P21ujZJ+tugWyMRY0370+tacLSYncBtOzkg6daT9ZKc9od4Pgfod6Ww0Ht7IEZ88s+PftQ/wBme/MvEbWYBkRGRzzg6E5565pOtQM5HKJA1ExGyNu9E2YGDIjtOPiTB8IUDuO/kpW5X2+x9WMQmPenYdh4DZ4KBrokjaIM6OadWngfLXYr2dhzB1nQ8FR2iz9U/CdD7B3j4Z3hbGWr7l/T5E/w58MNu4VKoNDrYaRIaQYcAZcARPaGRw6HNaU1u04h5gOAw5ZBsiIjISR2jEmIyEnH0axBDgYLTIO4q0d0ndkXUg4gGIc4CfwGR36wTomxdgdThldx4ALa6Krxve/1cUBbKsZbwiBUxdo6klx5n/KgtFDFBnT0/VZGlLcskpvBUeaX8IVmpZDMkHZoFpLu/wBtnL+3yVA1Xl1O+6HAkeZPzScztE/UY1CEUg5eVBk78jv5Xhh/8arkmlKocj+F3kMQ82hKwupoglwB1zmnNCbVPaSc6ByXpE4I/I816oLRaQdqSVkknK0NhBpblPZHduOKvKmxJJVMmQDYG/fVm+6QDHFZm/z99GxrABwzeUklseTHwA2eoZ1WhpDIc/kkkikYgtro0RtLT64pJIAgqxj7uv8A/JS/ppolh9EklF1HKKMZIFL1QcMLgHNOoIlJJRMcjP1GBr3NGgc4DbkCY1Td31uSSVZ7GL2R+39HrREcvkvHJJLh0RjdVdXN7B/GfRqSSDJ7SLqvYvuWDCm2gw134Xf0OSSScXvR5kuATahL2dFCoRqGJJL1Ccwla1v+IpJJJqSAcnZ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pub.chinaunix.net/uploadfile/200912/2009123101501833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1950720"/>
            <a:ext cx="1674724" cy="2514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19400" y="1950720"/>
            <a:ext cx="22277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</a:t>
            </a:r>
          </a:p>
          <a:p>
            <a:r>
              <a:rPr lang="en-US" dirty="0" smtClean="0"/>
              <a:t>Age : 20-30</a:t>
            </a:r>
          </a:p>
          <a:p>
            <a:r>
              <a:rPr lang="en-US" dirty="0" smtClean="0"/>
              <a:t>Theoretical physicist</a:t>
            </a:r>
          </a:p>
          <a:p>
            <a:r>
              <a:rPr lang="en-US" dirty="0" smtClean="0"/>
              <a:t>Doctor</a:t>
            </a:r>
          </a:p>
          <a:p>
            <a:r>
              <a:rPr lang="en-US" dirty="0" smtClean="0"/>
              <a:t>American</a:t>
            </a:r>
          </a:p>
          <a:p>
            <a:r>
              <a:rPr lang="en-US" dirty="0" smtClean="0"/>
              <a:t>Irreligious</a:t>
            </a:r>
            <a:endParaRPr lang="en-US" dirty="0"/>
          </a:p>
        </p:txBody>
      </p:sp>
      <p:pic>
        <p:nvPicPr>
          <p:cNvPr id="1034" name="Picture 10" descr="Doctor Who 2010 tit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855720"/>
            <a:ext cx="1945530" cy="1097280"/>
          </a:xfrm>
          <a:prstGeom prst="rect">
            <a:avLst/>
          </a:prstGeom>
          <a:noFill/>
        </p:spPr>
      </p:pic>
      <p:pic>
        <p:nvPicPr>
          <p:cNvPr id="1040" name="Picture 16" descr="http://1.bp.blogspot.com/_DXMFu5MrMlQ/TCJYb4fMbwI/AAAAAAAAAec/x0kpOVIX9Yw/s1600/Stargate%2520SG-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855720"/>
            <a:ext cx="1896830" cy="1097280"/>
          </a:xfrm>
          <a:prstGeom prst="rect">
            <a:avLst/>
          </a:prstGeom>
          <a:noFill/>
        </p:spPr>
      </p:pic>
      <p:pic>
        <p:nvPicPr>
          <p:cNvPr id="1042" name="Picture 18" descr="http://upload.wikimedia.org/wikipedia/commons/thumb/6/6c/Star_Wars_Logo.svg/300px-Star_Wars_Logo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3855720"/>
            <a:ext cx="1818697" cy="1097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user interest quickly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new user comes, his feedback on what items can help us better understand his interest?</a:t>
            </a:r>
          </a:p>
          <a:p>
            <a:pPr lvl="1"/>
            <a:r>
              <a:rPr lang="en-US" dirty="0" smtClean="0"/>
              <a:t>Not very popular</a:t>
            </a:r>
          </a:p>
          <a:p>
            <a:pPr lvl="1"/>
            <a:r>
              <a:rPr lang="en-US" dirty="0" smtClean="0"/>
              <a:t>Can represent a group of items</a:t>
            </a:r>
          </a:p>
          <a:p>
            <a:pPr lvl="1"/>
            <a:r>
              <a:rPr lang="en-US" dirty="0" smtClean="0"/>
              <a:t>Users who like this item have different preference with users who dislike this item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Cold Start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recommend new items to user?</a:t>
            </a:r>
          </a:p>
          <a:p>
            <a:pPr lvl="1"/>
            <a:r>
              <a:rPr lang="en-US" altLang="zh-CN" dirty="0" smtClean="0"/>
              <a:t>Do not recommend</a:t>
            </a:r>
            <a:endParaRPr lang="en-US" dirty="0" smtClean="0"/>
          </a:p>
        </p:txBody>
      </p:sp>
      <p:sp>
        <p:nvSpPr>
          <p:cNvPr id="31746" name="AutoShape 2" descr="推荐系统实践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743200"/>
            <a:ext cx="5715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4164542" y="5105400"/>
            <a:ext cx="337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/>
              <a:t>How to recommend news??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Cold Start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recommend new items to user?</a:t>
            </a:r>
          </a:p>
          <a:p>
            <a:pPr lvl="1"/>
            <a:r>
              <a:rPr lang="en-US" dirty="0" smtClean="0"/>
              <a:t>Using content information</a:t>
            </a:r>
          </a:p>
        </p:txBody>
      </p:sp>
      <p:sp>
        <p:nvSpPr>
          <p:cNvPr id="31746" name="AutoShape 2" descr="推荐系统实践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1686929" cy="2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 descr="集体智慧编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962400"/>
            <a:ext cx="1045968" cy="13716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048000" y="2819400"/>
            <a:ext cx="1524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Machine Learning</a:t>
            </a:r>
            <a:endParaRPr 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4724400" y="2819400"/>
            <a:ext cx="1524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Data Mining</a:t>
            </a:r>
            <a:endParaRPr 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6400800" y="2819400"/>
            <a:ext cx="1524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Recommendation</a:t>
            </a:r>
            <a:endParaRPr lang="en-US" sz="1400" dirty="0"/>
          </a:p>
        </p:txBody>
      </p:sp>
      <p:pic>
        <p:nvPicPr>
          <p:cNvPr id="31751" name="Picture 7" descr="数据挖掘导论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3383" y="3962400"/>
            <a:ext cx="1021403" cy="1371600"/>
          </a:xfrm>
          <a:prstGeom prst="rect">
            <a:avLst/>
          </a:prstGeom>
          <a:noFill/>
        </p:spPr>
      </p:pic>
      <p:pic>
        <p:nvPicPr>
          <p:cNvPr id="31753" name="Picture 9" descr="机器学习(英文版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3962400"/>
            <a:ext cx="981074" cy="1371600"/>
          </a:xfrm>
          <a:prstGeom prst="rect">
            <a:avLst/>
          </a:prstGeom>
          <a:noFill/>
        </p:spPr>
      </p:pic>
      <p:cxnSp>
        <p:nvCxnSpPr>
          <p:cNvPr id="14" name="直接连接符 13"/>
          <p:cNvCxnSpPr>
            <a:stCxn id="7" idx="2"/>
            <a:endCxn id="31749" idx="0"/>
          </p:cNvCxnSpPr>
          <p:nvPr/>
        </p:nvCxnSpPr>
        <p:spPr>
          <a:xfrm rot="16200000" flipH="1">
            <a:off x="3690492" y="3396108"/>
            <a:ext cx="685800" cy="446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2"/>
            <a:endCxn id="31749" idx="0"/>
          </p:cNvCxnSpPr>
          <p:nvPr/>
        </p:nvCxnSpPr>
        <p:spPr>
          <a:xfrm rot="5400000">
            <a:off x="4528692" y="3004692"/>
            <a:ext cx="685800" cy="122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2"/>
            <a:endCxn id="31749" idx="0"/>
          </p:cNvCxnSpPr>
          <p:nvPr/>
        </p:nvCxnSpPr>
        <p:spPr>
          <a:xfrm rot="5400000">
            <a:off x="5366892" y="2166492"/>
            <a:ext cx="685800" cy="290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2"/>
            <a:endCxn id="31751" idx="0"/>
          </p:cNvCxnSpPr>
          <p:nvPr/>
        </p:nvCxnSpPr>
        <p:spPr>
          <a:xfrm rot="16200000" flipH="1">
            <a:off x="5157342" y="3605657"/>
            <a:ext cx="685800" cy="27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2"/>
            <a:endCxn id="31753" idx="0"/>
          </p:cNvCxnSpPr>
          <p:nvPr/>
        </p:nvCxnSpPr>
        <p:spPr>
          <a:xfrm rot="16200000" flipH="1">
            <a:off x="4931568" y="2155031"/>
            <a:ext cx="685800" cy="292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55" name="Picture 11" descr="http://www.iconpng.com/png/shine-icon/us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6019800"/>
            <a:ext cx="533400" cy="533400"/>
          </a:xfrm>
          <a:prstGeom prst="rect">
            <a:avLst/>
          </a:prstGeom>
          <a:noFill/>
        </p:spPr>
      </p:pic>
      <p:pic>
        <p:nvPicPr>
          <p:cNvPr id="25" name="Picture 11" descr="http://www.iconpng.com/png/shine-icon/us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11600" y="6019800"/>
            <a:ext cx="533400" cy="533400"/>
          </a:xfrm>
          <a:prstGeom prst="rect">
            <a:avLst/>
          </a:prstGeom>
          <a:noFill/>
        </p:spPr>
      </p:pic>
      <p:pic>
        <p:nvPicPr>
          <p:cNvPr id="26" name="Picture 11" descr="http://www.iconpng.com/png/shine-icon/us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18000" y="6019800"/>
            <a:ext cx="533400" cy="533400"/>
          </a:xfrm>
          <a:prstGeom prst="rect">
            <a:avLst/>
          </a:prstGeom>
          <a:noFill/>
        </p:spPr>
      </p:pic>
      <p:pic>
        <p:nvPicPr>
          <p:cNvPr id="27" name="Picture 11" descr="http://www.iconpng.com/png/shine-icon/us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6019800"/>
            <a:ext cx="533400" cy="533400"/>
          </a:xfrm>
          <a:prstGeom prst="rect">
            <a:avLst/>
          </a:prstGeom>
          <a:noFill/>
        </p:spPr>
      </p:pic>
      <p:pic>
        <p:nvPicPr>
          <p:cNvPr id="28" name="Picture 11" descr="http://www.iconpng.com/png/shine-icon/us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30800" y="6019800"/>
            <a:ext cx="533400" cy="533400"/>
          </a:xfrm>
          <a:prstGeom prst="rect">
            <a:avLst/>
          </a:prstGeom>
          <a:noFill/>
        </p:spPr>
      </p:pic>
      <p:pic>
        <p:nvPicPr>
          <p:cNvPr id="29" name="Picture 11" descr="http://www.iconpng.com/png/shine-icon/us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37200" y="6019800"/>
            <a:ext cx="533400" cy="533400"/>
          </a:xfrm>
          <a:prstGeom prst="rect">
            <a:avLst/>
          </a:prstGeom>
          <a:noFill/>
        </p:spPr>
      </p:pic>
      <p:pic>
        <p:nvPicPr>
          <p:cNvPr id="30" name="Picture 11" descr="http://www.iconpng.com/png/shine-icon/us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6019800"/>
            <a:ext cx="533400" cy="533400"/>
          </a:xfrm>
          <a:prstGeom prst="rect">
            <a:avLst/>
          </a:prstGeom>
          <a:noFill/>
        </p:spPr>
      </p:pic>
      <p:pic>
        <p:nvPicPr>
          <p:cNvPr id="31" name="Picture 11" descr="http://www.iconpng.com/png/shine-icon/us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0000" y="6019800"/>
            <a:ext cx="533400" cy="533400"/>
          </a:xfrm>
          <a:prstGeom prst="rect">
            <a:avLst/>
          </a:prstGeom>
          <a:noFill/>
        </p:spPr>
      </p:pic>
      <p:pic>
        <p:nvPicPr>
          <p:cNvPr id="32" name="Picture 11" descr="http://www.iconpng.com/png/shine-icon/us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56400" y="6019800"/>
            <a:ext cx="533400" cy="533400"/>
          </a:xfrm>
          <a:prstGeom prst="rect">
            <a:avLst/>
          </a:prstGeom>
          <a:noFill/>
        </p:spPr>
      </p:pic>
      <p:pic>
        <p:nvPicPr>
          <p:cNvPr id="33" name="Picture 11" descr="http://www.iconpng.com/png/shine-icon/us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2800" y="6019800"/>
            <a:ext cx="533400" cy="533400"/>
          </a:xfrm>
          <a:prstGeom prst="rect">
            <a:avLst/>
          </a:prstGeom>
          <a:noFill/>
        </p:spPr>
      </p:pic>
      <p:sp>
        <p:nvSpPr>
          <p:cNvPr id="34" name="下箭头 33"/>
          <p:cNvSpPr/>
          <p:nvPr/>
        </p:nvSpPr>
        <p:spPr>
          <a:xfrm>
            <a:off x="4724400" y="5410200"/>
            <a:ext cx="1676400" cy="4572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Cold Start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design recommender system when there is no user?</a:t>
            </a:r>
          </a:p>
          <a:p>
            <a:pPr lvl="1"/>
            <a:r>
              <a:rPr lang="en-US" dirty="0" smtClean="0"/>
              <a:t>Pandora : Music Genome Project</a:t>
            </a:r>
          </a:p>
          <a:p>
            <a:pPr lvl="1"/>
            <a:r>
              <a:rPr lang="en-US" dirty="0" smtClean="0"/>
              <a:t>Jinni : </a:t>
            </a:r>
            <a:r>
              <a:rPr lang="en-US" altLang="zh-CN" dirty="0" smtClean="0"/>
              <a:t>Movie Genome Project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Feature-based recommendation framework:</a:t>
            </a:r>
            <a:endParaRPr lang="en-US" dirty="0"/>
          </a:p>
        </p:txBody>
      </p:sp>
      <p:sp>
        <p:nvSpPr>
          <p:cNvPr id="5" name="椭圆 4"/>
          <p:cNvSpPr/>
          <p:nvPr/>
        </p:nvSpPr>
        <p:spPr>
          <a:xfrm>
            <a:off x="1752600" y="28194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椭圆 5"/>
          <p:cNvSpPr/>
          <p:nvPr/>
        </p:nvSpPr>
        <p:spPr>
          <a:xfrm>
            <a:off x="1752600" y="34290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1752600" y="4038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椭圆 7"/>
          <p:cNvSpPr/>
          <p:nvPr/>
        </p:nvSpPr>
        <p:spPr>
          <a:xfrm>
            <a:off x="1752600" y="46482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6172200" y="28194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6172200" y="34290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6172200" y="40386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6172200" y="464820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六边形 12"/>
          <p:cNvSpPr/>
          <p:nvPr/>
        </p:nvSpPr>
        <p:spPr>
          <a:xfrm>
            <a:off x="3901440" y="3124200"/>
            <a:ext cx="441960" cy="381000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六边形 13"/>
          <p:cNvSpPr/>
          <p:nvPr/>
        </p:nvSpPr>
        <p:spPr>
          <a:xfrm>
            <a:off x="3901440" y="3733800"/>
            <a:ext cx="441960" cy="381000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六边形 14"/>
          <p:cNvSpPr/>
          <p:nvPr/>
        </p:nvSpPr>
        <p:spPr>
          <a:xfrm>
            <a:off x="3901440" y="4343400"/>
            <a:ext cx="441960" cy="381000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6" name="直接连接符 15"/>
          <p:cNvCxnSpPr>
            <a:stCxn id="5" idx="6"/>
            <a:endCxn id="13" idx="3"/>
          </p:cNvCxnSpPr>
          <p:nvPr/>
        </p:nvCxnSpPr>
        <p:spPr>
          <a:xfrm>
            <a:off x="2133600" y="3009900"/>
            <a:ext cx="1767840" cy="304800"/>
          </a:xfrm>
          <a:prstGeom prst="line">
            <a:avLst/>
          </a:prstGeom>
          <a:ln w="38100">
            <a:solidFill>
              <a:srgbClr val="FE5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3" idx="0"/>
            <a:endCxn id="9" idx="1"/>
          </p:cNvCxnSpPr>
          <p:nvPr/>
        </p:nvCxnSpPr>
        <p:spPr>
          <a:xfrm flipV="1">
            <a:off x="4343400" y="3009900"/>
            <a:ext cx="1828800" cy="3048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3" idx="0"/>
            <a:endCxn id="11" idx="1"/>
          </p:cNvCxnSpPr>
          <p:nvPr/>
        </p:nvCxnSpPr>
        <p:spPr>
          <a:xfrm>
            <a:off x="4343400" y="3314700"/>
            <a:ext cx="1828800" cy="9144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6"/>
            <a:endCxn id="14" idx="3"/>
          </p:cNvCxnSpPr>
          <p:nvPr/>
        </p:nvCxnSpPr>
        <p:spPr>
          <a:xfrm>
            <a:off x="2133600" y="3619500"/>
            <a:ext cx="1767840" cy="304800"/>
          </a:xfrm>
          <a:prstGeom prst="line">
            <a:avLst/>
          </a:prstGeom>
          <a:ln>
            <a:solidFill>
              <a:srgbClr val="FE5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0"/>
            <a:endCxn id="9" idx="1"/>
          </p:cNvCxnSpPr>
          <p:nvPr/>
        </p:nvCxnSpPr>
        <p:spPr>
          <a:xfrm flipV="1">
            <a:off x="4343400" y="3009900"/>
            <a:ext cx="1828800" cy="9144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0"/>
            <a:endCxn id="12" idx="1"/>
          </p:cNvCxnSpPr>
          <p:nvPr/>
        </p:nvCxnSpPr>
        <p:spPr>
          <a:xfrm>
            <a:off x="4343400" y="3924300"/>
            <a:ext cx="1828800" cy="9144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6"/>
            <a:endCxn id="13" idx="3"/>
          </p:cNvCxnSpPr>
          <p:nvPr/>
        </p:nvCxnSpPr>
        <p:spPr>
          <a:xfrm flipV="1">
            <a:off x="2133600" y="3314700"/>
            <a:ext cx="1767840" cy="914400"/>
          </a:xfrm>
          <a:prstGeom prst="line">
            <a:avLst/>
          </a:prstGeom>
          <a:ln w="76200">
            <a:solidFill>
              <a:srgbClr val="FE5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6"/>
            <a:endCxn id="15" idx="3"/>
          </p:cNvCxnSpPr>
          <p:nvPr/>
        </p:nvCxnSpPr>
        <p:spPr>
          <a:xfrm>
            <a:off x="2133600" y="4229100"/>
            <a:ext cx="1767840" cy="304800"/>
          </a:xfrm>
          <a:prstGeom prst="line">
            <a:avLst/>
          </a:prstGeom>
          <a:ln w="28575">
            <a:solidFill>
              <a:srgbClr val="FE5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5" idx="0"/>
            <a:endCxn id="11" idx="1"/>
          </p:cNvCxnSpPr>
          <p:nvPr/>
        </p:nvCxnSpPr>
        <p:spPr>
          <a:xfrm flipV="1">
            <a:off x="4343400" y="4229100"/>
            <a:ext cx="1828800" cy="3048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0"/>
            <a:endCxn id="12" idx="1"/>
          </p:cNvCxnSpPr>
          <p:nvPr/>
        </p:nvCxnSpPr>
        <p:spPr>
          <a:xfrm>
            <a:off x="4343400" y="4533900"/>
            <a:ext cx="1828800" cy="3048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6"/>
            <a:endCxn id="14" idx="3"/>
          </p:cNvCxnSpPr>
          <p:nvPr/>
        </p:nvCxnSpPr>
        <p:spPr>
          <a:xfrm flipV="1">
            <a:off x="2133600" y="3924300"/>
            <a:ext cx="1767840" cy="914400"/>
          </a:xfrm>
          <a:prstGeom prst="line">
            <a:avLst/>
          </a:prstGeom>
          <a:ln w="38100">
            <a:solidFill>
              <a:srgbClr val="FE5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0"/>
            <a:endCxn id="10" idx="1"/>
          </p:cNvCxnSpPr>
          <p:nvPr/>
        </p:nvCxnSpPr>
        <p:spPr>
          <a:xfrm flipV="1">
            <a:off x="4343400" y="3619500"/>
            <a:ext cx="182880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76400" y="54102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User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32077" y="5410200"/>
            <a:ext cx="99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Feature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5410200"/>
            <a:ext cx="67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Item</a:t>
            </a:r>
            <a:endParaRPr 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1524000" y="2667000"/>
            <a:ext cx="3352800" cy="32004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3657600" y="2514600"/>
            <a:ext cx="3429000" cy="3505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include: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4400" y="2286000"/>
          <a:ext cx="7467600" cy="430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Feature-Item 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Demographic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Demographic-Item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Demographic-based</a:t>
                      </a:r>
                      <a:endParaRPr 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Items user</a:t>
                      </a:r>
                      <a:r>
                        <a:rPr lang="en-US" baseline="0" dirty="0" smtClean="0"/>
                        <a:t> like before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Item-Item Content</a:t>
                      </a:r>
                      <a:r>
                        <a:rPr lang="en-US" baseline="0" dirty="0" smtClean="0"/>
                        <a:t> Similarity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Item-based</a:t>
                      </a:r>
                      <a:r>
                        <a:rPr lang="en-US" baseline="0" dirty="0" smtClean="0"/>
                        <a:t> Content Filtering</a:t>
                      </a:r>
                      <a:endParaRPr 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Items user</a:t>
                      </a:r>
                      <a:r>
                        <a:rPr lang="en-US" baseline="0" dirty="0" smtClean="0"/>
                        <a:t> like before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like this also</a:t>
                      </a:r>
                      <a:r>
                        <a:rPr lang="en-US" baseline="0" dirty="0" smtClean="0"/>
                        <a:t> like that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Item-based Collaborative Filtering</a:t>
                      </a:r>
                      <a:endParaRPr 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Latent Factor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Latent</a:t>
                      </a:r>
                      <a:r>
                        <a:rPr lang="en-US" baseline="0" dirty="0" smtClean="0"/>
                        <a:t> Factor-Item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Latent Factor Model</a:t>
                      </a:r>
                      <a:endParaRPr 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Users with similar preference</a:t>
                      </a:r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User-Item behaviors</a:t>
                      </a:r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User-based Collaborative</a:t>
                      </a:r>
                      <a:r>
                        <a:rPr lang="en-US" i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Filtering</a:t>
                      </a:r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Friends</a:t>
                      </a:r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User-Item behaviors</a:t>
                      </a:r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Social</a:t>
                      </a:r>
                      <a:r>
                        <a:rPr lang="en-US" altLang="zh-CN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-based</a:t>
                      </a:r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Tag-Item Relation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Tag-based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AutoShape 12" descr="data:image/jpeg;base64,/9j/4AAQSkZJRgABAQAAAQABAAD/2wCEAAkGBhQSEBIUEhQTFRQSFhgVFBUVFxcSGhceGRcYGRUYGBgYGyYfGRkjGhQUHy8gJCcpLCwsFiAxNTAqNSYrLCkBCQoKDgwOGg8PGjQlHyQsKjU1NTUqNS8sKS01LCwwLCw1LzAtLDQsLTQpLSwpLCwsLywsLCksLCksLCksNSwsLP/AABEIAOEA4QMBIgACEQEDEQH/xAAcAAEAAwADAQEAAAAAAAAAAAAABQYHAwQIAgH/xABNEAABAwIEAgUGCgcDDAMAAAABAAIDBBEFBhIhBzETIkFRYTJxgZGS0RQXNUJUc6GxsuEWI1JjcnTBU2LwFTQ2goOTorPC0tPiJCVE/8QAGQEBAAIDAAAAAAAAAAAAAAAAAAECAwQF/8QAKhEBAAICAQMDAwMFAAAAAAAAAAECAxEEEiExBUFRcYGhE7HRFSIyYZH/2gAMAwEAAhEDEQA/ANxREQEREBERAREQEREBERAREQEREBERAREQEREBERAREQEREBERAREQEREBERAREQEREBERAREQEREBERAREQEREBERAREQEREBERAREQEREBERAREQEREBERAREQEREBERAREQEREBERAREQEREBERAREQEREBERAREQEREBERAREQEREBERAREQEREBERAREQEREBERB+OKoeKcZKKnnlhkbUa4nuY7SxpF2mxsdY2V8K8r59+VK7+Yl/EUGx/HrQfs1P+7Z/5FZctZ6pK4kU8t3jcxuBY8Dv0nmPEXXn+kyFUSYc6uaYzEzVqbch4DHaXG1rHv5qMy7irqargmYSDHI0+cXs4HwIJHpQetEWS8VOIVXQ1kcdO5gY6FryHMDzcucOZ8AFJ8Ms9TVVLWT1j2aacg3awMs0MLnbDmdkGjovP2PcbKyWQ/Bi2CP5o0te8j+85wIvbuAt4rp4fxkxGN4L5GSt7WvY2x7+swAjt3uiXo1FX8vZuhqqEVY6jA1xkB30Fl9YPfa179oIWP4/xtrJZHfBi2CK/V6rXvI73FwIv4AC3iiHoBF5yoOMmIxuBfKyVva17G2I7d2AEetbRgOdIajD/hvkMa1xlbzLCzy2+PZbv1BErKi8+Y1xrrZXn4OWwR/NaGte61/nOcDvbuAXWw3jLiMbwXyMmb2texov/rMAI+3zIh6MRUbGM8F+CPr6Xqv0tsHAP0u6QMe0g87b7+lUPKHFavqK+lhkfGWSyta8CNoNjzsexBuqLG+JHEqtosQfBA+MMayNwDo2uN3Nudyp/JHEB78KqK2tIPQSOHUaGXAazS0Adpc63pQaKi87Yrxnr5XkxPZAz5rGsa6w8XvBJPq8y+sH40V8TwZnMnZ2tcxrCR26XsAsfPcIPQ6KgZ4zu+LCoa2jcB0z47amh2zg4kEH5wLbehZ1Tcbq9uov6J92kNGgNDSbdY23Nhfbx8ETp6ERedaLjNiLZA50jJG33jdGwAjuBaAR57rRM9Z9kiwulrKMhvwh7PLaH2Do3uIse0Obb0IhoyLH+GfEasra8QzuYWGJ77NY1hu3TbcecqIzZxXr4K6qhjfGGRSvYwGJrjYGwuTzQbuir+QsXkqsOp55iDJI1xcQA0bPcOQ5bAKwICIiD8K8r59+VK7+Yl/EV6oK8r59+VK7+Yl/EUGn5V/0UqPq6n8RWLU/lt/iH3hbTlT/AEUqPq6n8RWLU/lt/iH3hEtE47fKEP8ALM/G9cnD+mfJgWMNYCXG2w5mzLu8+wK4+O3yhD/LM/G9WLgJK1tLWFxa1olZcuIA8jtJ2QZHgtS2KohlkaHsjka9zD84Agkb7bhaBmjJr8UqTVYY2F0DmMBs5kRDwDqDmbFruXnXNn/hrGXunw6SJ+o3dTNewuBO5MIB6w/ucx2dwoeAZgnopxLA8tc3ZwPku33a9p5j7R50GoUmX6nD8u4jHUANe4uc3S4P6rhG07jlyKyzKcDX19Ix4Ba6eMOB5EF4uCtuzHmRldl2pnZtqjs9t76Hh7Q5t/UQe0EFYrkv5Sov5iL8YQWXjXRsjxICNrWB0LCQ0BoJu4XsO2wHqXYyxUkZbxQA7dKwe10YK2vEMJpJH6p4qd77AXkaxzrdg629lVeJNDBFg1WKdkTGkxlwiDWgnpGc9PagxXItO2TE6JrwHNdOy7SLg78iO0Ka4xUjI8VeI2hoMcbiGgNFy3c2G29gonh78q0P17PvU3xr+VnfUxfcUEhl+UnK2IDsbOLekw3VV4d/KtD9e3+qtWWY75YxLwlv6uiKqWQZdOKUJP0iMes2/qgm+NPyvL9VF+FfdLIRliYD51c0H2WH72hcXGZ98Xm8GRD/AIB71zRQ2yu4/tV4I9DAPvBQR3DHof8AKcBqDGI2iQkylobcRu031bc7W8bLh4j9F/lOpMBYYi5paYyCzdjC7SW7eVfkorBMDlq5mwwNDpHBxALg0dUEnc7clYJOEuIA2McII7DPCD+JBMVspOVIL/NqyB7Uh+8lRHCOkZJi0LZGtcNErrOAcLhhsbHbbmrFmLBZKXLUUMwaHiruQ17XizjIRu025KD4M/K8P1cv4CgieIUDY8UrGMaGtbKbNAsBdrSbActySrLjrycr4ffsqXgeg1CuuYeC0dXVTVBqZGGZ2otDGkDYCwJPgoniTlUUWAwQNeZBBUh2pwDSek6XmB4yWQVfgj8rN+ol/wChQOfvlWu/mJPvU5wVfbFmf3oZR9gP/SoDPEmrE60jtqJfseR/RBvnCn5Ho/4Hf8x6tqq/DGPThFF4xX9pznf1VoRAiIg/CvK+fflSu/mJfxFepnPXnvN/D3EJq+rkipZHMkmkcxwMdiC4kEXeglMCzdSxZclp3yt6d4maIhcu67zpOwsBbe91mNJGTIwDmXNA9JAVlbwwxPl8Dl9Lo/8AvV0yFwimjqI6itDWCIh7IgQ8ucN26iNmtB3tfewRKJ47N/8AsIfCnb+N648k07pMCxaNjS573xBrQLlx6psB5lauImTjWYnE+R3RUzIBrkuC4lr3EsYOd927kWF/QuOfB4aWAywTt6IPa0xxAE6hz1vLjqOxJNt79yy4sU5Ja+bPGKFfydwzqoamnqp+iijhkbI4Odd1mm52aCAdu9d7OOQPh1c+WkfC1rw0vJIA1BvWcLG5JtvYc1J5lxkyU8TZS+/ztI2dbt2PVPbY9pKgaHGhTn9Qwuc8Oa8yHsNvJtuHbLbrwt13Plo39QiLxHs5cDoTFg+J0vSMkke4GJjL3ds3WGggXPV+xUXKbdGI0mvq6aiLVq6tuuOd+SsgxWeMODej0u3I0Rkj02vdRmJVhqNpG3fya9os4dw28oeB9Cpl4lq948MmHn1t2smeOLg7FBbe0EYPhu42PdsmWoT+jeKG23Sxn1dHdV7Bsk1lW8iKIvAdpc8uDWgj9ouN+XZzW7ZeyLHBhjqJ51dM1/TOHa543LfAWbb+ELSns6O9x2YNkB4GKURJsOnZufOpzjS8HFn2N7RRA+BsdvPuutjPCjEKeQhsLpm/Nkh61+7q31NPhb0rhoeGuJTvA+DStvzfN+rA7yS7c+gFEr5wpwsz4HXRdsz5WN8/RNt9pCyLDagwzxScjFI15/1XAn7ivUGTsstoKOKBp1Ft3Pda2pzjdx83YPABZHxA4X1Pw6SSjhdLFMeks0sGhxPXadThte5HgfBEKhnrFhU4lVStN2OkIYewtaAwH0ht/Sr3j+EmDKtM0ixdJHK7/aOcRf0OYFA5c4T1slTE2pgfFDqBke4sPVG5aLOJueQ863DMeX2VdHLTHqte3S0geQW7sIHcCAiWDcHngYxT3NrtlA8T0T7BcPFhwdjFXax6zB6RGwEJiPDDEYHkCnkkA5Ph/WA+It1h6QF94XwvxCokANO+IE9aSbqAd5sTqPoCCXq2WypB41ZP/FIP6Lo8GPleH6uX8BWiZ6yZIMGgo6SN0roXx7DSCbB+t+5A3c6/pVX4W5HrabE4pZ6d8cbWSAuJZYEtIHJxPNBuKrfELCDU4bVRNF3aNbB/eYQ8D06bKx3ULmnNcFBE2WoL9D3iMaG6zctLuXmYUQ898Na8Q4rSPJsC8tJ7LPY5u/huoStmM08rwOtLI5w873Ej7128yvgNXK6kL+hc7XHdugt1bltvAkgeAVh4SZbNViDHuH6qmIlf3Eg/qm+lwvbuaUS9AYHQdBSwRf2UbGey0A/aF3l8h2y+kQIiIOIlQ8mcKRj3MfPG1zTZwJNwRzHJTZWB5n/z2q+vk/GVt8Pj1z2mJnWmjzeVbj1iaxvbYP03ovpEfrPuXE7OdJazZ2Pdya1t7k9gAtzKxFdrDqoRvDyL2tbw6wufZuPSuhb0ykRuJlzK+q5JnUxC954Esgia7SNLJJJCHWNrA2t3cvSoGkr47sJaXCJp0Md5Gs83G3dfaykaWgqJ4w6dzBC519RILnDmGAk2aLgc99l155YIagtjY17RYXdYgE8ztztdXxREU/T86+Gpy7TN4yx23rz/AA5qjFqUG4gvYbAuc0X5uJFzfe6hMUxJxLf1Ya07iw335gOsO5S2YpYuqyIMLmeVK1pbcjz877LjiohJ0cs72BgIJa+99nguIAHJ2w2G6mIrWsWmFIve95p1RP0iNKbW1dxYbN35dW/bc+lcmD0YJD3RySNDXOszY3Fw0kjcAOLTdWfNdRSmTo2U8UTCeu8NIkbsfJAcAR71F0nQmYx0kkga+wIkA302sb9197KlsnVXetN2mOK21vb7ybjctDUsmlcBTVFmSjV5IudMtjcmzjYnnY+C1OPiFh5//XF9vuWP5xoLMbYsdpGlxGw3Lufnud1VKYrRrhrlt3dD9e2Kuoekhn2g+kxet3uX0M80P0mL1n3LKaTKsENNDNWzvjNQNUccbNbtP7Tu7Yg+ldTH8HZTvb0UrZo3t1NcLX8zh2FZqcXFedRMsWTmZqR1TWGxjPFF9Ji9Z9y/Bnah+kR+s+5ZTjeWTBHTPZ0knTxdIQG30nbbq+dfOaMvikfE0OLukiEm9ha5Itt5lavDw21q099/hjvzuRTczWO2vy1n9N6L6RH6z7k/Teh+kR+s+5ZllXJ4qmufJJ0TA9sbDYHU49gv6B5yoPFKB0E0kT/KjcR5+4+kWPpU14WG15pFp3CLeoZ60i81jUto/Tah+kRes+5P02ofpEXrPuWdQ5DMlCyojeXSOZr6IgbgEhwbvz2UTU4IGUMNTqN5ZHMLbWA033Hjsq14mC3aLT50tbm8msbmkeN/Zrn6bUP0iL1n3IM70P0iP1n3LOcFyL8Jo+mZJaRxcGRmwBLTyvz3AUW3L/8A8GSpc5wdHN0RjI8G3v23BKRxMEzMdU+dE8zkxETNI1Mb+zWv04ovpMfrPuUNmauwuvjbHUTtLGvDwGvcw3ALeYHKziqXl/K8c9LJPLJIwRv0WjZ0hOw3sNzuVF45QRROaIXyPBBJ6SN0RG/c4C4UxwsM26Imdotz89aReaxqVk/QzAP7Y/75/uVky5W4XQxGOnmjDXO1OLnFzibWFyR2AWCz/H8AFPHTPDy74RH0huLW2bsO/wApQoWSnp+K8bi0sd/U81J1asPQ1DXMlYHxuD2O5OHI9i7apGVaiduHU3QxNkGh2xOk31ydt+Qs3s7SruuRevTaa/Eu3jv10i0+8QIiKjI4y5YLmf8Az2q+vk/GVvTlU6zhxSyyvkeZdUji82cALkkm23et3hciuC0zZz+fxr56xFPljy/WxuJ6nNa38VlJ3y+2PculiuQoqaMzU4e58ZBAe7UOfaLC/Yun/UMdu0bcifTc1Y3OlG+DPjYGSa2hwBsb6dxcbcjsQUMRa0OI2dcA3B5c+XL0q6Uc0tQ4CeMNc1jXxtDdjov0gHnaWj1d6p8VFJLK0R2DnucWC9jsRew7xcbeCyY824nfZpZ+L3iazMxP4WWDBqV1Kx0kvRyOLbkkcjtYNB3vzupB+SRKS6WR5jsGRt3Lh2Aki1h4Kl1NO1oDpy5ryGua1p16rGxJN9ibcgdlYazPd6cMppHl8ZcTZnSXa0i13G2kHv3PhyWnljJH+FvP4dLj1w61krEa19/q6ucMqN6MCCV0s0Wxj2dZvO9wL7Wbse9ULDpAx4c4kb2NrEjv9KvkPEZpjkDmBj2x7G3Xc47O3Gw7PUs6xCdjrkF17/OIJt4ntKis3isxdbLNOqJxu/jWJRSQloJdqFy8ixu3doIHnP2qt4eeqF8VMheQ1m5cQ1o7ybBo5d63TD+ClG2Nge6cvDRrs8AXt1rdXle6wRlrjtuW3XFfJRXH4nSV1NStnndTzUzOjJ6MyteNtxYi3IHmorHvgocxtIHlrW2fI6/Xd3hp5D3+C0VnCKjHbP7f/quRvCqjH9r7f5LLj5WKk73P0Y8vDzZI1qN/KsYvnZzYaVlJM5uiINlFvnAADyh5+S6ed8ZjqpoXRu1aYmscSCOtqcTzHiruOFtJ3y+3+SHhZSfvfb/JTTkcekxMb3G/b5VycXlXiazrU69/hWqnN1NDFBTwwidkQDtbnOj6993AAbm5Jv4qPzli8FWIZ2HTMW6Zo7Ha3I6rWNtx5iFdfitpP3vt/knxW0n732/yUU5HHrMWje/3Tfjcm9ZpOtfsp781CKHDjC68lO1wkbuAQebT2G4uufOeYKaelhZT7HpXSPZpI0lwOrw8oq0/FbSd8vt/knxXUn732/ySORx4tFu+4J43Kms0nWpiFKizEI8Pp2RPInhqDJax2Fn8+wg6hspLMeaaaehc1nUmlkZJIyx8oWDjflyaN1Y/itpO+X2/yX58V1H++9v8lM5+Pvq773sjjcqKzXtqY0q2Usfiho5onTugkdIHNe1hkIFm9nLsIURmurEj2EVTqk6SC5zOj077ADtvutB+K2k/e+3+SfFbSd8vt/kprycFb9cb/wCQrbici2OMc67f7lWMTqaOqgpQ+pdE6CIMcOic/ezb73HaFTqljQ9wY7U0OIa62nUAdjbsWsfFbSfvfb/JDwtpP3vt/krYuZix+JnX0VzcHNl7zEb+rv5A+TqbzO/5jlZV0MJwxlPCyKO+llwLm53JP9V31ycluq8zHvMu1irNKRWfaIERFRkEREBcFRHqYW9jhY9nNc6+SxQM1x3BagzCNrw1xIc03LQ4DZpcb7utYbfshdSjwaoZK10sha0Pc6R8YsR1SNYOm1nAffstJxLD2yNAdz5g9o83uWY47NWULmhzQ+BjnGJwHVBdy1d3bsdt1vYs9rR0dnLz8alZ653P3dqiy4wznVaRt95H3YQL2uzcctuY58lDZxoPgwE0HQuhJLWWBDmm1jYbbi3M3O66E+a5TI5zn72Ldr6RvyLR5Vza5X5Fm9ojcypvOQbtcxnRnlvc3seQ7OxZ/wC/e5lqxbFNZrWNKtLA613A2P8AjfuXTqmDTueQ5clJ1mYQ/WC0NYRYA8/Ai3apTJvCuprntkqNcFPsbuBa947mNO7Qf2j6AVGXLEIw4bXl2eDuTnVNUKuRtoaV3U7nydlu8M5nxt4rfGiy62FYXHTxNiiaGRxtDWtAsAB/jmu3pXOtM2nbu0rFY0+kRFVYREQEREBERAREQEREBERAREQEREBERAREQfL23Xw+MEG4BvzB3XKiCu4hkmjlB1QNH8N2enqkbqJn4UULz1xK7w6V39Perwiv12+WOcVJ7zCu4NkeiprGGmja4cnOBkcPM55JCntAXIipMzPleIiPD8av1ERIiIgIiICIiAiIgIiICIiAiIgIiICIiAiIgIiICIiAiIgIiICIiAiIgIiICIiAiIgIiICIiAiIgIiICIiAiIgIiICIiAiIgIiICIiAiIgIiICIiAiIgIiICIiAiIgIiICIiAiIgIiICIiAiIgIiICIiAiIgIiICIiAiIgIiICIiAiIgIiICI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组合 59"/>
          <p:cNvGrpSpPr/>
          <p:nvPr/>
        </p:nvGrpSpPr>
        <p:grpSpPr>
          <a:xfrm>
            <a:off x="762000" y="1189036"/>
            <a:ext cx="7574280" cy="5668964"/>
            <a:chOff x="685800" y="304800"/>
            <a:chExt cx="7574280" cy="5668964"/>
          </a:xfrm>
        </p:grpSpPr>
        <p:pic>
          <p:nvPicPr>
            <p:cNvPr id="2" name="Picture 8" descr="http://pub.chinaunix.net/uploadfile/200912/20091231015018332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1965960"/>
              <a:ext cx="1554480" cy="2334054"/>
            </a:xfrm>
            <a:prstGeom prst="rect">
              <a:avLst/>
            </a:prstGeom>
            <a:noFill/>
          </p:spPr>
        </p:pic>
        <p:pic>
          <p:nvPicPr>
            <p:cNvPr id="3" name="Picture 10" descr="Doctor Who 2010 title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5200" y="609600"/>
              <a:ext cx="1554480" cy="876728"/>
            </a:xfrm>
            <a:prstGeom prst="rect">
              <a:avLst/>
            </a:prstGeom>
            <a:noFill/>
          </p:spPr>
        </p:pic>
        <p:pic>
          <p:nvPicPr>
            <p:cNvPr id="4" name="Picture 16" descr="http://1.bp.blogspot.com/_DXMFu5MrMlQ/TCJYb4fMbwI/AAAAAAAAAec/x0kpOVIX9Yw/s1600/Stargate%2520SG-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5199" y="1600200"/>
              <a:ext cx="1554480" cy="899237"/>
            </a:xfrm>
            <a:prstGeom prst="rect">
              <a:avLst/>
            </a:prstGeom>
            <a:noFill/>
          </p:spPr>
        </p:pic>
        <p:pic>
          <p:nvPicPr>
            <p:cNvPr id="5" name="Picture 18" descr="http://upload.wikimedia.org/wikipedia/commons/thumb/6/6c/Star_Wars_Logo.svg/300px-Star_Wars_Logo.svg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05200" y="2667005"/>
              <a:ext cx="1554480" cy="937868"/>
            </a:xfrm>
            <a:prstGeom prst="rect">
              <a:avLst/>
            </a:prstGeom>
            <a:noFill/>
          </p:spPr>
        </p:pic>
        <p:sp>
          <p:nvSpPr>
            <p:cNvPr id="6" name="矩形 5"/>
            <p:cNvSpPr/>
            <p:nvPr/>
          </p:nvSpPr>
          <p:spPr>
            <a:xfrm>
              <a:off x="3505200" y="3810000"/>
              <a:ext cx="15240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Male</a:t>
              </a:r>
              <a:endParaRPr 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505200" y="4495800"/>
              <a:ext cx="15240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Scientist</a:t>
              </a:r>
              <a:endParaRPr 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05200" y="5181600"/>
              <a:ext cx="15240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Physics</a:t>
              </a:r>
              <a:endParaRPr lang="en-US" dirty="0"/>
            </a:p>
          </p:txBody>
        </p:sp>
        <p:pic>
          <p:nvPicPr>
            <p:cNvPr id="43010" name="Picture 2" descr="Warehouse 1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05599" y="304800"/>
              <a:ext cx="1554480" cy="857644"/>
            </a:xfrm>
            <a:prstGeom prst="rect">
              <a:avLst/>
            </a:prstGeom>
            <a:noFill/>
          </p:spPr>
        </p:pic>
        <p:pic>
          <p:nvPicPr>
            <p:cNvPr id="43012" name="Picture 4" descr="Starhunter 230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705599" y="1264920"/>
              <a:ext cx="1554480" cy="857644"/>
            </a:xfrm>
            <a:prstGeom prst="rect">
              <a:avLst/>
            </a:prstGeom>
            <a:noFill/>
          </p:spPr>
        </p:pic>
        <p:pic>
          <p:nvPicPr>
            <p:cNvPr id="43016" name="Picture 8" descr="Lost in Space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705600" y="3185160"/>
              <a:ext cx="1554480" cy="857644"/>
            </a:xfrm>
            <a:prstGeom prst="rect">
              <a:avLst/>
            </a:prstGeom>
            <a:noFill/>
          </p:spPr>
        </p:pic>
        <p:pic>
          <p:nvPicPr>
            <p:cNvPr id="43022" name="Picture 14" descr="NOVA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705600" y="4145280"/>
              <a:ext cx="1554480" cy="857644"/>
            </a:xfrm>
            <a:prstGeom prst="rect">
              <a:avLst/>
            </a:prstGeom>
            <a:noFill/>
          </p:spPr>
        </p:pic>
        <p:pic>
          <p:nvPicPr>
            <p:cNvPr id="43024" name="Picture 16" descr="Scientific American Frontiers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6705600" y="2225040"/>
              <a:ext cx="1554480" cy="857644"/>
            </a:xfrm>
            <a:prstGeom prst="rect">
              <a:avLst/>
            </a:prstGeom>
            <a:noFill/>
          </p:spPr>
        </p:pic>
        <p:pic>
          <p:nvPicPr>
            <p:cNvPr id="43026" name="Picture 18" descr="Cosmic Journeys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705600" y="5105400"/>
              <a:ext cx="1554480" cy="868364"/>
            </a:xfrm>
            <a:prstGeom prst="rect">
              <a:avLst/>
            </a:prstGeom>
            <a:noFill/>
          </p:spPr>
        </p:pic>
        <p:cxnSp>
          <p:nvCxnSpPr>
            <p:cNvPr id="19" name="直接连接符 18"/>
            <p:cNvCxnSpPr>
              <a:stCxn id="2" idx="3"/>
              <a:endCxn id="3" idx="1"/>
            </p:cNvCxnSpPr>
            <p:nvPr/>
          </p:nvCxnSpPr>
          <p:spPr>
            <a:xfrm flipV="1">
              <a:off x="2240280" y="1047964"/>
              <a:ext cx="1264920" cy="2085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" idx="3"/>
              <a:endCxn id="4" idx="1"/>
            </p:cNvCxnSpPr>
            <p:nvPr/>
          </p:nvCxnSpPr>
          <p:spPr>
            <a:xfrm flipV="1">
              <a:off x="2240280" y="2049819"/>
              <a:ext cx="1264919" cy="1083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" idx="3"/>
              <a:endCxn id="5" idx="1"/>
            </p:cNvCxnSpPr>
            <p:nvPr/>
          </p:nvCxnSpPr>
          <p:spPr>
            <a:xfrm>
              <a:off x="2240280" y="3132987"/>
              <a:ext cx="1264920" cy="2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" idx="3"/>
              <a:endCxn id="6" idx="1"/>
            </p:cNvCxnSpPr>
            <p:nvPr/>
          </p:nvCxnSpPr>
          <p:spPr>
            <a:xfrm>
              <a:off x="2240280" y="3132987"/>
              <a:ext cx="1264920" cy="905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" idx="3"/>
              <a:endCxn id="7" idx="1"/>
            </p:cNvCxnSpPr>
            <p:nvPr/>
          </p:nvCxnSpPr>
          <p:spPr>
            <a:xfrm>
              <a:off x="2240280" y="3132987"/>
              <a:ext cx="1264920" cy="1591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" idx="3"/>
              <a:endCxn id="8" idx="1"/>
            </p:cNvCxnSpPr>
            <p:nvPr/>
          </p:nvCxnSpPr>
          <p:spPr>
            <a:xfrm>
              <a:off x="2240280" y="3132987"/>
              <a:ext cx="1264920" cy="2277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" idx="3"/>
              <a:endCxn id="43012" idx="1"/>
            </p:cNvCxnSpPr>
            <p:nvPr/>
          </p:nvCxnSpPr>
          <p:spPr>
            <a:xfrm>
              <a:off x="5059680" y="1047964"/>
              <a:ext cx="1645919" cy="645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5" idx="3"/>
              <a:endCxn id="43012" idx="1"/>
            </p:cNvCxnSpPr>
            <p:nvPr/>
          </p:nvCxnSpPr>
          <p:spPr>
            <a:xfrm flipV="1">
              <a:off x="5059680" y="1693742"/>
              <a:ext cx="1645919" cy="1442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5" idx="3"/>
              <a:endCxn id="43016" idx="1"/>
            </p:cNvCxnSpPr>
            <p:nvPr/>
          </p:nvCxnSpPr>
          <p:spPr>
            <a:xfrm>
              <a:off x="5059680" y="3135939"/>
              <a:ext cx="1645920" cy="478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" idx="3"/>
              <a:endCxn id="43010" idx="1"/>
            </p:cNvCxnSpPr>
            <p:nvPr/>
          </p:nvCxnSpPr>
          <p:spPr>
            <a:xfrm flipV="1">
              <a:off x="5059680" y="733622"/>
              <a:ext cx="1645919" cy="314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" idx="3"/>
              <a:endCxn id="43010" idx="1"/>
            </p:cNvCxnSpPr>
            <p:nvPr/>
          </p:nvCxnSpPr>
          <p:spPr>
            <a:xfrm flipV="1">
              <a:off x="5059679" y="733622"/>
              <a:ext cx="1645920" cy="131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7" idx="3"/>
              <a:endCxn id="43024" idx="1"/>
            </p:cNvCxnSpPr>
            <p:nvPr/>
          </p:nvCxnSpPr>
          <p:spPr>
            <a:xfrm flipV="1">
              <a:off x="5029200" y="2653862"/>
              <a:ext cx="1676400" cy="2070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8" idx="3"/>
              <a:endCxn id="43026" idx="1"/>
            </p:cNvCxnSpPr>
            <p:nvPr/>
          </p:nvCxnSpPr>
          <p:spPr>
            <a:xfrm>
              <a:off x="5029200" y="5410200"/>
              <a:ext cx="1676400" cy="129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8" idx="3"/>
              <a:endCxn id="43022" idx="1"/>
            </p:cNvCxnSpPr>
            <p:nvPr/>
          </p:nvCxnSpPr>
          <p:spPr>
            <a:xfrm flipV="1">
              <a:off x="5029200" y="4574102"/>
              <a:ext cx="1676400" cy="836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7" idx="3"/>
              <a:endCxn id="43022" idx="1"/>
            </p:cNvCxnSpPr>
            <p:nvPr/>
          </p:nvCxnSpPr>
          <p:spPr>
            <a:xfrm flipV="1">
              <a:off x="5029200" y="4574102"/>
              <a:ext cx="1676400" cy="150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7" idx="3"/>
              <a:endCxn id="43026" idx="1"/>
            </p:cNvCxnSpPr>
            <p:nvPr/>
          </p:nvCxnSpPr>
          <p:spPr>
            <a:xfrm>
              <a:off x="5029200" y="4724400"/>
              <a:ext cx="1676400" cy="815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6" idx="3"/>
              <a:endCxn id="43012" idx="1"/>
            </p:cNvCxnSpPr>
            <p:nvPr/>
          </p:nvCxnSpPr>
          <p:spPr>
            <a:xfrm flipV="1">
              <a:off x="5029200" y="1693742"/>
              <a:ext cx="1676399" cy="2344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6" idx="3"/>
              <a:endCxn id="43022" idx="1"/>
            </p:cNvCxnSpPr>
            <p:nvPr/>
          </p:nvCxnSpPr>
          <p:spPr>
            <a:xfrm>
              <a:off x="5029200" y="4038600"/>
              <a:ext cx="1676400" cy="535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200" y="178075"/>
            <a:ext cx="8935383" cy="6527525"/>
            <a:chOff x="191069" y="218364"/>
            <a:chExt cx="8452897" cy="5322627"/>
          </a:xfrm>
          <a:solidFill>
            <a:schemeClr val="tx1">
              <a:lumMod val="85000"/>
            </a:schemeClr>
          </a:solidFill>
        </p:grpSpPr>
        <p:sp>
          <p:nvSpPr>
            <p:cNvPr id="3" name="圆柱形 2"/>
            <p:cNvSpPr/>
            <p:nvPr/>
          </p:nvSpPr>
          <p:spPr>
            <a:xfrm>
              <a:off x="1643042" y="285728"/>
              <a:ext cx="1500198" cy="10001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User Behavior DB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圆柱形 3"/>
            <p:cNvSpPr/>
            <p:nvPr/>
          </p:nvSpPr>
          <p:spPr>
            <a:xfrm>
              <a:off x="3500430" y="285728"/>
              <a:ext cx="1500198" cy="100013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Metadata DB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43042" y="1571612"/>
              <a:ext cx="1500198" cy="42862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Behavior Extractor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643042" y="2285992"/>
              <a:ext cx="1500198" cy="42862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Behavior-Feature Converter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571736" y="3071810"/>
              <a:ext cx="1500198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Feature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71736" y="3786190"/>
              <a:ext cx="1500198" cy="92869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Feature-Item Related Recommendation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000628" y="1928802"/>
              <a:ext cx="1500198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Raw recommendation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00628" y="2696760"/>
              <a:ext cx="1500198" cy="42862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Filtering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00628" y="3464718"/>
              <a:ext cx="1500198" cy="42862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Ranking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00628" y="4232676"/>
              <a:ext cx="1500198" cy="42862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Explanation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00628" y="5000636"/>
              <a:ext cx="1500198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Finial Recommendation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571736" y="5000636"/>
              <a:ext cx="1500198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Candidate List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85720" y="3429000"/>
              <a:ext cx="1500198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Related Table 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85720" y="4000504"/>
              <a:ext cx="1500198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Related Table 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85720" y="5000636"/>
              <a:ext cx="1500198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Related Table 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肘形连接符 17"/>
            <p:cNvCxnSpPr>
              <a:stCxn id="3" idx="3"/>
              <a:endCxn id="5" idx="0"/>
            </p:cNvCxnSpPr>
            <p:nvPr/>
          </p:nvCxnSpPr>
          <p:spPr>
            <a:xfrm rot="5400000">
              <a:off x="2250265" y="1428736"/>
              <a:ext cx="285752" cy="1588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5" idx="2"/>
              <a:endCxn id="6" idx="0"/>
            </p:cNvCxnSpPr>
            <p:nvPr/>
          </p:nvCxnSpPr>
          <p:spPr>
            <a:xfrm rot="5400000">
              <a:off x="2250265" y="2143116"/>
              <a:ext cx="285752" cy="1588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6" idx="2"/>
              <a:endCxn id="7" idx="0"/>
            </p:cNvCxnSpPr>
            <p:nvPr/>
          </p:nvCxnSpPr>
          <p:spPr>
            <a:xfrm rot="16200000" flipH="1">
              <a:off x="2678893" y="2428868"/>
              <a:ext cx="357190" cy="928694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4" idx="3"/>
              <a:endCxn id="7" idx="0"/>
            </p:cNvCxnSpPr>
            <p:nvPr/>
          </p:nvCxnSpPr>
          <p:spPr>
            <a:xfrm rot="5400000">
              <a:off x="2893207" y="1714488"/>
              <a:ext cx="1785950" cy="928694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5" idx="3"/>
              <a:endCxn id="8" idx="1"/>
            </p:cNvCxnSpPr>
            <p:nvPr/>
          </p:nvCxnSpPr>
          <p:spPr>
            <a:xfrm>
              <a:off x="1785918" y="3643314"/>
              <a:ext cx="785818" cy="607223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6" idx="3"/>
              <a:endCxn id="8" idx="1"/>
            </p:cNvCxnSpPr>
            <p:nvPr/>
          </p:nvCxnSpPr>
          <p:spPr>
            <a:xfrm>
              <a:off x="1785918" y="4214818"/>
              <a:ext cx="785818" cy="35719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7" idx="3"/>
              <a:endCxn id="8" idx="1"/>
            </p:cNvCxnSpPr>
            <p:nvPr/>
          </p:nvCxnSpPr>
          <p:spPr>
            <a:xfrm flipV="1">
              <a:off x="1785918" y="4250537"/>
              <a:ext cx="785818" cy="964413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2"/>
              <a:endCxn id="8" idx="0"/>
            </p:cNvCxnSpPr>
            <p:nvPr/>
          </p:nvCxnSpPr>
          <p:spPr>
            <a:xfrm rot="5400000">
              <a:off x="3178959" y="3643314"/>
              <a:ext cx="285752" cy="1588"/>
            </a:xfrm>
            <a:prstGeom prst="straightConnector1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0"/>
              <a:endCxn id="8" idx="2"/>
            </p:cNvCxnSpPr>
            <p:nvPr/>
          </p:nvCxnSpPr>
          <p:spPr>
            <a:xfrm rot="5400000" flipH="1" flipV="1">
              <a:off x="3178959" y="4857760"/>
              <a:ext cx="285752" cy="1588"/>
            </a:xfrm>
            <a:prstGeom prst="straightConnector1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8" idx="3"/>
              <a:endCxn id="9" idx="1"/>
            </p:cNvCxnSpPr>
            <p:nvPr/>
          </p:nvCxnSpPr>
          <p:spPr>
            <a:xfrm flipV="1">
              <a:off x="4071934" y="2143116"/>
              <a:ext cx="928694" cy="2107421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2"/>
              <a:endCxn id="10" idx="0"/>
            </p:cNvCxnSpPr>
            <p:nvPr/>
          </p:nvCxnSpPr>
          <p:spPr>
            <a:xfrm rot="5400000">
              <a:off x="5581062" y="2527095"/>
              <a:ext cx="339330" cy="1588"/>
            </a:xfrm>
            <a:prstGeom prst="straightConnector1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2"/>
              <a:endCxn id="11" idx="0"/>
            </p:cNvCxnSpPr>
            <p:nvPr/>
          </p:nvCxnSpPr>
          <p:spPr>
            <a:xfrm rot="5400000">
              <a:off x="5572132" y="3294259"/>
              <a:ext cx="357190" cy="1588"/>
            </a:xfrm>
            <a:prstGeom prst="straightConnector1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2"/>
              <a:endCxn id="12" idx="0"/>
            </p:cNvCxnSpPr>
            <p:nvPr/>
          </p:nvCxnSpPr>
          <p:spPr>
            <a:xfrm rot="5400000">
              <a:off x="5607851" y="4062217"/>
              <a:ext cx="285752" cy="1588"/>
            </a:xfrm>
            <a:prstGeom prst="straightConnector1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14" idx="3"/>
              <a:endCxn id="10" idx="1"/>
            </p:cNvCxnSpPr>
            <p:nvPr/>
          </p:nvCxnSpPr>
          <p:spPr>
            <a:xfrm flipV="1">
              <a:off x="4071934" y="2911074"/>
              <a:ext cx="928694" cy="2303876"/>
            </a:xfrm>
            <a:prstGeom prst="bentConnector3">
              <a:avLst>
                <a:gd name="adj1" fmla="val 74983"/>
              </a:avLst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785786" y="4714884"/>
              <a:ext cx="428628" cy="1588"/>
            </a:xfrm>
            <a:prstGeom prst="line">
              <a:avLst/>
            </a:prstGeom>
            <a:grpFill/>
            <a:ln w="28575"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2" idx="2"/>
              <a:endCxn id="13" idx="0"/>
            </p:cNvCxnSpPr>
            <p:nvPr/>
          </p:nvCxnSpPr>
          <p:spPr>
            <a:xfrm rot="5400000">
              <a:off x="5572132" y="4830175"/>
              <a:ext cx="357190" cy="1588"/>
            </a:xfrm>
            <a:prstGeom prst="straightConnector1">
              <a:avLst/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6929454" y="3143248"/>
              <a:ext cx="1500198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Behavior Feedback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29454" y="3786190"/>
              <a:ext cx="1500198" cy="428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Item Properties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肘形连接符 35"/>
            <p:cNvCxnSpPr>
              <a:stCxn id="34" idx="1"/>
              <a:endCxn id="11" idx="3"/>
            </p:cNvCxnSpPr>
            <p:nvPr/>
          </p:nvCxnSpPr>
          <p:spPr>
            <a:xfrm rot="10800000" flipV="1">
              <a:off x="6500826" y="3357562"/>
              <a:ext cx="428628" cy="321470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5" idx="1"/>
              <a:endCxn id="11" idx="3"/>
            </p:cNvCxnSpPr>
            <p:nvPr/>
          </p:nvCxnSpPr>
          <p:spPr>
            <a:xfrm rot="10800000">
              <a:off x="6500826" y="3679032"/>
              <a:ext cx="428628" cy="321472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任意多边形 37"/>
            <p:cNvSpPr/>
            <p:nvPr/>
          </p:nvSpPr>
          <p:spPr>
            <a:xfrm>
              <a:off x="1528549" y="218364"/>
              <a:ext cx="3589361" cy="2702257"/>
            </a:xfrm>
            <a:custGeom>
              <a:avLst/>
              <a:gdLst>
                <a:gd name="connsiteX0" fmla="*/ 13648 w 3589361"/>
                <a:gd name="connsiteY0" fmla="*/ 0 h 2702257"/>
                <a:gd name="connsiteX1" fmla="*/ 0 w 3589361"/>
                <a:gd name="connsiteY1" fmla="*/ 2702257 h 2702257"/>
                <a:gd name="connsiteX2" fmla="*/ 2770496 w 3589361"/>
                <a:gd name="connsiteY2" fmla="*/ 2702257 h 2702257"/>
                <a:gd name="connsiteX3" fmla="*/ 2770496 w 3589361"/>
                <a:gd name="connsiteY3" fmla="*/ 1255594 h 2702257"/>
                <a:gd name="connsiteX4" fmla="*/ 3589361 w 3589361"/>
                <a:gd name="connsiteY4" fmla="*/ 1255594 h 2702257"/>
                <a:gd name="connsiteX5" fmla="*/ 3589361 w 3589361"/>
                <a:gd name="connsiteY5" fmla="*/ 0 h 2702257"/>
                <a:gd name="connsiteX6" fmla="*/ 13648 w 3589361"/>
                <a:gd name="connsiteY6" fmla="*/ 0 h 2702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361" h="2702257">
                  <a:moveTo>
                    <a:pt x="13648" y="0"/>
                  </a:moveTo>
                  <a:cubicBezTo>
                    <a:pt x="9099" y="900752"/>
                    <a:pt x="4549" y="1801505"/>
                    <a:pt x="0" y="2702257"/>
                  </a:cubicBezTo>
                  <a:lnTo>
                    <a:pt x="2770496" y="2702257"/>
                  </a:lnTo>
                  <a:lnTo>
                    <a:pt x="2770496" y="1255594"/>
                  </a:lnTo>
                  <a:lnTo>
                    <a:pt x="3589361" y="1255594"/>
                  </a:lnTo>
                  <a:lnTo>
                    <a:pt x="3589361" y="0"/>
                  </a:lnTo>
                  <a:lnTo>
                    <a:pt x="13648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191069" y="3330054"/>
              <a:ext cx="4039737" cy="2210937"/>
            </a:xfrm>
            <a:custGeom>
              <a:avLst/>
              <a:gdLst>
                <a:gd name="connsiteX0" fmla="*/ 0 w 4039737"/>
                <a:gd name="connsiteY0" fmla="*/ 0 h 2210937"/>
                <a:gd name="connsiteX1" fmla="*/ 2101755 w 4039737"/>
                <a:gd name="connsiteY1" fmla="*/ 0 h 2210937"/>
                <a:gd name="connsiteX2" fmla="*/ 2101755 w 4039737"/>
                <a:gd name="connsiteY2" fmla="*/ 313898 h 2210937"/>
                <a:gd name="connsiteX3" fmla="*/ 4039737 w 4039737"/>
                <a:gd name="connsiteY3" fmla="*/ 313898 h 2210937"/>
                <a:gd name="connsiteX4" fmla="*/ 4039737 w 4039737"/>
                <a:gd name="connsiteY4" fmla="*/ 1487606 h 2210937"/>
                <a:gd name="connsiteX5" fmla="*/ 2101755 w 4039737"/>
                <a:gd name="connsiteY5" fmla="*/ 1487606 h 2210937"/>
                <a:gd name="connsiteX6" fmla="*/ 2101755 w 4039737"/>
                <a:gd name="connsiteY6" fmla="*/ 2210937 h 2210937"/>
                <a:gd name="connsiteX7" fmla="*/ 0 w 4039737"/>
                <a:gd name="connsiteY7" fmla="*/ 2210937 h 2210937"/>
                <a:gd name="connsiteX8" fmla="*/ 0 w 4039737"/>
                <a:gd name="connsiteY8" fmla="*/ 0 h 221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9737" h="2210937">
                  <a:moveTo>
                    <a:pt x="0" y="0"/>
                  </a:moveTo>
                  <a:lnTo>
                    <a:pt x="2101755" y="0"/>
                  </a:lnTo>
                  <a:lnTo>
                    <a:pt x="2101755" y="313898"/>
                  </a:lnTo>
                  <a:lnTo>
                    <a:pt x="4039737" y="313898"/>
                  </a:lnTo>
                  <a:lnTo>
                    <a:pt x="4039737" y="1487606"/>
                  </a:lnTo>
                  <a:lnTo>
                    <a:pt x="2101755" y="1487606"/>
                  </a:lnTo>
                  <a:lnTo>
                    <a:pt x="2101755" y="2210937"/>
                  </a:lnTo>
                  <a:lnTo>
                    <a:pt x="0" y="221093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57752" y="2500306"/>
              <a:ext cx="3786214" cy="235745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57554" y="1357298"/>
              <a:ext cx="396095" cy="4266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14480" y="4500570"/>
              <a:ext cx="396095" cy="4266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86578" y="2500306"/>
              <a:ext cx="368799" cy="4266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Heterogeneous data</a:t>
            </a:r>
          </a:p>
          <a:p>
            <a:pPr lvl="1"/>
            <a:r>
              <a:rPr lang="en-US" dirty="0" smtClean="0"/>
              <a:t>Reasonable Explanation</a:t>
            </a:r>
          </a:p>
          <a:p>
            <a:r>
              <a:rPr lang="en-US" dirty="0" smtClean="0"/>
              <a:t>Disadvantage:</a:t>
            </a:r>
          </a:p>
          <a:p>
            <a:pPr lvl="1"/>
            <a:r>
              <a:rPr lang="en-US" dirty="0" smtClean="0"/>
              <a:t>Do not support user-based methods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User Satisfaction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Subjective metric</a:t>
            </a:r>
          </a:p>
          <a:p>
            <a:r>
              <a:rPr lang="en-US" dirty="0" smtClean="0"/>
              <a:t>Measured by user survey or online experiments</a:t>
            </a:r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81400"/>
            <a:ext cx="6677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914400" y="5715000"/>
            <a:ext cx="66294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Prediction Accuracy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Measured by offline experiments</a:t>
            </a:r>
            <a:endParaRPr lang="en-US" dirty="0"/>
          </a:p>
          <a:p>
            <a:r>
              <a:rPr lang="en-US" dirty="0" smtClean="0"/>
              <a:t>Top-N Recommendation</a:t>
            </a:r>
          </a:p>
          <a:p>
            <a:pPr lvl="2"/>
            <a:r>
              <a:rPr lang="en-US" dirty="0" smtClean="0"/>
              <a:t>Precision / Recall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Rating Prediction</a:t>
            </a:r>
          </a:p>
          <a:p>
            <a:pPr lvl="2"/>
            <a:r>
              <a:rPr lang="en-US" dirty="0" smtClean="0"/>
              <a:t>MAE, RMSE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Coverage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Measure the ability of recommender system to recommend all items to users.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Entropy, </a:t>
            </a:r>
            <a:r>
              <a:rPr lang="en-US" dirty="0" err="1" smtClean="0"/>
              <a:t>Gini</a:t>
            </a:r>
            <a:r>
              <a:rPr lang="en-US" dirty="0" smtClean="0"/>
              <a:t> Index</a:t>
            </a:r>
          </a:p>
          <a:p>
            <a:r>
              <a:rPr lang="en-US" dirty="0" smtClean="0"/>
              <a:t>Coverage of “Most Popular” vs. “Personalized Recommendation”</a:t>
            </a:r>
            <a:endParaRPr 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66800" y="2819400"/>
          <a:ext cx="4846638" cy="1328738"/>
        </p:xfrm>
        <a:graphic>
          <a:graphicData uri="http://schemas.openxmlformats.org/presentationml/2006/ole">
            <p:oleObj spid="_x0000_s59394" name="Equation" r:id="rId3" imgW="171432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Diversity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 the ability of recommender system to cover users’ different interests.</a:t>
            </a:r>
          </a:p>
          <a:p>
            <a:r>
              <a:rPr lang="en-US" dirty="0" smtClean="0"/>
              <a:t>Different similarity metric generate different diversity metric.</a:t>
            </a:r>
          </a:p>
          <a:p>
            <a:r>
              <a:rPr lang="en-US" dirty="0" smtClean="0"/>
              <a:t>Recommendation results should not come from single reason.</a:t>
            </a:r>
          </a:p>
          <a:p>
            <a:r>
              <a:rPr lang="en-US" dirty="0" smtClean="0"/>
              <a:t>Improving recommendation lists through topic diversification [</a:t>
            </a:r>
            <a:r>
              <a:rPr lang="en-US" dirty="0" smtClean="0">
                <a:hlinkClick r:id="rId2"/>
              </a:rPr>
              <a:t>WWW2005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Novelty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 the ability of recommender system to introduce long tail items to users.</a:t>
            </a:r>
          </a:p>
          <a:p>
            <a:r>
              <a:rPr lang="en-US" dirty="0" smtClean="0"/>
              <a:t>International Workshop on Novelty and Diversity in Recommender Systems [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Music Recommendation and Discovery in the Long Tail [</a:t>
            </a:r>
            <a:r>
              <a:rPr lang="en-US" dirty="0" smtClean="0">
                <a:hlinkClick r:id="rId3"/>
              </a:rPr>
              <a:t>Oscar </a:t>
            </a:r>
            <a:r>
              <a:rPr lang="en-US" dirty="0" err="1" smtClean="0">
                <a:hlinkClick r:id="rId3"/>
              </a:rPr>
              <a:t>Celma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371600" y="53340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大话西游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962400" y="53340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临岐</a:t>
            </a:r>
            <a:endParaRPr lang="en-US" dirty="0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2743200" y="5638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XiangLiang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xiangliang">
      <a:majorFont>
        <a:latin typeface="Cambria"/>
        <a:ea typeface="宋体"/>
        <a:cs typeface=""/>
      </a:majorFont>
      <a:minorFont>
        <a:latin typeface="Cambr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8344</TotalTime>
  <Words>1259</Words>
  <Application>Microsoft Office PowerPoint</Application>
  <PresentationFormat>全屏显示(4:3)</PresentationFormat>
  <Paragraphs>463</Paragraphs>
  <Slides>50</Slides>
  <Notes>1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Office 主题</vt:lpstr>
      <vt:lpstr>Equation</vt:lpstr>
      <vt:lpstr>Recommender System: Algorithms &amp; Architecture</vt:lpstr>
      <vt:lpstr>Outline</vt:lpstr>
      <vt:lpstr>Problem</vt:lpstr>
      <vt:lpstr>Metrics</vt:lpstr>
      <vt:lpstr>User Satisfaction</vt:lpstr>
      <vt:lpstr>Prediction Accuracy</vt:lpstr>
      <vt:lpstr>Coverage</vt:lpstr>
      <vt:lpstr>Diversity</vt:lpstr>
      <vt:lpstr>Novelty</vt:lpstr>
      <vt:lpstr>Serendipity</vt:lpstr>
      <vt:lpstr>Trust</vt:lpstr>
      <vt:lpstr>Robust</vt:lpstr>
      <vt:lpstr>Real-time</vt:lpstr>
      <vt:lpstr>Data</vt:lpstr>
      <vt:lpstr>Data</vt:lpstr>
      <vt:lpstr>Data</vt:lpstr>
      <vt:lpstr>Algorithms</vt:lpstr>
      <vt:lpstr>Neighborhood-based</vt:lpstr>
      <vt:lpstr>User-based</vt:lpstr>
      <vt:lpstr>User-based CF</vt:lpstr>
      <vt:lpstr>Item-based</vt:lpstr>
      <vt:lpstr>Item-based CF</vt:lpstr>
      <vt:lpstr>Item-based CF</vt:lpstr>
      <vt:lpstr>Neighborhood-based</vt:lpstr>
      <vt:lpstr>References</vt:lpstr>
      <vt:lpstr>Graph-based</vt:lpstr>
      <vt:lpstr>Graph-based</vt:lpstr>
      <vt:lpstr>Graph-based</vt:lpstr>
      <vt:lpstr>References</vt:lpstr>
      <vt:lpstr>Latent Factor Model</vt:lpstr>
      <vt:lpstr>Latent Factor Model</vt:lpstr>
      <vt:lpstr>Latent Factor Model</vt:lpstr>
      <vt:lpstr>Latent Factor Model</vt:lpstr>
      <vt:lpstr>Latent Factor Model</vt:lpstr>
      <vt:lpstr>Latent Factor Model</vt:lpstr>
      <vt:lpstr>References</vt:lpstr>
      <vt:lpstr>Cold Start</vt:lpstr>
      <vt:lpstr>User Cold Start</vt:lpstr>
      <vt:lpstr>User Cold Start</vt:lpstr>
      <vt:lpstr>User Cold Start</vt:lpstr>
      <vt:lpstr>How to get user interest quickly</vt:lpstr>
      <vt:lpstr>Item Cold Start</vt:lpstr>
      <vt:lpstr>Item Cold Start</vt:lpstr>
      <vt:lpstr>System Cold Start</vt:lpstr>
      <vt:lpstr>Architecture</vt:lpstr>
      <vt:lpstr>Architecture</vt:lpstr>
      <vt:lpstr>Architecture</vt:lpstr>
      <vt:lpstr>幻灯片 48</vt:lpstr>
      <vt:lpstr>Architecture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System: Algorithms &amp; Architecture</dc:title>
  <dc:creator>xlvector</dc:creator>
  <cp:lastModifiedBy>xlvector</cp:lastModifiedBy>
  <cp:revision>73</cp:revision>
  <dcterms:created xsi:type="dcterms:W3CDTF">2012-05-02T08:20:33Z</dcterms:created>
  <dcterms:modified xsi:type="dcterms:W3CDTF">2012-06-16T07:03:01Z</dcterms:modified>
</cp:coreProperties>
</file>