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2" r:id="rId25"/>
    <p:sldId id="280" r:id="rId26"/>
    <p:sldId id="281" r:id="rId27"/>
    <p:sldId id="276"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6228"/>
  </p:normalViewPr>
  <p:slideViewPr>
    <p:cSldViewPr snapToGrid="0" snapToObjects="1">
      <p:cViewPr varScale="1">
        <p:scale>
          <a:sx n="121" d="100"/>
          <a:sy n="121" d="100"/>
        </p:scale>
        <p:origin x="20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led Henidak (KAL)" userId="afa32885-6881-4d74-93e5-2f713e8c2558" providerId="ADAL" clId="{076B6D55-A3D3-AE48-9122-8A4A8430B088}"/>
    <pc:docChg chg="modSld">
      <pc:chgData name="Khaled Henidak (KAL)" userId="afa32885-6881-4d74-93e5-2f713e8c2558" providerId="ADAL" clId="{076B6D55-A3D3-AE48-9122-8A4A8430B088}" dt="2023-06-14T15:24:23.665" v="36" actId="13926"/>
      <pc:docMkLst>
        <pc:docMk/>
      </pc:docMkLst>
      <pc:sldChg chg="modSp mod">
        <pc:chgData name="Khaled Henidak (KAL)" userId="afa32885-6881-4d74-93e5-2f713e8c2558" providerId="ADAL" clId="{076B6D55-A3D3-AE48-9122-8A4A8430B088}" dt="2023-06-09T21:28:32.932" v="1" actId="122"/>
        <pc:sldMkLst>
          <pc:docMk/>
          <pc:sldMk cId="1246139661" sldId="256"/>
        </pc:sldMkLst>
        <pc:spChg chg="mod">
          <ac:chgData name="Khaled Henidak (KAL)" userId="afa32885-6881-4d74-93e5-2f713e8c2558" providerId="ADAL" clId="{076B6D55-A3D3-AE48-9122-8A4A8430B088}" dt="2023-06-09T21:28:32.932" v="1" actId="122"/>
          <ac:spMkLst>
            <pc:docMk/>
            <pc:sldMk cId="1246139661" sldId="256"/>
            <ac:spMk id="3" creationId="{B79127C3-055E-9D7A-387A-14D451A3F9F7}"/>
          </ac:spMkLst>
        </pc:spChg>
      </pc:sldChg>
      <pc:sldChg chg="modSp mod">
        <pc:chgData name="Khaled Henidak (KAL)" userId="afa32885-6881-4d74-93e5-2f713e8c2558" providerId="ADAL" clId="{076B6D55-A3D3-AE48-9122-8A4A8430B088}" dt="2023-06-14T15:23:29.558" v="34" actId="20577"/>
        <pc:sldMkLst>
          <pc:docMk/>
          <pc:sldMk cId="1177499215" sldId="259"/>
        </pc:sldMkLst>
        <pc:spChg chg="mod">
          <ac:chgData name="Khaled Henidak (KAL)" userId="afa32885-6881-4d74-93e5-2f713e8c2558" providerId="ADAL" clId="{076B6D55-A3D3-AE48-9122-8A4A8430B088}" dt="2023-06-14T15:23:29.558" v="34" actId="20577"/>
          <ac:spMkLst>
            <pc:docMk/>
            <pc:sldMk cId="1177499215" sldId="259"/>
            <ac:spMk id="3" creationId="{FFAB1567-06A0-BF44-ABFD-1EE03298F622}"/>
          </ac:spMkLst>
        </pc:spChg>
      </pc:sldChg>
      <pc:sldChg chg="modSp mod">
        <pc:chgData name="Khaled Henidak (KAL)" userId="afa32885-6881-4d74-93e5-2f713e8c2558" providerId="ADAL" clId="{076B6D55-A3D3-AE48-9122-8A4A8430B088}" dt="2023-06-14T15:24:23.665" v="36" actId="13926"/>
        <pc:sldMkLst>
          <pc:docMk/>
          <pc:sldMk cId="1678672268" sldId="261"/>
        </pc:sldMkLst>
        <pc:spChg chg="mod">
          <ac:chgData name="Khaled Henidak (KAL)" userId="afa32885-6881-4d74-93e5-2f713e8c2558" providerId="ADAL" clId="{076B6D55-A3D3-AE48-9122-8A4A8430B088}" dt="2023-06-14T15:24:23.665" v="36" actId="13926"/>
          <ac:spMkLst>
            <pc:docMk/>
            <pc:sldMk cId="1678672268" sldId="261"/>
            <ac:spMk id="6" creationId="{80D38182-63FF-CD3C-F9EF-6D98EA9BA3A2}"/>
          </ac:spMkLst>
        </pc:spChg>
      </pc:sldChg>
      <pc:sldChg chg="modSp mod">
        <pc:chgData name="Khaled Henidak (KAL)" userId="afa32885-6881-4d74-93e5-2f713e8c2558" providerId="ADAL" clId="{076B6D55-A3D3-AE48-9122-8A4A8430B088}" dt="2023-06-09T21:32:35.317" v="12" actId="20577"/>
        <pc:sldMkLst>
          <pc:docMk/>
          <pc:sldMk cId="841536599" sldId="262"/>
        </pc:sldMkLst>
        <pc:spChg chg="mod">
          <ac:chgData name="Khaled Henidak (KAL)" userId="afa32885-6881-4d74-93e5-2f713e8c2558" providerId="ADAL" clId="{076B6D55-A3D3-AE48-9122-8A4A8430B088}" dt="2023-06-09T21:32:35.317" v="12" actId="20577"/>
          <ac:spMkLst>
            <pc:docMk/>
            <pc:sldMk cId="841536599" sldId="262"/>
            <ac:spMk id="6" creationId="{80D38182-63FF-CD3C-F9EF-6D98EA9BA3A2}"/>
          </ac:spMkLst>
        </pc:spChg>
      </pc:sldChg>
    </pc:docChg>
  </pc:docChgLst>
  <pc:docChgLst>
    <pc:chgData name="Khaled Henidak (KAL)" userId="afa32885-6881-4d74-93e5-2f713e8c2558" providerId="ADAL" clId="{6E4DC8D8-27C3-B149-95CB-7B5CFB37619E}"/>
    <pc:docChg chg="undo custSel modSld">
      <pc:chgData name="Khaled Henidak (KAL)" userId="afa32885-6881-4d74-93e5-2f713e8c2558" providerId="ADAL" clId="{6E4DC8D8-27C3-B149-95CB-7B5CFB37619E}" dt="2022-05-12T16:27:53.326" v="153" actId="20577"/>
      <pc:docMkLst>
        <pc:docMk/>
      </pc:docMkLst>
      <pc:sldChg chg="modSp mod">
        <pc:chgData name="Khaled Henidak (KAL)" userId="afa32885-6881-4d74-93e5-2f713e8c2558" providerId="ADAL" clId="{6E4DC8D8-27C3-B149-95CB-7B5CFB37619E}" dt="2022-05-12T16:01:37.905" v="102" actId="20577"/>
        <pc:sldMkLst>
          <pc:docMk/>
          <pc:sldMk cId="1631353448" sldId="258"/>
        </pc:sldMkLst>
        <pc:spChg chg="mod">
          <ac:chgData name="Khaled Henidak (KAL)" userId="afa32885-6881-4d74-93e5-2f713e8c2558" providerId="ADAL" clId="{6E4DC8D8-27C3-B149-95CB-7B5CFB37619E}" dt="2022-05-12T16:01:37.905" v="102" actId="20577"/>
          <ac:spMkLst>
            <pc:docMk/>
            <pc:sldMk cId="1631353448" sldId="258"/>
            <ac:spMk id="3" creationId="{FFAB1567-06A0-BF44-ABFD-1EE03298F622}"/>
          </ac:spMkLst>
        </pc:spChg>
      </pc:sldChg>
      <pc:sldChg chg="modSp mod">
        <pc:chgData name="Khaled Henidak (KAL)" userId="afa32885-6881-4d74-93e5-2f713e8c2558" providerId="ADAL" clId="{6E4DC8D8-27C3-B149-95CB-7B5CFB37619E}" dt="2022-05-10T16:07:37.288" v="9" actId="20577"/>
        <pc:sldMkLst>
          <pc:docMk/>
          <pc:sldMk cId="1868972385" sldId="265"/>
        </pc:sldMkLst>
        <pc:spChg chg="mod">
          <ac:chgData name="Khaled Henidak (KAL)" userId="afa32885-6881-4d74-93e5-2f713e8c2558" providerId="ADAL" clId="{6E4DC8D8-27C3-B149-95CB-7B5CFB37619E}" dt="2022-05-10T16:07:37.288" v="9" actId="20577"/>
          <ac:spMkLst>
            <pc:docMk/>
            <pc:sldMk cId="1868972385" sldId="265"/>
            <ac:spMk id="6" creationId="{80D38182-63FF-CD3C-F9EF-6D98EA9BA3A2}"/>
          </ac:spMkLst>
        </pc:spChg>
      </pc:sldChg>
      <pc:sldChg chg="modSp mod">
        <pc:chgData name="Khaled Henidak (KAL)" userId="afa32885-6881-4d74-93e5-2f713e8c2558" providerId="ADAL" clId="{6E4DC8D8-27C3-B149-95CB-7B5CFB37619E}" dt="2022-05-10T16:08:07.065" v="14" actId="20577"/>
        <pc:sldMkLst>
          <pc:docMk/>
          <pc:sldMk cId="2077333146" sldId="267"/>
        </pc:sldMkLst>
        <pc:spChg chg="mod">
          <ac:chgData name="Khaled Henidak (KAL)" userId="afa32885-6881-4d74-93e5-2f713e8c2558" providerId="ADAL" clId="{6E4DC8D8-27C3-B149-95CB-7B5CFB37619E}" dt="2022-05-10T16:08:07.065" v="14" actId="20577"/>
          <ac:spMkLst>
            <pc:docMk/>
            <pc:sldMk cId="2077333146" sldId="267"/>
            <ac:spMk id="6" creationId="{80D38182-63FF-CD3C-F9EF-6D98EA9BA3A2}"/>
          </ac:spMkLst>
        </pc:spChg>
      </pc:sldChg>
      <pc:sldChg chg="modSp mod">
        <pc:chgData name="Khaled Henidak (KAL)" userId="afa32885-6881-4d74-93e5-2f713e8c2558" providerId="ADAL" clId="{6E4DC8D8-27C3-B149-95CB-7B5CFB37619E}" dt="2022-05-10T16:09:58.610" v="60" actId="20577"/>
        <pc:sldMkLst>
          <pc:docMk/>
          <pc:sldMk cId="871475310" sldId="268"/>
        </pc:sldMkLst>
        <pc:spChg chg="mod">
          <ac:chgData name="Khaled Henidak (KAL)" userId="afa32885-6881-4d74-93e5-2f713e8c2558" providerId="ADAL" clId="{6E4DC8D8-27C3-B149-95CB-7B5CFB37619E}" dt="2022-05-10T16:09:58.610" v="60" actId="20577"/>
          <ac:spMkLst>
            <pc:docMk/>
            <pc:sldMk cId="871475310" sldId="268"/>
            <ac:spMk id="6" creationId="{80D38182-63FF-CD3C-F9EF-6D98EA9BA3A2}"/>
          </ac:spMkLst>
        </pc:spChg>
      </pc:sldChg>
      <pc:sldChg chg="addSp delSp modSp mod">
        <pc:chgData name="Khaled Henidak (KAL)" userId="afa32885-6881-4d74-93e5-2f713e8c2558" providerId="ADAL" clId="{6E4DC8D8-27C3-B149-95CB-7B5CFB37619E}" dt="2022-05-10T16:11:47.008" v="89" actId="1076"/>
        <pc:sldMkLst>
          <pc:docMk/>
          <pc:sldMk cId="4010456955" sldId="269"/>
        </pc:sldMkLst>
        <pc:spChg chg="add del mod">
          <ac:chgData name="Khaled Henidak (KAL)" userId="afa32885-6881-4d74-93e5-2f713e8c2558" providerId="ADAL" clId="{6E4DC8D8-27C3-B149-95CB-7B5CFB37619E}" dt="2022-05-10T16:11:47.008" v="89" actId="1076"/>
          <ac:spMkLst>
            <pc:docMk/>
            <pc:sldMk cId="4010456955" sldId="269"/>
            <ac:spMk id="6" creationId="{1A5FCDC9-D849-7332-242B-19500835913A}"/>
          </ac:spMkLst>
        </pc:spChg>
      </pc:sldChg>
      <pc:sldChg chg="modSp mod">
        <pc:chgData name="Khaled Henidak (KAL)" userId="afa32885-6881-4d74-93e5-2f713e8c2558" providerId="ADAL" clId="{6E4DC8D8-27C3-B149-95CB-7B5CFB37619E}" dt="2022-05-10T16:13:41.195" v="90" actId="20577"/>
        <pc:sldMkLst>
          <pc:docMk/>
          <pc:sldMk cId="2220664654" sldId="273"/>
        </pc:sldMkLst>
        <pc:spChg chg="mod">
          <ac:chgData name="Khaled Henidak (KAL)" userId="afa32885-6881-4d74-93e5-2f713e8c2558" providerId="ADAL" clId="{6E4DC8D8-27C3-B149-95CB-7B5CFB37619E}" dt="2022-05-10T16:13:41.195" v="90" actId="20577"/>
          <ac:spMkLst>
            <pc:docMk/>
            <pc:sldMk cId="2220664654" sldId="273"/>
            <ac:spMk id="6" creationId="{80D38182-63FF-CD3C-F9EF-6D98EA9BA3A2}"/>
          </ac:spMkLst>
        </pc:spChg>
      </pc:sldChg>
      <pc:sldChg chg="mod modShow">
        <pc:chgData name="Khaled Henidak (KAL)" userId="afa32885-6881-4d74-93e5-2f713e8c2558" providerId="ADAL" clId="{6E4DC8D8-27C3-B149-95CB-7B5CFB37619E}" dt="2022-05-10T16:15:00.063" v="91" actId="729"/>
        <pc:sldMkLst>
          <pc:docMk/>
          <pc:sldMk cId="942169132" sldId="274"/>
        </pc:sldMkLst>
      </pc:sldChg>
      <pc:sldChg chg="modSp mod">
        <pc:chgData name="Khaled Henidak (KAL)" userId="afa32885-6881-4d74-93e5-2f713e8c2558" providerId="ADAL" clId="{6E4DC8D8-27C3-B149-95CB-7B5CFB37619E}" dt="2022-05-12T16:27:53.326" v="153" actId="20577"/>
        <pc:sldMkLst>
          <pc:docMk/>
          <pc:sldMk cId="3973080088" sldId="283"/>
        </pc:sldMkLst>
        <pc:spChg chg="mod">
          <ac:chgData name="Khaled Henidak (KAL)" userId="afa32885-6881-4d74-93e5-2f713e8c2558" providerId="ADAL" clId="{6E4DC8D8-27C3-B149-95CB-7B5CFB37619E}" dt="2022-05-12T16:27:47.132" v="127" actId="20577"/>
          <ac:spMkLst>
            <pc:docMk/>
            <pc:sldMk cId="3973080088" sldId="283"/>
            <ac:spMk id="6" creationId="{873F92FC-2001-C001-9AA8-C36DBA534A90}"/>
          </ac:spMkLst>
        </pc:spChg>
        <pc:spChg chg="mod">
          <ac:chgData name="Khaled Henidak (KAL)" userId="afa32885-6881-4d74-93e5-2f713e8c2558" providerId="ADAL" clId="{6E4DC8D8-27C3-B149-95CB-7B5CFB37619E}" dt="2022-05-12T16:27:53.326" v="153" actId="20577"/>
          <ac:spMkLst>
            <pc:docMk/>
            <pc:sldMk cId="3973080088" sldId="283"/>
            <ac:spMk id="7" creationId="{DA49F22A-A47D-ADB9-4B63-E16D5E1968D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20BF8-824F-0F2E-96BC-25FC22AB56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9B67E2-6618-9641-D466-95B0B48773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58F165-14E7-729D-9DA6-F72E2F85FC7A}"/>
              </a:ext>
            </a:extLst>
          </p:cNvPr>
          <p:cNvSpPr>
            <a:spLocks noGrp="1"/>
          </p:cNvSpPr>
          <p:nvPr>
            <p:ph type="dt" sz="half" idx="10"/>
          </p:nvPr>
        </p:nvSpPr>
        <p:spPr/>
        <p:txBody>
          <a:bodyPr/>
          <a:lstStyle/>
          <a:p>
            <a:fld id="{D60EC873-7D9B-DE4B-B053-2364EBBC1E54}" type="datetimeFigureOut">
              <a:rPr lang="en-US" smtClean="0"/>
              <a:t>6/13/23</a:t>
            </a:fld>
            <a:endParaRPr lang="en-US"/>
          </a:p>
        </p:txBody>
      </p:sp>
      <p:sp>
        <p:nvSpPr>
          <p:cNvPr id="5" name="Footer Placeholder 4">
            <a:extLst>
              <a:ext uri="{FF2B5EF4-FFF2-40B4-BE49-F238E27FC236}">
                <a16:creationId xmlns:a16="http://schemas.microsoft.com/office/drawing/2014/main" id="{6577352A-68EF-11C1-8406-A2BE38BC0C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77938A-B168-A59D-8EAC-F6D54777412A}"/>
              </a:ext>
            </a:extLst>
          </p:cNvPr>
          <p:cNvSpPr>
            <a:spLocks noGrp="1"/>
          </p:cNvSpPr>
          <p:nvPr>
            <p:ph type="sldNum" sz="quarter" idx="12"/>
          </p:nvPr>
        </p:nvSpPr>
        <p:spPr/>
        <p:txBody>
          <a:bodyPr/>
          <a:lstStyle/>
          <a:p>
            <a:fld id="{EBBF2083-6E0C-E840-A3E1-6AA63506EC9F}" type="slidenum">
              <a:rPr lang="en-US" smtClean="0"/>
              <a:t>‹#›</a:t>
            </a:fld>
            <a:endParaRPr lang="en-US"/>
          </a:p>
        </p:txBody>
      </p:sp>
    </p:spTree>
    <p:extLst>
      <p:ext uri="{BB962C8B-B14F-4D97-AF65-F5344CB8AC3E}">
        <p14:creationId xmlns:p14="http://schemas.microsoft.com/office/powerpoint/2010/main" val="3261157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EDF7D-F070-E3CC-162A-453B193BDB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B91AAF-BA93-2DB5-353D-F7F771E484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F71428-EB00-63F0-6BC1-3FDB5CDA5A25}"/>
              </a:ext>
            </a:extLst>
          </p:cNvPr>
          <p:cNvSpPr>
            <a:spLocks noGrp="1"/>
          </p:cNvSpPr>
          <p:nvPr>
            <p:ph type="dt" sz="half" idx="10"/>
          </p:nvPr>
        </p:nvSpPr>
        <p:spPr/>
        <p:txBody>
          <a:bodyPr/>
          <a:lstStyle/>
          <a:p>
            <a:fld id="{D60EC873-7D9B-DE4B-B053-2364EBBC1E54}" type="datetimeFigureOut">
              <a:rPr lang="en-US" smtClean="0"/>
              <a:t>6/13/23</a:t>
            </a:fld>
            <a:endParaRPr lang="en-US"/>
          </a:p>
        </p:txBody>
      </p:sp>
      <p:sp>
        <p:nvSpPr>
          <p:cNvPr id="5" name="Footer Placeholder 4">
            <a:extLst>
              <a:ext uri="{FF2B5EF4-FFF2-40B4-BE49-F238E27FC236}">
                <a16:creationId xmlns:a16="http://schemas.microsoft.com/office/drawing/2014/main" id="{00B4069A-B537-A89D-81A6-E90A8D6859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48F29-52C6-9CC5-7336-F9A443AE1736}"/>
              </a:ext>
            </a:extLst>
          </p:cNvPr>
          <p:cNvSpPr>
            <a:spLocks noGrp="1"/>
          </p:cNvSpPr>
          <p:nvPr>
            <p:ph type="sldNum" sz="quarter" idx="12"/>
          </p:nvPr>
        </p:nvSpPr>
        <p:spPr/>
        <p:txBody>
          <a:bodyPr/>
          <a:lstStyle/>
          <a:p>
            <a:fld id="{EBBF2083-6E0C-E840-A3E1-6AA63506EC9F}" type="slidenum">
              <a:rPr lang="en-US" smtClean="0"/>
              <a:t>‹#›</a:t>
            </a:fld>
            <a:endParaRPr lang="en-US"/>
          </a:p>
        </p:txBody>
      </p:sp>
    </p:spTree>
    <p:extLst>
      <p:ext uri="{BB962C8B-B14F-4D97-AF65-F5344CB8AC3E}">
        <p14:creationId xmlns:p14="http://schemas.microsoft.com/office/powerpoint/2010/main" val="4141095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A15A1F-C729-E567-19CC-9A7A193AEB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635D67-E816-F402-4C6F-89EB2B8647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AA9D44-169F-FDB0-07E3-67D92FD9C0AD}"/>
              </a:ext>
            </a:extLst>
          </p:cNvPr>
          <p:cNvSpPr>
            <a:spLocks noGrp="1"/>
          </p:cNvSpPr>
          <p:nvPr>
            <p:ph type="dt" sz="half" idx="10"/>
          </p:nvPr>
        </p:nvSpPr>
        <p:spPr/>
        <p:txBody>
          <a:bodyPr/>
          <a:lstStyle/>
          <a:p>
            <a:fld id="{D60EC873-7D9B-DE4B-B053-2364EBBC1E54}" type="datetimeFigureOut">
              <a:rPr lang="en-US" smtClean="0"/>
              <a:t>6/13/23</a:t>
            </a:fld>
            <a:endParaRPr lang="en-US"/>
          </a:p>
        </p:txBody>
      </p:sp>
      <p:sp>
        <p:nvSpPr>
          <p:cNvPr id="5" name="Footer Placeholder 4">
            <a:extLst>
              <a:ext uri="{FF2B5EF4-FFF2-40B4-BE49-F238E27FC236}">
                <a16:creationId xmlns:a16="http://schemas.microsoft.com/office/drawing/2014/main" id="{D91341AF-BC50-0C37-83F1-64E9945F3E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BE242-3838-F356-49AD-FEECCE149ABC}"/>
              </a:ext>
            </a:extLst>
          </p:cNvPr>
          <p:cNvSpPr>
            <a:spLocks noGrp="1"/>
          </p:cNvSpPr>
          <p:nvPr>
            <p:ph type="sldNum" sz="quarter" idx="12"/>
          </p:nvPr>
        </p:nvSpPr>
        <p:spPr/>
        <p:txBody>
          <a:bodyPr/>
          <a:lstStyle/>
          <a:p>
            <a:fld id="{EBBF2083-6E0C-E840-A3E1-6AA63506EC9F}" type="slidenum">
              <a:rPr lang="en-US" smtClean="0"/>
              <a:t>‹#›</a:t>
            </a:fld>
            <a:endParaRPr lang="en-US"/>
          </a:p>
        </p:txBody>
      </p:sp>
    </p:spTree>
    <p:extLst>
      <p:ext uri="{BB962C8B-B14F-4D97-AF65-F5344CB8AC3E}">
        <p14:creationId xmlns:p14="http://schemas.microsoft.com/office/powerpoint/2010/main" val="2508533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B75BA-C3F3-D16C-1B6D-3F0E95352E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85C9B1-B0F8-F924-0D1C-CC4F059ACD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BD9DEF-D2EA-C469-F89D-F38B48B91887}"/>
              </a:ext>
            </a:extLst>
          </p:cNvPr>
          <p:cNvSpPr>
            <a:spLocks noGrp="1"/>
          </p:cNvSpPr>
          <p:nvPr>
            <p:ph type="dt" sz="half" idx="10"/>
          </p:nvPr>
        </p:nvSpPr>
        <p:spPr/>
        <p:txBody>
          <a:bodyPr/>
          <a:lstStyle/>
          <a:p>
            <a:fld id="{D60EC873-7D9B-DE4B-B053-2364EBBC1E54}" type="datetimeFigureOut">
              <a:rPr lang="en-US" smtClean="0"/>
              <a:t>6/13/23</a:t>
            </a:fld>
            <a:endParaRPr lang="en-US"/>
          </a:p>
        </p:txBody>
      </p:sp>
      <p:sp>
        <p:nvSpPr>
          <p:cNvPr id="5" name="Footer Placeholder 4">
            <a:extLst>
              <a:ext uri="{FF2B5EF4-FFF2-40B4-BE49-F238E27FC236}">
                <a16:creationId xmlns:a16="http://schemas.microsoft.com/office/drawing/2014/main" id="{F439764C-A42F-CDA9-0C20-9E5C5778D1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9A886C-A7CF-999F-9B7F-248F9E79E381}"/>
              </a:ext>
            </a:extLst>
          </p:cNvPr>
          <p:cNvSpPr>
            <a:spLocks noGrp="1"/>
          </p:cNvSpPr>
          <p:nvPr>
            <p:ph type="sldNum" sz="quarter" idx="12"/>
          </p:nvPr>
        </p:nvSpPr>
        <p:spPr/>
        <p:txBody>
          <a:bodyPr/>
          <a:lstStyle/>
          <a:p>
            <a:fld id="{EBBF2083-6E0C-E840-A3E1-6AA63506EC9F}" type="slidenum">
              <a:rPr lang="en-US" smtClean="0"/>
              <a:t>‹#›</a:t>
            </a:fld>
            <a:endParaRPr lang="en-US"/>
          </a:p>
        </p:txBody>
      </p:sp>
    </p:spTree>
    <p:extLst>
      <p:ext uri="{BB962C8B-B14F-4D97-AF65-F5344CB8AC3E}">
        <p14:creationId xmlns:p14="http://schemas.microsoft.com/office/powerpoint/2010/main" val="205388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F2807-C657-C1A7-8C0F-66E956CF3E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233223-78F0-0FA1-13EC-1B1805EDE2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8C1836-2EB0-176A-45F7-1434B64F1F18}"/>
              </a:ext>
            </a:extLst>
          </p:cNvPr>
          <p:cNvSpPr>
            <a:spLocks noGrp="1"/>
          </p:cNvSpPr>
          <p:nvPr>
            <p:ph type="dt" sz="half" idx="10"/>
          </p:nvPr>
        </p:nvSpPr>
        <p:spPr/>
        <p:txBody>
          <a:bodyPr/>
          <a:lstStyle/>
          <a:p>
            <a:fld id="{D60EC873-7D9B-DE4B-B053-2364EBBC1E54}" type="datetimeFigureOut">
              <a:rPr lang="en-US" smtClean="0"/>
              <a:t>6/13/23</a:t>
            </a:fld>
            <a:endParaRPr lang="en-US"/>
          </a:p>
        </p:txBody>
      </p:sp>
      <p:sp>
        <p:nvSpPr>
          <p:cNvPr id="5" name="Footer Placeholder 4">
            <a:extLst>
              <a:ext uri="{FF2B5EF4-FFF2-40B4-BE49-F238E27FC236}">
                <a16:creationId xmlns:a16="http://schemas.microsoft.com/office/drawing/2014/main" id="{06163955-839A-F3C0-34D1-C62E390B0A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2DD5A0-EC77-DEF2-B2AF-63390CA03907}"/>
              </a:ext>
            </a:extLst>
          </p:cNvPr>
          <p:cNvSpPr>
            <a:spLocks noGrp="1"/>
          </p:cNvSpPr>
          <p:nvPr>
            <p:ph type="sldNum" sz="quarter" idx="12"/>
          </p:nvPr>
        </p:nvSpPr>
        <p:spPr/>
        <p:txBody>
          <a:bodyPr/>
          <a:lstStyle/>
          <a:p>
            <a:fld id="{EBBF2083-6E0C-E840-A3E1-6AA63506EC9F}" type="slidenum">
              <a:rPr lang="en-US" smtClean="0"/>
              <a:t>‹#›</a:t>
            </a:fld>
            <a:endParaRPr lang="en-US"/>
          </a:p>
        </p:txBody>
      </p:sp>
    </p:spTree>
    <p:extLst>
      <p:ext uri="{BB962C8B-B14F-4D97-AF65-F5344CB8AC3E}">
        <p14:creationId xmlns:p14="http://schemas.microsoft.com/office/powerpoint/2010/main" val="24066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2F9F2-64B6-BE4A-75B9-78E5C51E8F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2A0EBC-D99B-6529-F5B2-1967F56904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20FF36-31A1-8E37-3F12-DE0C427737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DFF949-EB1E-5C86-2869-9248AA1E976E}"/>
              </a:ext>
            </a:extLst>
          </p:cNvPr>
          <p:cNvSpPr>
            <a:spLocks noGrp="1"/>
          </p:cNvSpPr>
          <p:nvPr>
            <p:ph type="dt" sz="half" idx="10"/>
          </p:nvPr>
        </p:nvSpPr>
        <p:spPr/>
        <p:txBody>
          <a:bodyPr/>
          <a:lstStyle/>
          <a:p>
            <a:fld id="{D60EC873-7D9B-DE4B-B053-2364EBBC1E54}" type="datetimeFigureOut">
              <a:rPr lang="en-US" smtClean="0"/>
              <a:t>6/13/23</a:t>
            </a:fld>
            <a:endParaRPr lang="en-US"/>
          </a:p>
        </p:txBody>
      </p:sp>
      <p:sp>
        <p:nvSpPr>
          <p:cNvPr id="6" name="Footer Placeholder 5">
            <a:extLst>
              <a:ext uri="{FF2B5EF4-FFF2-40B4-BE49-F238E27FC236}">
                <a16:creationId xmlns:a16="http://schemas.microsoft.com/office/drawing/2014/main" id="{BF8E7DB5-BAF0-34CC-A16B-7445AEA74C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4B1E85-112D-5053-829F-A272AB5E4A79}"/>
              </a:ext>
            </a:extLst>
          </p:cNvPr>
          <p:cNvSpPr>
            <a:spLocks noGrp="1"/>
          </p:cNvSpPr>
          <p:nvPr>
            <p:ph type="sldNum" sz="quarter" idx="12"/>
          </p:nvPr>
        </p:nvSpPr>
        <p:spPr/>
        <p:txBody>
          <a:bodyPr/>
          <a:lstStyle/>
          <a:p>
            <a:fld id="{EBBF2083-6E0C-E840-A3E1-6AA63506EC9F}" type="slidenum">
              <a:rPr lang="en-US" smtClean="0"/>
              <a:t>‹#›</a:t>
            </a:fld>
            <a:endParaRPr lang="en-US"/>
          </a:p>
        </p:txBody>
      </p:sp>
    </p:spTree>
    <p:extLst>
      <p:ext uri="{BB962C8B-B14F-4D97-AF65-F5344CB8AC3E}">
        <p14:creationId xmlns:p14="http://schemas.microsoft.com/office/powerpoint/2010/main" val="2851852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0B6A8-9504-A6C5-EDF4-56D052F8B2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16942C-654F-1EF8-7287-15B9F32647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800CF9-F04A-37E4-5656-D0FEFBF08B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7DDD43-2252-5340-2851-0DE6E5C3EF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1F5A2E-02BA-5559-0601-DA66A6B15B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46A26A-7AD8-CC89-FD3F-763AFA90B565}"/>
              </a:ext>
            </a:extLst>
          </p:cNvPr>
          <p:cNvSpPr>
            <a:spLocks noGrp="1"/>
          </p:cNvSpPr>
          <p:nvPr>
            <p:ph type="dt" sz="half" idx="10"/>
          </p:nvPr>
        </p:nvSpPr>
        <p:spPr/>
        <p:txBody>
          <a:bodyPr/>
          <a:lstStyle/>
          <a:p>
            <a:fld id="{D60EC873-7D9B-DE4B-B053-2364EBBC1E54}" type="datetimeFigureOut">
              <a:rPr lang="en-US" smtClean="0"/>
              <a:t>6/13/23</a:t>
            </a:fld>
            <a:endParaRPr lang="en-US"/>
          </a:p>
        </p:txBody>
      </p:sp>
      <p:sp>
        <p:nvSpPr>
          <p:cNvPr id="8" name="Footer Placeholder 7">
            <a:extLst>
              <a:ext uri="{FF2B5EF4-FFF2-40B4-BE49-F238E27FC236}">
                <a16:creationId xmlns:a16="http://schemas.microsoft.com/office/drawing/2014/main" id="{57EB682C-65C4-49CC-C5DB-02ACD6B31F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786A37-28F2-9E81-61A1-6C3EB90CF31C}"/>
              </a:ext>
            </a:extLst>
          </p:cNvPr>
          <p:cNvSpPr>
            <a:spLocks noGrp="1"/>
          </p:cNvSpPr>
          <p:nvPr>
            <p:ph type="sldNum" sz="quarter" idx="12"/>
          </p:nvPr>
        </p:nvSpPr>
        <p:spPr/>
        <p:txBody>
          <a:bodyPr/>
          <a:lstStyle/>
          <a:p>
            <a:fld id="{EBBF2083-6E0C-E840-A3E1-6AA63506EC9F}" type="slidenum">
              <a:rPr lang="en-US" smtClean="0"/>
              <a:t>‹#›</a:t>
            </a:fld>
            <a:endParaRPr lang="en-US"/>
          </a:p>
        </p:txBody>
      </p:sp>
    </p:spTree>
    <p:extLst>
      <p:ext uri="{BB962C8B-B14F-4D97-AF65-F5344CB8AC3E}">
        <p14:creationId xmlns:p14="http://schemas.microsoft.com/office/powerpoint/2010/main" val="626331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E0017-58E1-E548-B98C-8D4102E083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58D5A1-19C5-A3D7-8EBD-70207B5DD869}"/>
              </a:ext>
            </a:extLst>
          </p:cNvPr>
          <p:cNvSpPr>
            <a:spLocks noGrp="1"/>
          </p:cNvSpPr>
          <p:nvPr>
            <p:ph type="dt" sz="half" idx="10"/>
          </p:nvPr>
        </p:nvSpPr>
        <p:spPr/>
        <p:txBody>
          <a:bodyPr/>
          <a:lstStyle/>
          <a:p>
            <a:fld id="{D60EC873-7D9B-DE4B-B053-2364EBBC1E54}" type="datetimeFigureOut">
              <a:rPr lang="en-US" smtClean="0"/>
              <a:t>6/13/23</a:t>
            </a:fld>
            <a:endParaRPr lang="en-US"/>
          </a:p>
        </p:txBody>
      </p:sp>
      <p:sp>
        <p:nvSpPr>
          <p:cNvPr id="4" name="Footer Placeholder 3">
            <a:extLst>
              <a:ext uri="{FF2B5EF4-FFF2-40B4-BE49-F238E27FC236}">
                <a16:creationId xmlns:a16="http://schemas.microsoft.com/office/drawing/2014/main" id="{83C35481-EFC8-B879-991E-609CAF026F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D72F87-3C27-FC9A-39CE-B3780A060EC7}"/>
              </a:ext>
            </a:extLst>
          </p:cNvPr>
          <p:cNvSpPr>
            <a:spLocks noGrp="1"/>
          </p:cNvSpPr>
          <p:nvPr>
            <p:ph type="sldNum" sz="quarter" idx="12"/>
          </p:nvPr>
        </p:nvSpPr>
        <p:spPr/>
        <p:txBody>
          <a:bodyPr/>
          <a:lstStyle/>
          <a:p>
            <a:fld id="{EBBF2083-6E0C-E840-A3E1-6AA63506EC9F}" type="slidenum">
              <a:rPr lang="en-US" smtClean="0"/>
              <a:t>‹#›</a:t>
            </a:fld>
            <a:endParaRPr lang="en-US"/>
          </a:p>
        </p:txBody>
      </p:sp>
    </p:spTree>
    <p:extLst>
      <p:ext uri="{BB962C8B-B14F-4D97-AF65-F5344CB8AC3E}">
        <p14:creationId xmlns:p14="http://schemas.microsoft.com/office/powerpoint/2010/main" val="2808827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CC0A70-564F-D2B0-F6AB-8FB46CE45AD2}"/>
              </a:ext>
            </a:extLst>
          </p:cNvPr>
          <p:cNvSpPr>
            <a:spLocks noGrp="1"/>
          </p:cNvSpPr>
          <p:nvPr>
            <p:ph type="dt" sz="half" idx="10"/>
          </p:nvPr>
        </p:nvSpPr>
        <p:spPr/>
        <p:txBody>
          <a:bodyPr/>
          <a:lstStyle/>
          <a:p>
            <a:fld id="{D60EC873-7D9B-DE4B-B053-2364EBBC1E54}" type="datetimeFigureOut">
              <a:rPr lang="en-US" smtClean="0"/>
              <a:t>6/13/23</a:t>
            </a:fld>
            <a:endParaRPr lang="en-US"/>
          </a:p>
        </p:txBody>
      </p:sp>
      <p:sp>
        <p:nvSpPr>
          <p:cNvPr id="3" name="Footer Placeholder 2">
            <a:extLst>
              <a:ext uri="{FF2B5EF4-FFF2-40B4-BE49-F238E27FC236}">
                <a16:creationId xmlns:a16="http://schemas.microsoft.com/office/drawing/2014/main" id="{23E3DB37-8206-EDD4-E59C-23F1A43B72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58712C-0662-F896-B4FD-3DE1F6491D52}"/>
              </a:ext>
            </a:extLst>
          </p:cNvPr>
          <p:cNvSpPr>
            <a:spLocks noGrp="1"/>
          </p:cNvSpPr>
          <p:nvPr>
            <p:ph type="sldNum" sz="quarter" idx="12"/>
          </p:nvPr>
        </p:nvSpPr>
        <p:spPr/>
        <p:txBody>
          <a:bodyPr/>
          <a:lstStyle/>
          <a:p>
            <a:fld id="{EBBF2083-6E0C-E840-A3E1-6AA63506EC9F}" type="slidenum">
              <a:rPr lang="en-US" smtClean="0"/>
              <a:t>‹#›</a:t>
            </a:fld>
            <a:endParaRPr lang="en-US"/>
          </a:p>
        </p:txBody>
      </p:sp>
    </p:spTree>
    <p:extLst>
      <p:ext uri="{BB962C8B-B14F-4D97-AF65-F5344CB8AC3E}">
        <p14:creationId xmlns:p14="http://schemas.microsoft.com/office/powerpoint/2010/main" val="988875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D7E52-45DC-2030-3D88-7111391737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F3022F-A611-47BF-A60D-CB3B9DAECF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44463C-3D02-62BD-C905-DDB6BCAB86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271370-3E24-C8AD-4D5B-214C04F1942C}"/>
              </a:ext>
            </a:extLst>
          </p:cNvPr>
          <p:cNvSpPr>
            <a:spLocks noGrp="1"/>
          </p:cNvSpPr>
          <p:nvPr>
            <p:ph type="dt" sz="half" idx="10"/>
          </p:nvPr>
        </p:nvSpPr>
        <p:spPr/>
        <p:txBody>
          <a:bodyPr/>
          <a:lstStyle/>
          <a:p>
            <a:fld id="{D60EC873-7D9B-DE4B-B053-2364EBBC1E54}" type="datetimeFigureOut">
              <a:rPr lang="en-US" smtClean="0"/>
              <a:t>6/13/23</a:t>
            </a:fld>
            <a:endParaRPr lang="en-US"/>
          </a:p>
        </p:txBody>
      </p:sp>
      <p:sp>
        <p:nvSpPr>
          <p:cNvPr id="6" name="Footer Placeholder 5">
            <a:extLst>
              <a:ext uri="{FF2B5EF4-FFF2-40B4-BE49-F238E27FC236}">
                <a16:creationId xmlns:a16="http://schemas.microsoft.com/office/drawing/2014/main" id="{7F9A8CCF-BF6A-4353-09E1-C4EBE2CE6C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C06C92-1017-06C7-6537-2514D00AF870}"/>
              </a:ext>
            </a:extLst>
          </p:cNvPr>
          <p:cNvSpPr>
            <a:spLocks noGrp="1"/>
          </p:cNvSpPr>
          <p:nvPr>
            <p:ph type="sldNum" sz="quarter" idx="12"/>
          </p:nvPr>
        </p:nvSpPr>
        <p:spPr/>
        <p:txBody>
          <a:bodyPr/>
          <a:lstStyle/>
          <a:p>
            <a:fld id="{EBBF2083-6E0C-E840-A3E1-6AA63506EC9F}" type="slidenum">
              <a:rPr lang="en-US" smtClean="0"/>
              <a:t>‹#›</a:t>
            </a:fld>
            <a:endParaRPr lang="en-US"/>
          </a:p>
        </p:txBody>
      </p:sp>
    </p:spTree>
    <p:extLst>
      <p:ext uri="{BB962C8B-B14F-4D97-AF65-F5344CB8AC3E}">
        <p14:creationId xmlns:p14="http://schemas.microsoft.com/office/powerpoint/2010/main" val="208432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D62AB-27E0-7B40-B53A-6C6BFD3967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532155-6BDD-3582-413D-A2922C5462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94E844-7598-3992-FE19-8D95E1FD7F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7BA7E1-E6C5-EBB6-E2FB-9AFBBC9E3785}"/>
              </a:ext>
            </a:extLst>
          </p:cNvPr>
          <p:cNvSpPr>
            <a:spLocks noGrp="1"/>
          </p:cNvSpPr>
          <p:nvPr>
            <p:ph type="dt" sz="half" idx="10"/>
          </p:nvPr>
        </p:nvSpPr>
        <p:spPr/>
        <p:txBody>
          <a:bodyPr/>
          <a:lstStyle/>
          <a:p>
            <a:fld id="{D60EC873-7D9B-DE4B-B053-2364EBBC1E54}" type="datetimeFigureOut">
              <a:rPr lang="en-US" smtClean="0"/>
              <a:t>6/13/23</a:t>
            </a:fld>
            <a:endParaRPr lang="en-US"/>
          </a:p>
        </p:txBody>
      </p:sp>
      <p:sp>
        <p:nvSpPr>
          <p:cNvPr id="6" name="Footer Placeholder 5">
            <a:extLst>
              <a:ext uri="{FF2B5EF4-FFF2-40B4-BE49-F238E27FC236}">
                <a16:creationId xmlns:a16="http://schemas.microsoft.com/office/drawing/2014/main" id="{195D8E30-FB32-1DF4-F9D6-8C6C44FCBD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241742-597E-84AB-D94A-9CE406A7151B}"/>
              </a:ext>
            </a:extLst>
          </p:cNvPr>
          <p:cNvSpPr>
            <a:spLocks noGrp="1"/>
          </p:cNvSpPr>
          <p:nvPr>
            <p:ph type="sldNum" sz="quarter" idx="12"/>
          </p:nvPr>
        </p:nvSpPr>
        <p:spPr/>
        <p:txBody>
          <a:bodyPr/>
          <a:lstStyle/>
          <a:p>
            <a:fld id="{EBBF2083-6E0C-E840-A3E1-6AA63506EC9F}" type="slidenum">
              <a:rPr lang="en-US" smtClean="0"/>
              <a:t>‹#›</a:t>
            </a:fld>
            <a:endParaRPr lang="en-US"/>
          </a:p>
        </p:txBody>
      </p:sp>
    </p:spTree>
    <p:extLst>
      <p:ext uri="{BB962C8B-B14F-4D97-AF65-F5344CB8AC3E}">
        <p14:creationId xmlns:p14="http://schemas.microsoft.com/office/powerpoint/2010/main" val="4230668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51288C-2F04-E7FB-427C-1779176566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23F3C2-CC8D-FD85-B5A3-B40662D386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F59360-58C0-B4D2-3823-568F14865A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0EC873-7D9B-DE4B-B053-2364EBBC1E54}" type="datetimeFigureOut">
              <a:rPr lang="en-US" smtClean="0"/>
              <a:t>6/13/23</a:t>
            </a:fld>
            <a:endParaRPr lang="en-US"/>
          </a:p>
        </p:txBody>
      </p:sp>
      <p:sp>
        <p:nvSpPr>
          <p:cNvPr id="5" name="Footer Placeholder 4">
            <a:extLst>
              <a:ext uri="{FF2B5EF4-FFF2-40B4-BE49-F238E27FC236}">
                <a16:creationId xmlns:a16="http://schemas.microsoft.com/office/drawing/2014/main" id="{CB63C1FC-7C6E-1EE5-700D-9D9F367CF4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521522-6AA2-B15C-F6FC-8F5A7397D1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BF2083-6E0C-E840-A3E1-6AA63506EC9F}" type="slidenum">
              <a:rPr lang="en-US" smtClean="0"/>
              <a:t>‹#›</a:t>
            </a:fld>
            <a:endParaRPr lang="en-US"/>
          </a:p>
        </p:txBody>
      </p:sp>
    </p:spTree>
    <p:extLst>
      <p:ext uri="{BB962C8B-B14F-4D97-AF65-F5344CB8AC3E}">
        <p14:creationId xmlns:p14="http://schemas.microsoft.com/office/powerpoint/2010/main" val="3251937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www.kernel.org/doc/html/latest/trace/tracepoints.html"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cilium.io/" TargetMode="External"/><Relationship Id="rId2" Type="http://schemas.openxmlformats.org/officeDocument/2006/relationships/hyperlink" Target="https://engineering.fb.com/2018/05/22/open-source/open-sourcing-katran-a-scalable-network-load-balancer/"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www.kernel.org/doc/html/latest/accounting/psi.html"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on-linux" TargetMode="External"/><Relationship Id="rId2" Type="http://schemas.openxmlformats.org/officeDocument/2006/relationships/hyperlink" Target="https://aka.ms/k8s/howthingswork" TargetMode="Externa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hyperlink" Target="https://www.kernel.org/doc/html/latest/accounting/psi.html"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s://www.kernel.org/doc/html/v4.12/driver-api/uio-howto.html"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www.binarytides.com/raw-sockets-c-code-linux/"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s://blog.cloudflare.com/kernel-bypass/"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manpages.debian.org/stretch/git-man/git.1.en.html" TargetMode="External"/><Relationship Id="rId2" Type="http://schemas.openxmlformats.org/officeDocument/2006/relationships/hyperlink" Target="https://man7.org/linux/man-pages/man1/patch.1.html"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www.kernel.org/doc/html/latest/admin-guide/tainted-kernels.html"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6C741-4241-5D3A-7B7A-42F2CBD32D43}"/>
              </a:ext>
            </a:extLst>
          </p:cNvPr>
          <p:cNvSpPr>
            <a:spLocks noGrp="1"/>
          </p:cNvSpPr>
          <p:nvPr>
            <p:ph type="ctrTitle"/>
          </p:nvPr>
        </p:nvSpPr>
        <p:spPr/>
        <p:txBody>
          <a:bodyPr/>
          <a:lstStyle/>
          <a:p>
            <a:r>
              <a:rPr lang="en-US" dirty="0"/>
              <a:t>How Things Work: Linux</a:t>
            </a:r>
          </a:p>
        </p:txBody>
      </p:sp>
      <p:sp>
        <p:nvSpPr>
          <p:cNvPr id="3" name="Subtitle 2">
            <a:extLst>
              <a:ext uri="{FF2B5EF4-FFF2-40B4-BE49-F238E27FC236}">
                <a16:creationId xmlns:a16="http://schemas.microsoft.com/office/drawing/2014/main" id="{B79127C3-055E-9D7A-387A-14D451A3F9F7}"/>
              </a:ext>
            </a:extLst>
          </p:cNvPr>
          <p:cNvSpPr>
            <a:spLocks noGrp="1"/>
          </p:cNvSpPr>
          <p:nvPr>
            <p:ph type="subTitle" idx="1"/>
          </p:nvPr>
        </p:nvSpPr>
        <p:spPr/>
        <p:txBody>
          <a:bodyPr/>
          <a:lstStyle/>
          <a:p>
            <a:r>
              <a:rPr lang="en-US" dirty="0"/>
              <a:t>Extending Linux</a:t>
            </a:r>
          </a:p>
          <a:p>
            <a:r>
              <a:rPr lang="en-US" dirty="0"/>
              <a:t>@</a:t>
            </a:r>
            <a:r>
              <a:rPr lang="en-US" dirty="0" err="1"/>
              <a:t>khenidak</a:t>
            </a:r>
            <a:endParaRPr lang="en-US" dirty="0"/>
          </a:p>
        </p:txBody>
      </p:sp>
    </p:spTree>
    <p:extLst>
      <p:ext uri="{BB962C8B-B14F-4D97-AF65-F5344CB8AC3E}">
        <p14:creationId xmlns:p14="http://schemas.microsoft.com/office/powerpoint/2010/main" val="1246139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4">
            <a:extLst>
              <a:ext uri="{FF2B5EF4-FFF2-40B4-BE49-F238E27FC236}">
                <a16:creationId xmlns:a16="http://schemas.microsoft.com/office/drawing/2014/main" id="{8118E28D-465B-081F-4611-829275A8FBCB}"/>
              </a:ext>
            </a:extLst>
          </p:cNvPr>
          <p:cNvSpPr txBox="1"/>
          <p:nvPr/>
        </p:nvSpPr>
        <p:spPr>
          <a:xfrm>
            <a:off x="785813" y="578378"/>
            <a:ext cx="1847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Title 15">
            <a:extLst>
              <a:ext uri="{FF2B5EF4-FFF2-40B4-BE49-F238E27FC236}">
                <a16:creationId xmlns:a16="http://schemas.microsoft.com/office/drawing/2014/main" id="{5C5AC56F-9286-03ED-6237-8D011437B6DB}"/>
              </a:ext>
            </a:extLst>
          </p:cNvPr>
          <p:cNvSpPr>
            <a:spLocks noGrp="1"/>
          </p:cNvSpPr>
          <p:nvPr/>
        </p:nvSpPr>
        <p:spPr>
          <a:xfrm>
            <a:off x="0" y="94333"/>
            <a:ext cx="10515600" cy="489982"/>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Notes on Kernel Module Compatibility</a:t>
            </a:r>
          </a:p>
        </p:txBody>
      </p:sp>
      <p:sp>
        <p:nvSpPr>
          <p:cNvPr id="6" name="Content Placeholder 1">
            <a:extLst>
              <a:ext uri="{FF2B5EF4-FFF2-40B4-BE49-F238E27FC236}">
                <a16:creationId xmlns:a16="http://schemas.microsoft.com/office/drawing/2014/main" id="{80D38182-63FF-CD3C-F9EF-6D98EA9BA3A2}"/>
              </a:ext>
            </a:extLst>
          </p:cNvPr>
          <p:cNvSpPr>
            <a:spLocks noGrp="1"/>
          </p:cNvSpPr>
          <p:nvPr/>
        </p:nvSpPr>
        <p:spPr>
          <a:xfrm>
            <a:off x="214426" y="763044"/>
            <a:ext cx="11829937" cy="58806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Kernel makes a strong guarantee on the stability of the syscall interface. Meaning, user apps will not break between kernel releases and no recompilation needed to move the app to a new kernel version.</a:t>
            </a:r>
          </a:p>
          <a:p>
            <a:r>
              <a:rPr lang="en-US" sz="1800" dirty="0"/>
              <a:t>However, </a:t>
            </a:r>
            <a:r>
              <a:rPr lang="en-US" sz="1800" b="1" i="1" dirty="0"/>
              <a:t>it makes zero guarantees about the internals of kernel space</a:t>
            </a:r>
            <a:r>
              <a:rPr lang="en-US" sz="1800" dirty="0"/>
              <a:t>. That means while creating a kernel module can be relatively easy. Ensuring that this kernel module works against all supported/target kernel versions can be a lot of work.</a:t>
            </a:r>
          </a:p>
          <a:p>
            <a:r>
              <a:rPr lang="en-US" sz="1800" b="1" dirty="0"/>
              <a:t>There are three schools of thoughts on that:</a:t>
            </a:r>
          </a:p>
          <a:p>
            <a:pPr lvl="1"/>
            <a:r>
              <a:rPr lang="en-US" sz="1800" b="1" dirty="0"/>
              <a:t>School 1</a:t>
            </a:r>
            <a:r>
              <a:rPr lang="en-US" sz="1800" dirty="0"/>
              <a:t>: </a:t>
            </a:r>
          </a:p>
          <a:p>
            <a:pPr lvl="2"/>
            <a:r>
              <a:rPr lang="en-US" sz="1800" dirty="0"/>
              <a:t>Qualify the module for every kernel release. Use LINUX_VERSION_CODE and KERNEL_VERSION(…) macros to #ifdef around the problem (or </a:t>
            </a:r>
            <a:r>
              <a:rPr lang="en-US" sz="1800" dirty="0" err="1"/>
              <a:t>utsrelease.h</a:t>
            </a:r>
            <a:r>
              <a:rPr lang="en-US" sz="1800" dirty="0"/>
              <a:t> approach on relatively recent kernels) OR</a:t>
            </a:r>
            <a:endParaRPr lang="en-US" sz="1000" dirty="0"/>
          </a:p>
          <a:p>
            <a:pPr lvl="2"/>
            <a:r>
              <a:rPr lang="en-US" sz="1800" dirty="0"/>
              <a:t>Package multiple kernel ko files in your package and install according to kernel version.</a:t>
            </a:r>
          </a:p>
          <a:p>
            <a:pPr lvl="2"/>
            <a:r>
              <a:rPr lang="en-US" sz="1800" dirty="0"/>
              <a:t>This works best if the module author is engaged with the upstream community and following the progression of the various apis that are considered for change for the upcoming releases.</a:t>
            </a:r>
          </a:p>
          <a:p>
            <a:pPr lvl="1"/>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School 2 (</a:t>
            </a:r>
            <a:r>
              <a:rPr kumimoji="0" lang="en-US" sz="1800" b="1" i="0" u="none" strike="noStrike" kern="1200" cap="none" spc="0" normalizeH="0" baseline="0" noProof="0" dirty="0" err="1">
                <a:ln>
                  <a:noFill/>
                </a:ln>
                <a:solidFill>
                  <a:prstClr val="black"/>
                </a:solidFill>
                <a:effectLst/>
                <a:uLnTx/>
                <a:uFillTx/>
                <a:latin typeface="Calibri" panose="020F0502020204030204"/>
                <a:ea typeface="+mn-ea"/>
                <a:cs typeface="+mn-cs"/>
              </a:rPr>
              <a:t>redhat</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lvl="2">
              <a:lnSpc>
                <a:spcPct val="100000"/>
              </a:lnSpc>
              <a:spcBef>
                <a:spcPts val="0"/>
              </a:spcBef>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Redhat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maintains a list of internal kernel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api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that they guarantee stability between releases. </a:t>
            </a:r>
            <a:r>
              <a:rPr lang="en-US" sz="1800" dirty="0">
                <a:solidFill>
                  <a:prstClr val="black"/>
                </a:solidFill>
                <a:latin typeface="Calibri" panose="020F0502020204030204"/>
              </a:rPr>
              <a:t>Allowing their own teams (and partner teams) to write modules that will not break between releases as long as you use their own version of the </a:t>
            </a:r>
            <a:r>
              <a:rPr lang="en-US" sz="1800" dirty="0" err="1">
                <a:solidFill>
                  <a:prstClr val="black"/>
                </a:solidFill>
                <a:latin typeface="Calibri" panose="020F0502020204030204"/>
              </a:rPr>
              <a:t>api</a:t>
            </a:r>
            <a:r>
              <a:rPr lang="en-US" sz="1800" dirty="0">
                <a:solidFill>
                  <a:prstClr val="black"/>
                </a:solidFill>
                <a:latin typeface="Calibri" panose="020F0502020204030204"/>
              </a:rPr>
              <a:t>. This is scoped on to RHEL AFIAK*.</a:t>
            </a:r>
          </a:p>
          <a:p>
            <a:pPr lvl="1">
              <a:lnSpc>
                <a:spcPct val="100000"/>
              </a:lnSpc>
              <a:spcBef>
                <a:spcPts val="0"/>
              </a:spcBef>
              <a:defRPr/>
            </a:pPr>
            <a:r>
              <a:rPr lang="en-US" sz="1800" b="1" dirty="0">
                <a:solidFill>
                  <a:prstClr val="black"/>
                </a:solidFill>
                <a:latin typeface="Calibri" panose="020F0502020204030204"/>
              </a:rPr>
              <a:t>School 3: </a:t>
            </a:r>
            <a:r>
              <a:rPr lang="en-US" sz="1800" dirty="0">
                <a:solidFill>
                  <a:prstClr val="black"/>
                </a:solidFill>
                <a:latin typeface="Calibri" panose="020F0502020204030204"/>
              </a:rPr>
              <a:t>Don’t </a:t>
            </a:r>
            <a:r>
              <a:rPr lang="en-US" sz="1800" dirty="0">
                <a:solidFill>
                  <a:prstClr val="black"/>
                </a:solidFill>
                <a:latin typeface="Calibri" panose="020F0502020204030204"/>
                <a:sym typeface="Wingdings" pitchFamily="2" charset="2"/>
              </a:rPr>
              <a:t> </a:t>
            </a:r>
            <a:endParaRPr lang="en-US" sz="1800" dirty="0">
              <a:solidFill>
                <a:prstClr val="black"/>
              </a:solidFill>
              <a:latin typeface="Calibri" panose="020F0502020204030204"/>
            </a:endParaRPr>
          </a:p>
          <a:p>
            <a:pPr lvl="2"/>
            <a:endParaRPr lang="en-US" sz="1000" dirty="0"/>
          </a:p>
        </p:txBody>
      </p:sp>
      <p:sp>
        <p:nvSpPr>
          <p:cNvPr id="8" name="TextBox 7">
            <a:extLst>
              <a:ext uri="{FF2B5EF4-FFF2-40B4-BE49-F238E27FC236}">
                <a16:creationId xmlns:a16="http://schemas.microsoft.com/office/drawing/2014/main" id="{2F48F94E-D81A-00DF-F2AF-A0A942E4048D}"/>
              </a:ext>
            </a:extLst>
          </p:cNvPr>
          <p:cNvSpPr txBox="1"/>
          <p:nvPr/>
        </p:nvSpPr>
        <p:spPr>
          <a:xfrm>
            <a:off x="2286000" y="2471738"/>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868972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151B7-3D7F-E525-A25B-03881E8DFD1E}"/>
              </a:ext>
            </a:extLst>
          </p:cNvPr>
          <p:cNvSpPr>
            <a:spLocks noGrp="1"/>
          </p:cNvSpPr>
          <p:nvPr>
            <p:ph type="title"/>
          </p:nvPr>
        </p:nvSpPr>
        <p:spPr/>
        <p:txBody>
          <a:bodyPr/>
          <a:lstStyle/>
          <a:p>
            <a:r>
              <a:rPr lang="en-US" dirty="0"/>
              <a:t>Extending Linux: Kernel Space</a:t>
            </a:r>
          </a:p>
        </p:txBody>
      </p:sp>
      <p:sp>
        <p:nvSpPr>
          <p:cNvPr id="4" name="Text Placeholder 3">
            <a:extLst>
              <a:ext uri="{FF2B5EF4-FFF2-40B4-BE49-F238E27FC236}">
                <a16:creationId xmlns:a16="http://schemas.microsoft.com/office/drawing/2014/main" id="{FC4CCE7C-1715-59B7-F766-3264AF11EA10}"/>
              </a:ext>
            </a:extLst>
          </p:cNvPr>
          <p:cNvSpPr>
            <a:spLocks noGrp="1"/>
          </p:cNvSpPr>
          <p:nvPr>
            <p:ph type="body" idx="1"/>
          </p:nvPr>
        </p:nvSpPr>
        <p:spPr/>
        <p:txBody>
          <a:bodyPr/>
          <a:lstStyle/>
          <a:p>
            <a:r>
              <a:rPr lang="en-US" dirty="0" err="1"/>
              <a:t>eBPF</a:t>
            </a:r>
            <a:endParaRPr lang="en-US" dirty="0"/>
          </a:p>
        </p:txBody>
      </p:sp>
    </p:spTree>
    <p:extLst>
      <p:ext uri="{BB962C8B-B14F-4D97-AF65-F5344CB8AC3E}">
        <p14:creationId xmlns:p14="http://schemas.microsoft.com/office/powerpoint/2010/main" val="1773177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4">
            <a:extLst>
              <a:ext uri="{FF2B5EF4-FFF2-40B4-BE49-F238E27FC236}">
                <a16:creationId xmlns:a16="http://schemas.microsoft.com/office/drawing/2014/main" id="{8118E28D-465B-081F-4611-829275A8FBCB}"/>
              </a:ext>
            </a:extLst>
          </p:cNvPr>
          <p:cNvSpPr txBox="1"/>
          <p:nvPr/>
        </p:nvSpPr>
        <p:spPr>
          <a:xfrm>
            <a:off x="785813" y="578378"/>
            <a:ext cx="1847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Title 15">
            <a:extLst>
              <a:ext uri="{FF2B5EF4-FFF2-40B4-BE49-F238E27FC236}">
                <a16:creationId xmlns:a16="http://schemas.microsoft.com/office/drawing/2014/main" id="{5C5AC56F-9286-03ED-6237-8D011437B6DB}"/>
              </a:ext>
            </a:extLst>
          </p:cNvPr>
          <p:cNvSpPr>
            <a:spLocks noGrp="1"/>
          </p:cNvSpPr>
          <p:nvPr/>
        </p:nvSpPr>
        <p:spPr>
          <a:xfrm>
            <a:off x="0" y="94333"/>
            <a:ext cx="10515600" cy="489982"/>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Why </a:t>
            </a:r>
            <a:r>
              <a:rPr lang="en-US" dirty="0" err="1"/>
              <a:t>eBPF</a:t>
            </a:r>
            <a:endParaRPr lang="en-US" dirty="0"/>
          </a:p>
        </p:txBody>
      </p:sp>
      <p:sp>
        <p:nvSpPr>
          <p:cNvPr id="6" name="Content Placeholder 1">
            <a:extLst>
              <a:ext uri="{FF2B5EF4-FFF2-40B4-BE49-F238E27FC236}">
                <a16:creationId xmlns:a16="http://schemas.microsoft.com/office/drawing/2014/main" id="{80D38182-63FF-CD3C-F9EF-6D98EA9BA3A2}"/>
              </a:ext>
            </a:extLst>
          </p:cNvPr>
          <p:cNvSpPr>
            <a:spLocks noGrp="1"/>
          </p:cNvSpPr>
          <p:nvPr/>
        </p:nvSpPr>
        <p:spPr>
          <a:xfrm>
            <a:off x="214426" y="763044"/>
            <a:ext cx="11829937" cy="58806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Kernel Modules come with a very heavy baggage. They run in kernel space with absolutely no control over what they can and can not do. Loading a kernel module is not just about trusting the code from a security standpoint it is also about trusting the reliability giving that they have access on </a:t>
            </a:r>
            <a:r>
              <a:rPr lang="en-US" sz="1800" i="1" dirty="0"/>
              <a:t>everything</a:t>
            </a:r>
            <a:r>
              <a:rPr lang="en-US" sz="1800" dirty="0"/>
              <a:t>.</a:t>
            </a:r>
          </a:p>
          <a:p>
            <a:r>
              <a:rPr lang="en-US" sz="1800" dirty="0"/>
              <a:t>Most “extending” effort is about plugging into the kernel processing pipeline of various things be it a syscall, packet flows, IO flow etc. There are some things that must be done as kernel modules but most of the things want to run in kernel space but they are not concerned with domains/areas beyond a very well-defined scope.</a:t>
            </a:r>
          </a:p>
          <a:p>
            <a:r>
              <a:rPr lang="en-US" sz="1800" dirty="0" err="1"/>
              <a:t>eBPF</a:t>
            </a:r>
            <a:r>
              <a:rPr lang="en-US" sz="1800" dirty="0"/>
              <a:t> is based on BPF. You can read thru the history but the basic idea is you have the following options from “extending” standpoint:</a:t>
            </a:r>
          </a:p>
          <a:p>
            <a:pPr lvl="1"/>
            <a:r>
              <a:rPr lang="en-US" sz="1600" dirty="0"/>
              <a:t>Full on kernel modules or kernel patch</a:t>
            </a:r>
          </a:p>
          <a:p>
            <a:pPr lvl="1"/>
            <a:r>
              <a:rPr lang="en-US" sz="1600" dirty="0"/>
              <a:t>Bypassing the entire kernel (e.g., userspace </a:t>
            </a:r>
            <a:r>
              <a:rPr lang="en-US" sz="1600" dirty="0" err="1"/>
              <a:t>tcp-ip</a:t>
            </a:r>
            <a:r>
              <a:rPr lang="en-US" sz="1600" dirty="0"/>
              <a:t> stack or </a:t>
            </a:r>
            <a:r>
              <a:rPr lang="en-US" sz="1600" dirty="0" err="1"/>
              <a:t>oomd</a:t>
            </a:r>
            <a:r>
              <a:rPr lang="en-US" sz="1600" dirty="0"/>
              <a:t> style bypass).</a:t>
            </a:r>
          </a:p>
          <a:p>
            <a:pPr lvl="1"/>
            <a:r>
              <a:rPr lang="en-US" sz="1600" dirty="0" err="1"/>
              <a:t>eBPF</a:t>
            </a:r>
            <a:r>
              <a:rPr lang="en-US" sz="1600" dirty="0"/>
              <a:t> is somewhere in the </a:t>
            </a:r>
            <a:r>
              <a:rPr lang="en-US" sz="1600" i="1" dirty="0"/>
              <a:t>middle.</a:t>
            </a:r>
            <a:endParaRPr lang="en-US" sz="1600" dirty="0"/>
          </a:p>
          <a:p>
            <a:pPr marL="0" indent="0">
              <a:buNone/>
            </a:pPr>
            <a:endParaRPr lang="en-US" sz="1400" dirty="0"/>
          </a:p>
          <a:p>
            <a:endParaRPr lang="en-US" sz="1000" dirty="0"/>
          </a:p>
        </p:txBody>
      </p:sp>
      <p:sp>
        <p:nvSpPr>
          <p:cNvPr id="8" name="TextBox 7">
            <a:extLst>
              <a:ext uri="{FF2B5EF4-FFF2-40B4-BE49-F238E27FC236}">
                <a16:creationId xmlns:a16="http://schemas.microsoft.com/office/drawing/2014/main" id="{2F48F94E-D81A-00DF-F2AF-A0A942E4048D}"/>
              </a:ext>
            </a:extLst>
          </p:cNvPr>
          <p:cNvSpPr txBox="1"/>
          <p:nvPr/>
        </p:nvSpPr>
        <p:spPr>
          <a:xfrm>
            <a:off x="2286000" y="2471738"/>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2077333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4">
            <a:extLst>
              <a:ext uri="{FF2B5EF4-FFF2-40B4-BE49-F238E27FC236}">
                <a16:creationId xmlns:a16="http://schemas.microsoft.com/office/drawing/2014/main" id="{8118E28D-465B-081F-4611-829275A8FBCB}"/>
              </a:ext>
            </a:extLst>
          </p:cNvPr>
          <p:cNvSpPr txBox="1"/>
          <p:nvPr/>
        </p:nvSpPr>
        <p:spPr>
          <a:xfrm>
            <a:off x="785813" y="578378"/>
            <a:ext cx="1847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Title 15">
            <a:extLst>
              <a:ext uri="{FF2B5EF4-FFF2-40B4-BE49-F238E27FC236}">
                <a16:creationId xmlns:a16="http://schemas.microsoft.com/office/drawing/2014/main" id="{5C5AC56F-9286-03ED-6237-8D011437B6DB}"/>
              </a:ext>
            </a:extLst>
          </p:cNvPr>
          <p:cNvSpPr>
            <a:spLocks noGrp="1"/>
          </p:cNvSpPr>
          <p:nvPr/>
        </p:nvSpPr>
        <p:spPr>
          <a:xfrm>
            <a:off x="0" y="94333"/>
            <a:ext cx="10515600" cy="489982"/>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dirty="0"/>
              <a:t>Contrasting </a:t>
            </a:r>
            <a:r>
              <a:rPr lang="en-US" sz="4400" dirty="0" err="1"/>
              <a:t>eBPF</a:t>
            </a:r>
            <a:r>
              <a:rPr lang="en-US" sz="4400" dirty="0"/>
              <a:t> to Kernel Modules</a:t>
            </a:r>
            <a:endParaRPr lang="en-US" dirty="0"/>
          </a:p>
        </p:txBody>
      </p:sp>
      <p:sp>
        <p:nvSpPr>
          <p:cNvPr id="6" name="Content Placeholder 1">
            <a:extLst>
              <a:ext uri="{FF2B5EF4-FFF2-40B4-BE49-F238E27FC236}">
                <a16:creationId xmlns:a16="http://schemas.microsoft.com/office/drawing/2014/main" id="{80D38182-63FF-CD3C-F9EF-6D98EA9BA3A2}"/>
              </a:ext>
            </a:extLst>
          </p:cNvPr>
          <p:cNvSpPr>
            <a:spLocks noGrp="1"/>
          </p:cNvSpPr>
          <p:nvPr/>
        </p:nvSpPr>
        <p:spPr>
          <a:xfrm>
            <a:off x="214426" y="763044"/>
            <a:ext cx="11829937" cy="58806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Kernel Modules are compiled machine instructions that are dynamically loaded and linked to kernel executable. </a:t>
            </a:r>
            <a:r>
              <a:rPr lang="en-US" sz="1800" dirty="0" err="1"/>
              <a:t>eBPFs</a:t>
            </a:r>
            <a:r>
              <a:rPr lang="en-US" sz="1800" dirty="0"/>
              <a:t> are bytecode objects that are JIT-ed then verified then dynamically linked into the kernel.</a:t>
            </a:r>
          </a:p>
          <a:p>
            <a:r>
              <a:rPr lang="en-US" sz="1800" dirty="0"/>
              <a:t>Kernel Modules support background processing (threads, work-queues </a:t>
            </a:r>
            <a:r>
              <a:rPr lang="en-US" sz="1800" dirty="0" err="1"/>
              <a:t>etc</a:t>
            </a:r>
            <a:r>
              <a:rPr lang="en-US" sz="1800" dirty="0"/>
              <a:t>). With two entry points functions </a:t>
            </a:r>
            <a:r>
              <a:rPr lang="en-US" sz="1800" dirty="0" err="1"/>
              <a:t>init</a:t>
            </a:r>
            <a:r>
              <a:rPr lang="en-US" sz="1800" dirty="0"/>
              <a:t>/</a:t>
            </a:r>
            <a:r>
              <a:rPr lang="en-US" sz="1800" dirty="0" err="1"/>
              <a:t>uninit</a:t>
            </a:r>
            <a:r>
              <a:rPr lang="en-US" sz="1800" dirty="0"/>
              <a:t> style state machine (again not as clean as it sounds) </a:t>
            </a:r>
            <a:r>
              <a:rPr lang="en-US" sz="1800" dirty="0" err="1"/>
              <a:t>eBPF</a:t>
            </a:r>
            <a:r>
              <a:rPr lang="en-US" sz="1800" dirty="0"/>
              <a:t> programs are edge triggered on predefined events. </a:t>
            </a:r>
            <a:r>
              <a:rPr lang="en-US" sz="1800" dirty="0" err="1"/>
              <a:t>eBPF</a:t>
            </a:r>
            <a:r>
              <a:rPr lang="en-US" sz="1800" dirty="0"/>
              <a:t> programs can’t link to kernel instead kernel link to them (mostly). All communication are styled as return op-codes. They can’t do things like background processing they are verified to ensure memory assertions; correct mem-span reads/writes and against unbounded loops (so yeah you can’t do stuff like walking a variable depth </a:t>
            </a:r>
            <a:r>
              <a:rPr lang="en-US" sz="1800" dirty="0" err="1"/>
              <a:t>btree</a:t>
            </a:r>
            <a:r>
              <a:rPr lang="en-US" sz="1800" dirty="0"/>
              <a:t>). </a:t>
            </a:r>
          </a:p>
          <a:p>
            <a:r>
              <a:rPr lang="en-US" sz="1800" dirty="0"/>
              <a:t>Kernel modules offer communication to userspace via </a:t>
            </a:r>
            <a:r>
              <a:rPr lang="en-US" sz="1800" dirty="0" err="1"/>
              <a:t>ioctl</a:t>
            </a:r>
            <a:r>
              <a:rPr lang="en-US" sz="1800" dirty="0"/>
              <a:t>, network socket/socket-pairs, or a custom syscall registration (never do that). </a:t>
            </a:r>
            <a:r>
              <a:rPr lang="en-US" sz="1800" dirty="0" err="1"/>
              <a:t>eBPF</a:t>
            </a:r>
            <a:r>
              <a:rPr lang="en-US" sz="1800" dirty="0"/>
              <a:t> programs depend on a set of data structures specifically fixed length maps and arrays. These data structures can be dynamically or statically created and outlive a program run and are accessible from userspace via </a:t>
            </a:r>
            <a:r>
              <a:rPr lang="en-US" sz="1800" dirty="0" err="1"/>
              <a:t>bpf</a:t>
            </a:r>
            <a:r>
              <a:rPr lang="en-US" sz="1800" dirty="0"/>
              <a:t>(2) syscall. A common use case is a ticker that ticks on each event adding an entry to an array where userspace reads it from userspace to rollup and send the ticker telemetry to your favorite observability system (IOW a ring buffer).</a:t>
            </a:r>
          </a:p>
          <a:p>
            <a:r>
              <a:rPr lang="en-US" sz="1800" dirty="0"/>
              <a:t>Kernel Modules (at least as of today) can only be written in C. </a:t>
            </a:r>
            <a:r>
              <a:rPr lang="en-US" sz="1800" dirty="0" err="1"/>
              <a:t>eBPF</a:t>
            </a:r>
            <a:r>
              <a:rPr lang="en-US" sz="1800" dirty="0"/>
              <a:t> is a bytecode that can be generated by </a:t>
            </a:r>
            <a:r>
              <a:rPr lang="en-US" sz="1800" dirty="0" err="1"/>
              <a:t>llvm</a:t>
            </a:r>
            <a:r>
              <a:rPr lang="en-US" sz="1800" dirty="0"/>
              <a:t> backend. While C is currently the only properly supported language there is nothing stopping us from supporting any other language there (via a custom </a:t>
            </a:r>
            <a:r>
              <a:rPr lang="en-US" sz="1800" dirty="0" err="1"/>
              <a:t>llvm</a:t>
            </a:r>
            <a:r>
              <a:rPr lang="en-US" sz="1800" dirty="0"/>
              <a:t> backend).</a:t>
            </a:r>
          </a:p>
          <a:p>
            <a:r>
              <a:rPr lang="en-US" sz="1800" dirty="0"/>
              <a:t>Kernel modules would panic the entire kernel if they faulted. </a:t>
            </a:r>
            <a:r>
              <a:rPr lang="en-US" sz="1800" dirty="0" err="1"/>
              <a:t>eBPF</a:t>
            </a:r>
            <a:r>
              <a:rPr lang="en-US" sz="1800" dirty="0"/>
              <a:t> programs will not (at least it is really, really hard to do it).</a:t>
            </a:r>
          </a:p>
          <a:p>
            <a:r>
              <a:rPr lang="en-US" sz="1800" dirty="0" err="1"/>
              <a:t>ebpf</a:t>
            </a:r>
            <a:r>
              <a:rPr lang="en-US" sz="1800" dirty="0"/>
              <a:t> can be safely unloaded (because they are triggers, they really don’t engage in anything beyond what they are triggered on). When unloading a kernel module, you can’t really tell if there are lose ends needs to be tied (e.g., inflight io requests,  packets, </a:t>
            </a:r>
            <a:r>
              <a:rPr lang="en-US" sz="1800" dirty="0" err="1"/>
              <a:t>etc</a:t>
            </a:r>
            <a:r>
              <a:rPr lang="en-US" sz="1800" dirty="0"/>
              <a:t>)</a:t>
            </a:r>
          </a:p>
          <a:p>
            <a:endParaRPr lang="en-US" sz="1800" dirty="0"/>
          </a:p>
          <a:p>
            <a:endParaRPr lang="en-US" sz="1000" dirty="0"/>
          </a:p>
        </p:txBody>
      </p:sp>
      <p:sp>
        <p:nvSpPr>
          <p:cNvPr id="8" name="TextBox 7">
            <a:extLst>
              <a:ext uri="{FF2B5EF4-FFF2-40B4-BE49-F238E27FC236}">
                <a16:creationId xmlns:a16="http://schemas.microsoft.com/office/drawing/2014/main" id="{2F48F94E-D81A-00DF-F2AF-A0A942E4048D}"/>
              </a:ext>
            </a:extLst>
          </p:cNvPr>
          <p:cNvSpPr txBox="1"/>
          <p:nvPr/>
        </p:nvSpPr>
        <p:spPr>
          <a:xfrm>
            <a:off x="2286000" y="2471738"/>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871475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a:extLst>
              <a:ext uri="{FF2B5EF4-FFF2-40B4-BE49-F238E27FC236}">
                <a16:creationId xmlns:a16="http://schemas.microsoft.com/office/drawing/2014/main" id="{24711580-21CF-CA98-559A-A3055AB8168F}"/>
              </a:ext>
            </a:extLst>
          </p:cNvPr>
          <p:cNvSpPr/>
          <p:nvPr/>
        </p:nvSpPr>
        <p:spPr>
          <a:xfrm>
            <a:off x="3941388" y="1878075"/>
            <a:ext cx="4067495" cy="4499553"/>
          </a:xfrm>
          <a:prstGeom prst="roundRect">
            <a:avLst>
              <a:gd name="adj" fmla="val 2378"/>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ysClr val="windowText" lastClr="000000"/>
                </a:solidFill>
              </a:rPr>
              <a:t>Kernel Space</a:t>
            </a:r>
          </a:p>
        </p:txBody>
      </p:sp>
      <p:sp>
        <p:nvSpPr>
          <p:cNvPr id="4" name="TextBox 14">
            <a:extLst>
              <a:ext uri="{FF2B5EF4-FFF2-40B4-BE49-F238E27FC236}">
                <a16:creationId xmlns:a16="http://schemas.microsoft.com/office/drawing/2014/main" id="{8118E28D-465B-081F-4611-829275A8FBCB}"/>
              </a:ext>
            </a:extLst>
          </p:cNvPr>
          <p:cNvSpPr txBox="1"/>
          <p:nvPr/>
        </p:nvSpPr>
        <p:spPr>
          <a:xfrm>
            <a:off x="785813" y="578378"/>
            <a:ext cx="1847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Title 15">
            <a:extLst>
              <a:ext uri="{FF2B5EF4-FFF2-40B4-BE49-F238E27FC236}">
                <a16:creationId xmlns:a16="http://schemas.microsoft.com/office/drawing/2014/main" id="{5C5AC56F-9286-03ED-6237-8D011437B6DB}"/>
              </a:ext>
            </a:extLst>
          </p:cNvPr>
          <p:cNvSpPr>
            <a:spLocks noGrp="1"/>
          </p:cNvSpPr>
          <p:nvPr/>
        </p:nvSpPr>
        <p:spPr>
          <a:xfrm>
            <a:off x="0" y="94333"/>
            <a:ext cx="10515600" cy="489982"/>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Putting it all together</a:t>
            </a:r>
          </a:p>
        </p:txBody>
      </p:sp>
      <p:sp>
        <p:nvSpPr>
          <p:cNvPr id="2" name="Rounded Rectangle 1">
            <a:extLst>
              <a:ext uri="{FF2B5EF4-FFF2-40B4-BE49-F238E27FC236}">
                <a16:creationId xmlns:a16="http://schemas.microsoft.com/office/drawing/2014/main" id="{BB9E38C7-E94C-7FB2-AC53-43DDD6744AEB}"/>
              </a:ext>
            </a:extLst>
          </p:cNvPr>
          <p:cNvSpPr/>
          <p:nvPr/>
        </p:nvSpPr>
        <p:spPr>
          <a:xfrm>
            <a:off x="1723694" y="1784217"/>
            <a:ext cx="1545021" cy="945931"/>
          </a:xfrm>
          <a:prstGeom prst="roundRect">
            <a:avLst>
              <a:gd name="adj" fmla="val 44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Write</a:t>
            </a:r>
          </a:p>
        </p:txBody>
      </p:sp>
      <p:sp>
        <p:nvSpPr>
          <p:cNvPr id="3" name="Rounded Rectangle 2">
            <a:extLst>
              <a:ext uri="{FF2B5EF4-FFF2-40B4-BE49-F238E27FC236}">
                <a16:creationId xmlns:a16="http://schemas.microsoft.com/office/drawing/2014/main" id="{B7A7300A-4472-9074-786B-87097F169959}"/>
              </a:ext>
            </a:extLst>
          </p:cNvPr>
          <p:cNvSpPr/>
          <p:nvPr/>
        </p:nvSpPr>
        <p:spPr>
          <a:xfrm>
            <a:off x="4593419" y="238334"/>
            <a:ext cx="3068622" cy="945931"/>
          </a:xfrm>
          <a:prstGeom prst="roundRect">
            <a:avLst>
              <a:gd name="adj" fmla="val 44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a:p>
            <a:pPr algn="ctr"/>
            <a:r>
              <a:rPr lang="en-US" sz="1400" dirty="0"/>
              <a:t>(kernel header, </a:t>
            </a:r>
            <a:r>
              <a:rPr lang="en-US" sz="1400" dirty="0" err="1"/>
              <a:t>libbpf</a:t>
            </a:r>
            <a:r>
              <a:rPr lang="en-US" sz="1400" dirty="0"/>
              <a:t> CO-RE, …)</a:t>
            </a:r>
            <a:endParaRPr lang="en-US" dirty="0"/>
          </a:p>
        </p:txBody>
      </p:sp>
      <p:sp>
        <p:nvSpPr>
          <p:cNvPr id="10" name="Rounded Rectangle 9">
            <a:extLst>
              <a:ext uri="{FF2B5EF4-FFF2-40B4-BE49-F238E27FC236}">
                <a16:creationId xmlns:a16="http://schemas.microsoft.com/office/drawing/2014/main" id="{0A2F42A3-3808-C533-F2A5-5F70C7157E23}"/>
              </a:ext>
            </a:extLst>
          </p:cNvPr>
          <p:cNvSpPr/>
          <p:nvPr/>
        </p:nvSpPr>
        <p:spPr>
          <a:xfrm>
            <a:off x="1723693" y="3654887"/>
            <a:ext cx="1545021" cy="945931"/>
          </a:xfrm>
          <a:prstGeom prst="roundRect">
            <a:avLst>
              <a:gd name="adj" fmla="val 44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Built Object</a:t>
            </a:r>
          </a:p>
        </p:txBody>
      </p:sp>
      <p:cxnSp>
        <p:nvCxnSpPr>
          <p:cNvPr id="12" name="Straight Arrow Connector 11">
            <a:extLst>
              <a:ext uri="{FF2B5EF4-FFF2-40B4-BE49-F238E27FC236}">
                <a16:creationId xmlns:a16="http://schemas.microsoft.com/office/drawing/2014/main" id="{75D420E2-382D-1BF8-2A77-E1B65FADDDCF}"/>
              </a:ext>
            </a:extLst>
          </p:cNvPr>
          <p:cNvCxnSpPr>
            <a:cxnSpLocks/>
            <a:stCxn id="2" idx="2"/>
            <a:endCxn id="10" idx="0"/>
          </p:cNvCxnSpPr>
          <p:nvPr/>
        </p:nvCxnSpPr>
        <p:spPr>
          <a:xfrm flipH="1">
            <a:off x="2496204" y="2730148"/>
            <a:ext cx="1" cy="9247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EA6DECE8-9768-DDC9-EC92-47600C681515}"/>
              </a:ext>
            </a:extLst>
          </p:cNvPr>
          <p:cNvSpPr/>
          <p:nvPr/>
        </p:nvSpPr>
        <p:spPr>
          <a:xfrm>
            <a:off x="1723692" y="5240874"/>
            <a:ext cx="1545021" cy="945931"/>
          </a:xfrm>
          <a:prstGeom prst="roundRect">
            <a:avLst>
              <a:gd name="adj" fmla="val 444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Load it</a:t>
            </a:r>
          </a:p>
        </p:txBody>
      </p:sp>
      <p:sp>
        <p:nvSpPr>
          <p:cNvPr id="19" name="Rounded Rectangle 18">
            <a:extLst>
              <a:ext uri="{FF2B5EF4-FFF2-40B4-BE49-F238E27FC236}">
                <a16:creationId xmlns:a16="http://schemas.microsoft.com/office/drawing/2014/main" id="{BE95A8A8-9717-F77B-B25F-29402C77824C}"/>
              </a:ext>
            </a:extLst>
          </p:cNvPr>
          <p:cNvSpPr/>
          <p:nvPr/>
        </p:nvSpPr>
        <p:spPr>
          <a:xfrm>
            <a:off x="4871539" y="5240874"/>
            <a:ext cx="2634316" cy="945931"/>
          </a:xfrm>
          <a:prstGeom prst="roundRect">
            <a:avLst>
              <a:gd name="adj" fmla="val 44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ebpf</a:t>
            </a:r>
            <a:br>
              <a:rPr lang="en-US" dirty="0"/>
            </a:br>
            <a:r>
              <a:rPr lang="en-US" dirty="0"/>
              <a:t>program</a:t>
            </a:r>
          </a:p>
        </p:txBody>
      </p:sp>
      <p:cxnSp>
        <p:nvCxnSpPr>
          <p:cNvPr id="21" name="Straight Arrow Connector 20">
            <a:extLst>
              <a:ext uri="{FF2B5EF4-FFF2-40B4-BE49-F238E27FC236}">
                <a16:creationId xmlns:a16="http://schemas.microsoft.com/office/drawing/2014/main" id="{B967DF6C-C5E2-8CF4-A51A-D2F0CF73DAE2}"/>
              </a:ext>
            </a:extLst>
          </p:cNvPr>
          <p:cNvCxnSpPr>
            <a:cxnSpLocks/>
            <a:endCxn id="17" idx="0"/>
          </p:cNvCxnSpPr>
          <p:nvPr/>
        </p:nvCxnSpPr>
        <p:spPr>
          <a:xfrm>
            <a:off x="2496203" y="4600818"/>
            <a:ext cx="0" cy="640056"/>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31A57CA-79F0-A129-DE55-1E7906719F5E}"/>
              </a:ext>
            </a:extLst>
          </p:cNvPr>
          <p:cNvCxnSpPr>
            <a:cxnSpLocks/>
            <a:stCxn id="17" idx="3"/>
            <a:endCxn id="19" idx="1"/>
          </p:cNvCxnSpPr>
          <p:nvPr/>
        </p:nvCxnSpPr>
        <p:spPr>
          <a:xfrm>
            <a:off x="3268713" y="5713840"/>
            <a:ext cx="1602826"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2F474AE-EEFD-12EC-E7DE-AB2A20B81092}"/>
              </a:ext>
            </a:extLst>
          </p:cNvPr>
          <p:cNvSpPr txBox="1"/>
          <p:nvPr/>
        </p:nvSpPr>
        <p:spPr>
          <a:xfrm>
            <a:off x="3313714" y="5406062"/>
            <a:ext cx="937949" cy="307777"/>
          </a:xfrm>
          <a:prstGeom prst="rect">
            <a:avLst/>
          </a:prstGeom>
          <a:noFill/>
        </p:spPr>
        <p:txBody>
          <a:bodyPr wrap="none" rtlCol="0">
            <a:spAutoFit/>
          </a:bodyPr>
          <a:lstStyle/>
          <a:p>
            <a:r>
              <a:rPr lang="en-US" sz="1400" dirty="0" err="1"/>
              <a:t>ebpf</a:t>
            </a:r>
            <a:r>
              <a:rPr lang="en-US" sz="1400" dirty="0"/>
              <a:t>(2) ++</a:t>
            </a:r>
          </a:p>
        </p:txBody>
      </p:sp>
      <p:sp>
        <p:nvSpPr>
          <p:cNvPr id="28" name="Rounded Rectangle 27">
            <a:extLst>
              <a:ext uri="{FF2B5EF4-FFF2-40B4-BE49-F238E27FC236}">
                <a16:creationId xmlns:a16="http://schemas.microsoft.com/office/drawing/2014/main" id="{F5CB3F1C-618E-DEC1-19B3-4BB41AC1610C}"/>
              </a:ext>
            </a:extLst>
          </p:cNvPr>
          <p:cNvSpPr/>
          <p:nvPr/>
        </p:nvSpPr>
        <p:spPr>
          <a:xfrm>
            <a:off x="5960834" y="3357813"/>
            <a:ext cx="1545021" cy="1136953"/>
          </a:xfrm>
          <a:prstGeom prst="roundRect">
            <a:avLst>
              <a:gd name="adj" fmla="val 44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a:t>
            </a:r>
            <a:br>
              <a:rPr lang="en-US" dirty="0"/>
            </a:br>
            <a:r>
              <a:rPr lang="en-US" dirty="0"/>
              <a:t>(maps/arrays)</a:t>
            </a:r>
          </a:p>
        </p:txBody>
      </p:sp>
      <p:cxnSp>
        <p:nvCxnSpPr>
          <p:cNvPr id="33" name="Straight Arrow Connector 32">
            <a:extLst>
              <a:ext uri="{FF2B5EF4-FFF2-40B4-BE49-F238E27FC236}">
                <a16:creationId xmlns:a16="http://schemas.microsoft.com/office/drawing/2014/main" id="{50F0B80A-3608-A061-F4D8-43B7E5F90E0E}"/>
              </a:ext>
            </a:extLst>
          </p:cNvPr>
          <p:cNvCxnSpPr>
            <a:cxnSpLocks/>
            <a:stCxn id="79" idx="2"/>
          </p:cNvCxnSpPr>
          <p:nvPr/>
        </p:nvCxnSpPr>
        <p:spPr>
          <a:xfrm>
            <a:off x="5023939" y="3344077"/>
            <a:ext cx="0" cy="18967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5C08E25-5FFF-E863-1EFB-9AED37918910}"/>
              </a:ext>
            </a:extLst>
          </p:cNvPr>
          <p:cNvSpPr txBox="1"/>
          <p:nvPr/>
        </p:nvSpPr>
        <p:spPr>
          <a:xfrm rot="16200000">
            <a:off x="4467326" y="3958185"/>
            <a:ext cx="808426" cy="369332"/>
          </a:xfrm>
          <a:prstGeom prst="rect">
            <a:avLst/>
          </a:prstGeom>
          <a:noFill/>
        </p:spPr>
        <p:txBody>
          <a:bodyPr wrap="none" rtlCol="0">
            <a:spAutoFit/>
          </a:bodyPr>
          <a:lstStyle/>
          <a:p>
            <a:r>
              <a:rPr lang="en-US" dirty="0"/>
              <a:t>trigger</a:t>
            </a:r>
          </a:p>
        </p:txBody>
      </p:sp>
      <p:cxnSp>
        <p:nvCxnSpPr>
          <p:cNvPr id="37" name="Straight Arrow Connector 36">
            <a:extLst>
              <a:ext uri="{FF2B5EF4-FFF2-40B4-BE49-F238E27FC236}">
                <a16:creationId xmlns:a16="http://schemas.microsoft.com/office/drawing/2014/main" id="{AEFC55C4-5236-08D4-1A46-4CF2971B22A0}"/>
              </a:ext>
            </a:extLst>
          </p:cNvPr>
          <p:cNvCxnSpPr>
            <a:cxnSpLocks/>
            <a:stCxn id="19" idx="0"/>
            <a:endCxn id="28" idx="2"/>
          </p:cNvCxnSpPr>
          <p:nvPr/>
        </p:nvCxnSpPr>
        <p:spPr>
          <a:xfrm flipV="1">
            <a:off x="6188697" y="4494766"/>
            <a:ext cx="544648" cy="74610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546229CF-4DA5-D42C-B2FE-DB013C3FC88E}"/>
              </a:ext>
            </a:extLst>
          </p:cNvPr>
          <p:cNvSpPr txBox="1"/>
          <p:nvPr/>
        </p:nvSpPr>
        <p:spPr>
          <a:xfrm rot="18508230">
            <a:off x="6068482" y="4661337"/>
            <a:ext cx="436338" cy="338554"/>
          </a:xfrm>
          <a:prstGeom prst="rect">
            <a:avLst/>
          </a:prstGeom>
          <a:noFill/>
        </p:spPr>
        <p:txBody>
          <a:bodyPr wrap="none" rtlCol="0">
            <a:spAutoFit/>
          </a:bodyPr>
          <a:lstStyle/>
          <a:p>
            <a:r>
              <a:rPr lang="en-US" sz="1600" dirty="0" err="1"/>
              <a:t>api</a:t>
            </a:r>
            <a:endParaRPr lang="en-US" sz="1600" dirty="0"/>
          </a:p>
        </p:txBody>
      </p:sp>
      <p:sp>
        <p:nvSpPr>
          <p:cNvPr id="46" name="TextBox 45">
            <a:extLst>
              <a:ext uri="{FF2B5EF4-FFF2-40B4-BE49-F238E27FC236}">
                <a16:creationId xmlns:a16="http://schemas.microsoft.com/office/drawing/2014/main" id="{43F66FB8-8311-9C57-E935-D948EA882E26}"/>
              </a:ext>
            </a:extLst>
          </p:cNvPr>
          <p:cNvSpPr txBox="1"/>
          <p:nvPr/>
        </p:nvSpPr>
        <p:spPr>
          <a:xfrm rot="16200000">
            <a:off x="2026548" y="2964411"/>
            <a:ext cx="579005" cy="369332"/>
          </a:xfrm>
          <a:prstGeom prst="rect">
            <a:avLst/>
          </a:prstGeom>
          <a:noFill/>
        </p:spPr>
        <p:txBody>
          <a:bodyPr wrap="none" rtlCol="0">
            <a:spAutoFit/>
          </a:bodyPr>
          <a:lstStyle/>
          <a:p>
            <a:r>
              <a:rPr lang="en-US" dirty="0" err="1"/>
              <a:t>llvm</a:t>
            </a:r>
            <a:endParaRPr lang="en-US" dirty="0"/>
          </a:p>
        </p:txBody>
      </p:sp>
      <p:cxnSp>
        <p:nvCxnSpPr>
          <p:cNvPr id="47" name="Straight Arrow Connector 46">
            <a:extLst>
              <a:ext uri="{FF2B5EF4-FFF2-40B4-BE49-F238E27FC236}">
                <a16:creationId xmlns:a16="http://schemas.microsoft.com/office/drawing/2014/main" id="{EE5EDD7A-6DE3-2829-B437-7E64C06638E2}"/>
              </a:ext>
            </a:extLst>
          </p:cNvPr>
          <p:cNvCxnSpPr>
            <a:cxnSpLocks/>
            <a:stCxn id="2" idx="3"/>
            <a:endCxn id="3" idx="1"/>
          </p:cNvCxnSpPr>
          <p:nvPr/>
        </p:nvCxnSpPr>
        <p:spPr>
          <a:xfrm flipV="1">
            <a:off x="3268715" y="711300"/>
            <a:ext cx="1324704" cy="15458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911D16E4-A7E3-C25A-FBB8-5BF67FD8B6FC}"/>
              </a:ext>
            </a:extLst>
          </p:cNvPr>
          <p:cNvSpPr txBox="1"/>
          <p:nvPr/>
        </p:nvSpPr>
        <p:spPr>
          <a:xfrm rot="18620832">
            <a:off x="3562664" y="1163800"/>
            <a:ext cx="516488" cy="369332"/>
          </a:xfrm>
          <a:prstGeom prst="rect">
            <a:avLst/>
          </a:prstGeom>
          <a:noFill/>
        </p:spPr>
        <p:txBody>
          <a:bodyPr wrap="none" rtlCol="0">
            <a:spAutoFit/>
          </a:bodyPr>
          <a:lstStyle/>
          <a:p>
            <a:r>
              <a:rPr lang="en-US" dirty="0"/>
              <a:t>link</a:t>
            </a:r>
          </a:p>
        </p:txBody>
      </p:sp>
      <p:sp>
        <p:nvSpPr>
          <p:cNvPr id="56" name="Rounded Rectangle 55">
            <a:extLst>
              <a:ext uri="{FF2B5EF4-FFF2-40B4-BE49-F238E27FC236}">
                <a16:creationId xmlns:a16="http://schemas.microsoft.com/office/drawing/2014/main" id="{32AA146E-F106-37B1-5444-E590F495D850}"/>
              </a:ext>
            </a:extLst>
          </p:cNvPr>
          <p:cNvSpPr/>
          <p:nvPr/>
        </p:nvSpPr>
        <p:spPr>
          <a:xfrm>
            <a:off x="9333587" y="1090335"/>
            <a:ext cx="1545021" cy="945931"/>
          </a:xfrm>
          <a:prstGeom prst="roundRect">
            <a:avLst>
              <a:gd name="adj" fmla="val 44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Write</a:t>
            </a:r>
            <a:br>
              <a:rPr lang="en-US" dirty="0"/>
            </a:br>
            <a:r>
              <a:rPr lang="en-US" sz="1200" dirty="0"/>
              <a:t>(linked to </a:t>
            </a:r>
            <a:r>
              <a:rPr lang="en-US" sz="1200" dirty="0" err="1"/>
              <a:t>glibc</a:t>
            </a:r>
            <a:r>
              <a:rPr lang="en-US" sz="1200" dirty="0"/>
              <a:t> or ...)</a:t>
            </a:r>
            <a:endParaRPr lang="en-US" dirty="0"/>
          </a:p>
        </p:txBody>
      </p:sp>
      <p:sp>
        <p:nvSpPr>
          <p:cNvPr id="58" name="Rounded Rectangle 57">
            <a:extLst>
              <a:ext uri="{FF2B5EF4-FFF2-40B4-BE49-F238E27FC236}">
                <a16:creationId xmlns:a16="http://schemas.microsoft.com/office/drawing/2014/main" id="{48837E37-7D8C-17A2-1A29-677214C30AAA}"/>
              </a:ext>
            </a:extLst>
          </p:cNvPr>
          <p:cNvSpPr/>
          <p:nvPr/>
        </p:nvSpPr>
        <p:spPr>
          <a:xfrm>
            <a:off x="9333587" y="2676111"/>
            <a:ext cx="1545021" cy="945931"/>
          </a:xfrm>
          <a:prstGeom prst="roundRect">
            <a:avLst>
              <a:gd name="adj" fmla="val 44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a:t>
            </a:r>
          </a:p>
        </p:txBody>
      </p:sp>
      <p:sp>
        <p:nvSpPr>
          <p:cNvPr id="60" name="Rounded Rectangle 59">
            <a:extLst>
              <a:ext uri="{FF2B5EF4-FFF2-40B4-BE49-F238E27FC236}">
                <a16:creationId xmlns:a16="http://schemas.microsoft.com/office/drawing/2014/main" id="{969D3242-4F5C-A7DE-CAA7-3649159A4424}"/>
              </a:ext>
            </a:extLst>
          </p:cNvPr>
          <p:cNvSpPr/>
          <p:nvPr/>
        </p:nvSpPr>
        <p:spPr>
          <a:xfrm>
            <a:off x="9338842" y="4394854"/>
            <a:ext cx="1545021" cy="945931"/>
          </a:xfrm>
          <a:prstGeom prst="roundRect">
            <a:avLst>
              <a:gd name="adj" fmla="val 44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a:t>
            </a:r>
          </a:p>
        </p:txBody>
      </p:sp>
      <p:cxnSp>
        <p:nvCxnSpPr>
          <p:cNvPr id="61" name="Straight Arrow Connector 60">
            <a:extLst>
              <a:ext uri="{FF2B5EF4-FFF2-40B4-BE49-F238E27FC236}">
                <a16:creationId xmlns:a16="http://schemas.microsoft.com/office/drawing/2014/main" id="{76EF54D5-3A01-10F5-3F5B-F98972B745E3}"/>
              </a:ext>
            </a:extLst>
          </p:cNvPr>
          <p:cNvCxnSpPr>
            <a:cxnSpLocks/>
            <a:stCxn id="60" idx="1"/>
            <a:endCxn id="28" idx="3"/>
          </p:cNvCxnSpPr>
          <p:nvPr/>
        </p:nvCxnSpPr>
        <p:spPr>
          <a:xfrm flipH="1" flipV="1">
            <a:off x="7505855" y="3926290"/>
            <a:ext cx="1832987" cy="94153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882A3A7F-BA70-597C-A7CD-AF7C6C36C46E}"/>
              </a:ext>
            </a:extLst>
          </p:cNvPr>
          <p:cNvSpPr txBox="1"/>
          <p:nvPr/>
        </p:nvSpPr>
        <p:spPr>
          <a:xfrm rot="1632219">
            <a:off x="8139854" y="4083551"/>
            <a:ext cx="716991" cy="307777"/>
          </a:xfrm>
          <a:prstGeom prst="rect">
            <a:avLst/>
          </a:prstGeom>
          <a:noFill/>
        </p:spPr>
        <p:txBody>
          <a:bodyPr wrap="none" rtlCol="0">
            <a:spAutoFit/>
          </a:bodyPr>
          <a:lstStyle/>
          <a:p>
            <a:r>
              <a:rPr lang="en-US" sz="1400" dirty="0" err="1"/>
              <a:t>ebpf</a:t>
            </a:r>
            <a:r>
              <a:rPr lang="en-US" sz="1400" dirty="0"/>
              <a:t>(2)</a:t>
            </a:r>
          </a:p>
        </p:txBody>
      </p:sp>
      <p:cxnSp>
        <p:nvCxnSpPr>
          <p:cNvPr id="66" name="Straight Arrow Connector 65">
            <a:extLst>
              <a:ext uri="{FF2B5EF4-FFF2-40B4-BE49-F238E27FC236}">
                <a16:creationId xmlns:a16="http://schemas.microsoft.com/office/drawing/2014/main" id="{ACC5FFE6-B41D-C2EC-D6B2-A93C2018517E}"/>
              </a:ext>
            </a:extLst>
          </p:cNvPr>
          <p:cNvCxnSpPr>
            <a:cxnSpLocks/>
            <a:stCxn id="56" idx="2"/>
            <a:endCxn id="58" idx="0"/>
          </p:cNvCxnSpPr>
          <p:nvPr/>
        </p:nvCxnSpPr>
        <p:spPr>
          <a:xfrm>
            <a:off x="10106098" y="2036266"/>
            <a:ext cx="0" cy="6398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1D7EE828-E2EA-A95C-2B2E-94148C480B0A}"/>
              </a:ext>
            </a:extLst>
          </p:cNvPr>
          <p:cNvCxnSpPr>
            <a:cxnSpLocks/>
            <a:stCxn id="58" idx="2"/>
            <a:endCxn id="60" idx="0"/>
          </p:cNvCxnSpPr>
          <p:nvPr/>
        </p:nvCxnSpPr>
        <p:spPr>
          <a:xfrm>
            <a:off x="10106098" y="3622042"/>
            <a:ext cx="5255" cy="7728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9" name="Rounded Rectangle 78">
            <a:extLst>
              <a:ext uri="{FF2B5EF4-FFF2-40B4-BE49-F238E27FC236}">
                <a16:creationId xmlns:a16="http://schemas.microsoft.com/office/drawing/2014/main" id="{1923D734-E860-A6A1-064D-11E7C1076AF8}"/>
              </a:ext>
            </a:extLst>
          </p:cNvPr>
          <p:cNvSpPr/>
          <p:nvPr/>
        </p:nvSpPr>
        <p:spPr>
          <a:xfrm>
            <a:off x="4251428" y="2398146"/>
            <a:ext cx="1545021" cy="945931"/>
          </a:xfrm>
          <a:prstGeom prst="roundRect">
            <a:avLst>
              <a:gd name="adj" fmla="val 444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t>
            </a:r>
          </a:p>
        </p:txBody>
      </p:sp>
      <p:sp>
        <p:nvSpPr>
          <p:cNvPr id="6" name="Rounded Rectangle 5">
            <a:extLst>
              <a:ext uri="{FF2B5EF4-FFF2-40B4-BE49-F238E27FC236}">
                <a16:creationId xmlns:a16="http://schemas.microsoft.com/office/drawing/2014/main" id="{1A5FCDC9-D849-7332-242B-19500835913A}"/>
              </a:ext>
            </a:extLst>
          </p:cNvPr>
          <p:cNvSpPr/>
          <p:nvPr/>
        </p:nvSpPr>
        <p:spPr>
          <a:xfrm>
            <a:off x="8992000" y="558355"/>
            <a:ext cx="2072601" cy="524886"/>
          </a:xfrm>
          <a:prstGeom prst="roundRect">
            <a:avLst>
              <a:gd name="adj" fmla="val 444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Userspace Prog</a:t>
            </a:r>
          </a:p>
        </p:txBody>
      </p:sp>
    </p:spTree>
    <p:extLst>
      <p:ext uri="{BB962C8B-B14F-4D97-AF65-F5344CB8AC3E}">
        <p14:creationId xmlns:p14="http://schemas.microsoft.com/office/powerpoint/2010/main" val="4010456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4">
            <a:extLst>
              <a:ext uri="{FF2B5EF4-FFF2-40B4-BE49-F238E27FC236}">
                <a16:creationId xmlns:a16="http://schemas.microsoft.com/office/drawing/2014/main" id="{8118E28D-465B-081F-4611-829275A8FBCB}"/>
              </a:ext>
            </a:extLst>
          </p:cNvPr>
          <p:cNvSpPr txBox="1"/>
          <p:nvPr/>
        </p:nvSpPr>
        <p:spPr>
          <a:xfrm>
            <a:off x="785813" y="578378"/>
            <a:ext cx="1847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Title 15">
            <a:extLst>
              <a:ext uri="{FF2B5EF4-FFF2-40B4-BE49-F238E27FC236}">
                <a16:creationId xmlns:a16="http://schemas.microsoft.com/office/drawing/2014/main" id="{5C5AC56F-9286-03ED-6237-8D011437B6DB}"/>
              </a:ext>
            </a:extLst>
          </p:cNvPr>
          <p:cNvSpPr>
            <a:spLocks noGrp="1"/>
          </p:cNvSpPr>
          <p:nvPr/>
        </p:nvSpPr>
        <p:spPr>
          <a:xfrm>
            <a:off x="0" y="94333"/>
            <a:ext cx="10515600" cy="489982"/>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dirty="0"/>
              <a:t>Where can Linux run </a:t>
            </a:r>
            <a:r>
              <a:rPr lang="en-US" sz="4400" dirty="0" err="1"/>
              <a:t>eBPF</a:t>
            </a:r>
            <a:endParaRPr lang="en-US" dirty="0"/>
          </a:p>
        </p:txBody>
      </p:sp>
      <p:sp>
        <p:nvSpPr>
          <p:cNvPr id="6" name="Content Placeholder 1">
            <a:extLst>
              <a:ext uri="{FF2B5EF4-FFF2-40B4-BE49-F238E27FC236}">
                <a16:creationId xmlns:a16="http://schemas.microsoft.com/office/drawing/2014/main" id="{80D38182-63FF-CD3C-F9EF-6D98EA9BA3A2}"/>
              </a:ext>
            </a:extLst>
          </p:cNvPr>
          <p:cNvSpPr>
            <a:spLocks noGrp="1"/>
          </p:cNvSpPr>
          <p:nvPr/>
        </p:nvSpPr>
        <p:spPr>
          <a:xfrm>
            <a:off x="214426" y="763044"/>
            <a:ext cx="11829937" cy="58806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Networking:</a:t>
            </a:r>
          </a:p>
          <a:p>
            <a:pPr lvl="1"/>
            <a:r>
              <a:rPr lang="en-US" sz="1400" dirty="0"/>
              <a:t>As XDP programs (ingress only as of now) offloaded to NIC or as part of the kernel</a:t>
            </a:r>
          </a:p>
          <a:p>
            <a:pPr lvl="1"/>
            <a:r>
              <a:rPr lang="en-US" sz="1400" dirty="0"/>
              <a:t>As part of Linux TC.</a:t>
            </a:r>
          </a:p>
          <a:p>
            <a:pPr lvl="1"/>
            <a:r>
              <a:rPr lang="en-US" sz="1400" dirty="0"/>
              <a:t>Attached on a socket.</a:t>
            </a:r>
          </a:p>
          <a:p>
            <a:r>
              <a:rPr lang="en-US" sz="1800" dirty="0"/>
              <a:t>Probes</a:t>
            </a:r>
          </a:p>
          <a:p>
            <a:pPr lvl="1"/>
            <a:r>
              <a:rPr lang="en-US" sz="1400" dirty="0" err="1"/>
              <a:t>Kprobes</a:t>
            </a:r>
            <a:r>
              <a:rPr lang="en-US" sz="1400" dirty="0"/>
              <a:t> triggered when kernel execute a specific function.</a:t>
            </a:r>
          </a:p>
          <a:p>
            <a:pPr lvl="1"/>
            <a:r>
              <a:rPr lang="en-US" sz="1400" dirty="0" err="1"/>
              <a:t>Uprobes</a:t>
            </a:r>
            <a:r>
              <a:rPr lang="en-US" sz="1400" dirty="0"/>
              <a:t> triggered when a specific function in a userspace executable is called.</a:t>
            </a:r>
          </a:p>
          <a:p>
            <a:r>
              <a:rPr lang="en-US" sz="1800" dirty="0"/>
              <a:t>Trace-points</a:t>
            </a:r>
          </a:p>
          <a:p>
            <a:pPr lvl="1"/>
            <a:r>
              <a:rPr lang="en-US" sz="1400" dirty="0"/>
              <a:t>Kernel provide a facility for kernel modules to </a:t>
            </a:r>
            <a:r>
              <a:rPr lang="en-US" sz="1400" dirty="0">
                <a:hlinkClick r:id="rId2"/>
              </a:rPr>
              <a:t>expose traces</a:t>
            </a:r>
            <a:r>
              <a:rPr lang="en-US" sz="1400" dirty="0"/>
              <a:t>. The author of the modules *must* trigger the trace point. The trace data structure is specific to the trace point. Thus, not all trace points are the same nor are available in every kernel. You can find your config here </a:t>
            </a:r>
            <a:r>
              <a:rPr lang="en-US" sz="1400" dirty="0">
                <a:highlight>
                  <a:srgbClr val="C0C0C0"/>
                </a:highlight>
              </a:rPr>
              <a:t>/sys/kernel/debug/tracing/events</a:t>
            </a:r>
          </a:p>
          <a:p>
            <a:pPr lvl="1"/>
            <a:r>
              <a:rPr lang="en-US" sz="1400" dirty="0"/>
              <a:t>Trace points must be enabled for your program to be triggered using </a:t>
            </a:r>
            <a:r>
              <a:rPr lang="en-US" sz="1400" dirty="0" err="1"/>
              <a:t>tracefs</a:t>
            </a:r>
            <a:r>
              <a:rPr lang="en-US" sz="1400" dirty="0"/>
              <a:t>.</a:t>
            </a:r>
          </a:p>
          <a:p>
            <a:r>
              <a:rPr lang="en-US" sz="1800" dirty="0"/>
              <a:t>What can you do in a </a:t>
            </a:r>
            <a:r>
              <a:rPr lang="en-US" sz="1800" dirty="0" err="1"/>
              <a:t>bpf</a:t>
            </a:r>
            <a:r>
              <a:rPr lang="en-US" sz="1800" dirty="0"/>
              <a:t> program?</a:t>
            </a:r>
          </a:p>
          <a:p>
            <a:pPr lvl="1"/>
            <a:r>
              <a:rPr lang="en-US" sz="1400" dirty="0"/>
              <a:t>Observability style counters via writing to a map/array then reading it from userspace.</a:t>
            </a:r>
          </a:p>
          <a:p>
            <a:pPr lvl="1"/>
            <a:r>
              <a:rPr lang="en-US" sz="1400" dirty="0"/>
              <a:t>Capturing/Rewriting/encap/decap packets (including dropping/redirecting). Examples</a:t>
            </a:r>
          </a:p>
          <a:p>
            <a:pPr lvl="2"/>
            <a:r>
              <a:rPr lang="en-US" sz="1200" dirty="0"/>
              <a:t>O(1) LB via rules read from a map (written to by a userspace program that monitors the health of backing endpoints). </a:t>
            </a:r>
          </a:p>
          <a:p>
            <a:pPr lvl="2"/>
            <a:r>
              <a:rPr lang="en-US" sz="1050" dirty="0"/>
              <a:t>O(1) firewall and tunnels (rules </a:t>
            </a:r>
            <a:r>
              <a:rPr lang="en-US" sz="1050" dirty="0" err="1"/>
              <a:t>etc</a:t>
            </a:r>
            <a:r>
              <a:rPr lang="en-US" sz="1050" dirty="0"/>
              <a:t> are typically saved in a map written to by userspace program).</a:t>
            </a:r>
          </a:p>
          <a:p>
            <a:pPr lvl="1"/>
            <a:r>
              <a:rPr lang="en-US" sz="1450" dirty="0"/>
              <a:t>Syscall re-writing, profiling, filtering via </a:t>
            </a:r>
            <a:r>
              <a:rPr lang="en-US" sz="1450" dirty="0" err="1"/>
              <a:t>kprobes</a:t>
            </a:r>
            <a:r>
              <a:rPr lang="en-US" sz="1450" dirty="0"/>
              <a:t> (in-fact </a:t>
            </a:r>
            <a:r>
              <a:rPr lang="en-US" sz="1450" dirty="0" err="1"/>
              <a:t>secomp</a:t>
            </a:r>
            <a:r>
              <a:rPr lang="en-US" sz="1450" dirty="0"/>
              <a:t> works exactly like that)</a:t>
            </a:r>
          </a:p>
          <a:p>
            <a:pPr lvl="1"/>
            <a:r>
              <a:rPr lang="en-US" sz="1450" dirty="0"/>
              <a:t>Perf analysis</a:t>
            </a:r>
          </a:p>
          <a:p>
            <a:pPr lvl="1"/>
            <a:endParaRPr lang="en-US" sz="1400" dirty="0"/>
          </a:p>
          <a:p>
            <a:endParaRPr lang="en-US" sz="1800" dirty="0"/>
          </a:p>
          <a:p>
            <a:endParaRPr lang="en-US" sz="1000" dirty="0"/>
          </a:p>
        </p:txBody>
      </p:sp>
      <p:sp>
        <p:nvSpPr>
          <p:cNvPr id="8" name="TextBox 7">
            <a:extLst>
              <a:ext uri="{FF2B5EF4-FFF2-40B4-BE49-F238E27FC236}">
                <a16:creationId xmlns:a16="http://schemas.microsoft.com/office/drawing/2014/main" id="{2F48F94E-D81A-00DF-F2AF-A0A942E4048D}"/>
              </a:ext>
            </a:extLst>
          </p:cNvPr>
          <p:cNvSpPr txBox="1"/>
          <p:nvPr/>
        </p:nvSpPr>
        <p:spPr>
          <a:xfrm>
            <a:off x="2286000" y="2471738"/>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2163310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4">
            <a:extLst>
              <a:ext uri="{FF2B5EF4-FFF2-40B4-BE49-F238E27FC236}">
                <a16:creationId xmlns:a16="http://schemas.microsoft.com/office/drawing/2014/main" id="{8118E28D-465B-081F-4611-829275A8FBCB}"/>
              </a:ext>
            </a:extLst>
          </p:cNvPr>
          <p:cNvSpPr txBox="1"/>
          <p:nvPr/>
        </p:nvSpPr>
        <p:spPr>
          <a:xfrm>
            <a:off x="785813" y="578378"/>
            <a:ext cx="1847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Title 15">
            <a:extLst>
              <a:ext uri="{FF2B5EF4-FFF2-40B4-BE49-F238E27FC236}">
                <a16:creationId xmlns:a16="http://schemas.microsoft.com/office/drawing/2014/main" id="{5C5AC56F-9286-03ED-6237-8D011437B6DB}"/>
              </a:ext>
            </a:extLst>
          </p:cNvPr>
          <p:cNvSpPr>
            <a:spLocks noGrp="1"/>
          </p:cNvSpPr>
          <p:nvPr/>
        </p:nvSpPr>
        <p:spPr>
          <a:xfrm>
            <a:off x="0" y="94333"/>
            <a:ext cx="10515600" cy="489982"/>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dirty="0"/>
              <a:t>The many ways of using BPF</a:t>
            </a:r>
            <a:endParaRPr lang="en-US" dirty="0"/>
          </a:p>
        </p:txBody>
      </p:sp>
      <p:sp>
        <p:nvSpPr>
          <p:cNvPr id="6" name="Content Placeholder 1">
            <a:extLst>
              <a:ext uri="{FF2B5EF4-FFF2-40B4-BE49-F238E27FC236}">
                <a16:creationId xmlns:a16="http://schemas.microsoft.com/office/drawing/2014/main" id="{80D38182-63FF-CD3C-F9EF-6D98EA9BA3A2}"/>
              </a:ext>
            </a:extLst>
          </p:cNvPr>
          <p:cNvSpPr>
            <a:spLocks noGrp="1"/>
          </p:cNvSpPr>
          <p:nvPr/>
        </p:nvSpPr>
        <p:spPr>
          <a:xfrm>
            <a:off x="214426" y="763044"/>
            <a:ext cx="11829937" cy="58806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Via BCC (https://</a:t>
            </a:r>
            <a:r>
              <a:rPr lang="en-US" sz="1800" dirty="0" err="1"/>
              <a:t>github.com</a:t>
            </a:r>
            <a:r>
              <a:rPr lang="en-US" sz="1800" dirty="0"/>
              <a:t>/</a:t>
            </a:r>
            <a:r>
              <a:rPr lang="en-US" sz="1800" dirty="0" err="1"/>
              <a:t>iovisor</a:t>
            </a:r>
            <a:r>
              <a:rPr lang="en-US" sz="1800" dirty="0"/>
              <a:t>/bcc)</a:t>
            </a:r>
          </a:p>
          <a:p>
            <a:pPr lvl="1"/>
            <a:r>
              <a:rPr lang="en-US" sz="1400" dirty="0"/>
              <a:t>Mainly a cli tool to quickly create probes and gather perf data.</a:t>
            </a:r>
          </a:p>
          <a:p>
            <a:pPr lvl="1"/>
            <a:r>
              <a:rPr lang="en-US" sz="1400" dirty="0"/>
              <a:t>Have not yet proved useful to develop your own </a:t>
            </a:r>
            <a:r>
              <a:rPr lang="en-US" sz="1400" dirty="0" err="1"/>
              <a:t>ebpf</a:t>
            </a:r>
            <a:r>
              <a:rPr lang="en-US" sz="1400" dirty="0"/>
              <a:t> programs.</a:t>
            </a:r>
          </a:p>
          <a:p>
            <a:r>
              <a:rPr lang="en-US" sz="1800" dirty="0"/>
              <a:t>Perf tool</a:t>
            </a:r>
          </a:p>
          <a:p>
            <a:pPr lvl="1"/>
            <a:r>
              <a:rPr lang="en-US" sz="1400" dirty="0"/>
              <a:t>A cli tool (part of </a:t>
            </a:r>
            <a:r>
              <a:rPr lang="en-US" sz="1400" dirty="0" err="1"/>
              <a:t>linux</a:t>
            </a:r>
            <a:r>
              <a:rPr lang="en-US" sz="1400" dirty="0"/>
              <a:t> upstream) where you can quickly hook to trace points and gather counters. </a:t>
            </a:r>
          </a:p>
          <a:p>
            <a:r>
              <a:rPr lang="en-US" sz="1800" dirty="0"/>
              <a:t>Via a higher-level LSM sub-system such as seccomp or (relatively new-</a:t>
            </a:r>
            <a:r>
              <a:rPr lang="en-US" sz="1800" dirty="0" err="1"/>
              <a:t>ish</a:t>
            </a:r>
            <a:r>
              <a:rPr lang="en-US" sz="1800" dirty="0"/>
              <a:t>) KRSI (https://</a:t>
            </a:r>
            <a:r>
              <a:rPr lang="en-US" sz="1800" dirty="0" err="1"/>
              <a:t>lwn.net</a:t>
            </a:r>
            <a:r>
              <a:rPr lang="en-US" sz="1800" dirty="0"/>
              <a:t>/Articles/808048/)</a:t>
            </a:r>
          </a:p>
          <a:p>
            <a:r>
              <a:rPr lang="en-US" sz="1800" dirty="0"/>
              <a:t>Indirectly via tooling such as </a:t>
            </a:r>
            <a:r>
              <a:rPr lang="en-US" sz="1800" dirty="0" err="1"/>
              <a:t>tcpdump</a:t>
            </a:r>
            <a:endParaRPr lang="en-US" sz="1800" dirty="0"/>
          </a:p>
          <a:p>
            <a:r>
              <a:rPr lang="en-US" sz="1800" dirty="0"/>
              <a:t>Custom </a:t>
            </a:r>
            <a:r>
              <a:rPr lang="en-US" sz="1800" dirty="0" err="1"/>
              <a:t>ebpf</a:t>
            </a:r>
            <a:r>
              <a:rPr lang="en-US" sz="1800" dirty="0"/>
              <a:t> programs such as </a:t>
            </a:r>
            <a:endParaRPr lang="en-US" sz="3200" dirty="0"/>
          </a:p>
          <a:p>
            <a:pPr lvl="1"/>
            <a:r>
              <a:rPr lang="en-US" sz="1600" dirty="0"/>
              <a:t>Facebook’s </a:t>
            </a:r>
            <a:r>
              <a:rPr lang="en-US" sz="1600" dirty="0" err="1"/>
              <a:t>Katran</a:t>
            </a:r>
            <a:r>
              <a:rPr lang="en-US" sz="1600" dirty="0"/>
              <a:t> LB </a:t>
            </a:r>
            <a:r>
              <a:rPr lang="en-US" sz="1600" dirty="0">
                <a:hlinkClick r:id="rId2"/>
              </a:rPr>
              <a:t>https://engineering.fb.com/2018/05/22/open-source/open-sourcing-katran-a-scalable-network-load-balancer/</a:t>
            </a:r>
            <a:endParaRPr lang="en-US" sz="1600" dirty="0"/>
          </a:p>
          <a:p>
            <a:pPr lvl="1"/>
            <a:r>
              <a:rPr lang="en-US" sz="1600" dirty="0"/>
              <a:t>Cilium CNI  </a:t>
            </a:r>
            <a:r>
              <a:rPr lang="en-US" sz="1600" dirty="0">
                <a:hlinkClick r:id="rId3"/>
              </a:rPr>
              <a:t>https://cilium.io/</a:t>
            </a:r>
            <a:endParaRPr lang="en-US" sz="1600" dirty="0"/>
          </a:p>
          <a:p>
            <a:pPr lvl="1"/>
            <a:r>
              <a:rPr lang="en-US" sz="1600" dirty="0"/>
              <a:t>Your own..</a:t>
            </a:r>
          </a:p>
          <a:p>
            <a:pPr marL="457200" lvl="1" indent="0">
              <a:buNone/>
            </a:pPr>
            <a:endParaRPr lang="en-US" sz="1050" dirty="0"/>
          </a:p>
          <a:p>
            <a:pPr lvl="1"/>
            <a:endParaRPr lang="en-US" sz="1400" dirty="0"/>
          </a:p>
          <a:p>
            <a:endParaRPr lang="en-US" sz="1800" dirty="0"/>
          </a:p>
          <a:p>
            <a:endParaRPr lang="en-US" sz="1000" dirty="0"/>
          </a:p>
        </p:txBody>
      </p:sp>
      <p:sp>
        <p:nvSpPr>
          <p:cNvPr id="8" name="TextBox 7">
            <a:extLst>
              <a:ext uri="{FF2B5EF4-FFF2-40B4-BE49-F238E27FC236}">
                <a16:creationId xmlns:a16="http://schemas.microsoft.com/office/drawing/2014/main" id="{2F48F94E-D81A-00DF-F2AF-A0A942E4048D}"/>
              </a:ext>
            </a:extLst>
          </p:cNvPr>
          <p:cNvSpPr txBox="1"/>
          <p:nvPr/>
        </p:nvSpPr>
        <p:spPr>
          <a:xfrm>
            <a:off x="2286000" y="2471738"/>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222427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151B7-3D7F-E525-A25B-03881E8DFD1E}"/>
              </a:ext>
            </a:extLst>
          </p:cNvPr>
          <p:cNvSpPr>
            <a:spLocks noGrp="1"/>
          </p:cNvSpPr>
          <p:nvPr>
            <p:ph type="title"/>
          </p:nvPr>
        </p:nvSpPr>
        <p:spPr/>
        <p:txBody>
          <a:bodyPr/>
          <a:lstStyle/>
          <a:p>
            <a:r>
              <a:rPr lang="en-US" dirty="0"/>
              <a:t>Extending Linux: User Space</a:t>
            </a:r>
          </a:p>
        </p:txBody>
      </p:sp>
      <p:sp>
        <p:nvSpPr>
          <p:cNvPr id="4" name="Text Placeholder 3">
            <a:extLst>
              <a:ext uri="{FF2B5EF4-FFF2-40B4-BE49-F238E27FC236}">
                <a16:creationId xmlns:a16="http://schemas.microsoft.com/office/drawing/2014/main" id="{FC4CCE7C-1715-59B7-F766-3264AF11EA10}"/>
              </a:ext>
            </a:extLst>
          </p:cNvPr>
          <p:cNvSpPr>
            <a:spLocks noGrp="1"/>
          </p:cNvSpPr>
          <p:nvPr>
            <p:ph type="body" idx="1"/>
          </p:nvPr>
        </p:nvSpPr>
        <p:spPr/>
        <p:txBody>
          <a:bodyPr/>
          <a:lstStyle/>
          <a:p>
            <a:r>
              <a:rPr lang="en-US" dirty="0"/>
              <a:t>Block Devices and File Systems</a:t>
            </a:r>
          </a:p>
        </p:txBody>
      </p:sp>
    </p:spTree>
    <p:extLst>
      <p:ext uri="{BB962C8B-B14F-4D97-AF65-F5344CB8AC3E}">
        <p14:creationId xmlns:p14="http://schemas.microsoft.com/office/powerpoint/2010/main" val="2311611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4">
            <a:extLst>
              <a:ext uri="{FF2B5EF4-FFF2-40B4-BE49-F238E27FC236}">
                <a16:creationId xmlns:a16="http://schemas.microsoft.com/office/drawing/2014/main" id="{8118E28D-465B-081F-4611-829275A8FBCB}"/>
              </a:ext>
            </a:extLst>
          </p:cNvPr>
          <p:cNvSpPr txBox="1"/>
          <p:nvPr/>
        </p:nvSpPr>
        <p:spPr>
          <a:xfrm>
            <a:off x="785813" y="578378"/>
            <a:ext cx="1847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Title 15">
            <a:extLst>
              <a:ext uri="{FF2B5EF4-FFF2-40B4-BE49-F238E27FC236}">
                <a16:creationId xmlns:a16="http://schemas.microsoft.com/office/drawing/2014/main" id="{5C5AC56F-9286-03ED-6237-8D011437B6DB}"/>
              </a:ext>
            </a:extLst>
          </p:cNvPr>
          <p:cNvSpPr>
            <a:spLocks noGrp="1"/>
          </p:cNvSpPr>
          <p:nvPr/>
        </p:nvSpPr>
        <p:spPr>
          <a:xfrm>
            <a:off x="0" y="94333"/>
            <a:ext cx="10515600" cy="489982"/>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dirty="0"/>
              <a:t>But Why? How?</a:t>
            </a:r>
            <a:endParaRPr lang="en-US" dirty="0"/>
          </a:p>
        </p:txBody>
      </p:sp>
      <p:sp>
        <p:nvSpPr>
          <p:cNvPr id="6" name="Content Placeholder 1">
            <a:extLst>
              <a:ext uri="{FF2B5EF4-FFF2-40B4-BE49-F238E27FC236}">
                <a16:creationId xmlns:a16="http://schemas.microsoft.com/office/drawing/2014/main" id="{80D38182-63FF-CD3C-F9EF-6D98EA9BA3A2}"/>
              </a:ext>
            </a:extLst>
          </p:cNvPr>
          <p:cNvSpPr>
            <a:spLocks noGrp="1"/>
          </p:cNvSpPr>
          <p:nvPr/>
        </p:nvSpPr>
        <p:spPr>
          <a:xfrm>
            <a:off x="214426" y="763044"/>
            <a:ext cx="11829937" cy="58806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Complexity</a:t>
            </a:r>
            <a:r>
              <a:rPr lang="en-US" sz="1800" dirty="0"/>
              <a:t>: Building kernel modules and </a:t>
            </a:r>
            <a:r>
              <a:rPr lang="en-US" sz="1800" dirty="0" err="1"/>
              <a:t>bpf</a:t>
            </a:r>
            <a:r>
              <a:rPr lang="en-US" sz="1800" dirty="0"/>
              <a:t> programs is not exactly easy. Getting them right is one them. Maintaining compatibility with kernel evolution is *a lot* of work.</a:t>
            </a:r>
            <a:endParaRPr lang="en-US" sz="1800" b="1" dirty="0"/>
          </a:p>
          <a:p>
            <a:r>
              <a:rPr lang="en-US" sz="1800" b="1" dirty="0"/>
              <a:t>Runtime governance</a:t>
            </a:r>
            <a:r>
              <a:rPr lang="en-US" sz="1800" dirty="0"/>
              <a:t>: it is not possible (as of yet) to limit resources that are used by a kernel module or a </a:t>
            </a:r>
            <a:r>
              <a:rPr lang="en-US" sz="1800" dirty="0" err="1"/>
              <a:t>bpf</a:t>
            </a:r>
            <a:r>
              <a:rPr lang="en-US" sz="1800" dirty="0"/>
              <a:t> program beyond programming discipline.</a:t>
            </a:r>
          </a:p>
          <a:p>
            <a:r>
              <a:rPr lang="en-US" sz="1800" b="1" dirty="0"/>
              <a:t>Easy of use</a:t>
            </a:r>
            <a:r>
              <a:rPr lang="en-US" sz="1800" dirty="0"/>
              <a:t>: a userspace program is naturally easy to install, run, operate and upgrade. They fit naturally within existing systems users already know.</a:t>
            </a:r>
            <a:endParaRPr lang="en-US" sz="1400" dirty="0"/>
          </a:p>
          <a:p>
            <a:r>
              <a:rPr lang="en-US" sz="1800" b="1" dirty="0"/>
              <a:t>The story of userspace v kernel space performance</a:t>
            </a:r>
            <a:r>
              <a:rPr lang="en-US" sz="1800" dirty="0"/>
              <a:t>: It might be true that code that runs in kernel space is more performant (avoids context switching, syscall boundaries etc..). But that </a:t>
            </a:r>
            <a:r>
              <a:rPr lang="en-US" sz="1800" i="1" dirty="0"/>
              <a:t>absolute</a:t>
            </a:r>
            <a:r>
              <a:rPr lang="en-US" sz="1800" dirty="0"/>
              <a:t> does not apply on everything and it </a:t>
            </a:r>
            <a:r>
              <a:rPr lang="en-US" sz="1800" i="1" dirty="0"/>
              <a:t>assumes</a:t>
            </a:r>
            <a:r>
              <a:rPr lang="en-US" sz="1800" dirty="0"/>
              <a:t> that performance is the most important element (if not the only important element).</a:t>
            </a:r>
          </a:p>
          <a:p>
            <a:r>
              <a:rPr lang="en-US" sz="1800" b="1" dirty="0"/>
              <a:t>How</a:t>
            </a:r>
            <a:r>
              <a:rPr lang="en-US" sz="1800" dirty="0"/>
              <a:t>?</a:t>
            </a:r>
          </a:p>
          <a:p>
            <a:pPr lvl="1"/>
            <a:r>
              <a:rPr lang="en-US" sz="1400" b="1" dirty="0"/>
              <a:t>Full/Partial Replace</a:t>
            </a:r>
            <a:r>
              <a:rPr lang="en-US" sz="1400" dirty="0"/>
              <a:t>: Turning off the kernel component or limit its scope.</a:t>
            </a:r>
          </a:p>
          <a:p>
            <a:pPr lvl="1"/>
            <a:r>
              <a:rPr lang="en-US" sz="1400" b="1" dirty="0"/>
              <a:t>Full Bypass</a:t>
            </a:r>
            <a:r>
              <a:rPr lang="en-US" sz="1400" dirty="0"/>
              <a:t>: Kernel is still operating normally but data is sniffed from H/W before they reach kernel processing stages.</a:t>
            </a:r>
          </a:p>
          <a:p>
            <a:pPr lvl="1"/>
            <a:r>
              <a:rPr lang="en-US" sz="1400" b="1" dirty="0"/>
              <a:t>Partial Bypass</a:t>
            </a:r>
            <a:r>
              <a:rPr lang="en-US" sz="1400" dirty="0"/>
              <a:t>: A kernel module that depends on a userspace component.</a:t>
            </a:r>
          </a:p>
          <a:p>
            <a:pPr lvl="1"/>
            <a:r>
              <a:rPr lang="en-US" sz="1400" b="1" dirty="0"/>
              <a:t>Hooks</a:t>
            </a:r>
            <a:r>
              <a:rPr lang="en-US" sz="1400" dirty="0"/>
              <a:t>: a kernel module that can interact with a userspace component via shared memory or other means.</a:t>
            </a:r>
          </a:p>
        </p:txBody>
      </p:sp>
      <p:sp>
        <p:nvSpPr>
          <p:cNvPr id="8" name="TextBox 7">
            <a:extLst>
              <a:ext uri="{FF2B5EF4-FFF2-40B4-BE49-F238E27FC236}">
                <a16:creationId xmlns:a16="http://schemas.microsoft.com/office/drawing/2014/main" id="{2F48F94E-D81A-00DF-F2AF-A0A942E4048D}"/>
              </a:ext>
            </a:extLst>
          </p:cNvPr>
          <p:cNvSpPr txBox="1"/>
          <p:nvPr/>
        </p:nvSpPr>
        <p:spPr>
          <a:xfrm>
            <a:off x="2286000" y="2471738"/>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2220664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14">
            <a:extLst>
              <a:ext uri="{FF2B5EF4-FFF2-40B4-BE49-F238E27FC236}">
                <a16:creationId xmlns:a16="http://schemas.microsoft.com/office/drawing/2014/main" id="{8118E28D-465B-081F-4611-829275A8FBCB}"/>
              </a:ext>
            </a:extLst>
          </p:cNvPr>
          <p:cNvSpPr txBox="1"/>
          <p:nvPr/>
        </p:nvSpPr>
        <p:spPr>
          <a:xfrm>
            <a:off x="785813" y="578378"/>
            <a:ext cx="1847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Title 15">
            <a:extLst>
              <a:ext uri="{FF2B5EF4-FFF2-40B4-BE49-F238E27FC236}">
                <a16:creationId xmlns:a16="http://schemas.microsoft.com/office/drawing/2014/main" id="{5C5AC56F-9286-03ED-6237-8D011437B6DB}"/>
              </a:ext>
            </a:extLst>
          </p:cNvPr>
          <p:cNvSpPr>
            <a:spLocks noGrp="1"/>
          </p:cNvSpPr>
          <p:nvPr/>
        </p:nvSpPr>
        <p:spPr>
          <a:xfrm>
            <a:off x="0" y="94333"/>
            <a:ext cx="10515600" cy="489982"/>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dirty="0" err="1"/>
              <a:t>oomd</a:t>
            </a:r>
            <a:endParaRPr lang="en-US" dirty="0"/>
          </a:p>
        </p:txBody>
      </p:sp>
      <p:sp>
        <p:nvSpPr>
          <p:cNvPr id="6" name="Content Placeholder 1">
            <a:extLst>
              <a:ext uri="{FF2B5EF4-FFF2-40B4-BE49-F238E27FC236}">
                <a16:creationId xmlns:a16="http://schemas.microsoft.com/office/drawing/2014/main" id="{80D38182-63FF-CD3C-F9EF-6D98EA9BA3A2}"/>
              </a:ext>
            </a:extLst>
          </p:cNvPr>
          <p:cNvSpPr>
            <a:spLocks noGrp="1"/>
          </p:cNvSpPr>
          <p:nvPr/>
        </p:nvSpPr>
        <p:spPr>
          <a:xfrm>
            <a:off x="214426" y="763044"/>
            <a:ext cx="11829937" cy="58806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OOM-killer is a kernel background operation that wakes up when memory allocation by app or kernel fails (that includes trying the usual avenues* before failing).</a:t>
            </a:r>
          </a:p>
          <a:p>
            <a:r>
              <a:rPr lang="en-US" sz="1400" dirty="0"/>
              <a:t>Processes are given a score by the server operator that goes from “</a:t>
            </a:r>
            <a:r>
              <a:rPr lang="en-US" sz="1400" b="1" i="1" dirty="0"/>
              <a:t>do-not-</a:t>
            </a:r>
            <a:r>
              <a:rPr lang="en-US" sz="1400" b="1" i="1" dirty="0" err="1"/>
              <a:t>oom</a:t>
            </a:r>
            <a:r>
              <a:rPr lang="en-US" sz="1400" b="1" i="1" dirty="0"/>
              <a:t>-kill</a:t>
            </a:r>
            <a:r>
              <a:rPr lang="en-US" sz="1400" dirty="0"/>
              <a:t>” to ”</a:t>
            </a:r>
            <a:r>
              <a:rPr lang="en-US" sz="1400" b="1" i="1" dirty="0"/>
              <a:t>this-is-the-proc-</a:t>
            </a:r>
            <a:r>
              <a:rPr lang="en-US" sz="1400" b="1" i="1" dirty="0" err="1"/>
              <a:t>i</a:t>
            </a:r>
            <a:r>
              <a:rPr lang="en-US" sz="1400" b="1" i="1" dirty="0"/>
              <a:t>-am-willing-to-sacrifice-the-most</a:t>
            </a:r>
            <a:r>
              <a:rPr lang="en-US" sz="1400" dirty="0"/>
              <a:t>”. The settings are in </a:t>
            </a:r>
            <a:r>
              <a:rPr lang="en-US" sz="1400" dirty="0">
                <a:highlight>
                  <a:srgbClr val="C0C0C0"/>
                </a:highlight>
              </a:rPr>
              <a:t>/proc/&lt;</a:t>
            </a:r>
            <a:r>
              <a:rPr lang="en-US" sz="1400" dirty="0" err="1">
                <a:highlight>
                  <a:srgbClr val="C0C0C0"/>
                </a:highlight>
              </a:rPr>
              <a:t>pid</a:t>
            </a:r>
            <a:r>
              <a:rPr lang="en-US" sz="1400" dirty="0">
                <a:highlight>
                  <a:srgbClr val="C0C0C0"/>
                </a:highlight>
              </a:rPr>
              <a:t>&gt;/</a:t>
            </a:r>
            <a:r>
              <a:rPr lang="en-US" sz="1400" dirty="0" err="1">
                <a:highlight>
                  <a:srgbClr val="C0C0C0"/>
                </a:highlight>
              </a:rPr>
              <a:t>oom_score_adj</a:t>
            </a:r>
            <a:r>
              <a:rPr lang="en-US" sz="1400" dirty="0"/>
              <a:t> file.</a:t>
            </a:r>
          </a:p>
          <a:p>
            <a:r>
              <a:rPr lang="en-US" sz="1600" dirty="0"/>
              <a:t>The limitation (context really, really matter here):</a:t>
            </a:r>
          </a:p>
          <a:p>
            <a:pPr lvl="1"/>
            <a:r>
              <a:rPr lang="en-US" sz="1400" dirty="0"/>
              <a:t>The settings are absolute. It really does not depend on any </a:t>
            </a:r>
            <a:r>
              <a:rPr lang="en-US" sz="1400" i="1" dirty="0"/>
              <a:t>context </a:t>
            </a:r>
            <a:r>
              <a:rPr lang="en-US" sz="1400" dirty="0"/>
              <a:t>other than static assignment. Most probable use is for users to kill non-essential-side-car.</a:t>
            </a:r>
          </a:p>
          <a:p>
            <a:pPr lvl="1"/>
            <a:r>
              <a:rPr lang="en-US" sz="1400" dirty="0"/>
              <a:t>Apps running in mem-</a:t>
            </a:r>
            <a:r>
              <a:rPr lang="en-US" sz="1400" dirty="0" err="1"/>
              <a:t>cgroups</a:t>
            </a:r>
            <a:r>
              <a:rPr lang="en-US" sz="1400" dirty="0"/>
              <a:t> will be </a:t>
            </a:r>
            <a:r>
              <a:rPr lang="en-US" sz="1400" dirty="0" err="1"/>
              <a:t>oom</a:t>
            </a:r>
            <a:r>
              <a:rPr lang="en-US" sz="1400" dirty="0"/>
              <a:t>-ed if they allocated more than </a:t>
            </a:r>
            <a:r>
              <a:rPr lang="en-US" sz="1400" dirty="0" err="1"/>
              <a:t>cgroup</a:t>
            </a:r>
            <a:r>
              <a:rPr lang="en-US" sz="1400" dirty="0"/>
              <a:t> allotted mem quota, while most probably you want to kill *other* apps in the </a:t>
            </a:r>
            <a:r>
              <a:rPr lang="en-US" sz="1400" dirty="0" err="1"/>
              <a:t>cgroup</a:t>
            </a:r>
            <a:r>
              <a:rPr lang="en-US" sz="1400" dirty="0"/>
              <a:t> not the one trying to allocate more (assuming that this one is the main app in the </a:t>
            </a:r>
            <a:r>
              <a:rPr lang="en-US" sz="1400" dirty="0" err="1"/>
              <a:t>cgroup</a:t>
            </a:r>
            <a:r>
              <a:rPr lang="en-US" sz="1400" dirty="0"/>
              <a:t>). The core assumption here is most apps doesn’t really know how to deal with </a:t>
            </a:r>
            <a:r>
              <a:rPr lang="en-US" sz="1400" dirty="0">
                <a:highlight>
                  <a:srgbClr val="C0C0C0"/>
                </a:highlight>
              </a:rPr>
              <a:t>malloc() == NULL </a:t>
            </a:r>
            <a:r>
              <a:rPr lang="en-US" sz="1400" dirty="0"/>
              <a:t>some do, but it is not common. Best case scenario applications just unwind the stack –which may entail more mem, e.g. </a:t>
            </a:r>
            <a:r>
              <a:rPr lang="en-US" sz="1400" dirty="0" err="1"/>
              <a:t>golang</a:t>
            </a:r>
            <a:r>
              <a:rPr lang="en-US" sz="1400" dirty="0"/>
              <a:t> defer or C </a:t>
            </a:r>
            <a:r>
              <a:rPr lang="en-US" sz="1400" dirty="0" err="1"/>
              <a:t>goto</a:t>
            </a:r>
            <a:r>
              <a:rPr lang="en-US" sz="1400" dirty="0"/>
              <a:t> statements -  and exits. </a:t>
            </a:r>
          </a:p>
          <a:p>
            <a:pPr lvl="1"/>
            <a:r>
              <a:rPr lang="en-US" sz="1400" dirty="0"/>
              <a:t>OOM killer weighted heuristics may yield into kill the wrong app (any app that is not excluded is a fair game for OOM-killer). Keep in mind that OOM-Killer is not meant to protect you but to protect the stability of the OS.</a:t>
            </a:r>
          </a:p>
          <a:p>
            <a:pPr lvl="1"/>
            <a:r>
              <a:rPr lang="en-US" sz="1400" dirty="0"/>
              <a:t>OOM-killer is kill-now, ask questions later approach. Instead of a graceful approaches such as send kill notification then kill approach. Why? </a:t>
            </a:r>
          </a:p>
          <a:p>
            <a:pPr lvl="1"/>
            <a:r>
              <a:rPr lang="en-US" sz="1400" dirty="0"/>
              <a:t>OOM-killer does not proactively notify processes that something is about to go wrong, and they should yield memory they don’t use back to the system</a:t>
            </a:r>
          </a:p>
          <a:p>
            <a:r>
              <a:rPr lang="en-US" sz="1600" dirty="0"/>
              <a:t>How:</a:t>
            </a:r>
          </a:p>
          <a:p>
            <a:pPr lvl="1"/>
            <a:r>
              <a:rPr lang="en-US" sz="1400" dirty="0"/>
              <a:t>Either exclude parts of the system or turn </a:t>
            </a:r>
            <a:r>
              <a:rPr lang="en-US" sz="1400" dirty="0" err="1"/>
              <a:t>oom</a:t>
            </a:r>
            <a:r>
              <a:rPr lang="en-US" sz="1400" dirty="0"/>
              <a:t>-killer off completely.</a:t>
            </a:r>
          </a:p>
          <a:p>
            <a:pPr lvl="1"/>
            <a:r>
              <a:rPr lang="en-US" sz="1400" dirty="0"/>
              <a:t>Roll your own </a:t>
            </a:r>
            <a:r>
              <a:rPr lang="en-US" sz="1400" dirty="0" err="1"/>
              <a:t>oomd</a:t>
            </a:r>
            <a:r>
              <a:rPr lang="en-US" sz="1400" dirty="0"/>
              <a:t> (</a:t>
            </a:r>
            <a:r>
              <a:rPr lang="en-US" sz="1400" dirty="0" err="1"/>
              <a:t>systemd</a:t>
            </a:r>
            <a:r>
              <a:rPr lang="en-US" sz="1400" dirty="0"/>
              <a:t> has its  own userspace </a:t>
            </a:r>
            <a:r>
              <a:rPr lang="en-US" sz="1400" dirty="0" err="1"/>
              <a:t>oomd</a:t>
            </a:r>
            <a:r>
              <a:rPr lang="en-US" sz="1400" dirty="0"/>
              <a:t>). This is a </a:t>
            </a:r>
            <a:r>
              <a:rPr lang="en-US" sz="1400" i="1" dirty="0"/>
              <a:t>replace/partial replace</a:t>
            </a:r>
            <a:r>
              <a:rPr lang="en-US" sz="1400" dirty="0"/>
              <a:t>.</a:t>
            </a:r>
          </a:p>
          <a:p>
            <a:pPr lvl="1"/>
            <a:r>
              <a:rPr lang="en-US" sz="1400" dirty="0"/>
              <a:t>The kernel does *not* send OOM notification to any userspace app. Your </a:t>
            </a:r>
            <a:r>
              <a:rPr lang="en-US" sz="1400" dirty="0" err="1"/>
              <a:t>oomd</a:t>
            </a:r>
            <a:r>
              <a:rPr lang="en-US" sz="1400" dirty="0"/>
              <a:t> will need to proactively monitor the mem usage of the procs it operate on. This is where </a:t>
            </a:r>
            <a:r>
              <a:rPr lang="en-US" sz="1400" b="1" dirty="0">
                <a:hlinkClick r:id="rId2"/>
              </a:rPr>
              <a:t>P</a:t>
            </a:r>
            <a:r>
              <a:rPr lang="en-US" sz="1400" dirty="0">
                <a:hlinkClick r:id="rId2"/>
              </a:rPr>
              <a:t>ressure </a:t>
            </a:r>
            <a:r>
              <a:rPr lang="en-US" sz="1400" b="1" dirty="0">
                <a:hlinkClick r:id="rId2"/>
              </a:rPr>
              <a:t>S</a:t>
            </a:r>
            <a:r>
              <a:rPr lang="en-US" sz="1400" dirty="0">
                <a:hlinkClick r:id="rId2"/>
              </a:rPr>
              <a:t>tall </a:t>
            </a:r>
            <a:r>
              <a:rPr lang="en-US" sz="1400" b="1" dirty="0">
                <a:hlinkClick r:id="rId2"/>
              </a:rPr>
              <a:t>I</a:t>
            </a:r>
            <a:r>
              <a:rPr lang="en-US" sz="1400" dirty="0">
                <a:hlinkClick r:id="rId2"/>
              </a:rPr>
              <a:t>nformation</a:t>
            </a:r>
            <a:r>
              <a:rPr lang="en-US" sz="1400" dirty="0"/>
              <a:t> comes handy. PSI is a file </a:t>
            </a:r>
            <a:r>
              <a:rPr lang="en-US" sz="1400" dirty="0">
                <a:highlight>
                  <a:srgbClr val="C0C0C0"/>
                </a:highlight>
              </a:rPr>
              <a:t>/proc/pressure/{</a:t>
            </a:r>
            <a:r>
              <a:rPr lang="en-US" sz="1400" dirty="0" err="1">
                <a:highlight>
                  <a:srgbClr val="C0C0C0"/>
                </a:highlight>
              </a:rPr>
              <a:t>memory,io</a:t>
            </a:r>
            <a:r>
              <a:rPr lang="en-US" sz="1400" dirty="0">
                <a:highlight>
                  <a:srgbClr val="C0C0C0"/>
                </a:highlight>
              </a:rPr>
              <a:t>, </a:t>
            </a:r>
            <a:r>
              <a:rPr lang="en-US" sz="1400" dirty="0" err="1">
                <a:highlight>
                  <a:srgbClr val="C0C0C0"/>
                </a:highlight>
              </a:rPr>
              <a:t>cpu</a:t>
            </a:r>
            <a:r>
              <a:rPr lang="en-US" sz="1400" dirty="0">
                <a:highlight>
                  <a:srgbClr val="C0C0C0"/>
                </a:highlight>
              </a:rPr>
              <a:t>}</a:t>
            </a:r>
            <a:r>
              <a:rPr lang="en-US" sz="1400" dirty="0"/>
              <a:t> that gives readout for some || all procs that has stalled waiting for one of these resources over the last 10,60, and 300 </a:t>
            </a:r>
            <a:r>
              <a:rPr lang="en-US" sz="1400" dirty="0" err="1"/>
              <a:t>ms.</a:t>
            </a:r>
            <a:r>
              <a:rPr lang="en-US" sz="1400" dirty="0"/>
              <a:t> The file can be </a:t>
            </a:r>
            <a:r>
              <a:rPr lang="en-US" sz="1400" dirty="0" err="1"/>
              <a:t>epoll</a:t>
            </a:r>
            <a:r>
              <a:rPr lang="en-US" sz="1400" dirty="0"/>
              <a:t>(2) and read as needed. The idea is to use this information to predict ”oh oh, we are going to be in trouble”. When using cgroups2 the file is also available per </a:t>
            </a:r>
            <a:r>
              <a:rPr lang="en-US" sz="1400" dirty="0" err="1"/>
              <a:t>cgroup</a:t>
            </a:r>
            <a:r>
              <a:rPr lang="en-US" sz="1400" dirty="0"/>
              <a:t>.</a:t>
            </a:r>
          </a:p>
          <a:p>
            <a:pPr marL="914400" lvl="2" indent="0">
              <a:buNone/>
            </a:pPr>
            <a:endParaRPr lang="en-US" sz="1000" dirty="0"/>
          </a:p>
          <a:p>
            <a:endParaRPr lang="en-US" sz="1000" dirty="0"/>
          </a:p>
        </p:txBody>
      </p:sp>
      <p:sp>
        <p:nvSpPr>
          <p:cNvPr id="8" name="TextBox 7">
            <a:extLst>
              <a:ext uri="{FF2B5EF4-FFF2-40B4-BE49-F238E27FC236}">
                <a16:creationId xmlns:a16="http://schemas.microsoft.com/office/drawing/2014/main" id="{2F48F94E-D81A-00DF-F2AF-A0A942E4048D}"/>
              </a:ext>
            </a:extLst>
          </p:cNvPr>
          <p:cNvSpPr txBox="1"/>
          <p:nvPr/>
        </p:nvSpPr>
        <p:spPr>
          <a:xfrm>
            <a:off x="2286000" y="2471738"/>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942169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0DD527E-EAAA-B143-F4B7-BEEB4B6A60AD}"/>
              </a:ext>
            </a:extLst>
          </p:cNvPr>
          <p:cNvSpPr>
            <a:spLocks noGrp="1"/>
          </p:cNvSpPr>
          <p:nvPr/>
        </p:nvSpPr>
        <p:spPr>
          <a:xfrm>
            <a:off x="384841" y="4326292"/>
            <a:ext cx="10515600" cy="1325563"/>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Where we are. Where we are going.</a:t>
            </a:r>
            <a:br>
              <a:rPr lang="en-US" dirty="0"/>
            </a:br>
            <a:r>
              <a:rPr lang="en-US" b="1" u="sng" dirty="0">
                <a:hlinkClick r:id="rId2"/>
              </a:rPr>
              <a:t>https://aka.ms/k8s/howthingswork</a:t>
            </a:r>
            <a:br>
              <a:rPr lang="en-US" b="1" u="sng" dirty="0"/>
            </a:br>
            <a:r>
              <a:rPr lang="en-US" b="1" u="sng" dirty="0">
                <a:hlinkClick r:id="rId3"/>
              </a:rPr>
              <a:t>https://github.com/khenidak/on-linux</a:t>
            </a:r>
            <a:r>
              <a:rPr lang="en-US" b="1" u="sng" dirty="0"/>
              <a:t> </a:t>
            </a:r>
          </a:p>
        </p:txBody>
      </p:sp>
      <p:cxnSp>
        <p:nvCxnSpPr>
          <p:cNvPr id="5" name="Straight Arrow Connector 4">
            <a:extLst>
              <a:ext uri="{FF2B5EF4-FFF2-40B4-BE49-F238E27FC236}">
                <a16:creationId xmlns:a16="http://schemas.microsoft.com/office/drawing/2014/main" id="{D4CC1A5D-3249-1584-3F2B-B2444F31BA72}"/>
              </a:ext>
            </a:extLst>
          </p:cNvPr>
          <p:cNvCxnSpPr/>
          <p:nvPr/>
        </p:nvCxnSpPr>
        <p:spPr>
          <a:xfrm>
            <a:off x="81899" y="2517086"/>
            <a:ext cx="112850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086BFC3F-06D4-A81A-D5D4-F2CA2FEA9CFC}"/>
              </a:ext>
            </a:extLst>
          </p:cNvPr>
          <p:cNvSpPr/>
          <p:nvPr/>
        </p:nvSpPr>
        <p:spPr>
          <a:xfrm>
            <a:off x="650611" y="2411149"/>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TextBox 6">
            <a:extLst>
              <a:ext uri="{FF2B5EF4-FFF2-40B4-BE49-F238E27FC236}">
                <a16:creationId xmlns:a16="http://schemas.microsoft.com/office/drawing/2014/main" id="{F8181167-1DBE-A928-D646-CBAB5BAE9A82}"/>
              </a:ext>
            </a:extLst>
          </p:cNvPr>
          <p:cNvSpPr txBox="1"/>
          <p:nvPr/>
        </p:nvSpPr>
        <p:spPr>
          <a:xfrm>
            <a:off x="344829" y="2912077"/>
            <a:ext cx="834587"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t>Processes </a:t>
            </a:r>
            <a:br>
              <a:rPr lang="en-US" sz="1200" b="1" dirty="0"/>
            </a:br>
            <a:r>
              <a:rPr lang="en-US" sz="1200" b="1" dirty="0"/>
              <a:t>+ IPC</a:t>
            </a:r>
          </a:p>
        </p:txBody>
      </p:sp>
      <p:sp>
        <p:nvSpPr>
          <p:cNvPr id="8" name="Oval 7">
            <a:extLst>
              <a:ext uri="{FF2B5EF4-FFF2-40B4-BE49-F238E27FC236}">
                <a16:creationId xmlns:a16="http://schemas.microsoft.com/office/drawing/2014/main" id="{56D5D441-A26C-9E9A-1FAB-49EEF6A91E9E}"/>
              </a:ext>
            </a:extLst>
          </p:cNvPr>
          <p:cNvSpPr/>
          <p:nvPr/>
        </p:nvSpPr>
        <p:spPr>
          <a:xfrm>
            <a:off x="1748129" y="2412029"/>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TextBox 8">
            <a:extLst>
              <a:ext uri="{FF2B5EF4-FFF2-40B4-BE49-F238E27FC236}">
                <a16:creationId xmlns:a16="http://schemas.microsoft.com/office/drawing/2014/main" id="{BF64D12E-60C5-AD0C-BA08-C40EEC0B34AD}"/>
              </a:ext>
            </a:extLst>
          </p:cNvPr>
          <p:cNvSpPr txBox="1"/>
          <p:nvPr/>
        </p:nvSpPr>
        <p:spPr>
          <a:xfrm>
            <a:off x="1453505" y="2912957"/>
            <a:ext cx="812274"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t>FS + </a:t>
            </a:r>
            <a:br>
              <a:rPr lang="en-US" sz="1200" b="1" dirty="0"/>
            </a:br>
            <a:r>
              <a:rPr lang="en-US" sz="1200" b="1" dirty="0"/>
              <a:t>Block Dev</a:t>
            </a:r>
          </a:p>
        </p:txBody>
      </p:sp>
      <p:sp>
        <p:nvSpPr>
          <p:cNvPr id="10" name="Oval 9">
            <a:extLst>
              <a:ext uri="{FF2B5EF4-FFF2-40B4-BE49-F238E27FC236}">
                <a16:creationId xmlns:a16="http://schemas.microsoft.com/office/drawing/2014/main" id="{DDE4FFDD-CB58-27A4-8D30-0C3D7F3DFE68}"/>
              </a:ext>
            </a:extLst>
          </p:cNvPr>
          <p:cNvSpPr/>
          <p:nvPr/>
        </p:nvSpPr>
        <p:spPr>
          <a:xfrm>
            <a:off x="2756437" y="2411149"/>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TextBox 10">
            <a:extLst>
              <a:ext uri="{FF2B5EF4-FFF2-40B4-BE49-F238E27FC236}">
                <a16:creationId xmlns:a16="http://schemas.microsoft.com/office/drawing/2014/main" id="{93F43343-73CA-4EC4-3265-015F352D21B0}"/>
              </a:ext>
            </a:extLst>
          </p:cNvPr>
          <p:cNvSpPr txBox="1"/>
          <p:nvPr/>
        </p:nvSpPr>
        <p:spPr>
          <a:xfrm>
            <a:off x="2669819" y="2912077"/>
            <a:ext cx="396262"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t>I/O</a:t>
            </a:r>
          </a:p>
        </p:txBody>
      </p:sp>
      <p:sp>
        <p:nvSpPr>
          <p:cNvPr id="12" name="TextBox 11">
            <a:extLst>
              <a:ext uri="{FF2B5EF4-FFF2-40B4-BE49-F238E27FC236}">
                <a16:creationId xmlns:a16="http://schemas.microsoft.com/office/drawing/2014/main" id="{D8DEC9AA-9537-EF17-969D-35447A172204}"/>
              </a:ext>
            </a:extLst>
          </p:cNvPr>
          <p:cNvSpPr txBox="1"/>
          <p:nvPr/>
        </p:nvSpPr>
        <p:spPr>
          <a:xfrm>
            <a:off x="2613226" y="3437062"/>
            <a:ext cx="1847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Oval 12">
            <a:extLst>
              <a:ext uri="{FF2B5EF4-FFF2-40B4-BE49-F238E27FC236}">
                <a16:creationId xmlns:a16="http://schemas.microsoft.com/office/drawing/2014/main" id="{8C118D88-6EAD-22B6-70E0-437515E14183}"/>
              </a:ext>
            </a:extLst>
          </p:cNvPr>
          <p:cNvSpPr/>
          <p:nvPr/>
        </p:nvSpPr>
        <p:spPr>
          <a:xfrm>
            <a:off x="3739853" y="2408462"/>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TextBox 13">
            <a:extLst>
              <a:ext uri="{FF2B5EF4-FFF2-40B4-BE49-F238E27FC236}">
                <a16:creationId xmlns:a16="http://schemas.microsoft.com/office/drawing/2014/main" id="{3C738CD1-1272-8D9C-86A2-E854AD3808E0}"/>
              </a:ext>
            </a:extLst>
          </p:cNvPr>
          <p:cNvSpPr txBox="1"/>
          <p:nvPr/>
        </p:nvSpPr>
        <p:spPr>
          <a:xfrm>
            <a:off x="3326584" y="2909390"/>
            <a:ext cx="1049583"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t>Networking 1</a:t>
            </a:r>
          </a:p>
        </p:txBody>
      </p:sp>
      <p:sp>
        <p:nvSpPr>
          <p:cNvPr id="15" name="Oval 14">
            <a:extLst>
              <a:ext uri="{FF2B5EF4-FFF2-40B4-BE49-F238E27FC236}">
                <a16:creationId xmlns:a16="http://schemas.microsoft.com/office/drawing/2014/main" id="{13F5939D-3969-FE59-5666-58195EA40FC0}"/>
              </a:ext>
            </a:extLst>
          </p:cNvPr>
          <p:cNvSpPr/>
          <p:nvPr/>
        </p:nvSpPr>
        <p:spPr>
          <a:xfrm>
            <a:off x="4806654" y="2415897"/>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TextBox 15">
            <a:extLst>
              <a:ext uri="{FF2B5EF4-FFF2-40B4-BE49-F238E27FC236}">
                <a16:creationId xmlns:a16="http://schemas.microsoft.com/office/drawing/2014/main" id="{39F8FFF2-47E8-DAE0-A35F-26374110591E}"/>
              </a:ext>
            </a:extLst>
          </p:cNvPr>
          <p:cNvSpPr txBox="1"/>
          <p:nvPr/>
        </p:nvSpPr>
        <p:spPr>
          <a:xfrm>
            <a:off x="4393388" y="2916825"/>
            <a:ext cx="1049583"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t>Networking 2</a:t>
            </a:r>
          </a:p>
        </p:txBody>
      </p:sp>
      <p:sp>
        <p:nvSpPr>
          <p:cNvPr id="17" name="Oval 16">
            <a:extLst>
              <a:ext uri="{FF2B5EF4-FFF2-40B4-BE49-F238E27FC236}">
                <a16:creationId xmlns:a16="http://schemas.microsoft.com/office/drawing/2014/main" id="{641A4FD3-D155-EA0D-0166-1E1F449856A9}"/>
              </a:ext>
            </a:extLst>
          </p:cNvPr>
          <p:cNvSpPr/>
          <p:nvPr/>
        </p:nvSpPr>
        <p:spPr>
          <a:xfrm>
            <a:off x="5932299" y="2398731"/>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TextBox 17">
            <a:extLst>
              <a:ext uri="{FF2B5EF4-FFF2-40B4-BE49-F238E27FC236}">
                <a16:creationId xmlns:a16="http://schemas.microsoft.com/office/drawing/2014/main" id="{F12D896F-0C0C-A027-C594-BD43B588AD3A}"/>
              </a:ext>
            </a:extLst>
          </p:cNvPr>
          <p:cNvSpPr txBox="1"/>
          <p:nvPr/>
        </p:nvSpPr>
        <p:spPr>
          <a:xfrm>
            <a:off x="5608414" y="2899659"/>
            <a:ext cx="870816"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t>Containers</a:t>
            </a:r>
          </a:p>
        </p:txBody>
      </p:sp>
      <p:sp>
        <p:nvSpPr>
          <p:cNvPr id="19" name="Oval 18">
            <a:extLst>
              <a:ext uri="{FF2B5EF4-FFF2-40B4-BE49-F238E27FC236}">
                <a16:creationId xmlns:a16="http://schemas.microsoft.com/office/drawing/2014/main" id="{3D9EEAA8-2F7D-0B6B-5C01-5FC71B6643AE}"/>
              </a:ext>
            </a:extLst>
          </p:cNvPr>
          <p:cNvSpPr/>
          <p:nvPr/>
        </p:nvSpPr>
        <p:spPr>
          <a:xfrm>
            <a:off x="7275657" y="2398731"/>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TextBox 19">
            <a:extLst>
              <a:ext uri="{FF2B5EF4-FFF2-40B4-BE49-F238E27FC236}">
                <a16:creationId xmlns:a16="http://schemas.microsoft.com/office/drawing/2014/main" id="{2A16455E-4A17-2C77-177B-E875E09C5BA7}"/>
              </a:ext>
            </a:extLst>
          </p:cNvPr>
          <p:cNvSpPr txBox="1"/>
          <p:nvPr/>
        </p:nvSpPr>
        <p:spPr>
          <a:xfrm>
            <a:off x="6843607" y="2899659"/>
            <a:ext cx="1087157"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t>Building Linux</a:t>
            </a:r>
          </a:p>
        </p:txBody>
      </p:sp>
      <p:sp>
        <p:nvSpPr>
          <p:cNvPr id="21" name="Oval 20">
            <a:extLst>
              <a:ext uri="{FF2B5EF4-FFF2-40B4-BE49-F238E27FC236}">
                <a16:creationId xmlns:a16="http://schemas.microsoft.com/office/drawing/2014/main" id="{229D0F17-027F-1F65-5996-B0AB5B71E0D3}"/>
              </a:ext>
            </a:extLst>
          </p:cNvPr>
          <p:cNvSpPr/>
          <p:nvPr/>
        </p:nvSpPr>
        <p:spPr>
          <a:xfrm>
            <a:off x="8556279" y="2397272"/>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TextBox 21">
            <a:extLst>
              <a:ext uri="{FF2B5EF4-FFF2-40B4-BE49-F238E27FC236}">
                <a16:creationId xmlns:a16="http://schemas.microsoft.com/office/drawing/2014/main" id="{4F803673-81AF-797E-A00B-32EC49501FCC}"/>
              </a:ext>
            </a:extLst>
          </p:cNvPr>
          <p:cNvSpPr txBox="1"/>
          <p:nvPr/>
        </p:nvSpPr>
        <p:spPr>
          <a:xfrm>
            <a:off x="8069056" y="2898200"/>
            <a:ext cx="1197508"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t>Extending Linux</a:t>
            </a:r>
          </a:p>
        </p:txBody>
      </p:sp>
      <p:sp>
        <p:nvSpPr>
          <p:cNvPr id="23" name="Oval 22">
            <a:extLst>
              <a:ext uri="{FF2B5EF4-FFF2-40B4-BE49-F238E27FC236}">
                <a16:creationId xmlns:a16="http://schemas.microsoft.com/office/drawing/2014/main" id="{ADCB6C79-1FBA-470D-FE05-90D713E1C16E}"/>
              </a:ext>
            </a:extLst>
          </p:cNvPr>
          <p:cNvSpPr/>
          <p:nvPr/>
        </p:nvSpPr>
        <p:spPr>
          <a:xfrm>
            <a:off x="9865318" y="2415897"/>
            <a:ext cx="223024" cy="211873"/>
          </a:xfrm>
          <a:prstGeom prst="ellipse">
            <a:avLst/>
          </a:prstGeom>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24" name="Straight Arrow Connector 23">
            <a:extLst>
              <a:ext uri="{FF2B5EF4-FFF2-40B4-BE49-F238E27FC236}">
                <a16:creationId xmlns:a16="http://schemas.microsoft.com/office/drawing/2014/main" id="{42C95F90-34DE-69C3-65B6-EAC82ED3F358}"/>
              </a:ext>
            </a:extLst>
          </p:cNvPr>
          <p:cNvCxnSpPr>
            <a:cxnSpLocks/>
          </p:cNvCxnSpPr>
          <p:nvPr/>
        </p:nvCxnSpPr>
        <p:spPr>
          <a:xfrm>
            <a:off x="8691710" y="1139973"/>
            <a:ext cx="0" cy="91571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5">
            <a:extLst>
              <a:ext uri="{FF2B5EF4-FFF2-40B4-BE49-F238E27FC236}">
                <a16:creationId xmlns:a16="http://schemas.microsoft.com/office/drawing/2014/main" id="{224790C6-2DFD-842D-E7E5-10A0EE8D7E52}"/>
              </a:ext>
            </a:extLst>
          </p:cNvPr>
          <p:cNvSpPr txBox="1"/>
          <p:nvPr/>
        </p:nvSpPr>
        <p:spPr>
          <a:xfrm>
            <a:off x="8374778" y="627015"/>
            <a:ext cx="685765"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t>you are </a:t>
            </a:r>
            <a:br>
              <a:rPr lang="en-US" sz="1200" dirty="0"/>
            </a:br>
            <a:r>
              <a:rPr lang="en-US" sz="1200" dirty="0"/>
              <a:t>here</a:t>
            </a:r>
          </a:p>
        </p:txBody>
      </p:sp>
      <p:sp>
        <p:nvSpPr>
          <p:cNvPr id="27" name="TextBox 29">
            <a:extLst>
              <a:ext uri="{FF2B5EF4-FFF2-40B4-BE49-F238E27FC236}">
                <a16:creationId xmlns:a16="http://schemas.microsoft.com/office/drawing/2014/main" id="{9BE977B8-18AE-8EE7-39A9-774312848D74}"/>
              </a:ext>
            </a:extLst>
          </p:cNvPr>
          <p:cNvSpPr txBox="1"/>
          <p:nvPr/>
        </p:nvSpPr>
        <p:spPr>
          <a:xfrm>
            <a:off x="11662441" y="3356216"/>
            <a:ext cx="1847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pic>
        <p:nvPicPr>
          <p:cNvPr id="28" name="Graphic 31" descr="Race Flag with solid fill">
            <a:extLst>
              <a:ext uri="{FF2B5EF4-FFF2-40B4-BE49-F238E27FC236}">
                <a16:creationId xmlns:a16="http://schemas.microsoft.com/office/drawing/2014/main" id="{493CB9B7-AFD6-49EB-643C-6A740C425F7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18987" y="2522662"/>
            <a:ext cx="914400" cy="914400"/>
          </a:xfrm>
          <a:prstGeom prst="rect">
            <a:avLst/>
          </a:prstGeom>
        </p:spPr>
      </p:pic>
    </p:spTree>
    <p:extLst>
      <p:ext uri="{BB962C8B-B14F-4D97-AF65-F5344CB8AC3E}">
        <p14:creationId xmlns:p14="http://schemas.microsoft.com/office/powerpoint/2010/main" val="4057304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4">
            <a:extLst>
              <a:ext uri="{FF2B5EF4-FFF2-40B4-BE49-F238E27FC236}">
                <a16:creationId xmlns:a16="http://schemas.microsoft.com/office/drawing/2014/main" id="{8118E28D-465B-081F-4611-829275A8FBCB}"/>
              </a:ext>
            </a:extLst>
          </p:cNvPr>
          <p:cNvSpPr txBox="1"/>
          <p:nvPr/>
        </p:nvSpPr>
        <p:spPr>
          <a:xfrm>
            <a:off x="785813" y="578378"/>
            <a:ext cx="1847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Title 15">
            <a:extLst>
              <a:ext uri="{FF2B5EF4-FFF2-40B4-BE49-F238E27FC236}">
                <a16:creationId xmlns:a16="http://schemas.microsoft.com/office/drawing/2014/main" id="{5C5AC56F-9286-03ED-6237-8D011437B6DB}"/>
              </a:ext>
            </a:extLst>
          </p:cNvPr>
          <p:cNvSpPr>
            <a:spLocks noGrp="1"/>
          </p:cNvSpPr>
          <p:nvPr/>
        </p:nvSpPr>
        <p:spPr>
          <a:xfrm>
            <a:off x="0" y="94333"/>
            <a:ext cx="10515600" cy="489982"/>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dirty="0" err="1"/>
              <a:t>oomd</a:t>
            </a:r>
            <a:endParaRPr lang="en-US" dirty="0"/>
          </a:p>
        </p:txBody>
      </p:sp>
      <p:sp>
        <p:nvSpPr>
          <p:cNvPr id="6" name="Content Placeholder 1">
            <a:extLst>
              <a:ext uri="{FF2B5EF4-FFF2-40B4-BE49-F238E27FC236}">
                <a16:creationId xmlns:a16="http://schemas.microsoft.com/office/drawing/2014/main" id="{80D38182-63FF-CD3C-F9EF-6D98EA9BA3A2}"/>
              </a:ext>
            </a:extLst>
          </p:cNvPr>
          <p:cNvSpPr>
            <a:spLocks noGrp="1"/>
          </p:cNvSpPr>
          <p:nvPr/>
        </p:nvSpPr>
        <p:spPr>
          <a:xfrm>
            <a:off x="214426" y="763044"/>
            <a:ext cx="11829937" cy="58806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OOM-killer is a kernel background operation that wakes up when memory allocation by app or kernel fails (that includes trying the usual avenues* before failing).</a:t>
            </a:r>
          </a:p>
          <a:p>
            <a:r>
              <a:rPr lang="en-US" sz="1400" dirty="0"/>
              <a:t>Processes are given a score by the server operator that goes from “</a:t>
            </a:r>
            <a:r>
              <a:rPr lang="en-US" sz="1400" b="1" i="1" dirty="0"/>
              <a:t>do-not-</a:t>
            </a:r>
            <a:r>
              <a:rPr lang="en-US" sz="1400" b="1" i="1" dirty="0" err="1"/>
              <a:t>oom</a:t>
            </a:r>
            <a:r>
              <a:rPr lang="en-US" sz="1400" b="1" i="1" dirty="0"/>
              <a:t>-kill</a:t>
            </a:r>
            <a:r>
              <a:rPr lang="en-US" sz="1400" dirty="0"/>
              <a:t>” to ”</a:t>
            </a:r>
            <a:r>
              <a:rPr lang="en-US" sz="1400" b="1" i="1" dirty="0"/>
              <a:t>this-is-the-proc-</a:t>
            </a:r>
            <a:r>
              <a:rPr lang="en-US" sz="1400" b="1" i="1" dirty="0" err="1"/>
              <a:t>i</a:t>
            </a:r>
            <a:r>
              <a:rPr lang="en-US" sz="1400" b="1" i="1" dirty="0"/>
              <a:t>-am-willing-to-sacrifice-the-most</a:t>
            </a:r>
            <a:r>
              <a:rPr lang="en-US" sz="1400" dirty="0"/>
              <a:t>”. The settings are in </a:t>
            </a:r>
            <a:r>
              <a:rPr lang="en-US" sz="1400" dirty="0">
                <a:highlight>
                  <a:srgbClr val="C0C0C0"/>
                </a:highlight>
              </a:rPr>
              <a:t>/proc/&lt;</a:t>
            </a:r>
            <a:r>
              <a:rPr lang="en-US" sz="1400" dirty="0" err="1">
                <a:highlight>
                  <a:srgbClr val="C0C0C0"/>
                </a:highlight>
              </a:rPr>
              <a:t>pid</a:t>
            </a:r>
            <a:r>
              <a:rPr lang="en-US" sz="1400" dirty="0">
                <a:highlight>
                  <a:srgbClr val="C0C0C0"/>
                </a:highlight>
              </a:rPr>
              <a:t>&gt;/</a:t>
            </a:r>
            <a:r>
              <a:rPr lang="en-US" sz="1400" dirty="0" err="1">
                <a:highlight>
                  <a:srgbClr val="C0C0C0"/>
                </a:highlight>
              </a:rPr>
              <a:t>oom_score_adj</a:t>
            </a:r>
            <a:r>
              <a:rPr lang="en-US" sz="1400" dirty="0"/>
              <a:t> file.</a:t>
            </a:r>
          </a:p>
          <a:p>
            <a:r>
              <a:rPr lang="en-US" sz="1600" dirty="0"/>
              <a:t>The limitation (context really, really matter here):</a:t>
            </a:r>
          </a:p>
          <a:p>
            <a:pPr lvl="1"/>
            <a:r>
              <a:rPr lang="en-US" sz="1400" dirty="0"/>
              <a:t>The settings are absolute. It really does not depend on any </a:t>
            </a:r>
            <a:r>
              <a:rPr lang="en-US" sz="1400" i="1" dirty="0"/>
              <a:t>context </a:t>
            </a:r>
            <a:r>
              <a:rPr lang="en-US" sz="1400" dirty="0"/>
              <a:t>other than static assignment. Most probable use is for users to kill non-essential-side-car.</a:t>
            </a:r>
          </a:p>
          <a:p>
            <a:pPr lvl="1"/>
            <a:r>
              <a:rPr lang="en-US" sz="1400" dirty="0"/>
              <a:t>Apps running in mem-</a:t>
            </a:r>
            <a:r>
              <a:rPr lang="en-US" sz="1400" dirty="0" err="1"/>
              <a:t>cgroups</a:t>
            </a:r>
            <a:r>
              <a:rPr lang="en-US" sz="1400" dirty="0"/>
              <a:t> will be </a:t>
            </a:r>
            <a:r>
              <a:rPr lang="en-US" sz="1400" dirty="0" err="1"/>
              <a:t>oom</a:t>
            </a:r>
            <a:r>
              <a:rPr lang="en-US" sz="1400" dirty="0"/>
              <a:t>-ed if they allocated more than </a:t>
            </a:r>
            <a:r>
              <a:rPr lang="en-US" sz="1400" dirty="0" err="1"/>
              <a:t>cgroup</a:t>
            </a:r>
            <a:r>
              <a:rPr lang="en-US" sz="1400" dirty="0"/>
              <a:t> allotted mem quota, while most probably you want to kill *other* apps in the </a:t>
            </a:r>
            <a:r>
              <a:rPr lang="en-US" sz="1400" dirty="0" err="1"/>
              <a:t>cgroup</a:t>
            </a:r>
            <a:r>
              <a:rPr lang="en-US" sz="1400" dirty="0"/>
              <a:t> not the one trying to allocate more (assuming that this one is the main app in the </a:t>
            </a:r>
            <a:r>
              <a:rPr lang="en-US" sz="1400" dirty="0" err="1"/>
              <a:t>cgroup</a:t>
            </a:r>
            <a:r>
              <a:rPr lang="en-US" sz="1400" dirty="0"/>
              <a:t>). The core assumption here is most apps doesn’t really know how to deal with </a:t>
            </a:r>
            <a:r>
              <a:rPr lang="en-US" sz="1400" dirty="0">
                <a:highlight>
                  <a:srgbClr val="C0C0C0"/>
                </a:highlight>
              </a:rPr>
              <a:t>malloc() == NULL </a:t>
            </a:r>
            <a:r>
              <a:rPr lang="en-US" sz="1400" dirty="0"/>
              <a:t>some do, but it is not common. Best case scenario applications just unwind the stack –which may entail more mem, e.g. </a:t>
            </a:r>
            <a:r>
              <a:rPr lang="en-US" sz="1400" dirty="0" err="1"/>
              <a:t>golang</a:t>
            </a:r>
            <a:r>
              <a:rPr lang="en-US" sz="1400" dirty="0"/>
              <a:t> defer or C </a:t>
            </a:r>
            <a:r>
              <a:rPr lang="en-US" sz="1400" dirty="0" err="1"/>
              <a:t>goto</a:t>
            </a:r>
            <a:r>
              <a:rPr lang="en-US" sz="1400" dirty="0"/>
              <a:t> statements -  and exits. </a:t>
            </a:r>
          </a:p>
          <a:p>
            <a:pPr lvl="1"/>
            <a:r>
              <a:rPr lang="en-US" sz="1400" dirty="0"/>
              <a:t>OOM killer weighted heuristics may yield into kill the wrong app (any app that is not excluded is a fair game for OOM-killer). Keep in mind that OOM-Killer is not meant to protect you but to protect the stability of the OS.</a:t>
            </a:r>
          </a:p>
          <a:p>
            <a:pPr lvl="1"/>
            <a:r>
              <a:rPr lang="en-US" sz="1400" dirty="0"/>
              <a:t>OOM-killer is kill-now, ask questions later approach. Instead of a graceful approaches such as send kill notification then kill approach. Why? </a:t>
            </a:r>
          </a:p>
          <a:p>
            <a:pPr lvl="1"/>
            <a:r>
              <a:rPr lang="en-US" sz="1400" dirty="0"/>
              <a:t>OOM-killer does not proactively notify processes that something is about to go wrong, and they should yield memory they don’t use back to the system</a:t>
            </a:r>
          </a:p>
          <a:p>
            <a:r>
              <a:rPr lang="en-US" sz="1600" dirty="0"/>
              <a:t>How:</a:t>
            </a:r>
          </a:p>
          <a:p>
            <a:pPr lvl="1"/>
            <a:r>
              <a:rPr lang="en-US" sz="1400" dirty="0"/>
              <a:t>Either exclude parts of the system or turn </a:t>
            </a:r>
            <a:r>
              <a:rPr lang="en-US" sz="1400" dirty="0" err="1"/>
              <a:t>oom</a:t>
            </a:r>
            <a:r>
              <a:rPr lang="en-US" sz="1400" dirty="0"/>
              <a:t>-killer off completely.</a:t>
            </a:r>
          </a:p>
          <a:p>
            <a:pPr lvl="1"/>
            <a:r>
              <a:rPr lang="en-US" sz="1400" dirty="0"/>
              <a:t>Roll your own </a:t>
            </a:r>
            <a:r>
              <a:rPr lang="en-US" sz="1400" dirty="0" err="1"/>
              <a:t>oomd</a:t>
            </a:r>
            <a:r>
              <a:rPr lang="en-US" sz="1400" dirty="0"/>
              <a:t> (</a:t>
            </a:r>
            <a:r>
              <a:rPr lang="en-US" sz="1400" dirty="0" err="1"/>
              <a:t>systemd</a:t>
            </a:r>
            <a:r>
              <a:rPr lang="en-US" sz="1400" dirty="0"/>
              <a:t> has its  own userspace </a:t>
            </a:r>
            <a:r>
              <a:rPr lang="en-US" sz="1400" dirty="0" err="1"/>
              <a:t>oomd</a:t>
            </a:r>
            <a:r>
              <a:rPr lang="en-US" sz="1400" dirty="0"/>
              <a:t>). This is a </a:t>
            </a:r>
            <a:r>
              <a:rPr lang="en-US" sz="1400" i="1" dirty="0"/>
              <a:t>replace/partial replace</a:t>
            </a:r>
            <a:r>
              <a:rPr lang="en-US" sz="1400" dirty="0"/>
              <a:t>.</a:t>
            </a:r>
          </a:p>
          <a:p>
            <a:pPr lvl="1"/>
            <a:r>
              <a:rPr lang="en-US" sz="1400" dirty="0"/>
              <a:t>The kernel does *not* send OOM notification to any userspace app. Your </a:t>
            </a:r>
            <a:r>
              <a:rPr lang="en-US" sz="1400" dirty="0" err="1"/>
              <a:t>oomd</a:t>
            </a:r>
            <a:r>
              <a:rPr lang="en-US" sz="1400" dirty="0"/>
              <a:t> will need to proactively monitor the mem usage of the procs it operate on. This is where </a:t>
            </a:r>
            <a:r>
              <a:rPr lang="en-US" sz="1400" b="1" dirty="0">
                <a:hlinkClick r:id="rId2"/>
              </a:rPr>
              <a:t>P</a:t>
            </a:r>
            <a:r>
              <a:rPr lang="en-US" sz="1400" dirty="0">
                <a:hlinkClick r:id="rId2"/>
              </a:rPr>
              <a:t>ressure </a:t>
            </a:r>
            <a:r>
              <a:rPr lang="en-US" sz="1400" b="1" dirty="0">
                <a:hlinkClick r:id="rId2"/>
              </a:rPr>
              <a:t>S</a:t>
            </a:r>
            <a:r>
              <a:rPr lang="en-US" sz="1400" dirty="0">
                <a:hlinkClick r:id="rId2"/>
              </a:rPr>
              <a:t>tall </a:t>
            </a:r>
            <a:r>
              <a:rPr lang="en-US" sz="1400" b="1" dirty="0">
                <a:hlinkClick r:id="rId2"/>
              </a:rPr>
              <a:t>I</a:t>
            </a:r>
            <a:r>
              <a:rPr lang="en-US" sz="1400" dirty="0">
                <a:hlinkClick r:id="rId2"/>
              </a:rPr>
              <a:t>nformation</a:t>
            </a:r>
            <a:r>
              <a:rPr lang="en-US" sz="1400" dirty="0"/>
              <a:t> comes handy. PSI is a file </a:t>
            </a:r>
            <a:r>
              <a:rPr lang="en-US" sz="1400" dirty="0">
                <a:highlight>
                  <a:srgbClr val="C0C0C0"/>
                </a:highlight>
              </a:rPr>
              <a:t>/proc/pressure/{</a:t>
            </a:r>
            <a:r>
              <a:rPr lang="en-US" sz="1400" dirty="0" err="1">
                <a:highlight>
                  <a:srgbClr val="C0C0C0"/>
                </a:highlight>
              </a:rPr>
              <a:t>memory,io</a:t>
            </a:r>
            <a:r>
              <a:rPr lang="en-US" sz="1400" dirty="0">
                <a:highlight>
                  <a:srgbClr val="C0C0C0"/>
                </a:highlight>
              </a:rPr>
              <a:t>, </a:t>
            </a:r>
            <a:r>
              <a:rPr lang="en-US" sz="1400" dirty="0" err="1">
                <a:highlight>
                  <a:srgbClr val="C0C0C0"/>
                </a:highlight>
              </a:rPr>
              <a:t>cpu</a:t>
            </a:r>
            <a:r>
              <a:rPr lang="en-US" sz="1400" dirty="0">
                <a:highlight>
                  <a:srgbClr val="C0C0C0"/>
                </a:highlight>
              </a:rPr>
              <a:t>}</a:t>
            </a:r>
            <a:r>
              <a:rPr lang="en-US" sz="1400" dirty="0"/>
              <a:t> that gives readout for some || all procs that has stalled waiting for one of these resources over the last 10,60, and 300 </a:t>
            </a:r>
            <a:r>
              <a:rPr lang="en-US" sz="1400" dirty="0" err="1"/>
              <a:t>ms.</a:t>
            </a:r>
            <a:r>
              <a:rPr lang="en-US" sz="1400" dirty="0"/>
              <a:t> The file can be </a:t>
            </a:r>
            <a:r>
              <a:rPr lang="en-US" sz="1400" dirty="0" err="1"/>
              <a:t>epoll</a:t>
            </a:r>
            <a:r>
              <a:rPr lang="en-US" sz="1400" dirty="0"/>
              <a:t>(2) and read as needed. The idea is to use this information to predict ”oh oh, we are going to be in trouble”. When using cgroups2 the file is also available per </a:t>
            </a:r>
            <a:r>
              <a:rPr lang="en-US" sz="1400" dirty="0" err="1"/>
              <a:t>cgroup</a:t>
            </a:r>
            <a:r>
              <a:rPr lang="en-US" sz="1400" dirty="0"/>
              <a:t>.</a:t>
            </a:r>
          </a:p>
          <a:p>
            <a:pPr lvl="1"/>
            <a:r>
              <a:rPr lang="en-US" sz="1400" dirty="0"/>
              <a:t>Keep in mind that reading a file requires memory. And in order to learn about procs you will at least need to read </a:t>
            </a:r>
            <a:r>
              <a:rPr lang="en-US" sz="1400" dirty="0">
                <a:highlight>
                  <a:srgbClr val="C0C0C0"/>
                </a:highlight>
              </a:rPr>
              <a:t>/proc</a:t>
            </a:r>
            <a:r>
              <a:rPr lang="en-US" sz="1400" dirty="0"/>
              <a:t> file system which you may not be able to do if the system is under significant memory pressure.</a:t>
            </a:r>
          </a:p>
          <a:p>
            <a:pPr marL="914400" lvl="2" indent="0">
              <a:buNone/>
            </a:pPr>
            <a:endParaRPr lang="en-US" sz="1000" dirty="0"/>
          </a:p>
          <a:p>
            <a:endParaRPr lang="en-US" sz="1000" dirty="0"/>
          </a:p>
        </p:txBody>
      </p:sp>
      <p:sp>
        <p:nvSpPr>
          <p:cNvPr id="8" name="TextBox 7">
            <a:extLst>
              <a:ext uri="{FF2B5EF4-FFF2-40B4-BE49-F238E27FC236}">
                <a16:creationId xmlns:a16="http://schemas.microsoft.com/office/drawing/2014/main" id="{2F48F94E-D81A-00DF-F2AF-A0A942E4048D}"/>
              </a:ext>
            </a:extLst>
          </p:cNvPr>
          <p:cNvSpPr txBox="1"/>
          <p:nvPr/>
        </p:nvSpPr>
        <p:spPr>
          <a:xfrm>
            <a:off x="2286000" y="2471738"/>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610594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4">
            <a:extLst>
              <a:ext uri="{FF2B5EF4-FFF2-40B4-BE49-F238E27FC236}">
                <a16:creationId xmlns:a16="http://schemas.microsoft.com/office/drawing/2014/main" id="{8118E28D-465B-081F-4611-829275A8FBCB}"/>
              </a:ext>
            </a:extLst>
          </p:cNvPr>
          <p:cNvSpPr txBox="1"/>
          <p:nvPr/>
        </p:nvSpPr>
        <p:spPr>
          <a:xfrm>
            <a:off x="785813" y="578378"/>
            <a:ext cx="1847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Title 15">
            <a:extLst>
              <a:ext uri="{FF2B5EF4-FFF2-40B4-BE49-F238E27FC236}">
                <a16:creationId xmlns:a16="http://schemas.microsoft.com/office/drawing/2014/main" id="{5C5AC56F-9286-03ED-6237-8D011437B6DB}"/>
              </a:ext>
            </a:extLst>
          </p:cNvPr>
          <p:cNvSpPr>
            <a:spLocks noGrp="1"/>
          </p:cNvSpPr>
          <p:nvPr/>
        </p:nvSpPr>
        <p:spPr>
          <a:xfrm>
            <a:off x="0" y="94333"/>
            <a:ext cx="10515600" cy="489982"/>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dirty="0"/>
              <a:t>File System in Userspace (FUSE)</a:t>
            </a:r>
            <a:endParaRPr lang="en-US" dirty="0"/>
          </a:p>
        </p:txBody>
      </p:sp>
      <p:sp>
        <p:nvSpPr>
          <p:cNvPr id="6" name="Content Placeholder 1">
            <a:extLst>
              <a:ext uri="{FF2B5EF4-FFF2-40B4-BE49-F238E27FC236}">
                <a16:creationId xmlns:a16="http://schemas.microsoft.com/office/drawing/2014/main" id="{80D38182-63FF-CD3C-F9EF-6D98EA9BA3A2}"/>
              </a:ext>
            </a:extLst>
          </p:cNvPr>
          <p:cNvSpPr>
            <a:spLocks noGrp="1"/>
          </p:cNvSpPr>
          <p:nvPr/>
        </p:nvSpPr>
        <p:spPr>
          <a:xfrm>
            <a:off x="214427" y="763044"/>
            <a:ext cx="5040746" cy="58806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The idea of having a </a:t>
            </a:r>
            <a:r>
              <a:rPr lang="en-US" sz="1400" i="1" u="sng" dirty="0"/>
              <a:t>virtual</a:t>
            </a:r>
            <a:r>
              <a:rPr lang="en-US" sz="1400" i="1" dirty="0"/>
              <a:t>/pseudo file systems</a:t>
            </a:r>
            <a:r>
              <a:rPr lang="en-US" sz="1400" dirty="0"/>
              <a:t> existed since the dawn in computing. In fact, this is how *nix system operate aka “Unix philosophy”.</a:t>
            </a:r>
          </a:p>
          <a:p>
            <a:r>
              <a:rPr lang="en-US" sz="1400" dirty="0"/>
              <a:t>There are many things that can be described by “file system” some of them is remote (e.g., azure blobs as files), some of them is local (e.g., app </a:t>
            </a:r>
            <a:r>
              <a:rPr lang="en-US" sz="1400" dirty="0" err="1"/>
              <a:t>api</a:t>
            </a:r>
            <a:r>
              <a:rPr lang="en-US" sz="1400" dirty="0"/>
              <a:t> as files). </a:t>
            </a:r>
          </a:p>
          <a:p>
            <a:r>
              <a:rPr lang="en-US" sz="1400" dirty="0"/>
              <a:t>If we must build a new file system kernel modules for each we will end up with an uncontrollable mess. Enter FUSE that consists of two components:</a:t>
            </a:r>
          </a:p>
          <a:p>
            <a:pPr lvl="1"/>
            <a:r>
              <a:rPr lang="en-US" sz="1400" dirty="0"/>
              <a:t>Kernel module, mainlined and maintained as part the upstream kernel</a:t>
            </a:r>
            <a:r>
              <a:rPr lang="en-US" sz="1100" dirty="0"/>
              <a:t>.</a:t>
            </a:r>
          </a:p>
          <a:p>
            <a:pPr lvl="1"/>
            <a:r>
              <a:rPr lang="en-US" sz="1400" dirty="0"/>
              <a:t>Userspace application that wraps </a:t>
            </a:r>
            <a:r>
              <a:rPr lang="en-US" sz="1400" dirty="0" err="1"/>
              <a:t>libfuse</a:t>
            </a:r>
            <a:r>
              <a:rPr lang="en-US" sz="1400" dirty="0"/>
              <a:t> (you implement an interface and plug-it into </a:t>
            </a:r>
            <a:r>
              <a:rPr lang="en-US" sz="1400" dirty="0" err="1"/>
              <a:t>libfuse</a:t>
            </a:r>
            <a:r>
              <a:rPr lang="en-US" sz="1400" dirty="0"/>
              <a:t>).</a:t>
            </a:r>
          </a:p>
          <a:p>
            <a:r>
              <a:rPr lang="en-US" sz="1400" dirty="0"/>
              <a:t>The kernel module communicate with a userspace process specifically the </a:t>
            </a:r>
            <a:r>
              <a:rPr lang="en-US" sz="1400" dirty="0" err="1"/>
              <a:t>libfuse</a:t>
            </a:r>
            <a:r>
              <a:rPr lang="en-US" sz="1400" dirty="0"/>
              <a:t> via a ring buffer which </a:t>
            </a:r>
            <a:r>
              <a:rPr lang="en-US" sz="1400" dirty="0" err="1"/>
              <a:t>inturn</a:t>
            </a:r>
            <a:r>
              <a:rPr lang="en-US" sz="1400" dirty="0"/>
              <a:t> calls a custom interface that fulfills the request (e.g., call a network server, call an endpoint </a:t>
            </a:r>
            <a:r>
              <a:rPr lang="en-US" sz="1400" dirty="0" err="1"/>
              <a:t>etc</a:t>
            </a:r>
            <a:r>
              <a:rPr lang="en-US" sz="1400" dirty="0"/>
              <a:t>).</a:t>
            </a:r>
          </a:p>
          <a:p>
            <a:r>
              <a:rPr lang="en-US" sz="1400" dirty="0"/>
              <a:t>FUSE is prolific. </a:t>
            </a:r>
            <a:r>
              <a:rPr lang="en-US" sz="1400" dirty="0" err="1"/>
              <a:t>GlusterFS</a:t>
            </a:r>
            <a:r>
              <a:rPr lang="en-US" sz="1400" dirty="0"/>
              <a:t> and SSHFS among others that are implemented using FUSE. </a:t>
            </a:r>
            <a:r>
              <a:rPr lang="en-US" sz="1400" dirty="0" err="1"/>
              <a:t>libfuse</a:t>
            </a:r>
            <a:r>
              <a:rPr lang="en-US" sz="1400" dirty="0"/>
              <a:t> has bindings for almost all the programming languages out there.</a:t>
            </a:r>
            <a:endParaRPr lang="en-US" sz="1000" dirty="0"/>
          </a:p>
          <a:p>
            <a:r>
              <a:rPr lang="en-US" sz="1400" dirty="0"/>
              <a:t>FUSE is also capable of operating as a block device. But the details is left as an exercise for the you.</a:t>
            </a:r>
          </a:p>
          <a:p>
            <a:endParaRPr lang="en-US" sz="1000" dirty="0"/>
          </a:p>
        </p:txBody>
      </p:sp>
      <p:sp>
        <p:nvSpPr>
          <p:cNvPr id="8" name="TextBox 7">
            <a:extLst>
              <a:ext uri="{FF2B5EF4-FFF2-40B4-BE49-F238E27FC236}">
                <a16:creationId xmlns:a16="http://schemas.microsoft.com/office/drawing/2014/main" id="{2F48F94E-D81A-00DF-F2AF-A0A942E4048D}"/>
              </a:ext>
            </a:extLst>
          </p:cNvPr>
          <p:cNvSpPr txBox="1"/>
          <p:nvPr/>
        </p:nvSpPr>
        <p:spPr>
          <a:xfrm>
            <a:off x="2286000" y="2471738"/>
            <a:ext cx="184731" cy="369332"/>
          </a:xfrm>
          <a:prstGeom prst="rect">
            <a:avLst/>
          </a:prstGeom>
          <a:noFill/>
        </p:spPr>
        <p:txBody>
          <a:bodyPr wrap="none" rtlCol="0">
            <a:spAutoFit/>
          </a:bodyPr>
          <a:lstStyle/>
          <a:p>
            <a:endParaRPr lang="en-US"/>
          </a:p>
        </p:txBody>
      </p:sp>
      <p:pic>
        <p:nvPicPr>
          <p:cNvPr id="10" name="Picture 9">
            <a:extLst>
              <a:ext uri="{FF2B5EF4-FFF2-40B4-BE49-F238E27FC236}">
                <a16:creationId xmlns:a16="http://schemas.microsoft.com/office/drawing/2014/main" id="{2F146281-7128-8261-61BF-56203917FE28}"/>
              </a:ext>
            </a:extLst>
          </p:cNvPr>
          <p:cNvPicPr>
            <a:picLocks noChangeAspect="1"/>
          </p:cNvPicPr>
          <p:nvPr/>
        </p:nvPicPr>
        <p:blipFill>
          <a:blip r:embed="rId2"/>
          <a:stretch>
            <a:fillRect/>
          </a:stretch>
        </p:blipFill>
        <p:spPr>
          <a:xfrm>
            <a:off x="5716473" y="763044"/>
            <a:ext cx="6261100" cy="4762500"/>
          </a:xfrm>
          <a:prstGeom prst="rect">
            <a:avLst/>
          </a:prstGeom>
        </p:spPr>
      </p:pic>
      <p:sp>
        <p:nvSpPr>
          <p:cNvPr id="12" name="TextBox 11">
            <a:extLst>
              <a:ext uri="{FF2B5EF4-FFF2-40B4-BE49-F238E27FC236}">
                <a16:creationId xmlns:a16="http://schemas.microsoft.com/office/drawing/2014/main" id="{50AB4139-FEE1-5C76-022D-590DDDFEC10D}"/>
              </a:ext>
            </a:extLst>
          </p:cNvPr>
          <p:cNvSpPr txBox="1"/>
          <p:nvPr/>
        </p:nvSpPr>
        <p:spPr>
          <a:xfrm>
            <a:off x="6348248" y="5512136"/>
            <a:ext cx="4708634" cy="307777"/>
          </a:xfrm>
          <a:prstGeom prst="rect">
            <a:avLst/>
          </a:prstGeom>
          <a:noFill/>
        </p:spPr>
        <p:txBody>
          <a:bodyPr wrap="square">
            <a:spAutoFit/>
          </a:bodyPr>
          <a:lstStyle/>
          <a:p>
            <a:r>
              <a:rPr lang="en-US" sz="1400" dirty="0"/>
              <a:t>https://</a:t>
            </a:r>
            <a:r>
              <a:rPr lang="en-US" sz="1400" dirty="0" err="1"/>
              <a:t>engineering.facile.it</a:t>
            </a:r>
            <a:r>
              <a:rPr lang="en-US" sz="1400" dirty="0"/>
              <a:t>/blog/</a:t>
            </a:r>
            <a:r>
              <a:rPr lang="en-US" sz="1400" dirty="0" err="1"/>
              <a:t>eng</a:t>
            </a:r>
            <a:r>
              <a:rPr lang="en-US" sz="1400" dirty="0"/>
              <a:t>/write-filesystem-fuse/</a:t>
            </a:r>
          </a:p>
        </p:txBody>
      </p:sp>
    </p:spTree>
    <p:extLst>
      <p:ext uri="{BB962C8B-B14F-4D97-AF65-F5344CB8AC3E}">
        <p14:creationId xmlns:p14="http://schemas.microsoft.com/office/powerpoint/2010/main" val="1582623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4">
            <a:extLst>
              <a:ext uri="{FF2B5EF4-FFF2-40B4-BE49-F238E27FC236}">
                <a16:creationId xmlns:a16="http://schemas.microsoft.com/office/drawing/2014/main" id="{8118E28D-465B-081F-4611-829275A8FBCB}"/>
              </a:ext>
            </a:extLst>
          </p:cNvPr>
          <p:cNvSpPr txBox="1"/>
          <p:nvPr/>
        </p:nvSpPr>
        <p:spPr>
          <a:xfrm>
            <a:off x="785813" y="578378"/>
            <a:ext cx="1847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Title 15">
            <a:extLst>
              <a:ext uri="{FF2B5EF4-FFF2-40B4-BE49-F238E27FC236}">
                <a16:creationId xmlns:a16="http://schemas.microsoft.com/office/drawing/2014/main" id="{5C5AC56F-9286-03ED-6237-8D011437B6DB}"/>
              </a:ext>
            </a:extLst>
          </p:cNvPr>
          <p:cNvSpPr>
            <a:spLocks noGrp="1"/>
          </p:cNvSpPr>
          <p:nvPr/>
        </p:nvSpPr>
        <p:spPr>
          <a:xfrm>
            <a:off x="0" y="94333"/>
            <a:ext cx="10515600" cy="489982"/>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dirty="0"/>
              <a:t>Network Block Device (NBD)</a:t>
            </a:r>
            <a:endParaRPr lang="en-US" dirty="0"/>
          </a:p>
        </p:txBody>
      </p:sp>
      <p:sp>
        <p:nvSpPr>
          <p:cNvPr id="6" name="Content Placeholder 1">
            <a:extLst>
              <a:ext uri="{FF2B5EF4-FFF2-40B4-BE49-F238E27FC236}">
                <a16:creationId xmlns:a16="http://schemas.microsoft.com/office/drawing/2014/main" id="{80D38182-63FF-CD3C-F9EF-6D98EA9BA3A2}"/>
              </a:ext>
            </a:extLst>
          </p:cNvPr>
          <p:cNvSpPr>
            <a:spLocks noGrp="1"/>
          </p:cNvSpPr>
          <p:nvPr/>
        </p:nvSpPr>
        <p:spPr>
          <a:xfrm>
            <a:off x="214427" y="763044"/>
            <a:ext cx="11777876" cy="58806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While FUSE focuses on the file system NBD focuses on forwarding block device calls over the network. It operates on similar </a:t>
            </a:r>
            <a:r>
              <a:rPr lang="en-US" sz="1400" dirty="0" err="1"/>
              <a:t>fasion</a:t>
            </a:r>
            <a:r>
              <a:rPr lang="en-US" sz="1400" dirty="0"/>
              <a:t> based on two components working in unison:</a:t>
            </a:r>
          </a:p>
          <a:p>
            <a:pPr lvl="1"/>
            <a:r>
              <a:rPr lang="en-US" sz="1400" dirty="0"/>
              <a:t>Kernel module that translates </a:t>
            </a:r>
            <a:r>
              <a:rPr lang="en-US" sz="1400" dirty="0" err="1"/>
              <a:t>blkdev</a:t>
            </a:r>
            <a:r>
              <a:rPr lang="en-US" sz="1400" dirty="0"/>
              <a:t> request fulfillment into a network calls to either a userspace process or a remote endpoint.</a:t>
            </a:r>
          </a:p>
          <a:p>
            <a:pPr lvl="1"/>
            <a:r>
              <a:rPr lang="en-US" sz="1400" dirty="0"/>
              <a:t>A fulfillment endpoint that implements NDB protocol.</a:t>
            </a:r>
          </a:p>
          <a:p>
            <a:r>
              <a:rPr lang="en-US" sz="1400" dirty="0"/>
              <a:t>The protocol is super simple read()/write() and other similar functions where each has an offset (maps to 512 blocks) and length in blocks.</a:t>
            </a:r>
            <a:endParaRPr lang="en-US" sz="1100" dirty="0"/>
          </a:p>
        </p:txBody>
      </p:sp>
      <p:sp>
        <p:nvSpPr>
          <p:cNvPr id="8" name="TextBox 7">
            <a:extLst>
              <a:ext uri="{FF2B5EF4-FFF2-40B4-BE49-F238E27FC236}">
                <a16:creationId xmlns:a16="http://schemas.microsoft.com/office/drawing/2014/main" id="{2F48F94E-D81A-00DF-F2AF-A0A942E4048D}"/>
              </a:ext>
            </a:extLst>
          </p:cNvPr>
          <p:cNvSpPr txBox="1"/>
          <p:nvPr/>
        </p:nvSpPr>
        <p:spPr>
          <a:xfrm>
            <a:off x="2286000" y="2471738"/>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886452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4">
            <a:extLst>
              <a:ext uri="{FF2B5EF4-FFF2-40B4-BE49-F238E27FC236}">
                <a16:creationId xmlns:a16="http://schemas.microsoft.com/office/drawing/2014/main" id="{8118E28D-465B-081F-4611-829275A8FBCB}"/>
              </a:ext>
            </a:extLst>
          </p:cNvPr>
          <p:cNvSpPr txBox="1"/>
          <p:nvPr/>
        </p:nvSpPr>
        <p:spPr>
          <a:xfrm>
            <a:off x="785813" y="578378"/>
            <a:ext cx="1847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Title 15">
            <a:extLst>
              <a:ext uri="{FF2B5EF4-FFF2-40B4-BE49-F238E27FC236}">
                <a16:creationId xmlns:a16="http://schemas.microsoft.com/office/drawing/2014/main" id="{5C5AC56F-9286-03ED-6237-8D011437B6DB}"/>
              </a:ext>
            </a:extLst>
          </p:cNvPr>
          <p:cNvSpPr>
            <a:spLocks noGrp="1"/>
          </p:cNvSpPr>
          <p:nvPr/>
        </p:nvSpPr>
        <p:spPr>
          <a:xfrm>
            <a:off x="0" y="94333"/>
            <a:ext cx="10515600" cy="489982"/>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dirty="0"/>
              <a:t>Block Device Stacking</a:t>
            </a:r>
            <a:endParaRPr lang="en-US" dirty="0"/>
          </a:p>
        </p:txBody>
      </p:sp>
      <p:sp>
        <p:nvSpPr>
          <p:cNvPr id="6" name="Content Placeholder 1">
            <a:extLst>
              <a:ext uri="{FF2B5EF4-FFF2-40B4-BE49-F238E27FC236}">
                <a16:creationId xmlns:a16="http://schemas.microsoft.com/office/drawing/2014/main" id="{80D38182-63FF-CD3C-F9EF-6D98EA9BA3A2}"/>
              </a:ext>
            </a:extLst>
          </p:cNvPr>
          <p:cNvSpPr>
            <a:spLocks noGrp="1"/>
          </p:cNvSpPr>
          <p:nvPr/>
        </p:nvSpPr>
        <p:spPr>
          <a:xfrm>
            <a:off x="214427" y="763044"/>
            <a:ext cx="11777876" cy="58806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What is?</a:t>
            </a:r>
          </a:p>
          <a:p>
            <a:pPr lvl="1"/>
            <a:r>
              <a:rPr lang="en-US" sz="1400" dirty="0"/>
              <a:t>If you looked the way block device driver works you will notice they have </a:t>
            </a:r>
            <a:r>
              <a:rPr lang="en-US" sz="1400" b="1" i="1" dirty="0"/>
              <a:t>exactly the same</a:t>
            </a:r>
            <a:r>
              <a:rPr lang="en-US" sz="1400" dirty="0"/>
              <a:t> interface.</a:t>
            </a:r>
          </a:p>
          <a:p>
            <a:pPr lvl="1"/>
            <a:r>
              <a:rPr lang="en-US" sz="1400" dirty="0"/>
              <a:t>That means we can compose a stack (or chain) of a bunch of devices to add new features to existing devices without changing the device driver itself.</a:t>
            </a:r>
          </a:p>
          <a:p>
            <a:r>
              <a:rPr lang="en-US" sz="1800" dirty="0"/>
              <a:t>Example:</a:t>
            </a:r>
          </a:p>
          <a:p>
            <a:pPr lvl="1"/>
            <a:r>
              <a:rPr lang="en-US" sz="1400" dirty="0"/>
              <a:t>Stacking a caching device on top of an actual blk device means that we can cache more in the top layer and flow only the smallest number of reads needed from top layer to bottom layer. Similarly, encryption can be delivered the same way.</a:t>
            </a:r>
          </a:p>
          <a:p>
            <a:pPr lvl="1"/>
            <a:r>
              <a:rPr lang="en-US" sz="1400" dirty="0"/>
              <a:t>Because of the flexibility we can also get cleverer. We can stack a device that produces fake delays, errors on top of a healthy device for testing. </a:t>
            </a:r>
          </a:p>
          <a:p>
            <a:r>
              <a:rPr lang="en-US" sz="1800" dirty="0"/>
              <a:t>The two ways of doing it:</a:t>
            </a:r>
          </a:p>
          <a:p>
            <a:pPr lvl="1"/>
            <a:r>
              <a:rPr lang="en-US" sz="1400" dirty="0"/>
              <a:t>Device Mapper: </a:t>
            </a:r>
            <a:r>
              <a:rPr lang="en-US" sz="1400" b="1" dirty="0"/>
              <a:t>dm-mapper </a:t>
            </a:r>
            <a:r>
              <a:rPr lang="en-US" sz="1400" dirty="0"/>
              <a:t>is a kernel own device stacking framework. It has a kernel module and a userspace front end cli tool </a:t>
            </a:r>
            <a:r>
              <a:rPr lang="en-US" sz="1400" dirty="0" err="1">
                <a:highlight>
                  <a:srgbClr val="C0C0C0"/>
                </a:highlight>
              </a:rPr>
              <a:t>dmsetup</a:t>
            </a:r>
            <a:r>
              <a:rPr lang="en-US" sz="1400" dirty="0"/>
              <a:t>. </a:t>
            </a:r>
          </a:p>
          <a:p>
            <a:pPr lvl="1"/>
            <a:r>
              <a:rPr lang="en-US" sz="1400" dirty="0"/>
              <a:t>Logical Volume Manager: </a:t>
            </a:r>
            <a:r>
              <a:rPr lang="en-US" sz="1400" b="1" dirty="0"/>
              <a:t>LVM</a:t>
            </a:r>
            <a:r>
              <a:rPr lang="en-US" sz="1400" dirty="0"/>
              <a:t> a kernel module and cli userspace front end that builds on top and uses dm-mapper to provide RAID, and striping functionalities.</a:t>
            </a:r>
          </a:p>
          <a:p>
            <a:r>
              <a:rPr lang="en-US" sz="1800" dirty="0"/>
              <a:t>Things to think about before using either. </a:t>
            </a:r>
          </a:p>
          <a:p>
            <a:pPr lvl="1"/>
            <a:r>
              <a:rPr lang="en-US" sz="1400" dirty="0"/>
              <a:t>TEST, TEST, TEST! (until fear turns into boredom) – caching for example is not as a straight-forward as it sounds. There are so many knops to configure and unlikely the default setup will fit your use-case. And yes, there are some use-cases where caching makes things slower.</a:t>
            </a:r>
          </a:p>
          <a:p>
            <a:pPr lvl="1"/>
            <a:r>
              <a:rPr lang="en-US" sz="1400" dirty="0"/>
              <a:t>RTFM </a:t>
            </a:r>
            <a:r>
              <a:rPr lang="en-US" altLang="ja-JP" sz="1400" dirty="0"/>
              <a:t>¯\_(</a:t>
            </a:r>
            <a:r>
              <a:rPr lang="ja-JP" altLang="en-US" sz="1400"/>
              <a:t>ツ</a:t>
            </a:r>
            <a:r>
              <a:rPr lang="en-US" altLang="ja-JP" sz="1400" dirty="0"/>
              <a:t>)_/¯ when dealing with storage systems data loss is always a possibility. So before jumping in into configuring </a:t>
            </a:r>
            <a:r>
              <a:rPr lang="en-US" altLang="ja-JP" sz="1400" dirty="0" err="1"/>
              <a:t>lvm</a:t>
            </a:r>
            <a:r>
              <a:rPr lang="en-US" altLang="ja-JP" sz="1400" dirty="0"/>
              <a:t> or device mapper make sure that you have read and understand all the edge cases.</a:t>
            </a:r>
            <a:endParaRPr lang="en-US" sz="1400" dirty="0"/>
          </a:p>
          <a:p>
            <a:pPr lvl="1"/>
            <a:endParaRPr lang="en-US" sz="700" dirty="0"/>
          </a:p>
        </p:txBody>
      </p:sp>
    </p:spTree>
    <p:extLst>
      <p:ext uri="{BB962C8B-B14F-4D97-AF65-F5344CB8AC3E}">
        <p14:creationId xmlns:p14="http://schemas.microsoft.com/office/powerpoint/2010/main" val="2906248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4">
            <a:extLst>
              <a:ext uri="{FF2B5EF4-FFF2-40B4-BE49-F238E27FC236}">
                <a16:creationId xmlns:a16="http://schemas.microsoft.com/office/drawing/2014/main" id="{8118E28D-465B-081F-4611-829275A8FBCB}"/>
              </a:ext>
            </a:extLst>
          </p:cNvPr>
          <p:cNvSpPr txBox="1"/>
          <p:nvPr/>
        </p:nvSpPr>
        <p:spPr>
          <a:xfrm>
            <a:off x="785813" y="578378"/>
            <a:ext cx="1847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Title 15">
            <a:extLst>
              <a:ext uri="{FF2B5EF4-FFF2-40B4-BE49-F238E27FC236}">
                <a16:creationId xmlns:a16="http://schemas.microsoft.com/office/drawing/2014/main" id="{5C5AC56F-9286-03ED-6237-8D011437B6DB}"/>
              </a:ext>
            </a:extLst>
          </p:cNvPr>
          <p:cNvSpPr>
            <a:spLocks noGrp="1"/>
          </p:cNvSpPr>
          <p:nvPr/>
        </p:nvSpPr>
        <p:spPr>
          <a:xfrm>
            <a:off x="0" y="94333"/>
            <a:ext cx="10515600" cy="489982"/>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dirty="0"/>
              <a:t>Userspace IO (UIO) + Bonus Bifurcated Drivers</a:t>
            </a:r>
            <a:endParaRPr lang="en-US" dirty="0"/>
          </a:p>
        </p:txBody>
      </p:sp>
      <p:sp>
        <p:nvSpPr>
          <p:cNvPr id="6" name="Content Placeholder 1">
            <a:extLst>
              <a:ext uri="{FF2B5EF4-FFF2-40B4-BE49-F238E27FC236}">
                <a16:creationId xmlns:a16="http://schemas.microsoft.com/office/drawing/2014/main" id="{80D38182-63FF-CD3C-F9EF-6D98EA9BA3A2}"/>
              </a:ext>
            </a:extLst>
          </p:cNvPr>
          <p:cNvSpPr>
            <a:spLocks noGrp="1"/>
          </p:cNvSpPr>
          <p:nvPr/>
        </p:nvSpPr>
        <p:spPr>
          <a:xfrm>
            <a:off x="214427" y="763044"/>
            <a:ext cx="11777876" cy="58806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UIO</a:t>
            </a:r>
          </a:p>
          <a:p>
            <a:pPr lvl="1"/>
            <a:r>
              <a:rPr lang="en-US" sz="1400" dirty="0"/>
              <a:t>What is?</a:t>
            </a:r>
          </a:p>
          <a:p>
            <a:pPr lvl="2"/>
            <a:r>
              <a:rPr lang="en-US" sz="1400" dirty="0"/>
              <a:t>A framework allowing device driver to expose a consistent IO interface to userspace app. </a:t>
            </a:r>
          </a:p>
          <a:p>
            <a:pPr lvl="2"/>
            <a:r>
              <a:rPr lang="en-US" sz="1400" dirty="0"/>
              <a:t>Build a kernel module that register one or more /dev/</a:t>
            </a:r>
            <a:r>
              <a:rPr lang="en-US" sz="1400" dirty="0" err="1"/>
              <a:t>uioX</a:t>
            </a:r>
            <a:r>
              <a:rPr lang="en-US" sz="1400" dirty="0"/>
              <a:t> devices.</a:t>
            </a:r>
          </a:p>
          <a:p>
            <a:pPr lvl="2"/>
            <a:r>
              <a:rPr lang="en-US" sz="1400" dirty="0"/>
              <a:t>Userspace applications then use regular </a:t>
            </a:r>
            <a:r>
              <a:rPr lang="en-US" sz="1400" dirty="0" err="1"/>
              <a:t>syscalls</a:t>
            </a:r>
            <a:r>
              <a:rPr lang="en-US" sz="1400" dirty="0"/>
              <a:t> to read(2) </a:t>
            </a:r>
            <a:r>
              <a:rPr lang="en-US" sz="1400" dirty="0" err="1"/>
              <a:t>intrrupts</a:t>
            </a:r>
            <a:r>
              <a:rPr lang="en-US" sz="1400" dirty="0"/>
              <a:t> from the </a:t>
            </a:r>
            <a:r>
              <a:rPr lang="en-US" sz="1400" dirty="0" err="1"/>
              <a:t>uio</a:t>
            </a:r>
            <a:r>
              <a:rPr lang="en-US" sz="1400" dirty="0"/>
              <a:t> driver and </a:t>
            </a:r>
            <a:r>
              <a:rPr lang="en-US" sz="1400" dirty="0" err="1"/>
              <a:t>mmap</a:t>
            </a:r>
            <a:r>
              <a:rPr lang="en-US" sz="1400" dirty="0"/>
              <a:t>(2) to map device memory into userspace.</a:t>
            </a:r>
          </a:p>
          <a:p>
            <a:pPr lvl="1"/>
            <a:r>
              <a:rPr lang="en-US" sz="1500" dirty="0"/>
              <a:t>For more details: </a:t>
            </a:r>
            <a:r>
              <a:rPr lang="en-US" sz="1500" dirty="0">
                <a:hlinkClick r:id="rId2"/>
              </a:rPr>
              <a:t>https://www.kernel.org/doc/html/v4.12/driver-api/uio-howto.html</a:t>
            </a:r>
            <a:endParaRPr lang="en-US" sz="1500" dirty="0"/>
          </a:p>
          <a:p>
            <a:pPr lvl="1"/>
            <a:r>
              <a:rPr lang="en-US" sz="1500" dirty="0"/>
              <a:t>For example, DPDK falls back to UIO if all other faster paths fail.</a:t>
            </a:r>
            <a:endParaRPr lang="en-US" sz="1400" dirty="0"/>
          </a:p>
          <a:p>
            <a:r>
              <a:rPr lang="en-US" sz="1800" dirty="0"/>
              <a:t>Bifurcated Drivers</a:t>
            </a:r>
          </a:p>
          <a:p>
            <a:pPr lvl="1"/>
            <a:r>
              <a:rPr lang="en-US" sz="1500" dirty="0"/>
              <a:t>What is? Is a hardware (NICs, exclusively) supported method of having two s/w drivers attached to the NIC the </a:t>
            </a:r>
            <a:r>
              <a:rPr lang="en-US" sz="1500" dirty="0" err="1"/>
              <a:t>nic</a:t>
            </a:r>
            <a:r>
              <a:rPr lang="en-US" sz="1500" dirty="0"/>
              <a:t> h/w performs the filtering (or queue splitting). </a:t>
            </a:r>
          </a:p>
          <a:p>
            <a:pPr lvl="1"/>
            <a:r>
              <a:rPr lang="en-US" sz="1500" dirty="0"/>
              <a:t>Bifurcation allows DPDK (and the likes) to sniff packets (full kernel bypass) off the kernel into the userspace for processing.</a:t>
            </a:r>
          </a:p>
          <a:p>
            <a:endParaRPr lang="en-US" sz="1900" dirty="0"/>
          </a:p>
          <a:p>
            <a:endParaRPr lang="en-US" sz="1900" dirty="0"/>
          </a:p>
          <a:p>
            <a:pPr lvl="2"/>
            <a:endParaRPr lang="en-US" sz="1000" dirty="0"/>
          </a:p>
          <a:p>
            <a:pPr lvl="1"/>
            <a:endParaRPr lang="en-US" sz="700" dirty="0"/>
          </a:p>
        </p:txBody>
      </p:sp>
    </p:spTree>
    <p:extLst>
      <p:ext uri="{BB962C8B-B14F-4D97-AF65-F5344CB8AC3E}">
        <p14:creationId xmlns:p14="http://schemas.microsoft.com/office/powerpoint/2010/main" val="3581128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14">
            <a:extLst>
              <a:ext uri="{FF2B5EF4-FFF2-40B4-BE49-F238E27FC236}">
                <a16:creationId xmlns:a16="http://schemas.microsoft.com/office/drawing/2014/main" id="{8118E28D-465B-081F-4611-829275A8FBCB}"/>
              </a:ext>
            </a:extLst>
          </p:cNvPr>
          <p:cNvSpPr txBox="1"/>
          <p:nvPr/>
        </p:nvSpPr>
        <p:spPr>
          <a:xfrm>
            <a:off x="785813" y="578378"/>
            <a:ext cx="1847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Title 15">
            <a:extLst>
              <a:ext uri="{FF2B5EF4-FFF2-40B4-BE49-F238E27FC236}">
                <a16:creationId xmlns:a16="http://schemas.microsoft.com/office/drawing/2014/main" id="{5C5AC56F-9286-03ED-6237-8D011437B6DB}"/>
              </a:ext>
            </a:extLst>
          </p:cNvPr>
          <p:cNvSpPr>
            <a:spLocks noGrp="1"/>
          </p:cNvSpPr>
          <p:nvPr/>
        </p:nvSpPr>
        <p:spPr>
          <a:xfrm>
            <a:off x="0" y="94333"/>
            <a:ext cx="10515600" cy="489982"/>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Networking: Kernel Bypass (Partial)</a:t>
            </a:r>
          </a:p>
        </p:txBody>
      </p:sp>
      <p:sp>
        <p:nvSpPr>
          <p:cNvPr id="6" name="Content Placeholder 1">
            <a:extLst>
              <a:ext uri="{FF2B5EF4-FFF2-40B4-BE49-F238E27FC236}">
                <a16:creationId xmlns:a16="http://schemas.microsoft.com/office/drawing/2014/main" id="{80D38182-63FF-CD3C-F9EF-6D98EA9BA3A2}"/>
              </a:ext>
            </a:extLst>
          </p:cNvPr>
          <p:cNvSpPr>
            <a:spLocks noGrp="1"/>
          </p:cNvSpPr>
          <p:nvPr/>
        </p:nvSpPr>
        <p:spPr>
          <a:xfrm>
            <a:off x="214427" y="763044"/>
            <a:ext cx="11777876" cy="58806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What is?</a:t>
            </a:r>
          </a:p>
          <a:p>
            <a:pPr lvl="1"/>
            <a:r>
              <a:rPr lang="en-US" sz="1400" dirty="0"/>
              <a:t>The simplest form of userspace partial kernel bypass is raw sockets. </a:t>
            </a:r>
          </a:p>
          <a:p>
            <a:pPr lvl="1"/>
            <a:r>
              <a:rPr lang="en-US" sz="1400" dirty="0"/>
              <a:t>Raw sockets enables use to send and receive packets over frames.</a:t>
            </a:r>
          </a:p>
          <a:p>
            <a:r>
              <a:rPr lang="en-US" sz="1800" dirty="0"/>
              <a:t>How To:</a:t>
            </a:r>
          </a:p>
          <a:p>
            <a:pPr lvl="1"/>
            <a:r>
              <a:rPr lang="en-US" sz="1400" dirty="0"/>
              <a:t>Create a tap device if you are planning to send frames.</a:t>
            </a:r>
          </a:p>
          <a:p>
            <a:pPr lvl="1"/>
            <a:r>
              <a:rPr lang="en-US" sz="1400" dirty="0"/>
              <a:t>Create a tun device if you are planning to send IP packets.</a:t>
            </a:r>
            <a:endParaRPr lang="en-US" sz="700" dirty="0"/>
          </a:p>
          <a:p>
            <a:pPr lvl="1"/>
            <a:r>
              <a:rPr lang="en-US" sz="1400" dirty="0"/>
              <a:t>Manually create packets or frames then send or receive them as needed. Most use cases are either testing, pen-testing or some form of testing.</a:t>
            </a:r>
          </a:p>
          <a:p>
            <a:r>
              <a:rPr lang="en-US" sz="1800" dirty="0"/>
              <a:t>A complete example can be found here: </a:t>
            </a:r>
            <a:r>
              <a:rPr lang="en-US" sz="1800" dirty="0">
                <a:hlinkClick r:id="rId2"/>
              </a:rPr>
              <a:t>https://www.binarytides.com/raw-sockets-c-code-linux/</a:t>
            </a:r>
            <a:endParaRPr lang="en-US" sz="1800" dirty="0"/>
          </a:p>
          <a:p>
            <a:r>
              <a:rPr lang="en-US" sz="1800" dirty="0"/>
              <a:t>Some higher-level languages have simpler frameworks to abstract away all the gnarly details of packet creation, serialization and checksum </a:t>
            </a:r>
            <a:r>
              <a:rPr lang="en-US" sz="1800" dirty="0" err="1"/>
              <a:t>mgmt</a:t>
            </a:r>
            <a:r>
              <a:rPr lang="en-US" sz="1800" dirty="0"/>
              <a:t> such as google </a:t>
            </a:r>
            <a:r>
              <a:rPr lang="en-US" sz="1800" dirty="0" err="1"/>
              <a:t>gopacket</a:t>
            </a:r>
            <a:r>
              <a:rPr lang="en-US" sz="1800" dirty="0"/>
              <a:t>.</a:t>
            </a:r>
          </a:p>
        </p:txBody>
      </p:sp>
    </p:spTree>
    <p:extLst>
      <p:ext uri="{BB962C8B-B14F-4D97-AF65-F5344CB8AC3E}">
        <p14:creationId xmlns:p14="http://schemas.microsoft.com/office/powerpoint/2010/main" val="4030901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4">
            <a:extLst>
              <a:ext uri="{FF2B5EF4-FFF2-40B4-BE49-F238E27FC236}">
                <a16:creationId xmlns:a16="http://schemas.microsoft.com/office/drawing/2014/main" id="{8118E28D-465B-081F-4611-829275A8FBCB}"/>
              </a:ext>
            </a:extLst>
          </p:cNvPr>
          <p:cNvSpPr txBox="1"/>
          <p:nvPr/>
        </p:nvSpPr>
        <p:spPr>
          <a:xfrm>
            <a:off x="785813" y="578378"/>
            <a:ext cx="1847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Title 15">
            <a:extLst>
              <a:ext uri="{FF2B5EF4-FFF2-40B4-BE49-F238E27FC236}">
                <a16:creationId xmlns:a16="http://schemas.microsoft.com/office/drawing/2014/main" id="{5C5AC56F-9286-03ED-6237-8D011437B6DB}"/>
              </a:ext>
            </a:extLst>
          </p:cNvPr>
          <p:cNvSpPr>
            <a:spLocks noGrp="1"/>
          </p:cNvSpPr>
          <p:nvPr/>
        </p:nvSpPr>
        <p:spPr>
          <a:xfrm>
            <a:off x="0" y="94333"/>
            <a:ext cx="10515600" cy="489982"/>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The many ways of networking kernel bypass</a:t>
            </a:r>
          </a:p>
        </p:txBody>
      </p:sp>
      <p:sp>
        <p:nvSpPr>
          <p:cNvPr id="6" name="Content Placeholder 1">
            <a:extLst>
              <a:ext uri="{FF2B5EF4-FFF2-40B4-BE49-F238E27FC236}">
                <a16:creationId xmlns:a16="http://schemas.microsoft.com/office/drawing/2014/main" id="{80D38182-63FF-CD3C-F9EF-6D98EA9BA3A2}"/>
              </a:ext>
            </a:extLst>
          </p:cNvPr>
          <p:cNvSpPr>
            <a:spLocks noGrp="1"/>
          </p:cNvSpPr>
          <p:nvPr/>
        </p:nvSpPr>
        <p:spPr>
          <a:xfrm>
            <a:off x="214427" y="763044"/>
            <a:ext cx="11777876" cy="58806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Why</a:t>
            </a:r>
            <a:r>
              <a:rPr lang="en-US" sz="1400" dirty="0"/>
              <a:t>?</a:t>
            </a:r>
            <a:r>
              <a:rPr lang="en-US" sz="1800" dirty="0"/>
              <a:t> </a:t>
            </a:r>
            <a:r>
              <a:rPr lang="en-US" sz="1400" dirty="0"/>
              <a:t>The kernel is designed to do a lot of things. Which tend to not perform well if it needs to only do one thing. If you are performing traditional userspace socket-listening then yes you need the entire kernel for a lot of reasons. But if you are trying to build fast routing/switching/LB/FW/offload data path then probably stock kernel toolset will not be the best performant for your use-case.</a:t>
            </a:r>
          </a:p>
          <a:p>
            <a:r>
              <a:rPr lang="en-US" sz="1400" dirty="0"/>
              <a:t>We have covered kernel bypass in networking session at length. We will avoid duplication here. For further read </a:t>
            </a:r>
            <a:r>
              <a:rPr lang="en-US" sz="1400" dirty="0">
                <a:hlinkClick r:id="rId2"/>
              </a:rPr>
              <a:t>https://blog.cloudflare.com/kernel-bypass/</a:t>
            </a:r>
            <a:r>
              <a:rPr lang="en-US" sz="1400" dirty="0"/>
              <a:t> </a:t>
            </a:r>
          </a:p>
          <a:p>
            <a:endParaRPr lang="en-US" sz="1800" dirty="0"/>
          </a:p>
        </p:txBody>
      </p:sp>
    </p:spTree>
    <p:extLst>
      <p:ext uri="{BB962C8B-B14F-4D97-AF65-F5344CB8AC3E}">
        <p14:creationId xmlns:p14="http://schemas.microsoft.com/office/powerpoint/2010/main" val="3376208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4">
            <a:extLst>
              <a:ext uri="{FF2B5EF4-FFF2-40B4-BE49-F238E27FC236}">
                <a16:creationId xmlns:a16="http://schemas.microsoft.com/office/drawing/2014/main" id="{8118E28D-465B-081F-4611-829275A8FBCB}"/>
              </a:ext>
            </a:extLst>
          </p:cNvPr>
          <p:cNvSpPr txBox="1"/>
          <p:nvPr/>
        </p:nvSpPr>
        <p:spPr>
          <a:xfrm>
            <a:off x="785813" y="578378"/>
            <a:ext cx="1847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Title 15">
            <a:extLst>
              <a:ext uri="{FF2B5EF4-FFF2-40B4-BE49-F238E27FC236}">
                <a16:creationId xmlns:a16="http://schemas.microsoft.com/office/drawing/2014/main" id="{5C5AC56F-9286-03ED-6237-8D011437B6DB}"/>
              </a:ext>
            </a:extLst>
          </p:cNvPr>
          <p:cNvSpPr>
            <a:spLocks noGrp="1"/>
          </p:cNvSpPr>
          <p:nvPr/>
        </p:nvSpPr>
        <p:spPr>
          <a:xfrm>
            <a:off x="0" y="94333"/>
            <a:ext cx="10515600" cy="489982"/>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dirty="0"/>
              <a:t>Things we didn’t talk</a:t>
            </a:r>
            <a:endParaRPr lang="en-US" dirty="0"/>
          </a:p>
        </p:txBody>
      </p:sp>
      <p:sp>
        <p:nvSpPr>
          <p:cNvPr id="6" name="Content Placeholder 1">
            <a:extLst>
              <a:ext uri="{FF2B5EF4-FFF2-40B4-BE49-F238E27FC236}">
                <a16:creationId xmlns:a16="http://schemas.microsoft.com/office/drawing/2014/main" id="{80D38182-63FF-CD3C-F9EF-6D98EA9BA3A2}"/>
              </a:ext>
            </a:extLst>
          </p:cNvPr>
          <p:cNvSpPr>
            <a:spLocks noGrp="1"/>
          </p:cNvSpPr>
          <p:nvPr/>
        </p:nvSpPr>
        <p:spPr>
          <a:xfrm>
            <a:off x="214426" y="763044"/>
            <a:ext cx="11829937" cy="58806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Userspace scheduling delegation</a:t>
            </a:r>
          </a:p>
          <a:p>
            <a:r>
              <a:rPr lang="en-US" sz="1400" dirty="0"/>
              <a:t>Network device stacking/teaming</a:t>
            </a:r>
          </a:p>
          <a:p>
            <a:r>
              <a:rPr lang="en-US" sz="1400" dirty="0"/>
              <a:t>TCM/TCMU</a:t>
            </a:r>
          </a:p>
          <a:p>
            <a:r>
              <a:rPr lang="en-US" sz="1400" dirty="0"/>
              <a:t>NF userspace queues.</a:t>
            </a:r>
          </a:p>
          <a:p>
            <a:endParaRPr lang="en-US" sz="1400" dirty="0"/>
          </a:p>
          <a:p>
            <a:pPr marL="914400" lvl="2" indent="0">
              <a:buNone/>
            </a:pPr>
            <a:endParaRPr lang="en-US" sz="1000" dirty="0"/>
          </a:p>
          <a:p>
            <a:endParaRPr lang="en-US" sz="1000" dirty="0"/>
          </a:p>
        </p:txBody>
      </p:sp>
      <p:sp>
        <p:nvSpPr>
          <p:cNvPr id="8" name="TextBox 7">
            <a:extLst>
              <a:ext uri="{FF2B5EF4-FFF2-40B4-BE49-F238E27FC236}">
                <a16:creationId xmlns:a16="http://schemas.microsoft.com/office/drawing/2014/main" id="{2F48F94E-D81A-00DF-F2AF-A0A942E4048D}"/>
              </a:ext>
            </a:extLst>
          </p:cNvPr>
          <p:cNvSpPr txBox="1"/>
          <p:nvPr/>
        </p:nvSpPr>
        <p:spPr>
          <a:xfrm>
            <a:off x="2286000" y="2471738"/>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100433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73F92FC-2001-C001-9AA8-C36DBA534A90}"/>
              </a:ext>
            </a:extLst>
          </p:cNvPr>
          <p:cNvSpPr>
            <a:spLocks noGrp="1"/>
          </p:cNvSpPr>
          <p:nvPr>
            <p:ph type="title"/>
          </p:nvPr>
        </p:nvSpPr>
        <p:spPr/>
        <p:txBody>
          <a:bodyPr/>
          <a:lstStyle/>
          <a:p>
            <a:r>
              <a:rPr lang="en-US" dirty="0"/>
              <a:t>Thank You!</a:t>
            </a:r>
          </a:p>
        </p:txBody>
      </p:sp>
      <p:sp>
        <p:nvSpPr>
          <p:cNvPr id="7" name="Text Placeholder 6">
            <a:extLst>
              <a:ext uri="{FF2B5EF4-FFF2-40B4-BE49-F238E27FC236}">
                <a16:creationId xmlns:a16="http://schemas.microsoft.com/office/drawing/2014/main" id="{DA49F22A-A47D-ADB9-4B63-E16D5E1968D0}"/>
              </a:ext>
            </a:extLst>
          </p:cNvPr>
          <p:cNvSpPr>
            <a:spLocks noGrp="1"/>
          </p:cNvSpPr>
          <p:nvPr>
            <p:ph type="body" idx="1"/>
          </p:nvPr>
        </p:nvSpPr>
        <p:spPr/>
        <p:txBody>
          <a:bodyPr/>
          <a:lstStyle/>
          <a:p>
            <a:r>
              <a:rPr lang="en-US" dirty="0"/>
              <a:t>And </a:t>
            </a:r>
            <a:r>
              <a:rPr lang="en-US"/>
              <a:t>some closing words.</a:t>
            </a:r>
            <a:endParaRPr lang="en-US" dirty="0"/>
          </a:p>
        </p:txBody>
      </p:sp>
    </p:spTree>
    <p:extLst>
      <p:ext uri="{BB962C8B-B14F-4D97-AF65-F5344CB8AC3E}">
        <p14:creationId xmlns:p14="http://schemas.microsoft.com/office/powerpoint/2010/main" val="3973080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BC0EF-7706-B3E8-39F9-D822D0631C0B}"/>
              </a:ext>
            </a:extLst>
          </p:cNvPr>
          <p:cNvSpPr>
            <a:spLocks noGrp="1"/>
          </p:cNvSpPr>
          <p:nvPr>
            <p:ph type="title"/>
          </p:nvPr>
        </p:nvSpPr>
        <p:spPr/>
        <p:txBody>
          <a:bodyPr/>
          <a:lstStyle/>
          <a:p>
            <a:r>
              <a:rPr lang="en-US" dirty="0"/>
              <a:t>Why are Here Today</a:t>
            </a:r>
          </a:p>
        </p:txBody>
      </p:sp>
      <p:sp>
        <p:nvSpPr>
          <p:cNvPr id="3" name="Content Placeholder 2">
            <a:extLst>
              <a:ext uri="{FF2B5EF4-FFF2-40B4-BE49-F238E27FC236}">
                <a16:creationId xmlns:a16="http://schemas.microsoft.com/office/drawing/2014/main" id="{FFAB1567-06A0-BF44-ABFD-1EE03298F622}"/>
              </a:ext>
            </a:extLst>
          </p:cNvPr>
          <p:cNvSpPr>
            <a:spLocks noGrp="1"/>
          </p:cNvSpPr>
          <p:nvPr>
            <p:ph idx="1"/>
          </p:nvPr>
        </p:nvSpPr>
        <p:spPr/>
        <p:txBody>
          <a:bodyPr>
            <a:normAutofit fontScale="92500" lnSpcReduction="10000"/>
          </a:bodyPr>
          <a:lstStyle/>
          <a:p>
            <a:r>
              <a:rPr lang="en-US" b="1" dirty="0"/>
              <a:t>Extending Linux </a:t>
            </a:r>
            <a:r>
              <a:rPr lang="en-US" dirty="0"/>
              <a:t>is the function of either </a:t>
            </a:r>
            <a:r>
              <a:rPr lang="en-US" b="1" dirty="0"/>
              <a:t>making Linux doing something it didn’t do before</a:t>
            </a:r>
            <a:r>
              <a:rPr lang="en-US" dirty="0"/>
              <a:t> (e.g., a new storage device driver with different backing system) or </a:t>
            </a:r>
            <a:r>
              <a:rPr lang="en-US" b="1" dirty="0"/>
              <a:t>making it do something it knows how to do but a little differently </a:t>
            </a:r>
            <a:r>
              <a:rPr lang="en-US" dirty="0"/>
              <a:t>(e.g., slightly different networking data plane) and </a:t>
            </a:r>
            <a:r>
              <a:rPr lang="en-US" b="1" dirty="0"/>
              <a:t>everything in between</a:t>
            </a:r>
            <a:r>
              <a:rPr lang="en-US" dirty="0"/>
              <a:t>.</a:t>
            </a:r>
          </a:p>
          <a:p>
            <a:r>
              <a:rPr lang="en-US" b="1" dirty="0"/>
              <a:t>But Why? </a:t>
            </a:r>
            <a:r>
              <a:rPr lang="en-US" dirty="0"/>
              <a:t>It is either a requirements of </a:t>
            </a:r>
            <a:r>
              <a:rPr lang="en-US" b="1" dirty="0"/>
              <a:t>what you run and how you run it </a:t>
            </a:r>
            <a:r>
              <a:rPr lang="en-US" dirty="0"/>
              <a:t>(e.g., high density container deployment) or a requirements of </a:t>
            </a:r>
            <a:r>
              <a:rPr lang="en-US" b="1" dirty="0"/>
              <a:t>where you run it</a:t>
            </a:r>
            <a:r>
              <a:rPr lang="en-US" dirty="0"/>
              <a:t> (e.g., virtual infrastructure) and </a:t>
            </a:r>
            <a:r>
              <a:rPr lang="en-US" b="1" dirty="0"/>
              <a:t>everything in between</a:t>
            </a:r>
            <a:r>
              <a:rPr lang="en-US" dirty="0"/>
              <a:t> (e.g., instrumenting a specific syscall for audit/security/perf-analysis etc.)</a:t>
            </a:r>
          </a:p>
          <a:p>
            <a:r>
              <a:rPr lang="en-US" dirty="0"/>
              <a:t>In context: </a:t>
            </a:r>
            <a:r>
              <a:rPr lang="en-US" b="1" dirty="0"/>
              <a:t>What do we not consider as “extending”?</a:t>
            </a:r>
            <a:r>
              <a:rPr lang="en-US" dirty="0"/>
              <a:t> Composing extending existing capabilities into a “new thing” (e.g., containers in their current form)</a:t>
            </a:r>
          </a:p>
        </p:txBody>
      </p:sp>
    </p:spTree>
    <p:extLst>
      <p:ext uri="{BB962C8B-B14F-4D97-AF65-F5344CB8AC3E}">
        <p14:creationId xmlns:p14="http://schemas.microsoft.com/office/powerpoint/2010/main" val="1631353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BC0EF-7706-B3E8-39F9-D822D0631C0B}"/>
              </a:ext>
            </a:extLst>
          </p:cNvPr>
          <p:cNvSpPr>
            <a:spLocks noGrp="1"/>
          </p:cNvSpPr>
          <p:nvPr>
            <p:ph type="title"/>
          </p:nvPr>
        </p:nvSpPr>
        <p:spPr/>
        <p:txBody>
          <a:bodyPr/>
          <a:lstStyle/>
          <a:p>
            <a:r>
              <a:rPr lang="en-US" dirty="0"/>
              <a:t>How are we approaching today’s topic</a:t>
            </a:r>
          </a:p>
        </p:txBody>
      </p:sp>
      <p:sp>
        <p:nvSpPr>
          <p:cNvPr id="3" name="Content Placeholder 2">
            <a:extLst>
              <a:ext uri="{FF2B5EF4-FFF2-40B4-BE49-F238E27FC236}">
                <a16:creationId xmlns:a16="http://schemas.microsoft.com/office/drawing/2014/main" id="{FFAB1567-06A0-BF44-ABFD-1EE03298F622}"/>
              </a:ext>
            </a:extLst>
          </p:cNvPr>
          <p:cNvSpPr>
            <a:spLocks noGrp="1"/>
          </p:cNvSpPr>
          <p:nvPr>
            <p:ph idx="1"/>
          </p:nvPr>
        </p:nvSpPr>
        <p:spPr/>
        <p:txBody>
          <a:bodyPr>
            <a:normAutofit/>
          </a:bodyPr>
          <a:lstStyle/>
          <a:p>
            <a:r>
              <a:rPr lang="en-US" dirty="0"/>
              <a:t>We will approach it bottom up starting from kernel space to user space. Most of what will be said today is something we talked – at least a little – about before.</a:t>
            </a:r>
          </a:p>
          <a:p>
            <a:r>
              <a:rPr lang="en-US" dirty="0"/>
              <a:t>Due to the density of the materials, we will not go deep in every topic. E.g., this is not ”how to </a:t>
            </a:r>
            <a:r>
              <a:rPr lang="en-US" dirty="0" err="1"/>
              <a:t>ebpf</a:t>
            </a:r>
            <a:r>
              <a:rPr lang="en-US" dirty="0"/>
              <a:t>” session. But rather how </a:t>
            </a:r>
            <a:r>
              <a:rPr lang="en-US" dirty="0" err="1"/>
              <a:t>ebpf</a:t>
            </a:r>
            <a:r>
              <a:rPr lang="en-US" dirty="0"/>
              <a:t> work, at a super </a:t>
            </a:r>
            <a:r>
              <a:rPr lang="en-US" dirty="0" err="1"/>
              <a:t>highlevel</a:t>
            </a:r>
            <a:r>
              <a:rPr lang="en-US" dirty="0"/>
              <a:t>.</a:t>
            </a:r>
          </a:p>
          <a:p>
            <a:r>
              <a:rPr lang="en-US" dirty="0"/>
              <a:t>This session does not cover *all* of the possibilities, but we will try to cover the most common one and at least mention/list the rest.</a:t>
            </a:r>
          </a:p>
        </p:txBody>
      </p:sp>
    </p:spTree>
    <p:extLst>
      <p:ext uri="{BB962C8B-B14F-4D97-AF65-F5344CB8AC3E}">
        <p14:creationId xmlns:p14="http://schemas.microsoft.com/office/powerpoint/2010/main" val="1177499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151B7-3D7F-E525-A25B-03881E8DFD1E}"/>
              </a:ext>
            </a:extLst>
          </p:cNvPr>
          <p:cNvSpPr>
            <a:spLocks noGrp="1"/>
          </p:cNvSpPr>
          <p:nvPr>
            <p:ph type="title"/>
          </p:nvPr>
        </p:nvSpPr>
        <p:spPr/>
        <p:txBody>
          <a:bodyPr/>
          <a:lstStyle/>
          <a:p>
            <a:r>
              <a:rPr lang="en-US" dirty="0"/>
              <a:t>Extending Linux: Kernel Space</a:t>
            </a:r>
          </a:p>
        </p:txBody>
      </p:sp>
      <p:sp>
        <p:nvSpPr>
          <p:cNvPr id="4" name="Text Placeholder 3">
            <a:extLst>
              <a:ext uri="{FF2B5EF4-FFF2-40B4-BE49-F238E27FC236}">
                <a16:creationId xmlns:a16="http://schemas.microsoft.com/office/drawing/2014/main" id="{FC4CCE7C-1715-59B7-F766-3264AF11EA10}"/>
              </a:ext>
            </a:extLst>
          </p:cNvPr>
          <p:cNvSpPr>
            <a:spLocks noGrp="1"/>
          </p:cNvSpPr>
          <p:nvPr>
            <p:ph type="body" idx="1"/>
          </p:nvPr>
        </p:nvSpPr>
        <p:spPr/>
        <p:txBody>
          <a:bodyPr/>
          <a:lstStyle/>
          <a:p>
            <a:r>
              <a:rPr lang="en-US" dirty="0"/>
              <a:t>Patches and Modules</a:t>
            </a:r>
          </a:p>
        </p:txBody>
      </p:sp>
    </p:spTree>
    <p:extLst>
      <p:ext uri="{BB962C8B-B14F-4D97-AF65-F5344CB8AC3E}">
        <p14:creationId xmlns:p14="http://schemas.microsoft.com/office/powerpoint/2010/main" val="4237816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4">
            <a:extLst>
              <a:ext uri="{FF2B5EF4-FFF2-40B4-BE49-F238E27FC236}">
                <a16:creationId xmlns:a16="http://schemas.microsoft.com/office/drawing/2014/main" id="{8118E28D-465B-081F-4611-829275A8FBCB}"/>
              </a:ext>
            </a:extLst>
          </p:cNvPr>
          <p:cNvSpPr txBox="1"/>
          <p:nvPr/>
        </p:nvSpPr>
        <p:spPr>
          <a:xfrm>
            <a:off x="785813" y="578378"/>
            <a:ext cx="1847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Title 15">
            <a:extLst>
              <a:ext uri="{FF2B5EF4-FFF2-40B4-BE49-F238E27FC236}">
                <a16:creationId xmlns:a16="http://schemas.microsoft.com/office/drawing/2014/main" id="{5C5AC56F-9286-03ED-6237-8D011437B6DB}"/>
              </a:ext>
            </a:extLst>
          </p:cNvPr>
          <p:cNvSpPr>
            <a:spLocks noGrp="1"/>
          </p:cNvSpPr>
          <p:nvPr/>
        </p:nvSpPr>
        <p:spPr>
          <a:xfrm>
            <a:off x="0" y="94333"/>
            <a:ext cx="10515600" cy="489982"/>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Kernel Private Patches</a:t>
            </a:r>
          </a:p>
        </p:txBody>
      </p:sp>
      <p:sp>
        <p:nvSpPr>
          <p:cNvPr id="6" name="Content Placeholder 1">
            <a:extLst>
              <a:ext uri="{FF2B5EF4-FFF2-40B4-BE49-F238E27FC236}">
                <a16:creationId xmlns:a16="http://schemas.microsoft.com/office/drawing/2014/main" id="{80D38182-63FF-CD3C-F9EF-6D98EA9BA3A2}"/>
              </a:ext>
            </a:extLst>
          </p:cNvPr>
          <p:cNvSpPr>
            <a:spLocks noGrp="1"/>
          </p:cNvSpPr>
          <p:nvPr/>
        </p:nvSpPr>
        <p:spPr>
          <a:xfrm>
            <a:off x="214426" y="763044"/>
            <a:ext cx="11977574" cy="600062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The easiest yet the most operationally expensive is to carry </a:t>
            </a:r>
            <a:r>
              <a:rPr lang="en-US" sz="1800" i="1" dirty="0"/>
              <a:t>private patches</a:t>
            </a:r>
            <a:r>
              <a:rPr lang="en-US" sz="1800" dirty="0"/>
              <a:t>. They are expensive to maintain because you will:</a:t>
            </a:r>
          </a:p>
          <a:p>
            <a:pPr lvl="1"/>
            <a:r>
              <a:rPr lang="en-US" sz="1400" dirty="0"/>
              <a:t>Qualify them by testing them with every new kernel release.</a:t>
            </a:r>
          </a:p>
          <a:p>
            <a:pPr lvl="1"/>
            <a:r>
              <a:rPr lang="en-US" sz="1400" dirty="0"/>
              <a:t>Apply them on every kernel build.</a:t>
            </a:r>
          </a:p>
          <a:p>
            <a:r>
              <a:rPr lang="en-US" sz="1800" dirty="0"/>
              <a:t>Why do we do them? </a:t>
            </a:r>
          </a:p>
          <a:p>
            <a:pPr lvl="1"/>
            <a:r>
              <a:rPr lang="en-US" sz="1400" b="1" dirty="0"/>
              <a:t>Carrying the patch temporarily</a:t>
            </a:r>
            <a:r>
              <a:rPr lang="en-US" sz="1400" dirty="0"/>
              <a:t>: Carrying a private patch for something that is yet to hit mainline. Typically carried for a period then dropped once </a:t>
            </a:r>
            <a:r>
              <a:rPr lang="en-US" sz="1400" dirty="0" err="1"/>
              <a:t>upstream’s</a:t>
            </a:r>
            <a:r>
              <a:rPr lang="en-US" sz="1400" dirty="0"/>
              <a:t> mainline is released with the patch. This could be a bug fix, an embargoed CVE etc.</a:t>
            </a:r>
          </a:p>
          <a:p>
            <a:pPr lvl="1"/>
            <a:r>
              <a:rPr lang="en-US" sz="1400" b="1" dirty="0"/>
              <a:t>Carrying the patch forever</a:t>
            </a:r>
            <a:r>
              <a:rPr lang="en-US" sz="1400" dirty="0"/>
              <a:t>: This is the result of a specific customization for a specific system that can’t be made upstream (or have been proposed and rejected upstream). That patch can be core (e.g., modifying memory management) or can be a module that is rejected from upstream (such as </a:t>
            </a:r>
            <a:r>
              <a:rPr lang="en-US" sz="1400" dirty="0" err="1"/>
              <a:t>btrfs</a:t>
            </a:r>
            <a:r>
              <a:rPr lang="en-US" sz="1400" dirty="0"/>
              <a:t>). </a:t>
            </a:r>
          </a:p>
          <a:p>
            <a:r>
              <a:rPr lang="en-US" sz="1800" dirty="0"/>
              <a:t>Remember that kernel builds are (kernel, modules, </a:t>
            </a:r>
            <a:r>
              <a:rPr lang="en-US" sz="1800" dirty="0" err="1"/>
              <a:t>initramfs</a:t>
            </a:r>
            <a:r>
              <a:rPr lang="en-US" sz="1800" dirty="0"/>
              <a:t>/</a:t>
            </a:r>
            <a:r>
              <a:rPr lang="en-US" sz="1800" dirty="0" err="1"/>
              <a:t>initrd</a:t>
            </a:r>
            <a:r>
              <a:rPr lang="en-US" sz="1800" dirty="0"/>
              <a:t>) If your patch is targeting a module, then you may as well build core image without the module, then build the module separately then load it using </a:t>
            </a:r>
            <a:r>
              <a:rPr lang="en-US" sz="1800" dirty="0" err="1">
                <a:highlight>
                  <a:srgbClr val="C0C0C0"/>
                </a:highlight>
              </a:rPr>
              <a:t>insmod</a:t>
            </a:r>
            <a:r>
              <a:rPr lang="en-US" sz="1800" dirty="0"/>
              <a:t>. This should minimize the maintenance effort.</a:t>
            </a:r>
          </a:p>
          <a:p>
            <a:r>
              <a:rPr lang="en-US" sz="1800" dirty="0"/>
              <a:t>Working with patches</a:t>
            </a:r>
          </a:p>
          <a:p>
            <a:pPr lvl="1"/>
            <a:r>
              <a:rPr lang="en-US" sz="1400" dirty="0"/>
              <a:t>Creating a patch </a:t>
            </a:r>
            <a:r>
              <a:rPr lang="en-US" sz="1400" dirty="0">
                <a:highlight>
                  <a:srgbClr val="C0C0C0"/>
                </a:highlight>
              </a:rPr>
              <a:t>git diff --</a:t>
            </a:r>
            <a:r>
              <a:rPr lang="en-US" sz="1400" dirty="0" err="1">
                <a:highlight>
                  <a:srgbClr val="C0C0C0"/>
                </a:highlight>
              </a:rPr>
              <a:t>oneline</a:t>
            </a:r>
            <a:r>
              <a:rPr lang="en-US" sz="1400" dirty="0">
                <a:highlight>
                  <a:srgbClr val="C0C0C0"/>
                </a:highlight>
              </a:rPr>
              <a:t> --graph &lt;source&gt;..&lt;feature branch&gt;</a:t>
            </a:r>
            <a:endParaRPr lang="en-US" sz="1400" dirty="0"/>
          </a:p>
          <a:p>
            <a:pPr lvl="1"/>
            <a:r>
              <a:rPr lang="en-US" sz="1400" dirty="0"/>
              <a:t>Applying a patch is as simple as </a:t>
            </a:r>
            <a:r>
              <a:rPr lang="en-US" sz="1400" dirty="0">
                <a:highlight>
                  <a:srgbClr val="C0C0C0"/>
                </a:highlight>
              </a:rPr>
              <a:t>patch -p1 &lt; ../patch-</a:t>
            </a:r>
            <a:r>
              <a:rPr lang="en-US" sz="1400" dirty="0" err="1">
                <a:highlight>
                  <a:srgbClr val="C0C0C0"/>
                </a:highlight>
              </a:rPr>
              <a:t>x.y.z</a:t>
            </a:r>
            <a:endParaRPr lang="en-US" sz="1400" dirty="0">
              <a:highlight>
                <a:srgbClr val="C0C0C0"/>
              </a:highlight>
            </a:endParaRPr>
          </a:p>
          <a:p>
            <a:pPr lvl="1"/>
            <a:r>
              <a:rPr lang="en-US" sz="1400" dirty="0"/>
              <a:t>Reverting a </a:t>
            </a:r>
            <a:r>
              <a:rPr lang="en-US" sz="1400" dirty="0">
                <a:highlight>
                  <a:srgbClr val="C0C0C0"/>
                </a:highlight>
              </a:rPr>
              <a:t>patch -R -p1 &lt; ../patch-</a:t>
            </a:r>
            <a:r>
              <a:rPr lang="en-US" sz="1400" dirty="0" err="1">
                <a:highlight>
                  <a:srgbClr val="C0C0C0"/>
                </a:highlight>
              </a:rPr>
              <a:t>x.y.z</a:t>
            </a:r>
            <a:endParaRPr lang="en-US" sz="1400" dirty="0">
              <a:highlight>
                <a:srgbClr val="C0C0C0"/>
              </a:highlight>
            </a:endParaRPr>
          </a:p>
          <a:p>
            <a:r>
              <a:rPr lang="en-US" sz="1800" dirty="0"/>
              <a:t>General notes on patch management:</a:t>
            </a:r>
          </a:p>
          <a:p>
            <a:pPr lvl="1"/>
            <a:r>
              <a:rPr lang="en-US" sz="1400" dirty="0"/>
              <a:t>Maintain a master &lt;source&gt; branch that is a mirror of upstream master’s. Frequently rebase your &lt;feature&gt; branch on &lt;source&gt; branch to early detect merge conflicts. It is a common practice not to build the branch but instead create a new branch and apply the patch on*.</a:t>
            </a:r>
          </a:p>
          <a:p>
            <a:pPr lvl="1"/>
            <a:r>
              <a:rPr lang="en-US" sz="1400" dirty="0"/>
              <a:t>Git hygiene is super important.  The commit’s order, their structure, their messages becomes handy in understanding where things went wrong.</a:t>
            </a:r>
          </a:p>
          <a:p>
            <a:pPr lvl="1"/>
            <a:r>
              <a:rPr lang="en-US" sz="1400" dirty="0"/>
              <a:t>Automate automate automate. Using a nested virtualization on azure and whatever CI you desire you can automate a 100% of the patching operation and intervene only when needed (e.g., merge conflicts).</a:t>
            </a:r>
          </a:p>
          <a:p>
            <a:pPr lvl="1"/>
            <a:r>
              <a:rPr lang="en-US" sz="1400" dirty="0"/>
              <a:t>RTFM before you start </a:t>
            </a:r>
            <a:r>
              <a:rPr lang="en-US" sz="1400" dirty="0">
                <a:hlinkClick r:id="rId2"/>
              </a:rPr>
              <a:t>patch tool</a:t>
            </a:r>
            <a:r>
              <a:rPr lang="en-US" sz="1400" dirty="0"/>
              <a:t> and </a:t>
            </a:r>
            <a:r>
              <a:rPr lang="en-US" sz="1400" dirty="0">
                <a:hlinkClick r:id="rId3"/>
              </a:rPr>
              <a:t>git tool</a:t>
            </a:r>
            <a:endParaRPr lang="en-US" sz="1400" dirty="0"/>
          </a:p>
          <a:p>
            <a:endParaRPr lang="en-US" sz="1800" dirty="0"/>
          </a:p>
        </p:txBody>
      </p:sp>
    </p:spTree>
    <p:extLst>
      <p:ext uri="{BB962C8B-B14F-4D97-AF65-F5344CB8AC3E}">
        <p14:creationId xmlns:p14="http://schemas.microsoft.com/office/powerpoint/2010/main" val="1678672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4">
            <a:extLst>
              <a:ext uri="{FF2B5EF4-FFF2-40B4-BE49-F238E27FC236}">
                <a16:creationId xmlns:a16="http://schemas.microsoft.com/office/drawing/2014/main" id="{8118E28D-465B-081F-4611-829275A8FBCB}"/>
              </a:ext>
            </a:extLst>
          </p:cNvPr>
          <p:cNvSpPr txBox="1"/>
          <p:nvPr/>
        </p:nvSpPr>
        <p:spPr>
          <a:xfrm>
            <a:off x="785813" y="578378"/>
            <a:ext cx="1847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Title 15">
            <a:extLst>
              <a:ext uri="{FF2B5EF4-FFF2-40B4-BE49-F238E27FC236}">
                <a16:creationId xmlns:a16="http://schemas.microsoft.com/office/drawing/2014/main" id="{5C5AC56F-9286-03ED-6237-8D011437B6DB}"/>
              </a:ext>
            </a:extLst>
          </p:cNvPr>
          <p:cNvSpPr>
            <a:spLocks noGrp="1"/>
          </p:cNvSpPr>
          <p:nvPr/>
        </p:nvSpPr>
        <p:spPr>
          <a:xfrm>
            <a:off x="0" y="94333"/>
            <a:ext cx="10515600" cy="489982"/>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Kernel Modules</a:t>
            </a:r>
          </a:p>
        </p:txBody>
      </p:sp>
      <p:sp>
        <p:nvSpPr>
          <p:cNvPr id="6" name="Content Placeholder 1">
            <a:extLst>
              <a:ext uri="{FF2B5EF4-FFF2-40B4-BE49-F238E27FC236}">
                <a16:creationId xmlns:a16="http://schemas.microsoft.com/office/drawing/2014/main" id="{80D38182-63FF-CD3C-F9EF-6D98EA9BA3A2}"/>
              </a:ext>
            </a:extLst>
          </p:cNvPr>
          <p:cNvSpPr>
            <a:spLocks noGrp="1"/>
          </p:cNvSpPr>
          <p:nvPr/>
        </p:nvSpPr>
        <p:spPr>
          <a:xfrm>
            <a:off x="214426" y="763044"/>
            <a:ext cx="11977574" cy="27802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Loadable Kernel Modules are code that is built and linked to kernel symbol table (exposed here: </a:t>
            </a:r>
            <a:r>
              <a:rPr lang="en-US" sz="1800" dirty="0">
                <a:highlight>
                  <a:srgbClr val="C0C0C0"/>
                </a:highlight>
              </a:rPr>
              <a:t>/proc/</a:t>
            </a:r>
            <a:r>
              <a:rPr lang="en-US" sz="1800" dirty="0" err="1">
                <a:highlight>
                  <a:srgbClr val="C0C0C0"/>
                </a:highlight>
              </a:rPr>
              <a:t>ksyms</a:t>
            </a:r>
            <a:r>
              <a:rPr lang="en-US" sz="1800" dirty="0"/>
              <a:t>). They run in kernel space and because of that they can do great many things, but their faults are irrecoverable kernel panics.</a:t>
            </a:r>
          </a:p>
          <a:p>
            <a:r>
              <a:rPr lang="en-US" sz="1800" b="1" dirty="0"/>
              <a:t>At a high level:</a:t>
            </a:r>
          </a:p>
          <a:p>
            <a:pPr lvl="1"/>
            <a:r>
              <a:rPr lang="en-US" sz="1400" b="1" dirty="0"/>
              <a:t>Understand kernel facilities</a:t>
            </a:r>
            <a:r>
              <a:rPr lang="en-US" sz="1400" dirty="0"/>
              <a:t>: Kernel offers many common facilities such as mem allocator, slab allocator, leak detectors, work queue management, threading, linked lists, RB trees etc.</a:t>
            </a:r>
          </a:p>
          <a:p>
            <a:pPr lvl="1"/>
            <a:r>
              <a:rPr lang="en-US" sz="1400" b="1" dirty="0"/>
              <a:t>Understand the kernel area that you want to work with</a:t>
            </a:r>
            <a:r>
              <a:rPr lang="en-US" sz="1400" dirty="0"/>
              <a:t>: For example, working with </a:t>
            </a:r>
            <a:r>
              <a:rPr lang="en-US" sz="1400" dirty="0" err="1"/>
              <a:t>vfs</a:t>
            </a:r>
            <a:r>
              <a:rPr lang="en-US" sz="1400" dirty="0"/>
              <a:t> is very different from working with </a:t>
            </a:r>
            <a:r>
              <a:rPr lang="en-US" sz="1400" dirty="0" err="1"/>
              <a:t>blkdev</a:t>
            </a:r>
            <a:r>
              <a:rPr lang="en-US" sz="1400" dirty="0"/>
              <a:t> which is very different from working with networking subsystem even when they all use the same exact kernel facilities.</a:t>
            </a:r>
          </a:p>
          <a:p>
            <a:pPr lvl="1"/>
            <a:r>
              <a:rPr lang="en-US" sz="1400" dirty="0"/>
              <a:t>In a lot of ways, a custom loadable kernel module is </a:t>
            </a:r>
            <a:r>
              <a:rPr lang="en-US" sz="1400" b="1" dirty="0"/>
              <a:t>your logic </a:t>
            </a:r>
            <a:r>
              <a:rPr lang="en-US" sz="1400" dirty="0"/>
              <a:t>based on </a:t>
            </a:r>
            <a:r>
              <a:rPr lang="en-US" sz="1400" b="1" dirty="0"/>
              <a:t>kernel facilities </a:t>
            </a:r>
            <a:r>
              <a:rPr lang="en-US" sz="1400" dirty="0"/>
              <a:t>that integrates with </a:t>
            </a:r>
            <a:r>
              <a:rPr lang="en-US" sz="1400" b="1" dirty="0"/>
              <a:t>existing (e.g., </a:t>
            </a:r>
            <a:r>
              <a:rPr lang="en-US" sz="1400" b="1" dirty="0" err="1"/>
              <a:t>vfs</a:t>
            </a:r>
            <a:r>
              <a:rPr lang="en-US" sz="1400" b="1" dirty="0"/>
              <a:t>, net, </a:t>
            </a:r>
            <a:r>
              <a:rPr lang="en-US" sz="1400" b="1" dirty="0" err="1"/>
              <a:t>blkdev</a:t>
            </a:r>
            <a:r>
              <a:rPr lang="en-US" sz="1400" b="1" dirty="0"/>
              <a:t> </a:t>
            </a:r>
            <a:r>
              <a:rPr lang="en-US" sz="1400" b="1" dirty="0" err="1"/>
              <a:t>etc</a:t>
            </a:r>
            <a:r>
              <a:rPr lang="en-US" sz="1400" b="1" dirty="0"/>
              <a:t>) interfaces</a:t>
            </a:r>
            <a:r>
              <a:rPr lang="en-US" sz="1400" dirty="0"/>
              <a:t>.</a:t>
            </a:r>
          </a:p>
          <a:p>
            <a:r>
              <a:rPr lang="en-US" sz="1800" dirty="0"/>
              <a:t>Basic How To: </a:t>
            </a:r>
          </a:p>
          <a:p>
            <a:pPr lvl="1"/>
            <a:r>
              <a:rPr lang="en-US" sz="1400" dirty="0"/>
              <a:t>Download the C header files for your current kernel version (and build essentials). Most if not all distros offer headers as an installable package. </a:t>
            </a:r>
            <a:r>
              <a:rPr lang="en-US" sz="1400"/>
              <a:t>Then: </a:t>
            </a:r>
            <a:endParaRPr lang="en-US" sz="1400" dirty="0"/>
          </a:p>
          <a:p>
            <a:endParaRPr lang="en-US" sz="1400" dirty="0"/>
          </a:p>
          <a:p>
            <a:endParaRPr lang="en-US" sz="1800" dirty="0"/>
          </a:p>
        </p:txBody>
      </p:sp>
      <p:sp>
        <p:nvSpPr>
          <p:cNvPr id="3" name="TextBox 2">
            <a:extLst>
              <a:ext uri="{FF2B5EF4-FFF2-40B4-BE49-F238E27FC236}">
                <a16:creationId xmlns:a16="http://schemas.microsoft.com/office/drawing/2014/main" id="{7059E4E7-A067-B260-275F-3010631D688C}"/>
              </a:ext>
            </a:extLst>
          </p:cNvPr>
          <p:cNvSpPr txBox="1"/>
          <p:nvPr/>
        </p:nvSpPr>
        <p:spPr>
          <a:xfrm>
            <a:off x="566794" y="3489149"/>
            <a:ext cx="11272838" cy="3308598"/>
          </a:xfrm>
          <a:prstGeom prst="rect">
            <a:avLst/>
          </a:prstGeom>
          <a:solidFill>
            <a:schemeClr val="bg1">
              <a:lumMod val="75000"/>
            </a:schemeClr>
          </a:solidFill>
        </p:spPr>
        <p:txBody>
          <a:bodyPr wrap="square" rtlCol="0">
            <a:spAutoFit/>
          </a:bodyPr>
          <a:lstStyle/>
          <a:p>
            <a:r>
              <a:rPr lang="en-US" sz="1100" b="0" i="0" dirty="0">
                <a:solidFill>
                  <a:srgbClr val="292929"/>
                </a:solidFill>
                <a:effectLst/>
                <a:latin typeface="Menlo" panose="020B0609030804020204" pitchFamily="49" charset="0"/>
              </a:rPr>
              <a:t>#include &lt;</a:t>
            </a:r>
            <a:r>
              <a:rPr lang="en-US" sz="1100" b="0" i="0" dirty="0" err="1">
                <a:solidFill>
                  <a:srgbClr val="292929"/>
                </a:solidFill>
                <a:effectLst/>
                <a:latin typeface="Menlo" panose="020B0609030804020204" pitchFamily="49" charset="0"/>
              </a:rPr>
              <a:t>linux</a:t>
            </a:r>
            <a:r>
              <a:rPr lang="en-US" sz="1100" b="0" i="0" dirty="0">
                <a:solidFill>
                  <a:srgbClr val="292929"/>
                </a:solidFill>
                <a:effectLst/>
                <a:latin typeface="Menlo" panose="020B0609030804020204" pitchFamily="49" charset="0"/>
              </a:rPr>
              <a:t>/</a:t>
            </a:r>
            <a:r>
              <a:rPr lang="en-US" sz="1100" b="0" i="0" dirty="0" err="1">
                <a:solidFill>
                  <a:srgbClr val="292929"/>
                </a:solidFill>
                <a:effectLst/>
                <a:latin typeface="Menlo" panose="020B0609030804020204" pitchFamily="49" charset="0"/>
              </a:rPr>
              <a:t>init.h</a:t>
            </a:r>
            <a:r>
              <a:rPr lang="en-US" sz="1100" b="0" i="0" dirty="0">
                <a:solidFill>
                  <a:srgbClr val="292929"/>
                </a:solidFill>
                <a:effectLst/>
                <a:latin typeface="Menlo" panose="020B0609030804020204" pitchFamily="49" charset="0"/>
              </a:rPr>
              <a:t>&gt;</a:t>
            </a:r>
            <a:br>
              <a:rPr lang="en-US" sz="1100" b="0" i="0" dirty="0">
                <a:solidFill>
                  <a:srgbClr val="292929"/>
                </a:solidFill>
                <a:effectLst/>
                <a:latin typeface="Menlo" panose="020B0609030804020204" pitchFamily="49" charset="0"/>
              </a:rPr>
            </a:br>
            <a:r>
              <a:rPr lang="en-US" sz="1100" b="0" i="0" dirty="0">
                <a:solidFill>
                  <a:srgbClr val="292929"/>
                </a:solidFill>
                <a:effectLst/>
                <a:latin typeface="Menlo" panose="020B0609030804020204" pitchFamily="49" charset="0"/>
              </a:rPr>
              <a:t>#include &lt;</a:t>
            </a:r>
            <a:r>
              <a:rPr lang="en-US" sz="1100" b="0" i="0" dirty="0" err="1">
                <a:solidFill>
                  <a:srgbClr val="292929"/>
                </a:solidFill>
                <a:effectLst/>
                <a:latin typeface="Menlo" panose="020B0609030804020204" pitchFamily="49" charset="0"/>
              </a:rPr>
              <a:t>linux</a:t>
            </a:r>
            <a:r>
              <a:rPr lang="en-US" sz="1100" b="0" i="0" dirty="0">
                <a:solidFill>
                  <a:srgbClr val="292929"/>
                </a:solidFill>
                <a:effectLst/>
                <a:latin typeface="Menlo" panose="020B0609030804020204" pitchFamily="49" charset="0"/>
              </a:rPr>
              <a:t>/</a:t>
            </a:r>
            <a:r>
              <a:rPr lang="en-US" sz="1100" b="0" i="0" dirty="0" err="1">
                <a:solidFill>
                  <a:srgbClr val="292929"/>
                </a:solidFill>
                <a:effectLst/>
                <a:latin typeface="Menlo" panose="020B0609030804020204" pitchFamily="49" charset="0"/>
              </a:rPr>
              <a:t>module.h</a:t>
            </a:r>
            <a:r>
              <a:rPr lang="en-US" sz="1100" b="0" i="0" dirty="0">
                <a:solidFill>
                  <a:srgbClr val="292929"/>
                </a:solidFill>
                <a:effectLst/>
                <a:latin typeface="Menlo" panose="020B0609030804020204" pitchFamily="49" charset="0"/>
              </a:rPr>
              <a:t>&gt;</a:t>
            </a:r>
            <a:br>
              <a:rPr lang="en-US" sz="1100" b="0" i="0" dirty="0">
                <a:solidFill>
                  <a:srgbClr val="292929"/>
                </a:solidFill>
                <a:effectLst/>
                <a:latin typeface="Menlo" panose="020B0609030804020204" pitchFamily="49" charset="0"/>
              </a:rPr>
            </a:br>
            <a:r>
              <a:rPr lang="en-US" sz="1100" b="0" i="0" dirty="0">
                <a:solidFill>
                  <a:srgbClr val="292929"/>
                </a:solidFill>
                <a:effectLst/>
                <a:latin typeface="Menlo" panose="020B0609030804020204" pitchFamily="49" charset="0"/>
              </a:rPr>
              <a:t>#include &lt;</a:t>
            </a:r>
            <a:r>
              <a:rPr lang="en-US" sz="1100" b="0" i="0" dirty="0" err="1">
                <a:solidFill>
                  <a:srgbClr val="292929"/>
                </a:solidFill>
                <a:effectLst/>
                <a:latin typeface="Menlo" panose="020B0609030804020204" pitchFamily="49" charset="0"/>
              </a:rPr>
              <a:t>linux</a:t>
            </a:r>
            <a:r>
              <a:rPr lang="en-US" sz="1100" b="0" i="0" dirty="0">
                <a:solidFill>
                  <a:srgbClr val="292929"/>
                </a:solidFill>
                <a:effectLst/>
                <a:latin typeface="Menlo" panose="020B0609030804020204" pitchFamily="49" charset="0"/>
              </a:rPr>
              <a:t>/</a:t>
            </a:r>
            <a:r>
              <a:rPr lang="en-US" sz="1100" b="0" i="0" dirty="0" err="1">
                <a:solidFill>
                  <a:srgbClr val="292929"/>
                </a:solidFill>
                <a:effectLst/>
                <a:latin typeface="Menlo" panose="020B0609030804020204" pitchFamily="49" charset="0"/>
              </a:rPr>
              <a:t>kernel.h</a:t>
            </a:r>
            <a:r>
              <a:rPr lang="en-US" sz="1100" b="0" i="0" dirty="0">
                <a:solidFill>
                  <a:srgbClr val="292929"/>
                </a:solidFill>
                <a:effectLst/>
                <a:latin typeface="Menlo" panose="020B0609030804020204" pitchFamily="49" charset="0"/>
              </a:rPr>
              <a:t>&gt;</a:t>
            </a:r>
          </a:p>
          <a:p>
            <a:r>
              <a:rPr lang="en-US" sz="1100" b="0" i="0" dirty="0">
                <a:solidFill>
                  <a:srgbClr val="292929"/>
                </a:solidFill>
                <a:effectLst/>
                <a:latin typeface="Menlo" panose="020B0609030804020204" pitchFamily="49" charset="0"/>
              </a:rPr>
              <a:t>MODULE_LICENSE(“GPL”);</a:t>
            </a:r>
            <a:br>
              <a:rPr lang="en-US" sz="1100" b="0" i="0" dirty="0">
                <a:solidFill>
                  <a:srgbClr val="292929"/>
                </a:solidFill>
                <a:effectLst/>
                <a:latin typeface="Menlo" panose="020B0609030804020204" pitchFamily="49" charset="0"/>
              </a:rPr>
            </a:br>
            <a:r>
              <a:rPr lang="en-US" sz="1100" b="0" i="0" dirty="0">
                <a:solidFill>
                  <a:srgbClr val="292929"/>
                </a:solidFill>
                <a:effectLst/>
                <a:latin typeface="Menlo" panose="020B0609030804020204" pitchFamily="49" charset="0"/>
              </a:rPr>
              <a:t>MODULE_AUTHOR(“Robert W. Oliver II from https://</a:t>
            </a:r>
            <a:r>
              <a:rPr lang="en-US" sz="1100" b="0" i="0" dirty="0" err="1">
                <a:solidFill>
                  <a:srgbClr val="292929"/>
                </a:solidFill>
                <a:effectLst/>
                <a:latin typeface="Menlo" panose="020B0609030804020204" pitchFamily="49" charset="0"/>
              </a:rPr>
              <a:t>blog.sourcerer.io</a:t>
            </a:r>
            <a:r>
              <a:rPr lang="en-US" sz="1100" b="0" i="0" dirty="0">
                <a:solidFill>
                  <a:srgbClr val="292929"/>
                </a:solidFill>
                <a:effectLst/>
                <a:latin typeface="Menlo" panose="020B0609030804020204" pitchFamily="49" charset="0"/>
              </a:rPr>
              <a:t>/writing-a-simple-linux-kernel-module-d9dc3762c234”);</a:t>
            </a:r>
            <a:br>
              <a:rPr lang="en-US" sz="1100" b="0" i="0" dirty="0">
                <a:solidFill>
                  <a:srgbClr val="292929"/>
                </a:solidFill>
                <a:effectLst/>
                <a:latin typeface="Menlo" panose="020B0609030804020204" pitchFamily="49" charset="0"/>
              </a:rPr>
            </a:br>
            <a:r>
              <a:rPr lang="en-US" sz="1100" b="0" i="0" dirty="0">
                <a:solidFill>
                  <a:srgbClr val="292929"/>
                </a:solidFill>
                <a:effectLst/>
                <a:latin typeface="Menlo" panose="020B0609030804020204" pitchFamily="49" charset="0"/>
              </a:rPr>
              <a:t>MODULE_DESCRIPTION(“A simple example Linux module.”);</a:t>
            </a:r>
            <a:br>
              <a:rPr lang="en-US" sz="1100" b="0" i="0" dirty="0">
                <a:solidFill>
                  <a:srgbClr val="292929"/>
                </a:solidFill>
                <a:effectLst/>
                <a:latin typeface="Menlo" panose="020B0609030804020204" pitchFamily="49" charset="0"/>
              </a:rPr>
            </a:br>
            <a:r>
              <a:rPr lang="en-US" sz="1100" b="0" i="0" dirty="0">
                <a:solidFill>
                  <a:srgbClr val="292929"/>
                </a:solidFill>
                <a:effectLst/>
                <a:latin typeface="Menlo" panose="020B0609030804020204" pitchFamily="49" charset="0"/>
              </a:rPr>
              <a:t>MODULE_VERSION(“0.01”);</a:t>
            </a:r>
          </a:p>
          <a:p>
            <a:br>
              <a:rPr lang="en-US" sz="1100" dirty="0">
                <a:solidFill>
                  <a:srgbClr val="292929"/>
                </a:solidFill>
                <a:latin typeface="Menlo" panose="020B0609030804020204" pitchFamily="49" charset="0"/>
              </a:rPr>
            </a:br>
            <a:r>
              <a:rPr lang="en-US" sz="1100" b="0" i="0" dirty="0">
                <a:solidFill>
                  <a:srgbClr val="292929"/>
                </a:solidFill>
                <a:effectLst/>
                <a:latin typeface="Menlo" panose="020B0609030804020204" pitchFamily="49" charset="0"/>
              </a:rPr>
              <a:t>static int __</a:t>
            </a:r>
            <a:r>
              <a:rPr lang="en-US" sz="1100" b="0" i="0" dirty="0" err="1">
                <a:solidFill>
                  <a:srgbClr val="292929"/>
                </a:solidFill>
                <a:effectLst/>
                <a:latin typeface="Menlo" panose="020B0609030804020204" pitchFamily="49" charset="0"/>
              </a:rPr>
              <a:t>init</a:t>
            </a:r>
            <a:r>
              <a:rPr lang="en-US" sz="1100" b="0" i="0" dirty="0">
                <a:solidFill>
                  <a:srgbClr val="292929"/>
                </a:solidFill>
                <a:effectLst/>
                <a:latin typeface="Menlo" panose="020B0609030804020204" pitchFamily="49" charset="0"/>
              </a:rPr>
              <a:t> </a:t>
            </a:r>
            <a:r>
              <a:rPr lang="en-US" sz="1100" b="0" i="0" dirty="0" err="1">
                <a:solidFill>
                  <a:srgbClr val="292929"/>
                </a:solidFill>
                <a:effectLst/>
                <a:latin typeface="Menlo" panose="020B0609030804020204" pitchFamily="49" charset="0"/>
              </a:rPr>
              <a:t>lkm_example_init</a:t>
            </a:r>
            <a:r>
              <a:rPr lang="en-US" sz="1100" b="0" i="0" dirty="0">
                <a:solidFill>
                  <a:srgbClr val="292929"/>
                </a:solidFill>
                <a:effectLst/>
                <a:latin typeface="Menlo" panose="020B0609030804020204" pitchFamily="49" charset="0"/>
              </a:rPr>
              <a:t>(void) {</a:t>
            </a:r>
            <a:br>
              <a:rPr lang="en-US" sz="1100" b="0" i="0" dirty="0">
                <a:solidFill>
                  <a:srgbClr val="292929"/>
                </a:solidFill>
                <a:effectLst/>
                <a:latin typeface="Menlo" panose="020B0609030804020204" pitchFamily="49" charset="0"/>
              </a:rPr>
            </a:br>
            <a:r>
              <a:rPr lang="en-US" sz="1100" b="0" i="0" dirty="0" err="1">
                <a:solidFill>
                  <a:srgbClr val="292929"/>
                </a:solidFill>
                <a:effectLst/>
                <a:latin typeface="Menlo" panose="020B0609030804020204" pitchFamily="49" charset="0"/>
              </a:rPr>
              <a:t>printk</a:t>
            </a:r>
            <a:r>
              <a:rPr lang="en-US" sz="1100" b="0" i="0" dirty="0">
                <a:solidFill>
                  <a:srgbClr val="292929"/>
                </a:solidFill>
                <a:effectLst/>
                <a:latin typeface="Menlo" panose="020B0609030804020204" pitchFamily="49" charset="0"/>
              </a:rPr>
              <a:t>(KERN_INFO “Hello, World!\n”);</a:t>
            </a:r>
            <a:br>
              <a:rPr lang="en-US" sz="1100" b="0" i="0" dirty="0">
                <a:solidFill>
                  <a:srgbClr val="292929"/>
                </a:solidFill>
                <a:effectLst/>
                <a:latin typeface="Menlo" panose="020B0609030804020204" pitchFamily="49" charset="0"/>
              </a:rPr>
            </a:br>
            <a:r>
              <a:rPr lang="en-US" sz="1100" b="0" i="0" dirty="0">
                <a:solidFill>
                  <a:srgbClr val="292929"/>
                </a:solidFill>
                <a:effectLst/>
                <a:latin typeface="Menlo" panose="020B0609030804020204" pitchFamily="49" charset="0"/>
              </a:rPr>
              <a:t>return 0;</a:t>
            </a:r>
            <a:br>
              <a:rPr lang="en-US" sz="1100" b="0" i="0" dirty="0">
                <a:solidFill>
                  <a:srgbClr val="292929"/>
                </a:solidFill>
                <a:effectLst/>
                <a:latin typeface="Menlo" panose="020B0609030804020204" pitchFamily="49" charset="0"/>
              </a:rPr>
            </a:br>
            <a:r>
              <a:rPr lang="en-US" sz="1100" b="0" i="0" dirty="0">
                <a:solidFill>
                  <a:srgbClr val="292929"/>
                </a:solidFill>
                <a:effectLst/>
                <a:latin typeface="Menlo" panose="020B0609030804020204" pitchFamily="49" charset="0"/>
              </a:rPr>
              <a:t>}</a:t>
            </a:r>
          </a:p>
          <a:p>
            <a:endParaRPr lang="en-US" sz="1100" b="0" i="0" dirty="0">
              <a:solidFill>
                <a:srgbClr val="292929"/>
              </a:solidFill>
              <a:effectLst/>
              <a:latin typeface="Menlo" panose="020B0609030804020204" pitchFamily="49" charset="0"/>
            </a:endParaRPr>
          </a:p>
          <a:p>
            <a:r>
              <a:rPr lang="en-US" sz="1100" b="0" i="0" dirty="0">
                <a:solidFill>
                  <a:srgbClr val="292929"/>
                </a:solidFill>
                <a:effectLst/>
                <a:latin typeface="Menlo" panose="020B0609030804020204" pitchFamily="49" charset="0"/>
              </a:rPr>
              <a:t>static void __exit </a:t>
            </a:r>
            <a:r>
              <a:rPr lang="en-US" sz="1100" b="0" i="0" dirty="0" err="1">
                <a:solidFill>
                  <a:srgbClr val="292929"/>
                </a:solidFill>
                <a:effectLst/>
                <a:latin typeface="Menlo" panose="020B0609030804020204" pitchFamily="49" charset="0"/>
              </a:rPr>
              <a:t>lkm_example_exit</a:t>
            </a:r>
            <a:r>
              <a:rPr lang="en-US" sz="1100" b="0" i="0" dirty="0">
                <a:solidFill>
                  <a:srgbClr val="292929"/>
                </a:solidFill>
                <a:effectLst/>
                <a:latin typeface="Menlo" panose="020B0609030804020204" pitchFamily="49" charset="0"/>
              </a:rPr>
              <a:t>(void) {</a:t>
            </a:r>
            <a:br>
              <a:rPr lang="en-US" sz="1100" b="0" i="0" dirty="0">
                <a:solidFill>
                  <a:srgbClr val="292929"/>
                </a:solidFill>
                <a:effectLst/>
                <a:latin typeface="Menlo" panose="020B0609030804020204" pitchFamily="49" charset="0"/>
              </a:rPr>
            </a:br>
            <a:r>
              <a:rPr lang="en-US" sz="1100" b="0" i="0" dirty="0" err="1">
                <a:solidFill>
                  <a:srgbClr val="292929"/>
                </a:solidFill>
                <a:effectLst/>
                <a:latin typeface="Menlo" panose="020B0609030804020204" pitchFamily="49" charset="0"/>
              </a:rPr>
              <a:t>printk</a:t>
            </a:r>
            <a:r>
              <a:rPr lang="en-US" sz="1100" b="0" i="0" dirty="0">
                <a:solidFill>
                  <a:srgbClr val="292929"/>
                </a:solidFill>
                <a:effectLst/>
                <a:latin typeface="Menlo" panose="020B0609030804020204" pitchFamily="49" charset="0"/>
              </a:rPr>
              <a:t>(KERN_INFO “Goodbye, World!\n”);</a:t>
            </a:r>
            <a:br>
              <a:rPr lang="en-US" sz="1100" b="0" i="0" dirty="0">
                <a:solidFill>
                  <a:srgbClr val="292929"/>
                </a:solidFill>
                <a:effectLst/>
                <a:latin typeface="Menlo" panose="020B0609030804020204" pitchFamily="49" charset="0"/>
              </a:rPr>
            </a:br>
            <a:r>
              <a:rPr lang="en-US" sz="1100" b="0" i="0" dirty="0">
                <a:solidFill>
                  <a:srgbClr val="292929"/>
                </a:solidFill>
                <a:effectLst/>
                <a:latin typeface="Menlo" panose="020B0609030804020204" pitchFamily="49" charset="0"/>
              </a:rPr>
              <a:t>}</a:t>
            </a:r>
          </a:p>
          <a:p>
            <a:endParaRPr lang="en-US" sz="1100" b="0" i="0" dirty="0">
              <a:solidFill>
                <a:srgbClr val="292929"/>
              </a:solidFill>
              <a:effectLst/>
              <a:latin typeface="Menlo" panose="020B0609030804020204" pitchFamily="49" charset="0"/>
            </a:endParaRPr>
          </a:p>
          <a:p>
            <a:r>
              <a:rPr lang="en-US" sz="1100" b="0" i="0" dirty="0" err="1">
                <a:solidFill>
                  <a:srgbClr val="292929"/>
                </a:solidFill>
                <a:effectLst/>
                <a:latin typeface="Menlo" panose="020B0609030804020204" pitchFamily="49" charset="0"/>
              </a:rPr>
              <a:t>module_init</a:t>
            </a:r>
            <a:r>
              <a:rPr lang="en-US" sz="1100" b="0" i="0" dirty="0">
                <a:solidFill>
                  <a:srgbClr val="292929"/>
                </a:solidFill>
                <a:effectLst/>
                <a:latin typeface="Menlo" panose="020B0609030804020204" pitchFamily="49" charset="0"/>
              </a:rPr>
              <a:t>(</a:t>
            </a:r>
            <a:r>
              <a:rPr lang="en-US" sz="1100" b="0" i="0" dirty="0" err="1">
                <a:solidFill>
                  <a:srgbClr val="292929"/>
                </a:solidFill>
                <a:effectLst/>
                <a:latin typeface="Menlo" panose="020B0609030804020204" pitchFamily="49" charset="0"/>
              </a:rPr>
              <a:t>lkm_example_init</a:t>
            </a:r>
            <a:r>
              <a:rPr lang="en-US" sz="1100" b="0" i="0" dirty="0">
                <a:solidFill>
                  <a:srgbClr val="292929"/>
                </a:solidFill>
                <a:effectLst/>
                <a:latin typeface="Menlo" panose="020B0609030804020204" pitchFamily="49" charset="0"/>
              </a:rPr>
              <a:t>);</a:t>
            </a:r>
            <a:br>
              <a:rPr lang="en-US" sz="1100" b="0" i="0" dirty="0">
                <a:solidFill>
                  <a:srgbClr val="292929"/>
                </a:solidFill>
                <a:effectLst/>
                <a:latin typeface="Menlo" panose="020B0609030804020204" pitchFamily="49" charset="0"/>
              </a:rPr>
            </a:br>
            <a:r>
              <a:rPr lang="en-US" sz="1100" b="0" i="0" dirty="0" err="1">
                <a:solidFill>
                  <a:srgbClr val="292929"/>
                </a:solidFill>
                <a:effectLst/>
                <a:latin typeface="Menlo" panose="020B0609030804020204" pitchFamily="49" charset="0"/>
              </a:rPr>
              <a:t>module_exit</a:t>
            </a:r>
            <a:r>
              <a:rPr lang="en-US" sz="1100" b="0" i="0" dirty="0">
                <a:solidFill>
                  <a:srgbClr val="292929"/>
                </a:solidFill>
                <a:effectLst/>
                <a:latin typeface="Menlo" panose="020B0609030804020204" pitchFamily="49" charset="0"/>
              </a:rPr>
              <a:t>(</a:t>
            </a:r>
            <a:r>
              <a:rPr lang="en-US" sz="1100" b="0" i="0" dirty="0" err="1">
                <a:solidFill>
                  <a:srgbClr val="292929"/>
                </a:solidFill>
                <a:effectLst/>
                <a:latin typeface="Menlo" panose="020B0609030804020204" pitchFamily="49" charset="0"/>
              </a:rPr>
              <a:t>lkm_example_exit</a:t>
            </a:r>
            <a:r>
              <a:rPr lang="en-US" sz="1100" b="0" i="0" dirty="0">
                <a:solidFill>
                  <a:srgbClr val="292929"/>
                </a:solidFill>
                <a:effectLst/>
                <a:latin typeface="Menlo" panose="020B0609030804020204" pitchFamily="49" charset="0"/>
              </a:rPr>
              <a:t>);</a:t>
            </a:r>
            <a:endParaRPr lang="en-US" sz="1100" dirty="0"/>
          </a:p>
        </p:txBody>
      </p:sp>
    </p:spTree>
    <p:extLst>
      <p:ext uri="{BB962C8B-B14F-4D97-AF65-F5344CB8AC3E}">
        <p14:creationId xmlns:p14="http://schemas.microsoft.com/office/powerpoint/2010/main" val="841536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4">
            <a:extLst>
              <a:ext uri="{FF2B5EF4-FFF2-40B4-BE49-F238E27FC236}">
                <a16:creationId xmlns:a16="http://schemas.microsoft.com/office/drawing/2014/main" id="{8118E28D-465B-081F-4611-829275A8FBCB}"/>
              </a:ext>
            </a:extLst>
          </p:cNvPr>
          <p:cNvSpPr txBox="1"/>
          <p:nvPr/>
        </p:nvSpPr>
        <p:spPr>
          <a:xfrm>
            <a:off x="785813" y="578378"/>
            <a:ext cx="1847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Title 15">
            <a:extLst>
              <a:ext uri="{FF2B5EF4-FFF2-40B4-BE49-F238E27FC236}">
                <a16:creationId xmlns:a16="http://schemas.microsoft.com/office/drawing/2014/main" id="{5C5AC56F-9286-03ED-6237-8D011437B6DB}"/>
              </a:ext>
            </a:extLst>
          </p:cNvPr>
          <p:cNvSpPr>
            <a:spLocks noGrp="1"/>
          </p:cNvSpPr>
          <p:nvPr/>
        </p:nvSpPr>
        <p:spPr>
          <a:xfrm>
            <a:off x="0" y="94333"/>
            <a:ext cx="10515600" cy="489982"/>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Building + Installing Kernel Modules</a:t>
            </a:r>
          </a:p>
        </p:txBody>
      </p:sp>
      <p:sp>
        <p:nvSpPr>
          <p:cNvPr id="6" name="Content Placeholder 1">
            <a:extLst>
              <a:ext uri="{FF2B5EF4-FFF2-40B4-BE49-F238E27FC236}">
                <a16:creationId xmlns:a16="http://schemas.microsoft.com/office/drawing/2014/main" id="{80D38182-63FF-CD3C-F9EF-6D98EA9BA3A2}"/>
              </a:ext>
            </a:extLst>
          </p:cNvPr>
          <p:cNvSpPr>
            <a:spLocks noGrp="1"/>
          </p:cNvSpPr>
          <p:nvPr/>
        </p:nvSpPr>
        <p:spPr>
          <a:xfrm>
            <a:off x="214426" y="763044"/>
            <a:ext cx="11977574" cy="30531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Create a make file (generates </a:t>
            </a:r>
            <a:r>
              <a:rPr lang="en-US" sz="1800" dirty="0" err="1">
                <a:highlight>
                  <a:srgbClr val="C0C0C0"/>
                </a:highlight>
              </a:rPr>
              <a:t>xx.ko</a:t>
            </a:r>
            <a:r>
              <a:rPr lang="en-US" sz="1800" dirty="0"/>
              <a:t> file) </a:t>
            </a:r>
          </a:p>
        </p:txBody>
      </p:sp>
      <p:sp>
        <p:nvSpPr>
          <p:cNvPr id="3" name="TextBox 2">
            <a:extLst>
              <a:ext uri="{FF2B5EF4-FFF2-40B4-BE49-F238E27FC236}">
                <a16:creationId xmlns:a16="http://schemas.microsoft.com/office/drawing/2014/main" id="{7059E4E7-A067-B260-275F-3010631D688C}"/>
              </a:ext>
            </a:extLst>
          </p:cNvPr>
          <p:cNvSpPr txBox="1"/>
          <p:nvPr/>
        </p:nvSpPr>
        <p:spPr>
          <a:xfrm>
            <a:off x="338194" y="1068360"/>
            <a:ext cx="11272838" cy="1107996"/>
          </a:xfrm>
          <a:prstGeom prst="rect">
            <a:avLst/>
          </a:prstGeom>
          <a:solidFill>
            <a:schemeClr val="bg1">
              <a:lumMod val="75000"/>
            </a:schemeClr>
          </a:solidFill>
        </p:spPr>
        <p:txBody>
          <a:bodyPr wrap="square" rtlCol="0">
            <a:spAutoFit/>
          </a:bodyPr>
          <a:lstStyle/>
          <a:p>
            <a:r>
              <a:rPr lang="en-US" sz="1100" b="0" i="0" dirty="0">
                <a:solidFill>
                  <a:srgbClr val="292929"/>
                </a:solidFill>
                <a:effectLst/>
                <a:latin typeface="Menlo" panose="020B0609030804020204" pitchFamily="49" charset="0"/>
              </a:rPr>
              <a:t>obj-m += </a:t>
            </a:r>
            <a:r>
              <a:rPr lang="en-US" sz="1100" b="0" i="0" dirty="0" err="1">
                <a:solidFill>
                  <a:srgbClr val="292929"/>
                </a:solidFill>
                <a:effectLst/>
                <a:latin typeface="Menlo" panose="020B0609030804020204" pitchFamily="49" charset="0"/>
              </a:rPr>
              <a:t>lkm_example.o</a:t>
            </a:r>
            <a:endParaRPr lang="en-US" sz="1100" b="0" i="0" dirty="0">
              <a:solidFill>
                <a:srgbClr val="292929"/>
              </a:solidFill>
              <a:effectLst/>
              <a:latin typeface="Menlo" panose="020B0609030804020204" pitchFamily="49" charset="0"/>
            </a:endParaRPr>
          </a:p>
          <a:p>
            <a:r>
              <a:rPr lang="en-US" sz="1100" b="0" i="0" dirty="0">
                <a:solidFill>
                  <a:srgbClr val="292929"/>
                </a:solidFill>
                <a:effectLst/>
                <a:latin typeface="Menlo" panose="020B0609030804020204" pitchFamily="49" charset="0"/>
              </a:rPr>
              <a:t>all:</a:t>
            </a:r>
            <a:br>
              <a:rPr lang="en-US" sz="1100" b="0" i="0" dirty="0">
                <a:solidFill>
                  <a:srgbClr val="292929"/>
                </a:solidFill>
                <a:effectLst/>
                <a:latin typeface="Menlo" panose="020B0609030804020204" pitchFamily="49" charset="0"/>
              </a:rPr>
            </a:br>
            <a:r>
              <a:rPr lang="en-US" sz="1100" b="0" i="0" dirty="0">
                <a:solidFill>
                  <a:srgbClr val="292929"/>
                </a:solidFill>
                <a:effectLst/>
                <a:latin typeface="Menlo" panose="020B0609030804020204" pitchFamily="49" charset="0"/>
              </a:rPr>
              <a:t>make -C /lib/modules/$(shell </a:t>
            </a:r>
            <a:r>
              <a:rPr lang="en-US" sz="1100" b="0" i="0" dirty="0" err="1">
                <a:solidFill>
                  <a:srgbClr val="292929"/>
                </a:solidFill>
                <a:effectLst/>
                <a:latin typeface="Menlo" panose="020B0609030804020204" pitchFamily="49" charset="0"/>
              </a:rPr>
              <a:t>uname</a:t>
            </a:r>
            <a:r>
              <a:rPr lang="en-US" sz="1100" b="0" i="0" dirty="0">
                <a:solidFill>
                  <a:srgbClr val="292929"/>
                </a:solidFill>
                <a:effectLst/>
                <a:latin typeface="Menlo" panose="020B0609030804020204" pitchFamily="49" charset="0"/>
              </a:rPr>
              <a:t> -r)/build M=$(PWD) modules</a:t>
            </a:r>
          </a:p>
          <a:p>
            <a:r>
              <a:rPr lang="en-US" sz="1100" b="0" i="0" dirty="0">
                <a:solidFill>
                  <a:srgbClr val="292929"/>
                </a:solidFill>
                <a:effectLst/>
                <a:latin typeface="Menlo" panose="020B0609030804020204" pitchFamily="49" charset="0"/>
              </a:rPr>
              <a:t>clean:</a:t>
            </a:r>
            <a:br>
              <a:rPr lang="en-US" sz="1100" b="0" i="0" dirty="0">
                <a:solidFill>
                  <a:srgbClr val="292929"/>
                </a:solidFill>
                <a:effectLst/>
                <a:latin typeface="Menlo" panose="020B0609030804020204" pitchFamily="49" charset="0"/>
              </a:rPr>
            </a:br>
            <a:r>
              <a:rPr lang="en-US" sz="1100" b="0" i="0" dirty="0">
                <a:solidFill>
                  <a:srgbClr val="292929"/>
                </a:solidFill>
                <a:effectLst/>
                <a:latin typeface="Menlo" panose="020B0609030804020204" pitchFamily="49" charset="0"/>
              </a:rPr>
              <a:t>make -C /lib/modules/$(shell </a:t>
            </a:r>
            <a:r>
              <a:rPr lang="en-US" sz="1100" b="0" i="0" dirty="0" err="1">
                <a:solidFill>
                  <a:srgbClr val="292929"/>
                </a:solidFill>
                <a:effectLst/>
                <a:latin typeface="Menlo" panose="020B0609030804020204" pitchFamily="49" charset="0"/>
              </a:rPr>
              <a:t>uname</a:t>
            </a:r>
            <a:r>
              <a:rPr lang="en-US" sz="1100" b="0" i="0" dirty="0">
                <a:solidFill>
                  <a:srgbClr val="292929"/>
                </a:solidFill>
                <a:effectLst/>
                <a:latin typeface="Menlo" panose="020B0609030804020204" pitchFamily="49" charset="0"/>
              </a:rPr>
              <a:t> -r)/build M=$(PWD) clean</a:t>
            </a:r>
            <a:br>
              <a:rPr lang="en-US" sz="1100" dirty="0"/>
            </a:br>
            <a:endParaRPr lang="en-US" sz="1100" dirty="0"/>
          </a:p>
        </p:txBody>
      </p:sp>
      <p:sp>
        <p:nvSpPr>
          <p:cNvPr id="2" name="Content Placeholder 1">
            <a:extLst>
              <a:ext uri="{FF2B5EF4-FFF2-40B4-BE49-F238E27FC236}">
                <a16:creationId xmlns:a16="http://schemas.microsoft.com/office/drawing/2014/main" id="{C28E4FFF-984C-ECB0-4C86-093ED4CA2E13}"/>
              </a:ext>
            </a:extLst>
          </p:cNvPr>
          <p:cNvSpPr>
            <a:spLocks noGrp="1"/>
          </p:cNvSpPr>
          <p:nvPr/>
        </p:nvSpPr>
        <p:spPr>
          <a:xfrm>
            <a:off x="214426" y="2329014"/>
            <a:ext cx="11977574" cy="41432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Install module via </a:t>
            </a:r>
            <a:r>
              <a:rPr lang="en-US" sz="1800" dirty="0" err="1">
                <a:highlight>
                  <a:srgbClr val="C0C0C0"/>
                </a:highlight>
              </a:rPr>
              <a:t>insmod</a:t>
            </a:r>
            <a:r>
              <a:rPr lang="en-US" sz="1800" dirty="0">
                <a:highlight>
                  <a:srgbClr val="C0C0C0"/>
                </a:highlight>
              </a:rPr>
              <a:t> </a:t>
            </a:r>
            <a:r>
              <a:rPr lang="en-US" sz="1800" dirty="0" err="1">
                <a:highlight>
                  <a:srgbClr val="C0C0C0"/>
                </a:highlight>
              </a:rPr>
              <a:t>xx.ko</a:t>
            </a:r>
            <a:endParaRPr lang="en-US" sz="1800" dirty="0">
              <a:highlight>
                <a:srgbClr val="C0C0C0"/>
              </a:highlight>
            </a:endParaRPr>
          </a:p>
          <a:p>
            <a:r>
              <a:rPr lang="en-US" sz="1800" dirty="0"/>
              <a:t>Check if installed via </a:t>
            </a:r>
            <a:r>
              <a:rPr lang="en-US" sz="1800" dirty="0" err="1">
                <a:highlight>
                  <a:srgbClr val="C0C0C0"/>
                </a:highlight>
              </a:rPr>
              <a:t>lsmod</a:t>
            </a:r>
            <a:r>
              <a:rPr lang="en-US" sz="1800" dirty="0">
                <a:highlight>
                  <a:srgbClr val="C0C0C0"/>
                </a:highlight>
              </a:rPr>
              <a:t> | grep xx</a:t>
            </a:r>
          </a:p>
          <a:p>
            <a:r>
              <a:rPr lang="en-US" sz="1800" dirty="0"/>
              <a:t>Uninstall mod via </a:t>
            </a:r>
            <a:r>
              <a:rPr lang="en-US" sz="1800" dirty="0" err="1">
                <a:highlight>
                  <a:srgbClr val="C0C0C0"/>
                </a:highlight>
              </a:rPr>
              <a:t>rmmod</a:t>
            </a:r>
            <a:r>
              <a:rPr lang="en-US" sz="1800" dirty="0">
                <a:highlight>
                  <a:srgbClr val="C0C0C0"/>
                </a:highlight>
              </a:rPr>
              <a:t> xx </a:t>
            </a:r>
          </a:p>
          <a:p>
            <a:r>
              <a:rPr lang="en-US" sz="1800" dirty="0"/>
              <a:t>Keep in mind that “uninstall” is </a:t>
            </a:r>
            <a:r>
              <a:rPr lang="en-US" sz="1800" i="1" dirty="0"/>
              <a:t>not exactly clean uninstall</a:t>
            </a:r>
            <a:r>
              <a:rPr lang="en-US" sz="1800" dirty="0"/>
              <a:t>.</a:t>
            </a:r>
          </a:p>
          <a:p>
            <a:pPr marL="0" indent="0">
              <a:buNone/>
            </a:pPr>
            <a:endParaRPr lang="en-US" sz="1400" dirty="0"/>
          </a:p>
          <a:p>
            <a:endParaRPr lang="en-US" sz="1800" dirty="0">
              <a:highlight>
                <a:srgbClr val="C0C0C0"/>
              </a:highlight>
            </a:endParaRPr>
          </a:p>
          <a:p>
            <a:pPr marL="0" indent="0">
              <a:buNone/>
            </a:pPr>
            <a:endParaRPr lang="en-US" sz="1800" dirty="0">
              <a:highlight>
                <a:srgbClr val="C0C0C0"/>
              </a:highlight>
            </a:endParaRPr>
          </a:p>
        </p:txBody>
      </p:sp>
      <p:sp>
        <p:nvSpPr>
          <p:cNvPr id="8" name="TextBox 7">
            <a:extLst>
              <a:ext uri="{FF2B5EF4-FFF2-40B4-BE49-F238E27FC236}">
                <a16:creationId xmlns:a16="http://schemas.microsoft.com/office/drawing/2014/main" id="{2F48F94E-D81A-00DF-F2AF-A0A942E4048D}"/>
              </a:ext>
            </a:extLst>
          </p:cNvPr>
          <p:cNvSpPr txBox="1"/>
          <p:nvPr/>
        </p:nvSpPr>
        <p:spPr>
          <a:xfrm>
            <a:off x="2286000" y="2471738"/>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76179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4">
            <a:extLst>
              <a:ext uri="{FF2B5EF4-FFF2-40B4-BE49-F238E27FC236}">
                <a16:creationId xmlns:a16="http://schemas.microsoft.com/office/drawing/2014/main" id="{8118E28D-465B-081F-4611-829275A8FBCB}"/>
              </a:ext>
            </a:extLst>
          </p:cNvPr>
          <p:cNvSpPr txBox="1"/>
          <p:nvPr/>
        </p:nvSpPr>
        <p:spPr>
          <a:xfrm>
            <a:off x="785813" y="578378"/>
            <a:ext cx="1847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Title 15">
            <a:extLst>
              <a:ext uri="{FF2B5EF4-FFF2-40B4-BE49-F238E27FC236}">
                <a16:creationId xmlns:a16="http://schemas.microsoft.com/office/drawing/2014/main" id="{5C5AC56F-9286-03ED-6237-8D011437B6DB}"/>
              </a:ext>
            </a:extLst>
          </p:cNvPr>
          <p:cNvSpPr>
            <a:spLocks noGrp="1"/>
          </p:cNvSpPr>
          <p:nvPr/>
        </p:nvSpPr>
        <p:spPr>
          <a:xfrm>
            <a:off x="0" y="94333"/>
            <a:ext cx="10515600" cy="489982"/>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Notes on Tainting The Kernel</a:t>
            </a:r>
          </a:p>
        </p:txBody>
      </p:sp>
      <p:sp>
        <p:nvSpPr>
          <p:cNvPr id="6" name="Content Placeholder 1">
            <a:extLst>
              <a:ext uri="{FF2B5EF4-FFF2-40B4-BE49-F238E27FC236}">
                <a16:creationId xmlns:a16="http://schemas.microsoft.com/office/drawing/2014/main" id="{80D38182-63FF-CD3C-F9EF-6D98EA9BA3A2}"/>
              </a:ext>
            </a:extLst>
          </p:cNvPr>
          <p:cNvSpPr>
            <a:spLocks noGrp="1"/>
          </p:cNvSpPr>
          <p:nvPr/>
        </p:nvSpPr>
        <p:spPr>
          <a:xfrm>
            <a:off x="214426" y="763044"/>
            <a:ext cx="11829937" cy="58806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The kernel taint is a two states state machine where the second state “tainted” can’t be undone without restarting the machine.</a:t>
            </a:r>
          </a:p>
          <a:p>
            <a:r>
              <a:rPr lang="en-US" sz="1800" dirty="0"/>
              <a:t>A taint is an indication of an out of tree module load (including proprietary non-GPL compatible ones) but can also indicate many other related conditions. Kernel’s </a:t>
            </a:r>
            <a:r>
              <a:rPr lang="en-US" sz="1800" dirty="0">
                <a:highlight>
                  <a:srgbClr val="C0C0C0"/>
                </a:highlight>
              </a:rPr>
              <a:t>/proc/sys/kernel/tainted</a:t>
            </a:r>
            <a:r>
              <a:rPr lang="en-US" sz="1800" dirty="0"/>
              <a:t> is a file that bitmap where each bit represents a condition. The value meaning (and how to quickly decode them) can be found here: </a:t>
            </a:r>
            <a:r>
              <a:rPr lang="en-US" sz="1800" dirty="0">
                <a:hlinkClick r:id="rId2"/>
              </a:rPr>
              <a:t>https://www.kernel.org/doc/html/latest/admin-guide/tainted-kernels.html</a:t>
            </a:r>
            <a:endParaRPr lang="en-US" sz="1800" dirty="0"/>
          </a:p>
          <a:p>
            <a:r>
              <a:rPr lang="en-US" sz="1800" dirty="0"/>
              <a:t>Taint is not really a mark of shame (yet it sounds as one). It is meant to help debugging OOPS/BUG conditions sort of ”it wasn’t me. It is you!” message.</a:t>
            </a:r>
          </a:p>
        </p:txBody>
      </p:sp>
      <p:sp>
        <p:nvSpPr>
          <p:cNvPr id="8" name="TextBox 7">
            <a:extLst>
              <a:ext uri="{FF2B5EF4-FFF2-40B4-BE49-F238E27FC236}">
                <a16:creationId xmlns:a16="http://schemas.microsoft.com/office/drawing/2014/main" id="{2F48F94E-D81A-00DF-F2AF-A0A942E4048D}"/>
              </a:ext>
            </a:extLst>
          </p:cNvPr>
          <p:cNvSpPr txBox="1"/>
          <p:nvPr/>
        </p:nvSpPr>
        <p:spPr>
          <a:xfrm>
            <a:off x="2286000" y="2471738"/>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2360133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5458</TotalTime>
  <Words>4894</Words>
  <Application>Microsoft Macintosh PowerPoint</Application>
  <PresentationFormat>Widescreen</PresentationFormat>
  <Paragraphs>250</Paragraphs>
  <Slides>28</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Menlo</vt:lpstr>
      <vt:lpstr>Office Theme</vt:lpstr>
      <vt:lpstr>How Things Work: Linux</vt:lpstr>
      <vt:lpstr>PowerPoint Presentation</vt:lpstr>
      <vt:lpstr>Why are Here Today</vt:lpstr>
      <vt:lpstr>How are we approaching today’s topic</vt:lpstr>
      <vt:lpstr>Extending Linux: Kernel Space</vt:lpstr>
      <vt:lpstr>PowerPoint Presentation</vt:lpstr>
      <vt:lpstr>PowerPoint Presentation</vt:lpstr>
      <vt:lpstr>PowerPoint Presentation</vt:lpstr>
      <vt:lpstr>PowerPoint Presentation</vt:lpstr>
      <vt:lpstr>PowerPoint Presentation</vt:lpstr>
      <vt:lpstr>Extending Linux: Kernel Space</vt:lpstr>
      <vt:lpstr>PowerPoint Presentation</vt:lpstr>
      <vt:lpstr>PowerPoint Presentation</vt:lpstr>
      <vt:lpstr>PowerPoint Presentation</vt:lpstr>
      <vt:lpstr>PowerPoint Presentation</vt:lpstr>
      <vt:lpstr>PowerPoint Presentation</vt:lpstr>
      <vt:lpstr>Extending Linux: User Space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Khaled Henidak (KAL)</dc:creator>
  <cp:lastModifiedBy>Khaled Henidak (KAL)</cp:lastModifiedBy>
  <cp:revision>71</cp:revision>
  <dcterms:created xsi:type="dcterms:W3CDTF">2022-04-18T17:11:16Z</dcterms:created>
  <dcterms:modified xsi:type="dcterms:W3CDTF">2023-06-14T15:24:29Z</dcterms:modified>
</cp:coreProperties>
</file>