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Light"/>
      <p:regular r:id="rId15"/>
      <p:bold r:id="rId16"/>
      <p:italic r:id="rId17"/>
      <p:boldItalic r:id="rId18"/>
    </p:embeddedFont>
    <p:embeddedFont>
      <p:font typeface="Candara"/>
      <p:regular r:id="rId19"/>
      <p:bold r:id="rId20"/>
      <p:italic r:id="rId21"/>
      <p:boldItalic r:id="rId22"/>
    </p:embeddedFont>
    <p:embeddedFont>
      <p:font typeface="DM Serif Display"/>
      <p:regular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09cdpnfsQXU7hhZhi7QaaUiWr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22" Type="http://schemas.openxmlformats.org/officeDocument/2006/relationships/font" Target="fonts/Candara-boldItalic.fntdata"/><Relationship Id="rId21" Type="http://schemas.openxmlformats.org/officeDocument/2006/relationships/font" Target="fonts/Candara-italic.fntdata"/><Relationship Id="rId24" Type="http://schemas.openxmlformats.org/officeDocument/2006/relationships/font" Target="fonts/DMSerifDisplay-italic.fntdata"/><Relationship Id="rId23" Type="http://schemas.openxmlformats.org/officeDocument/2006/relationships/font" Target="fonts/DMSerif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Light-regular.fntdata"/><Relationship Id="rId14" Type="http://schemas.openxmlformats.org/officeDocument/2006/relationships/slide" Target="slides/slide10.xml"/><Relationship Id="rId17" Type="http://schemas.openxmlformats.org/officeDocument/2006/relationships/font" Target="fonts/MontserratLight-italic.fntdata"/><Relationship Id="rId16" Type="http://schemas.openxmlformats.org/officeDocument/2006/relationships/font" Target="fonts/MontserratLight-bold.fntdata"/><Relationship Id="rId19" Type="http://schemas.openxmlformats.org/officeDocument/2006/relationships/font" Target="fonts/Candara-regular.fntdata"/><Relationship Id="rId18" Type="http://schemas.openxmlformats.org/officeDocument/2006/relationships/font" Target="fonts/Montserrat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Journey sharing is an evolving practice, especially in metropolitan areas, which comes with its own difficulties. Current mobile applications that facilitate this scenario highly depend on Internet connectivity to operate. In addition, situations where a high number of users connect to the Internet (for example, at the end of a game at stadiums) the Internet connectivity itself becomes a scarce resource. </a:t>
            </a:r>
            <a:endParaRPr/>
          </a:p>
          <a:p>
            <a:pPr indent="0" lvl="0" marL="0" rtl="0" algn="l">
              <a:lnSpc>
                <a:spcPct val="100000"/>
              </a:lnSpc>
              <a:spcBef>
                <a:spcPts val="0"/>
              </a:spcBef>
              <a:spcAft>
                <a:spcPts val="0"/>
              </a:spcAft>
              <a:buSzPts val="1400"/>
              <a:buNone/>
            </a:pPr>
            <a:r>
              <a:rPr lang="en-IN"/>
              <a:t>JourNear aims at solving these challenges. Our Application is for travellers to find compatible fellow-travellers to share a journey. The option of accessing the application in offline mode erases the usual network issue which is faced often by users. The upcoming sections make a brief walk through on the methodology adopted to develop the application.</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4de244a87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74de244a87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Thanks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74de244a87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g74de244a87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We start with the architectural iterations adopted over the project timeline. DNS Service Discovery was selected to model peer-to-peer network instead of Wifi Aware or Bridgefy which were initially chosen to be implemented. Google maps was replaced with customised implementation of graphhopper maps with route finding using graph search algorithms like Dijkstra and A star. Android API level 22 has been finally used and AES 256 is used for Encrypted Communication.</a:t>
            </a:r>
            <a:br>
              <a:rPr lang="en-IN"/>
            </a:br>
            <a:r>
              <a:rPr lang="en-IN"/>
              <a:t>Also, the Azure server is replaced with a Flask server placed in Heroku’s Container. The server uses PostgreSQL server instead of COSMOS DB.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Multiple components to achieve peer to peer communication were tried out such as Bridgefy, WiFi Aware, Hype Labs and WiFi Direct but due to some challenge or the other, they couldn't be integrated. Then we came across DNS Service which is a way of using standard DNS programming interfaces, servers, and packet formats to browse the network for services. This approach turned out to be successful as only devices having the JourNear App are listed. </a:t>
            </a:r>
            <a:endParaRPr/>
          </a:p>
          <a:p>
            <a:pPr indent="-317500" lvl="0" marL="457200" rtl="0" algn="l">
              <a:lnSpc>
                <a:spcPct val="100000"/>
              </a:lnSpc>
              <a:spcBef>
                <a:spcPts val="0"/>
              </a:spcBef>
              <a:spcAft>
                <a:spcPts val="0"/>
              </a:spcAft>
              <a:buSzPts val="1400"/>
              <a:buChar char="●"/>
            </a:pPr>
            <a:r>
              <a:rPr lang="en-IN"/>
              <a:t>We used Graphhopper an open-source API to build maps using the OSM (Open Street Map) format and used the map component to provide offline navigation and geocoding for effective location selection.</a:t>
            </a:r>
            <a:endParaRPr/>
          </a:p>
          <a:p>
            <a:pPr indent="-317500" lvl="0" marL="457200" rtl="0" algn="l">
              <a:lnSpc>
                <a:spcPct val="100000"/>
              </a:lnSpc>
              <a:spcBef>
                <a:spcPts val="0"/>
              </a:spcBef>
              <a:spcAft>
                <a:spcPts val="0"/>
              </a:spcAft>
              <a:buSzPts val="1400"/>
              <a:buChar char="●"/>
            </a:pPr>
            <a:r>
              <a:rPr lang="en-IN"/>
              <a:t>To keep the system secured, AES algorithms has been used to encrypt the data while communication is being held among devices. User’s account password is hashed using SHA 256. </a:t>
            </a:r>
            <a:endParaRPr/>
          </a:p>
          <a:p>
            <a:pPr indent="-317500" lvl="0" marL="457200" rtl="0" algn="l">
              <a:lnSpc>
                <a:spcPct val="100000"/>
              </a:lnSpc>
              <a:spcBef>
                <a:spcPts val="0"/>
              </a:spcBef>
              <a:spcAft>
                <a:spcPts val="0"/>
              </a:spcAft>
              <a:buSzPts val="1400"/>
              <a:buChar char="●"/>
            </a:pPr>
            <a:r>
              <a:rPr lang="en-IN"/>
              <a:t>The system has been made fault tolerant. It executes when offline by using Connection-less WiFi mode. The application saves data on server as well on local mobile SQLite database in the event of application crash. </a:t>
            </a:r>
            <a:endParaRPr/>
          </a:p>
          <a:p>
            <a:pPr indent="-317500" lvl="0" marL="457200" rtl="0" algn="l">
              <a:lnSpc>
                <a:spcPct val="100000"/>
              </a:lnSpc>
              <a:spcBef>
                <a:spcPts val="0"/>
              </a:spcBef>
              <a:spcAft>
                <a:spcPts val="0"/>
              </a:spcAft>
              <a:buSzPts val="1400"/>
              <a:buChar char="●"/>
            </a:pPr>
            <a:r>
              <a:rPr lang="en-IN"/>
              <a:t>The application solves ethical challenges. Provision has been provided where users will be asked for permissions to use their locations and device storage. The application performs the required functionalities once the user accepts the permissions. This has been mitigated by allowing the app to use these services only while it is in use by the user and not in the background.</a:t>
            </a:r>
            <a:endParaRPr/>
          </a:p>
          <a:p>
            <a:pPr indent="-317500" lvl="0" marL="457200" rtl="0" algn="l">
              <a:lnSpc>
                <a:spcPct val="100000"/>
              </a:lnSpc>
              <a:spcBef>
                <a:spcPts val="0"/>
              </a:spcBef>
              <a:spcAft>
                <a:spcPts val="0"/>
              </a:spcAft>
              <a:buSzPts val="1400"/>
              <a:buChar char="●"/>
            </a:pPr>
            <a:r>
              <a:rPr lang="en-IN"/>
              <a:t>The system is made flexible by adding every bit of constants to a common Constant file. For example, changing the database API can be done using the constants file instead of changing it everywhere in the code.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4fc128e3c_3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74fc128e3c_3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We take a deeper dive into peer communication via DNS Service Directory. </a:t>
            </a:r>
            <a:endParaRPr/>
          </a:p>
          <a:p>
            <a:pPr indent="0" lvl="0" marL="0" rtl="0" algn="l">
              <a:lnSpc>
                <a:spcPct val="100000"/>
              </a:lnSpc>
              <a:spcBef>
                <a:spcPts val="0"/>
              </a:spcBef>
              <a:spcAft>
                <a:spcPts val="0"/>
              </a:spcAft>
              <a:buSzPts val="1400"/>
              <a:buNone/>
            </a:pPr>
            <a:r>
              <a:rPr lang="en-IN"/>
              <a:t>The </a:t>
            </a:r>
            <a:r>
              <a:rPr lang="en-IN"/>
              <a:t>Android</a:t>
            </a:r>
            <a:r>
              <a:rPr lang="en-IN"/>
              <a:t> API Service Request mentioned exposes the service on the network using standard DNS API over Wifi.</a:t>
            </a:r>
            <a:endParaRPr/>
          </a:p>
          <a:p>
            <a:pPr indent="0" lvl="0" marL="0" rtl="0" algn="l">
              <a:lnSpc>
                <a:spcPct val="100000"/>
              </a:lnSpc>
              <a:spcBef>
                <a:spcPts val="0"/>
              </a:spcBef>
              <a:spcAft>
                <a:spcPts val="0"/>
              </a:spcAft>
              <a:buSzPts val="1400"/>
              <a:buNone/>
            </a:pPr>
            <a:r>
              <a:rPr lang="en-IN"/>
              <a:t>Communication is carried out using Broadcast messages using 256 bit AES encryption. </a:t>
            </a:r>
            <a:endParaRPr/>
          </a:p>
          <a:p>
            <a:pPr indent="0" lvl="0" marL="0" rtl="0" algn="l">
              <a:lnSpc>
                <a:spcPct val="100000"/>
              </a:lnSpc>
              <a:spcBef>
                <a:spcPts val="0"/>
              </a:spcBef>
              <a:spcAft>
                <a:spcPts val="0"/>
              </a:spcAft>
              <a:buSzPts val="1400"/>
              <a:buNone/>
            </a:pPr>
            <a:r>
              <a:rPr lang="en-IN"/>
              <a:t>The nodes that participate only decrypt the packets being addressed to them or broadcasted.</a:t>
            </a:r>
            <a:endParaRPr/>
          </a:p>
          <a:p>
            <a:pPr indent="0" lvl="0" marL="0" rtl="0" algn="l">
              <a:lnSpc>
                <a:spcPct val="100000"/>
              </a:lnSpc>
              <a:spcBef>
                <a:spcPts val="0"/>
              </a:spcBef>
              <a:spcAft>
                <a:spcPts val="0"/>
              </a:spcAft>
              <a:buSzPts val="1400"/>
              <a:buNone/>
            </a:pPr>
            <a:r>
              <a:rPr lang="en-IN"/>
              <a:t>It is equivalent of communication on a walkie talkie where the service name is analogous to specific frequency.</a:t>
            </a:r>
            <a:endParaRPr/>
          </a:p>
          <a:p>
            <a:pPr indent="0" lvl="0" marL="0" rtl="0" algn="l">
              <a:lnSpc>
                <a:spcPct val="100000"/>
              </a:lnSpc>
              <a:spcBef>
                <a:spcPts val="0"/>
              </a:spcBef>
              <a:spcAft>
                <a:spcPts val="0"/>
              </a:spcAft>
              <a:buSzPts val="1400"/>
              <a:buNone/>
            </a:pPr>
            <a:r>
              <a:rPr lang="en-IN"/>
              <a:t>The </a:t>
            </a:r>
            <a:r>
              <a:rPr lang="en-IN"/>
              <a:t>communication</a:t>
            </a:r>
            <a:r>
              <a:rPr lang="en-IN"/>
              <a:t> layer that is present on top of DNS-SD ensures acknowledgment of sent messages.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fc128e3c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4fc128e3c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The peer communication via this method has certain pros and cons. The pros are there is no need for infrastructure. It works even when the devices are on different networks or when the devices are on no network. One big advantage is that there is no limit on the number of devices that can participate. </a:t>
            </a:r>
            <a:endParaRPr/>
          </a:p>
          <a:p>
            <a:pPr indent="0" lvl="0" marL="0" rtl="0" algn="l">
              <a:lnSpc>
                <a:spcPct val="100000"/>
              </a:lnSpc>
              <a:spcBef>
                <a:spcPts val="0"/>
              </a:spcBef>
              <a:spcAft>
                <a:spcPts val="0"/>
              </a:spcAft>
              <a:buSzPts val="1400"/>
              <a:buNone/>
            </a:pPr>
            <a:r>
              <a:rPr lang="en-IN"/>
              <a:t>The disadvantages of this method are there’s need for a definite discovery interval. It is specified as 30 seconds in our project. Also, there is no built in </a:t>
            </a:r>
            <a:r>
              <a:rPr lang="en-IN"/>
              <a:t>Acknowledgement of transmission, much like a UDP packet.</a:t>
            </a:r>
            <a:r>
              <a:rPr lang="en-I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Moving on to our application which is called JourNear, we provide some screenshots of the application here. The first one shows the home screen of the application. Then comes the registration screen of the application followed by the login activity screen.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fc128e3c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74fc128e3c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These screenshots show 3 different devices participating in a network at the same time. </a:t>
            </a:r>
            <a:endParaRPr/>
          </a:p>
          <a:p>
            <a:pPr indent="0" lvl="0" marL="0" rtl="0" algn="l">
              <a:lnSpc>
                <a:spcPct val="100000"/>
              </a:lnSpc>
              <a:spcBef>
                <a:spcPts val="0"/>
              </a:spcBef>
              <a:spcAft>
                <a:spcPts val="0"/>
              </a:spcAft>
              <a:buSzPts val="1400"/>
              <a:buNone/>
            </a:pPr>
            <a:r>
              <a:rPr lang="en-IN"/>
              <a:t>We will see the complete workflow of the application in the video demonstrations.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Although the project had a huge learning curve, there were some obstacles faced during the project timeline. Working with Android was a challenge at first as the team members were not particularly familiar with Android. Also, since every individual had their own unique way of coding, programming in pairs proved to be quite difficult initially. Forming the pairs taking into consideration the different elective schedules of the team members took some time. Since the project involved peer to peer communication, 2 or more android devices were necessary. That was a problem once the lockdown started and the team had to work remotely. Pair programming also suffered temporarily due to different geographical locations and time zones. Extreme programming imposed some restrictions on coding standards due to which complete creativity in codes were unable to be properly explored. Since the XP process changes quite often, it becomes a challenge to document each and every change throughout the same. Facing the hurdles and overcoming most of them helped in increasing the learning curve even further.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a:t>There are several ways to improve the app performance and features in the future. The current communication method could be scaled to incorporate several multiple connections with other devices for greater performance. By integrating ride-sharing application such as Uber with applications which provide information about the various public transport methods, there could be a single application which could adhere to users' travel planning. The offline map navigation could be enhanced with better route finding algorithms and the ability to dynamically recalibrate the route if needed. The security of the app could always be further enhanced to make the communications private and resistant to attacks. The fault tolerance attribute of the app is what sets it apart from the other apps in the market and further enhancing this feature is of utmost importance. Enhancing the UI and incorporating more filters based on customer feedback would be beneficial. To ensure high availability to the user, we could use AWS or HaProxy for effective load balancing.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9"/>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843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9"/>
          <p:cNvSpPr txBox="1"/>
          <p:nvPr>
            <p:ph type="ctrTitle"/>
          </p:nvPr>
        </p:nvSpPr>
        <p:spPr>
          <a:xfrm>
            <a:off x="1188725" y="2380200"/>
            <a:ext cx="6766500" cy="1685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Dark 3">
  <p:cSld name="BLANK_1_1">
    <p:spTree>
      <p:nvGrpSpPr>
        <p:cNvPr id="12" name="Shape 12"/>
        <p:cNvGrpSpPr/>
        <p:nvPr/>
      </p:nvGrpSpPr>
      <p:grpSpPr>
        <a:xfrm>
          <a:off x="0" y="0"/>
          <a:ext cx="0" cy="0"/>
          <a:chOff x="0" y="0"/>
          <a:chExt cx="0" cy="0"/>
        </a:xfrm>
      </p:grpSpPr>
      <p:sp>
        <p:nvSpPr>
          <p:cNvPr id="13" name="Google Shape;13;p1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1"/>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 name="Shape 15"/>
        <p:cNvGrpSpPr/>
        <p:nvPr/>
      </p:nvGrpSpPr>
      <p:grpSpPr>
        <a:xfrm>
          <a:off x="0" y="0"/>
          <a:ext cx="0" cy="0"/>
          <a:chOff x="0" y="0"/>
          <a:chExt cx="0" cy="0"/>
        </a:xfrm>
      </p:grpSpPr>
      <p:sp>
        <p:nvSpPr>
          <p:cNvPr id="16" name="Google Shape;16;p10"/>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0"/>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a:lvl1pPr>
            <a:lvl2pPr lvl="1" algn="l">
              <a:lnSpc>
                <a:spcPct val="90000"/>
              </a:lnSpc>
              <a:spcBef>
                <a:spcPts val="0"/>
              </a:spcBef>
              <a:spcAft>
                <a:spcPts val="0"/>
              </a:spcAft>
              <a:buSzPts val="6000"/>
              <a:buNone/>
              <a:defRPr/>
            </a:lvl2pPr>
            <a:lvl3pPr lvl="2" algn="l">
              <a:lnSpc>
                <a:spcPct val="90000"/>
              </a:lnSpc>
              <a:spcBef>
                <a:spcPts val="0"/>
              </a:spcBef>
              <a:spcAft>
                <a:spcPts val="0"/>
              </a:spcAft>
              <a:buSzPts val="6000"/>
              <a:buNone/>
              <a:defRPr/>
            </a:lvl3pPr>
            <a:lvl4pPr lvl="3" algn="l">
              <a:lnSpc>
                <a:spcPct val="90000"/>
              </a:lnSpc>
              <a:spcBef>
                <a:spcPts val="0"/>
              </a:spcBef>
              <a:spcAft>
                <a:spcPts val="0"/>
              </a:spcAft>
              <a:buSzPts val="6000"/>
              <a:buNone/>
              <a:defRPr/>
            </a:lvl4pPr>
            <a:lvl5pPr lvl="4" algn="l">
              <a:lnSpc>
                <a:spcPct val="90000"/>
              </a:lnSpc>
              <a:spcBef>
                <a:spcPts val="0"/>
              </a:spcBef>
              <a:spcAft>
                <a:spcPts val="0"/>
              </a:spcAft>
              <a:buSzPts val="6000"/>
              <a:buNone/>
              <a:defRPr/>
            </a:lvl5pPr>
            <a:lvl6pPr lvl="5" algn="l">
              <a:lnSpc>
                <a:spcPct val="90000"/>
              </a:lnSpc>
              <a:spcBef>
                <a:spcPts val="0"/>
              </a:spcBef>
              <a:spcAft>
                <a:spcPts val="0"/>
              </a:spcAft>
              <a:buSzPts val="6000"/>
              <a:buNone/>
              <a:defRPr/>
            </a:lvl6pPr>
            <a:lvl7pPr lvl="6" algn="l">
              <a:lnSpc>
                <a:spcPct val="90000"/>
              </a:lnSpc>
              <a:spcBef>
                <a:spcPts val="0"/>
              </a:spcBef>
              <a:spcAft>
                <a:spcPts val="0"/>
              </a:spcAft>
              <a:buSzPts val="6000"/>
              <a:buNone/>
              <a:defRPr/>
            </a:lvl7pPr>
            <a:lvl8pPr lvl="7" algn="l">
              <a:lnSpc>
                <a:spcPct val="90000"/>
              </a:lnSpc>
              <a:spcBef>
                <a:spcPts val="0"/>
              </a:spcBef>
              <a:spcAft>
                <a:spcPts val="0"/>
              </a:spcAft>
              <a:buSzPts val="6000"/>
              <a:buNone/>
              <a:defRPr/>
            </a:lvl8pPr>
            <a:lvl9pPr lvl="8" algn="l">
              <a:lnSpc>
                <a:spcPct val="90000"/>
              </a:lnSpc>
              <a:spcBef>
                <a:spcPts val="0"/>
              </a:spcBef>
              <a:spcAft>
                <a:spcPts val="0"/>
              </a:spcAft>
              <a:buSzPts val="6000"/>
              <a:buNone/>
              <a:defRPr/>
            </a:lvl9pPr>
          </a:lstStyle>
          <a:p/>
        </p:txBody>
      </p:sp>
      <p:sp>
        <p:nvSpPr>
          <p:cNvPr id="18" name="Google Shape;18;p10"/>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algn="l">
              <a:lnSpc>
                <a:spcPct val="115000"/>
              </a:lnSpc>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19" name="Google Shape;19;p1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Dark 2">
  <p:cSld name="BLANK_1">
    <p:spTree>
      <p:nvGrpSpPr>
        <p:cNvPr id="20" name="Shape 20"/>
        <p:cNvGrpSpPr/>
        <p:nvPr/>
      </p:nvGrpSpPr>
      <p:grpSpPr>
        <a:xfrm>
          <a:off x="0" y="0"/>
          <a:ext cx="0" cy="0"/>
          <a:chOff x="0" y="0"/>
          <a:chExt cx="0" cy="0"/>
        </a:xfrm>
      </p:grpSpPr>
      <p:sp>
        <p:nvSpPr>
          <p:cNvPr id="21" name="Google Shape;21;p1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IN"/>
              <a:t>‹#›</a:t>
            </a:fld>
            <a:endParaRPr/>
          </a:p>
        </p:txBody>
      </p:sp>
      <p:sp>
        <p:nvSpPr>
          <p:cNvPr id="22" name="Google Shape;22;p1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12"/>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843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12"/>
          <p:cNvSpPr txBox="1"/>
          <p:nvPr>
            <p:ph type="ctrTitle"/>
          </p:nvPr>
        </p:nvSpPr>
        <p:spPr>
          <a:xfrm>
            <a:off x="1188725" y="2378350"/>
            <a:ext cx="6766500" cy="13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26" name="Google Shape;26;p12"/>
          <p:cNvSpPr txBox="1"/>
          <p:nvPr>
            <p:ph idx="1" type="subTitle"/>
          </p:nvPr>
        </p:nvSpPr>
        <p:spPr>
          <a:xfrm>
            <a:off x="1188725" y="3780303"/>
            <a:ext cx="6766500" cy="285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600"/>
              <a:buNone/>
              <a:defRPr>
                <a:solidFill>
                  <a:schemeClr val="dk2"/>
                </a:solidFill>
              </a:defRPr>
            </a:lvl1pPr>
            <a:lvl2pPr lvl="1" algn="l">
              <a:lnSpc>
                <a:spcPct val="115000"/>
              </a:lnSpc>
              <a:spcBef>
                <a:spcPts val="0"/>
              </a:spcBef>
              <a:spcAft>
                <a:spcPts val="0"/>
              </a:spcAft>
              <a:buClr>
                <a:schemeClr val="dk2"/>
              </a:buClr>
              <a:buSzPts val="3000"/>
              <a:buNone/>
              <a:defRPr sz="3000">
                <a:solidFill>
                  <a:schemeClr val="dk2"/>
                </a:solidFill>
              </a:defRPr>
            </a:lvl2pPr>
            <a:lvl3pPr lvl="2" algn="l">
              <a:lnSpc>
                <a:spcPct val="115000"/>
              </a:lnSpc>
              <a:spcBef>
                <a:spcPts val="0"/>
              </a:spcBef>
              <a:spcAft>
                <a:spcPts val="0"/>
              </a:spcAft>
              <a:buClr>
                <a:schemeClr val="dk2"/>
              </a:buClr>
              <a:buSzPts val="3000"/>
              <a:buNone/>
              <a:defRPr sz="3000">
                <a:solidFill>
                  <a:schemeClr val="dk2"/>
                </a:solidFill>
              </a:defRPr>
            </a:lvl3pPr>
            <a:lvl4pPr lvl="3" algn="l">
              <a:lnSpc>
                <a:spcPct val="115000"/>
              </a:lnSpc>
              <a:spcBef>
                <a:spcPts val="0"/>
              </a:spcBef>
              <a:spcAft>
                <a:spcPts val="0"/>
              </a:spcAft>
              <a:buClr>
                <a:schemeClr val="dk2"/>
              </a:buClr>
              <a:buSzPts val="3000"/>
              <a:buNone/>
              <a:defRPr sz="3000">
                <a:solidFill>
                  <a:schemeClr val="dk2"/>
                </a:solidFill>
              </a:defRPr>
            </a:lvl4pPr>
            <a:lvl5pPr lvl="4" algn="l">
              <a:lnSpc>
                <a:spcPct val="115000"/>
              </a:lnSpc>
              <a:spcBef>
                <a:spcPts val="0"/>
              </a:spcBef>
              <a:spcAft>
                <a:spcPts val="0"/>
              </a:spcAft>
              <a:buClr>
                <a:schemeClr val="dk2"/>
              </a:buClr>
              <a:buSzPts val="3000"/>
              <a:buNone/>
              <a:defRPr sz="3000">
                <a:solidFill>
                  <a:schemeClr val="dk2"/>
                </a:solidFill>
              </a:defRPr>
            </a:lvl5pPr>
            <a:lvl6pPr lvl="5" algn="l">
              <a:lnSpc>
                <a:spcPct val="115000"/>
              </a:lnSpc>
              <a:spcBef>
                <a:spcPts val="0"/>
              </a:spcBef>
              <a:spcAft>
                <a:spcPts val="0"/>
              </a:spcAft>
              <a:buClr>
                <a:schemeClr val="dk2"/>
              </a:buClr>
              <a:buSzPts val="3000"/>
              <a:buNone/>
              <a:defRPr sz="3000">
                <a:solidFill>
                  <a:schemeClr val="dk2"/>
                </a:solidFill>
              </a:defRPr>
            </a:lvl6pPr>
            <a:lvl7pPr lvl="6" algn="l">
              <a:lnSpc>
                <a:spcPct val="115000"/>
              </a:lnSpc>
              <a:spcBef>
                <a:spcPts val="0"/>
              </a:spcBef>
              <a:spcAft>
                <a:spcPts val="0"/>
              </a:spcAft>
              <a:buClr>
                <a:schemeClr val="dk2"/>
              </a:buClr>
              <a:buSzPts val="3000"/>
              <a:buNone/>
              <a:defRPr sz="3000">
                <a:solidFill>
                  <a:schemeClr val="dk2"/>
                </a:solidFill>
              </a:defRPr>
            </a:lvl7pPr>
            <a:lvl8pPr lvl="7" algn="l">
              <a:lnSpc>
                <a:spcPct val="115000"/>
              </a:lnSpc>
              <a:spcBef>
                <a:spcPts val="0"/>
              </a:spcBef>
              <a:spcAft>
                <a:spcPts val="0"/>
              </a:spcAft>
              <a:buClr>
                <a:schemeClr val="dk2"/>
              </a:buClr>
              <a:buSzPts val="3000"/>
              <a:buNone/>
              <a:defRPr sz="3000">
                <a:solidFill>
                  <a:schemeClr val="dk2"/>
                </a:solidFill>
              </a:defRPr>
            </a:lvl8pPr>
            <a:lvl9pPr lvl="8" algn="l">
              <a:lnSpc>
                <a:spcPct val="115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1pPr>
            <a:lvl2pPr lvl="1"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2pPr>
            <a:lvl3pPr lvl="2"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3pPr>
            <a:lvl4pPr lvl="3"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4pPr>
            <a:lvl5pPr lvl="4"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5pPr>
            <a:lvl6pPr lvl="5"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6pPr>
            <a:lvl7pPr lvl="6"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7pPr>
            <a:lvl8pPr lvl="7"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8pPr>
            <a:lvl9pPr lvl="8"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9pPr>
          </a:lstStyle>
          <a:p/>
        </p:txBody>
      </p:sp>
      <p:sp>
        <p:nvSpPr>
          <p:cNvPr id="7" name="Google Shape;7;p8"/>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60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1pPr>
            <a:lvl2pPr indent="-330200" lvl="1" marL="914400" marR="0" rtl="0" algn="l">
              <a:lnSpc>
                <a:spcPct val="115000"/>
              </a:lnSpc>
              <a:spcBef>
                <a:spcPts val="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2pPr>
            <a:lvl3pPr indent="-330200" lvl="2" marL="1371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3pPr>
            <a:lvl4pPr indent="-330200" lvl="3" marL="1828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4pPr>
            <a:lvl5pPr indent="-330200" lvl="4" marL="22860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5pPr>
            <a:lvl6pPr indent="-330200" lvl="5" marL="27432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6pPr>
            <a:lvl7pPr indent="-330200" lvl="6" marL="32004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7pPr>
            <a:lvl8pPr indent="-330200" lvl="7" marL="3657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8pPr>
            <a:lvl9pPr indent="-330200" lvl="8" marL="4114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9pPr>
          </a:lstStyle>
          <a:p/>
        </p:txBody>
      </p:sp>
      <p:sp>
        <p:nvSpPr>
          <p:cNvPr id="8" name="Google Shape;8;p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mc:AlternateContent>
    <mc:Choice Requires="p14">
      <p:transition spd="slow" p14:dur="12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1"/>
          <p:cNvSpPr txBox="1"/>
          <p:nvPr>
            <p:ph type="ctrTitle"/>
          </p:nvPr>
        </p:nvSpPr>
        <p:spPr>
          <a:xfrm>
            <a:off x="439217" y="386508"/>
            <a:ext cx="6766500" cy="1685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4800">
                <a:latin typeface="Candara"/>
                <a:ea typeface="Candara"/>
                <a:cs typeface="Candara"/>
                <a:sym typeface="Candara"/>
              </a:rPr>
              <a:t>JourNear</a:t>
            </a:r>
            <a:br>
              <a:rPr b="1" lang="en-IN" sz="4800">
                <a:latin typeface="Candara"/>
                <a:ea typeface="Candara"/>
                <a:cs typeface="Candara"/>
                <a:sym typeface="Candara"/>
              </a:rPr>
            </a:br>
            <a:r>
              <a:rPr i="1" lang="en-IN" sz="3200">
                <a:solidFill>
                  <a:schemeClr val="accent6"/>
                </a:solidFill>
                <a:latin typeface="Candara"/>
                <a:ea typeface="Candara"/>
                <a:cs typeface="Candara"/>
                <a:sym typeface="Candara"/>
              </a:rPr>
              <a:t>A journey sharing app</a:t>
            </a:r>
            <a:endParaRPr i="1" sz="4800">
              <a:latin typeface="Candara"/>
              <a:ea typeface="Candara"/>
              <a:cs typeface="Candara"/>
              <a:sym typeface="Candara"/>
            </a:endParaRPr>
          </a:p>
        </p:txBody>
      </p:sp>
      <p:sp>
        <p:nvSpPr>
          <p:cNvPr id="32" name="Google Shape;32;p1"/>
          <p:cNvSpPr txBox="1"/>
          <p:nvPr/>
        </p:nvSpPr>
        <p:spPr>
          <a:xfrm>
            <a:off x="439225" y="3176875"/>
            <a:ext cx="5632200" cy="1866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6000"/>
              <a:buFont typeface="DM Serif Display"/>
              <a:buNone/>
            </a:pPr>
            <a:r>
              <a:rPr b="0" i="0" lang="en-IN" sz="1600" u="none" cap="none" strike="noStrike">
                <a:solidFill>
                  <a:schemeClr val="lt1"/>
                </a:solidFill>
                <a:latin typeface="Candara"/>
                <a:ea typeface="Candara"/>
                <a:cs typeface="Candara"/>
                <a:sym typeface="Candara"/>
              </a:rPr>
              <a:t>- Akshay Mathur (19301666)</a:t>
            </a:r>
            <a:endParaRPr sz="1600">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6000"/>
              <a:buFont typeface="DM Serif Display"/>
              <a:buNone/>
            </a:pPr>
            <a:r>
              <a:rPr lang="en-IN" sz="1600">
                <a:solidFill>
                  <a:schemeClr val="lt1"/>
                </a:solidFill>
                <a:latin typeface="Candara"/>
                <a:ea typeface="Candara"/>
                <a:cs typeface="Candara"/>
                <a:sym typeface="Candara"/>
              </a:rPr>
              <a:t>- </a:t>
            </a:r>
            <a:r>
              <a:rPr b="0" i="0" lang="en-IN" sz="1600" u="none" cap="none" strike="noStrike">
                <a:solidFill>
                  <a:schemeClr val="lt1"/>
                </a:solidFill>
                <a:latin typeface="Candara"/>
                <a:ea typeface="Candara"/>
                <a:cs typeface="Candara"/>
                <a:sym typeface="Candara"/>
              </a:rPr>
              <a:t>Nikhil Girraj (19315753)</a:t>
            </a:r>
            <a:endParaRPr sz="1600">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6000"/>
              <a:buFont typeface="DM Serif Display"/>
              <a:buNone/>
            </a:pPr>
            <a:r>
              <a:rPr lang="en-IN" sz="1600">
                <a:solidFill>
                  <a:schemeClr val="lt1"/>
                </a:solidFill>
                <a:latin typeface="Candara"/>
                <a:ea typeface="Candara"/>
                <a:cs typeface="Candara"/>
                <a:sym typeface="Candara"/>
              </a:rPr>
              <a:t>- </a:t>
            </a:r>
            <a:r>
              <a:rPr b="0" i="0" lang="en-IN" sz="1600" u="none" cap="none" strike="noStrike">
                <a:solidFill>
                  <a:schemeClr val="lt1"/>
                </a:solidFill>
                <a:latin typeface="Candara"/>
                <a:ea typeface="Candara"/>
                <a:cs typeface="Candara"/>
                <a:sym typeface="Candara"/>
              </a:rPr>
              <a:t>Sarvani Chakrabarty (19305730)</a:t>
            </a:r>
            <a:endParaRPr sz="1600">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6000"/>
              <a:buFont typeface="DM Serif Display"/>
              <a:buNone/>
            </a:pPr>
            <a:r>
              <a:rPr lang="en-IN" sz="1600">
                <a:solidFill>
                  <a:schemeClr val="lt1"/>
                </a:solidFill>
                <a:latin typeface="Candara"/>
                <a:ea typeface="Candara"/>
                <a:cs typeface="Candara"/>
                <a:sym typeface="Candara"/>
              </a:rPr>
              <a:t>- </a:t>
            </a:r>
            <a:r>
              <a:rPr b="0" i="0" lang="en-IN" sz="1600" u="none" cap="none" strike="noStrike">
                <a:solidFill>
                  <a:schemeClr val="lt1"/>
                </a:solidFill>
                <a:latin typeface="Candara"/>
                <a:ea typeface="Candara"/>
                <a:cs typeface="Candara"/>
                <a:sym typeface="Candara"/>
              </a:rPr>
              <a:t>Sujit Jadhav (19310363)</a:t>
            </a:r>
            <a:endParaRPr sz="1600">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6000"/>
              <a:buFont typeface="DM Serif Display"/>
              <a:buNone/>
            </a:pPr>
            <a:r>
              <a:rPr lang="en-IN" sz="1600">
                <a:solidFill>
                  <a:schemeClr val="lt1"/>
                </a:solidFill>
                <a:latin typeface="Candara"/>
                <a:ea typeface="Candara"/>
                <a:cs typeface="Candara"/>
                <a:sym typeface="Candara"/>
              </a:rPr>
              <a:t>- </a:t>
            </a:r>
            <a:r>
              <a:rPr b="0" i="0" lang="en-IN" sz="1600" u="none" cap="none" strike="noStrike">
                <a:solidFill>
                  <a:schemeClr val="lt1"/>
                </a:solidFill>
                <a:latin typeface="Candara"/>
                <a:ea typeface="Candara"/>
                <a:cs typeface="Candara"/>
                <a:sym typeface="Candara"/>
              </a:rPr>
              <a:t>Taranvir Singh (19303699)</a:t>
            </a:r>
            <a:endParaRPr b="0" i="0" sz="1600" u="none" cap="none" strike="noStrike">
              <a:solidFill>
                <a:schemeClr val="lt1"/>
              </a:solidFill>
              <a:latin typeface="Candara"/>
              <a:ea typeface="Candara"/>
              <a:cs typeface="Candara"/>
              <a:sym typeface="Candara"/>
            </a:endParaRPr>
          </a:p>
          <a:p>
            <a:pPr indent="0" lvl="0" marL="0" rtl="0" algn="l">
              <a:lnSpc>
                <a:spcPct val="90000"/>
              </a:lnSpc>
              <a:spcBef>
                <a:spcPts val="0"/>
              </a:spcBef>
              <a:spcAft>
                <a:spcPts val="0"/>
              </a:spcAft>
              <a:buClr>
                <a:schemeClr val="lt1"/>
              </a:buClr>
              <a:buSzPts val="6000"/>
              <a:buFont typeface="DM Serif Display"/>
              <a:buNone/>
            </a:pPr>
            <a:r>
              <a:rPr lang="en-IN" sz="1600">
                <a:solidFill>
                  <a:schemeClr val="lt1"/>
                </a:solidFill>
                <a:latin typeface="Candara"/>
                <a:ea typeface="Candara"/>
                <a:cs typeface="Candara"/>
                <a:sym typeface="Candara"/>
              </a:rPr>
              <a:t>- Utkarsh Bhardwaj (19305458)</a:t>
            </a:r>
            <a:endParaRPr sz="1600">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6000"/>
              <a:buFont typeface="DM Serif Display"/>
              <a:buNone/>
            </a:pPr>
            <a:r>
              <a:rPr b="0" i="0" lang="en-IN" sz="3600" u="none" cap="none" strike="noStrike">
                <a:solidFill>
                  <a:schemeClr val="lt1"/>
                </a:solidFill>
                <a:latin typeface="DM Serif Display"/>
                <a:ea typeface="DM Serif Display"/>
                <a:cs typeface="DM Serif Display"/>
                <a:sym typeface="DM Serif Display"/>
              </a:rPr>
              <a:t>	</a:t>
            </a:r>
            <a:endParaRPr b="0" i="0" sz="3600" u="none" cap="none" strike="noStrike">
              <a:solidFill>
                <a:schemeClr val="accent6"/>
              </a:solidFill>
              <a:latin typeface="DM Serif Display"/>
              <a:ea typeface="DM Serif Display"/>
              <a:cs typeface="DM Serif Display"/>
              <a:sym typeface="DM Serif Display"/>
            </a:endParaRPr>
          </a:p>
        </p:txBody>
      </p:sp>
      <p:sp>
        <p:nvSpPr>
          <p:cNvPr id="33" name="Google Shape;33;p1"/>
          <p:cNvSpPr/>
          <p:nvPr/>
        </p:nvSpPr>
        <p:spPr>
          <a:xfrm>
            <a:off x="4112200" y="1639850"/>
            <a:ext cx="290678" cy="478504"/>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74de244a87_1_69"/>
          <p:cNvSpPr txBox="1"/>
          <p:nvPr/>
        </p:nvSpPr>
        <p:spPr>
          <a:xfrm>
            <a:off x="1778100" y="1879975"/>
            <a:ext cx="5587800" cy="9498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6000"/>
              <a:buFont typeface="Arial"/>
              <a:buNone/>
            </a:pPr>
            <a:r>
              <a:rPr b="0" i="0" lang="en-IN" sz="6000" u="none" cap="none" strike="noStrike">
                <a:solidFill>
                  <a:srgbClr val="FF8800"/>
                </a:solidFill>
                <a:latin typeface="Candara"/>
                <a:ea typeface="Candara"/>
                <a:cs typeface="Candara"/>
                <a:sym typeface="Candara"/>
              </a:rPr>
              <a:t>Thanks!</a:t>
            </a:r>
            <a:endParaRPr b="0" i="0" sz="6000" u="none" cap="none" strike="noStrike">
              <a:solidFill>
                <a:srgbClr val="FF8800"/>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g74de244a87_1_37"/>
          <p:cNvSpPr txBox="1"/>
          <p:nvPr>
            <p:ph idx="4294967295" type="title"/>
          </p:nvPr>
        </p:nvSpPr>
        <p:spPr>
          <a:xfrm>
            <a:off x="274325" y="276463"/>
            <a:ext cx="6766500" cy="478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Architectural Iterations</a:t>
            </a:r>
            <a:endParaRPr b="1" sz="3000">
              <a:latin typeface="Candara"/>
              <a:ea typeface="Candara"/>
              <a:cs typeface="Candara"/>
              <a:sym typeface="Candara"/>
            </a:endParaRPr>
          </a:p>
        </p:txBody>
      </p:sp>
      <p:sp>
        <p:nvSpPr>
          <p:cNvPr id="39" name="Google Shape;39;g74de244a87_1_37"/>
          <p:cNvSpPr txBox="1"/>
          <p:nvPr>
            <p:ph idx="4294967295" type="body"/>
          </p:nvPr>
        </p:nvSpPr>
        <p:spPr>
          <a:xfrm>
            <a:off x="1333100" y="812529"/>
            <a:ext cx="2031600" cy="393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IN" sz="1400"/>
              <a:t>I</a:t>
            </a:r>
            <a:r>
              <a:rPr lang="en-IN" sz="1400">
                <a:latin typeface="Candara"/>
                <a:ea typeface="Candara"/>
                <a:cs typeface="Candara"/>
                <a:sym typeface="Candara"/>
              </a:rPr>
              <a:t>teration 1</a:t>
            </a:r>
            <a:endParaRPr sz="1400">
              <a:latin typeface="Candara"/>
              <a:ea typeface="Candara"/>
              <a:cs typeface="Candara"/>
              <a:sym typeface="Candara"/>
            </a:endParaRPr>
          </a:p>
        </p:txBody>
      </p:sp>
      <p:sp>
        <p:nvSpPr>
          <p:cNvPr id="40" name="Google Shape;40;g74de244a87_1_37"/>
          <p:cNvSpPr txBox="1"/>
          <p:nvPr>
            <p:ph idx="4294967295" type="body"/>
          </p:nvPr>
        </p:nvSpPr>
        <p:spPr>
          <a:xfrm>
            <a:off x="6332875" y="770074"/>
            <a:ext cx="2031600" cy="47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IN" sz="1400">
                <a:latin typeface="Candara"/>
                <a:ea typeface="Candara"/>
                <a:cs typeface="Candara"/>
                <a:sym typeface="Candara"/>
              </a:rPr>
              <a:t>Iteration 2</a:t>
            </a:r>
            <a:endParaRPr sz="1400">
              <a:latin typeface="Candara"/>
              <a:ea typeface="Candara"/>
              <a:cs typeface="Candara"/>
              <a:sym typeface="Candara"/>
            </a:endParaRPr>
          </a:p>
        </p:txBody>
      </p:sp>
      <p:sp>
        <p:nvSpPr>
          <p:cNvPr id="41" name="Google Shape;41;g74de244a87_1_3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IN"/>
              <a:t>‹#›</a:t>
            </a:fld>
            <a:endParaRPr/>
          </a:p>
        </p:txBody>
      </p:sp>
      <p:grpSp>
        <p:nvGrpSpPr>
          <p:cNvPr id="42" name="Google Shape;42;g74de244a87_1_37"/>
          <p:cNvGrpSpPr/>
          <p:nvPr/>
        </p:nvGrpSpPr>
        <p:grpSpPr>
          <a:xfrm>
            <a:off x="4238953" y="406427"/>
            <a:ext cx="239849" cy="330800"/>
            <a:chOff x="590250" y="244200"/>
            <a:chExt cx="407975" cy="532175"/>
          </a:xfrm>
        </p:grpSpPr>
        <p:sp>
          <p:nvSpPr>
            <p:cNvPr id="43" name="Google Shape;43;g74de244a87_1_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74de244a87_1_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74de244a87_1_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74de244a87_1_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74de244a87_1_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74de244a87_1_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74de244a87_1_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74de244a87_1_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74de244a87_1_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74de244a87_1_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4de244a87_1_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74de244a87_1_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74de244a87_1_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74de244a87_1_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7" name="Google Shape;57;g74de244a87_1_37"/>
          <p:cNvPicPr preferRelativeResize="0"/>
          <p:nvPr/>
        </p:nvPicPr>
        <p:blipFill rotWithShape="1">
          <a:blip r:embed="rId3">
            <a:alphaModFix/>
          </a:blip>
          <a:srcRect b="0" l="0" r="0" t="0"/>
          <a:stretch/>
        </p:blipFill>
        <p:spPr>
          <a:xfrm>
            <a:off x="407550" y="1066175"/>
            <a:ext cx="3522626" cy="3840022"/>
          </a:xfrm>
          <a:prstGeom prst="rect">
            <a:avLst/>
          </a:prstGeom>
          <a:noFill/>
          <a:ln>
            <a:noFill/>
          </a:ln>
        </p:spPr>
      </p:pic>
      <p:pic>
        <p:nvPicPr>
          <p:cNvPr id="58" name="Google Shape;58;g74de244a87_1_37"/>
          <p:cNvPicPr preferRelativeResize="0"/>
          <p:nvPr/>
        </p:nvPicPr>
        <p:blipFill rotWithShape="1">
          <a:blip r:embed="rId4">
            <a:alphaModFix/>
          </a:blip>
          <a:srcRect b="0" l="0" r="0" t="0"/>
          <a:stretch/>
        </p:blipFill>
        <p:spPr>
          <a:xfrm>
            <a:off x="5071075" y="1066175"/>
            <a:ext cx="3408023" cy="3715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2"/>
          <p:cNvSpPr txBox="1"/>
          <p:nvPr>
            <p:ph type="title"/>
          </p:nvPr>
        </p:nvSpPr>
        <p:spPr>
          <a:xfrm>
            <a:off x="379775" y="852625"/>
            <a:ext cx="3497700" cy="393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Components</a:t>
            </a:r>
            <a:endParaRPr b="1" sz="3000">
              <a:latin typeface="Candara"/>
              <a:ea typeface="Candara"/>
              <a:cs typeface="Candara"/>
              <a:sym typeface="Candara"/>
            </a:endParaRPr>
          </a:p>
        </p:txBody>
      </p:sp>
      <p:sp>
        <p:nvSpPr>
          <p:cNvPr id="64" name="Google Shape;64;p2"/>
          <p:cNvSpPr txBox="1"/>
          <p:nvPr>
            <p:ph idx="1" type="body"/>
          </p:nvPr>
        </p:nvSpPr>
        <p:spPr>
          <a:xfrm>
            <a:off x="379775" y="1246225"/>
            <a:ext cx="2938800" cy="29589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Font typeface="Candara"/>
              <a:buChar char="❏"/>
            </a:pPr>
            <a:r>
              <a:rPr lang="en-IN">
                <a:latin typeface="Candara"/>
                <a:ea typeface="Candara"/>
                <a:cs typeface="Candara"/>
                <a:sym typeface="Candara"/>
              </a:rPr>
              <a:t>P2P Communication </a:t>
            </a:r>
            <a:endParaRPr>
              <a:latin typeface="Candara"/>
              <a:ea typeface="Candara"/>
              <a:cs typeface="Candara"/>
              <a:sym typeface="Candara"/>
            </a:endParaRPr>
          </a:p>
          <a:p>
            <a:pPr indent="-330200" lvl="1" marL="914400" rtl="0" algn="l">
              <a:lnSpc>
                <a:spcPct val="115000"/>
              </a:lnSpc>
              <a:spcBef>
                <a:spcPts val="0"/>
              </a:spcBef>
              <a:spcAft>
                <a:spcPts val="0"/>
              </a:spcAft>
              <a:buSzPts val="1600"/>
              <a:buFont typeface="Candara"/>
              <a:buChar char="❏"/>
            </a:pPr>
            <a:r>
              <a:rPr lang="en-IN">
                <a:latin typeface="Candara"/>
                <a:ea typeface="Candara"/>
                <a:cs typeface="Candara"/>
                <a:sym typeface="Candara"/>
              </a:rPr>
              <a:t>DNS based Service Directory</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Maps</a:t>
            </a:r>
            <a:endParaRPr>
              <a:latin typeface="Candara"/>
              <a:ea typeface="Candara"/>
              <a:cs typeface="Candara"/>
              <a:sym typeface="Candara"/>
            </a:endParaRPr>
          </a:p>
          <a:p>
            <a:pPr indent="-330200" lvl="1" marL="914400" rtl="0" algn="l">
              <a:lnSpc>
                <a:spcPct val="115000"/>
              </a:lnSpc>
              <a:spcBef>
                <a:spcPts val="0"/>
              </a:spcBef>
              <a:spcAft>
                <a:spcPts val="0"/>
              </a:spcAft>
              <a:buSzPts val="1600"/>
              <a:buFont typeface="Candara"/>
              <a:buChar char="❏"/>
            </a:pPr>
            <a:r>
              <a:rPr lang="en-IN">
                <a:latin typeface="Candara"/>
                <a:ea typeface="Candara"/>
                <a:cs typeface="Candara"/>
                <a:sym typeface="Candara"/>
              </a:rPr>
              <a:t>Open Street Maps</a:t>
            </a:r>
            <a:endParaRPr>
              <a:latin typeface="Candara"/>
              <a:ea typeface="Candara"/>
              <a:cs typeface="Candara"/>
              <a:sym typeface="Candara"/>
            </a:endParaRPr>
          </a:p>
          <a:p>
            <a:pPr indent="-330200" lvl="1" marL="914400" rtl="0" algn="l">
              <a:lnSpc>
                <a:spcPct val="115000"/>
              </a:lnSpc>
              <a:spcBef>
                <a:spcPts val="0"/>
              </a:spcBef>
              <a:spcAft>
                <a:spcPts val="0"/>
              </a:spcAft>
              <a:buSzPts val="1600"/>
              <a:buFont typeface="Candara"/>
              <a:buChar char="❏"/>
            </a:pPr>
            <a:r>
              <a:rPr lang="en-IN">
                <a:latin typeface="Candara"/>
                <a:ea typeface="Candara"/>
                <a:cs typeface="Candara"/>
                <a:sym typeface="Candara"/>
              </a:rPr>
              <a:t>Graphhopper API </a:t>
            </a:r>
            <a:endParaRPr>
              <a:latin typeface="Candara"/>
              <a:ea typeface="Candara"/>
              <a:cs typeface="Candara"/>
              <a:sym typeface="Candara"/>
            </a:endParaRPr>
          </a:p>
          <a:p>
            <a:pPr indent="0" lvl="0" marL="914400" rtl="0" algn="l">
              <a:lnSpc>
                <a:spcPct val="115000"/>
              </a:lnSpc>
              <a:spcBef>
                <a:spcPts val="600"/>
              </a:spcBef>
              <a:spcAft>
                <a:spcPts val="0"/>
              </a:spcAft>
              <a:buSzPts val="1600"/>
              <a:buNone/>
            </a:pPr>
            <a:r>
              <a:t/>
            </a:r>
            <a:endParaRPr>
              <a:latin typeface="Candara"/>
              <a:ea typeface="Candara"/>
              <a:cs typeface="Candara"/>
              <a:sym typeface="Candara"/>
            </a:endParaRPr>
          </a:p>
          <a:p>
            <a:pPr indent="0" lvl="0" marL="457200" rtl="0" algn="l">
              <a:lnSpc>
                <a:spcPct val="115000"/>
              </a:lnSpc>
              <a:spcBef>
                <a:spcPts val="600"/>
              </a:spcBef>
              <a:spcAft>
                <a:spcPts val="0"/>
              </a:spcAft>
              <a:buSzPts val="1600"/>
              <a:buNone/>
            </a:pPr>
            <a:r>
              <a:t/>
            </a:r>
            <a:endParaRPr/>
          </a:p>
        </p:txBody>
      </p:sp>
      <p:sp>
        <p:nvSpPr>
          <p:cNvPr id="65" name="Google Shape;65;p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grpSp>
        <p:nvGrpSpPr>
          <p:cNvPr id="66" name="Google Shape;66;p2"/>
          <p:cNvGrpSpPr/>
          <p:nvPr/>
        </p:nvGrpSpPr>
        <p:grpSpPr>
          <a:xfrm>
            <a:off x="2708595" y="885971"/>
            <a:ext cx="397071" cy="326913"/>
            <a:chOff x="3927500" y="301425"/>
            <a:chExt cx="461550" cy="411625"/>
          </a:xfrm>
        </p:grpSpPr>
        <p:sp>
          <p:nvSpPr>
            <p:cNvPr id="67" name="Google Shape;67;p2"/>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
          <p:cNvSpPr txBox="1"/>
          <p:nvPr>
            <p:ph type="title"/>
          </p:nvPr>
        </p:nvSpPr>
        <p:spPr>
          <a:xfrm>
            <a:off x="4344925" y="852625"/>
            <a:ext cx="3497700" cy="393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Features</a:t>
            </a:r>
            <a:endParaRPr b="1" sz="3000">
              <a:latin typeface="Candara"/>
              <a:ea typeface="Candara"/>
              <a:cs typeface="Candara"/>
              <a:sym typeface="Candara"/>
            </a:endParaRPr>
          </a:p>
        </p:txBody>
      </p:sp>
      <p:sp>
        <p:nvSpPr>
          <p:cNvPr id="95" name="Google Shape;95;p2"/>
          <p:cNvSpPr txBox="1"/>
          <p:nvPr>
            <p:ph idx="1" type="body"/>
          </p:nvPr>
        </p:nvSpPr>
        <p:spPr>
          <a:xfrm>
            <a:off x="4344924" y="1246750"/>
            <a:ext cx="4608300" cy="374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Font typeface="Candara"/>
              <a:buChar char="❏"/>
            </a:pPr>
            <a:r>
              <a:rPr lang="en-IN">
                <a:latin typeface="Candara"/>
                <a:ea typeface="Candara"/>
                <a:cs typeface="Candara"/>
                <a:sym typeface="Candara"/>
              </a:rPr>
              <a:t>Security</a:t>
            </a:r>
            <a:endParaRPr>
              <a:latin typeface="Candara"/>
              <a:ea typeface="Candara"/>
              <a:cs typeface="Candara"/>
              <a:sym typeface="Candara"/>
            </a:endParaRPr>
          </a:p>
          <a:p>
            <a:pPr indent="-330200" lvl="1" marL="914400" rtl="0" algn="l">
              <a:lnSpc>
                <a:spcPct val="115000"/>
              </a:lnSpc>
              <a:spcBef>
                <a:spcPts val="0"/>
              </a:spcBef>
              <a:spcAft>
                <a:spcPts val="0"/>
              </a:spcAft>
              <a:buSzPts val="1600"/>
              <a:buFont typeface="Candara"/>
              <a:buChar char="❏"/>
            </a:pPr>
            <a:r>
              <a:rPr lang="en-IN">
                <a:latin typeface="Candara"/>
                <a:ea typeface="Candara"/>
                <a:cs typeface="Candara"/>
                <a:sym typeface="Candara"/>
              </a:rPr>
              <a:t>AES algorithm to encrypt data</a:t>
            </a:r>
            <a:endParaRPr>
              <a:latin typeface="Candara"/>
              <a:ea typeface="Candara"/>
              <a:cs typeface="Candara"/>
              <a:sym typeface="Candara"/>
            </a:endParaRPr>
          </a:p>
          <a:p>
            <a:pPr indent="-330200" lvl="1" marL="914400" rtl="0" algn="l">
              <a:lnSpc>
                <a:spcPct val="115000"/>
              </a:lnSpc>
              <a:spcBef>
                <a:spcPts val="0"/>
              </a:spcBef>
              <a:spcAft>
                <a:spcPts val="0"/>
              </a:spcAft>
              <a:buSzPts val="1600"/>
              <a:buFont typeface="Candara"/>
              <a:buChar char="❏"/>
            </a:pPr>
            <a:r>
              <a:rPr lang="en-IN">
                <a:latin typeface="Candara"/>
                <a:ea typeface="Candara"/>
                <a:cs typeface="Candara"/>
                <a:sym typeface="Candara"/>
              </a:rPr>
              <a:t>SHA 256 to hash user’s profile password</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Fault Tolerance</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Ethics</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Flexibility</a:t>
            </a:r>
            <a:endParaRPr>
              <a:latin typeface="Candara"/>
              <a:ea typeface="Candara"/>
              <a:cs typeface="Candara"/>
              <a:sym typeface="Candara"/>
            </a:endParaRPr>
          </a:p>
          <a:p>
            <a:pPr indent="0" lvl="0" marL="457200" rtl="0" algn="l">
              <a:lnSpc>
                <a:spcPct val="115000"/>
              </a:lnSpc>
              <a:spcBef>
                <a:spcPts val="600"/>
              </a:spcBef>
              <a:spcAft>
                <a:spcPts val="0"/>
              </a:spcAft>
              <a:buSzPts val="1600"/>
              <a:buNone/>
            </a:pPr>
            <a:r>
              <a:t/>
            </a:r>
            <a:endParaRPr/>
          </a:p>
        </p:txBody>
      </p:sp>
      <p:grpSp>
        <p:nvGrpSpPr>
          <p:cNvPr id="96" name="Google Shape;96;p2"/>
          <p:cNvGrpSpPr/>
          <p:nvPr/>
        </p:nvGrpSpPr>
        <p:grpSpPr>
          <a:xfrm>
            <a:off x="5986111" y="893528"/>
            <a:ext cx="324789" cy="311801"/>
            <a:chOff x="590250" y="244200"/>
            <a:chExt cx="407975" cy="532175"/>
          </a:xfrm>
        </p:grpSpPr>
        <p:sp>
          <p:nvSpPr>
            <p:cNvPr id="97" name="Google Shape;97;p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9CA1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74fc128e3c_3_58"/>
          <p:cNvSpPr txBox="1"/>
          <p:nvPr>
            <p:ph type="title"/>
          </p:nvPr>
        </p:nvSpPr>
        <p:spPr>
          <a:xfrm>
            <a:off x="379775" y="331325"/>
            <a:ext cx="8346300" cy="393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Peer Communication via DNS - Service Discovery</a:t>
            </a:r>
            <a:endParaRPr b="1" sz="3000">
              <a:latin typeface="Candara"/>
              <a:ea typeface="Candara"/>
              <a:cs typeface="Candara"/>
              <a:sym typeface="Candara"/>
            </a:endParaRPr>
          </a:p>
        </p:txBody>
      </p:sp>
      <p:sp>
        <p:nvSpPr>
          <p:cNvPr id="116" name="Google Shape;116;g74fc128e3c_3_58"/>
          <p:cNvSpPr txBox="1"/>
          <p:nvPr>
            <p:ph idx="1" type="body"/>
          </p:nvPr>
        </p:nvSpPr>
        <p:spPr>
          <a:xfrm>
            <a:off x="379775" y="1246225"/>
            <a:ext cx="8346300" cy="29589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Font typeface="Candara"/>
              <a:buChar char="❏"/>
            </a:pPr>
            <a:r>
              <a:rPr lang="en-IN">
                <a:latin typeface="Candara"/>
                <a:ea typeface="Candara"/>
                <a:cs typeface="Candara"/>
                <a:sym typeface="Candara"/>
              </a:rPr>
              <a:t>Exposes the service on the network using standard DNS API over WiFi</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Communication using Broadcast-Broadcast messages</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Uses 256 bit AES encryption</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Participating nodes only decrypt the packets which are addressed to them or broadcasted</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Equivalent of communication on a Walkie-Talkie where the service name is analogous to specific frequency</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Our communication layer on top of DNS-SD ensures Ack of sent messages.</a:t>
            </a:r>
            <a:endParaRPr>
              <a:latin typeface="Candara"/>
              <a:ea typeface="Candara"/>
              <a:cs typeface="Candara"/>
              <a:sym typeface="Candara"/>
            </a:endParaRPr>
          </a:p>
        </p:txBody>
      </p:sp>
      <p:sp>
        <p:nvSpPr>
          <p:cNvPr id="117" name="Google Shape;117;g74fc128e3c_3_5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18" name="Google Shape;118;g74fc128e3c_3_58"/>
          <p:cNvSpPr txBox="1"/>
          <p:nvPr/>
        </p:nvSpPr>
        <p:spPr>
          <a:xfrm>
            <a:off x="379775" y="788775"/>
            <a:ext cx="4495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6000"/>
              <a:buFont typeface="Arial"/>
              <a:buNone/>
            </a:pPr>
            <a:r>
              <a:rPr b="1" i="0" lang="en-IN" sz="1800" u="none" cap="none" strike="noStrike">
                <a:solidFill>
                  <a:schemeClr val="accent6"/>
                </a:solidFill>
                <a:latin typeface="Candara"/>
                <a:ea typeface="Candara"/>
                <a:cs typeface="Candara"/>
                <a:sym typeface="Candara"/>
              </a:rPr>
              <a:t>Android API - WifiP2pDnsSdServiceRequest</a:t>
            </a:r>
            <a:endParaRPr b="0" i="0" sz="1800" u="none" cap="none" strike="noStrike">
              <a:solidFill>
                <a:srgbClr val="000000"/>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74fc128e3c_4_0"/>
          <p:cNvSpPr txBox="1"/>
          <p:nvPr>
            <p:ph type="title"/>
          </p:nvPr>
        </p:nvSpPr>
        <p:spPr>
          <a:xfrm>
            <a:off x="379775" y="331325"/>
            <a:ext cx="8346300" cy="393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Peer Communication via DNS - Service Discovery</a:t>
            </a:r>
            <a:endParaRPr b="1" sz="3000">
              <a:latin typeface="Candara"/>
              <a:ea typeface="Candara"/>
              <a:cs typeface="Candara"/>
              <a:sym typeface="Candara"/>
            </a:endParaRPr>
          </a:p>
        </p:txBody>
      </p:sp>
      <p:sp>
        <p:nvSpPr>
          <p:cNvPr id="124" name="Google Shape;124;g74fc128e3c_4_0"/>
          <p:cNvSpPr txBox="1"/>
          <p:nvPr>
            <p:ph idx="1" type="body"/>
          </p:nvPr>
        </p:nvSpPr>
        <p:spPr>
          <a:xfrm>
            <a:off x="379775" y="1246225"/>
            <a:ext cx="4162800" cy="29589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Font typeface="Candara"/>
              <a:buChar char="❏"/>
            </a:pPr>
            <a:r>
              <a:rPr lang="en-IN">
                <a:latin typeface="Candara"/>
                <a:ea typeface="Candara"/>
                <a:cs typeface="Candara"/>
                <a:sym typeface="Candara"/>
              </a:rPr>
              <a:t>No need for Infrastructure</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Works even when the devices are on different networks</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Works even when the devices are not on any network</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No limit on the number of devices that can participate</a:t>
            </a:r>
            <a:endParaRPr>
              <a:latin typeface="Candara"/>
              <a:ea typeface="Candara"/>
              <a:cs typeface="Candara"/>
              <a:sym typeface="Candara"/>
            </a:endParaRPr>
          </a:p>
        </p:txBody>
      </p:sp>
      <p:sp>
        <p:nvSpPr>
          <p:cNvPr id="125" name="Google Shape;125;g74fc128e3c_4_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26" name="Google Shape;126;g74fc128e3c_4_0"/>
          <p:cNvSpPr txBox="1"/>
          <p:nvPr>
            <p:ph idx="1" type="body"/>
          </p:nvPr>
        </p:nvSpPr>
        <p:spPr>
          <a:xfrm>
            <a:off x="4824950" y="1246225"/>
            <a:ext cx="4011000" cy="29589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Font typeface="Candara"/>
              <a:buChar char="❏"/>
            </a:pPr>
            <a:r>
              <a:rPr lang="en-IN">
                <a:latin typeface="Candara"/>
                <a:ea typeface="Candara"/>
                <a:cs typeface="Candara"/>
                <a:sym typeface="Candara"/>
              </a:rPr>
              <a:t>Need for a definite discovery interval (30s in our case)</a:t>
            </a:r>
            <a:endParaRPr>
              <a:latin typeface="Candara"/>
              <a:ea typeface="Candara"/>
              <a:cs typeface="Candara"/>
              <a:sym typeface="Candara"/>
            </a:endParaRPr>
          </a:p>
          <a:p>
            <a:pPr indent="-330200" lvl="0" marL="457200" rtl="0" algn="l">
              <a:lnSpc>
                <a:spcPct val="115000"/>
              </a:lnSpc>
              <a:spcBef>
                <a:spcPts val="0"/>
              </a:spcBef>
              <a:spcAft>
                <a:spcPts val="0"/>
              </a:spcAft>
              <a:buSzPts val="1600"/>
              <a:buFont typeface="Candara"/>
              <a:buChar char="❏"/>
            </a:pPr>
            <a:r>
              <a:rPr lang="en-IN">
                <a:latin typeface="Candara"/>
                <a:ea typeface="Candara"/>
                <a:cs typeface="Candara"/>
                <a:sym typeface="Candara"/>
              </a:rPr>
              <a:t>No built-in Ack of transmission - much like a UDP packet</a:t>
            </a:r>
            <a:endParaRPr>
              <a:latin typeface="Candara"/>
              <a:ea typeface="Candara"/>
              <a:cs typeface="Candara"/>
              <a:sym typeface="Candara"/>
            </a:endParaRPr>
          </a:p>
        </p:txBody>
      </p:sp>
      <p:sp>
        <p:nvSpPr>
          <p:cNvPr id="127" name="Google Shape;127;g74fc128e3c_4_0"/>
          <p:cNvSpPr txBox="1"/>
          <p:nvPr/>
        </p:nvSpPr>
        <p:spPr>
          <a:xfrm>
            <a:off x="379775" y="852625"/>
            <a:ext cx="4495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6000"/>
              <a:buFont typeface="Arial"/>
              <a:buNone/>
            </a:pPr>
            <a:r>
              <a:rPr b="1" i="0" lang="en-IN" sz="1800" u="none" cap="none" strike="noStrike">
                <a:solidFill>
                  <a:schemeClr val="accent6"/>
                </a:solidFill>
                <a:latin typeface="Candara"/>
                <a:ea typeface="Candara"/>
                <a:cs typeface="Candara"/>
                <a:sym typeface="Candara"/>
              </a:rPr>
              <a:t>Pros</a:t>
            </a:r>
            <a:endParaRPr b="0" i="0" sz="1800" u="none" cap="none" strike="noStrike">
              <a:solidFill>
                <a:srgbClr val="000000"/>
              </a:solidFill>
              <a:latin typeface="Montserrat Light"/>
              <a:ea typeface="Montserrat Light"/>
              <a:cs typeface="Montserrat Light"/>
              <a:sym typeface="Montserrat Light"/>
            </a:endParaRPr>
          </a:p>
        </p:txBody>
      </p:sp>
      <p:sp>
        <p:nvSpPr>
          <p:cNvPr id="128" name="Google Shape;128;g74fc128e3c_4_0"/>
          <p:cNvSpPr txBox="1"/>
          <p:nvPr/>
        </p:nvSpPr>
        <p:spPr>
          <a:xfrm>
            <a:off x="4824950" y="852625"/>
            <a:ext cx="3479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6000"/>
              <a:buFont typeface="Arial"/>
              <a:buNone/>
            </a:pPr>
            <a:r>
              <a:rPr b="1" i="0" lang="en-IN" sz="1800" u="none" cap="none" strike="noStrike">
                <a:solidFill>
                  <a:schemeClr val="accent6"/>
                </a:solidFill>
                <a:latin typeface="Candara"/>
                <a:ea typeface="Candara"/>
                <a:cs typeface="Candara"/>
                <a:sym typeface="Candara"/>
              </a:rPr>
              <a:t>Cons</a:t>
            </a:r>
            <a:endParaRPr b="0" i="0" sz="1800" u="none" cap="none" strike="noStrike">
              <a:solidFill>
                <a:srgbClr val="000000"/>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5"/>
          <p:cNvSpPr txBox="1"/>
          <p:nvPr>
            <p:ph idx="4294967295" type="body"/>
          </p:nvPr>
        </p:nvSpPr>
        <p:spPr>
          <a:xfrm>
            <a:off x="0" y="0"/>
            <a:ext cx="7332300" cy="472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600"/>
              </a:spcBef>
              <a:spcAft>
                <a:spcPts val="0"/>
              </a:spcAft>
              <a:buSzPts val="1600"/>
              <a:buNone/>
            </a:pPr>
            <a:r>
              <a:rPr b="1" lang="en-IN" sz="3000">
                <a:solidFill>
                  <a:schemeClr val="accent6"/>
                </a:solidFill>
                <a:latin typeface="Candara"/>
                <a:ea typeface="Candara"/>
                <a:cs typeface="Candara"/>
                <a:sym typeface="Candara"/>
              </a:rPr>
              <a:t> Screenshots of application</a:t>
            </a:r>
            <a:endParaRPr b="1" sz="3000">
              <a:latin typeface="Candara"/>
              <a:ea typeface="Candara"/>
              <a:cs typeface="Candara"/>
              <a:sym typeface="Candara"/>
            </a:endParaRPr>
          </a:p>
        </p:txBody>
      </p:sp>
      <p:sp>
        <p:nvSpPr>
          <p:cNvPr id="134" name="Google Shape;134;p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grpSp>
        <p:nvGrpSpPr>
          <p:cNvPr id="135" name="Google Shape;135;p5"/>
          <p:cNvGrpSpPr/>
          <p:nvPr/>
        </p:nvGrpSpPr>
        <p:grpSpPr>
          <a:xfrm>
            <a:off x="3369800" y="571397"/>
            <a:ext cx="2119546" cy="4396359"/>
            <a:chOff x="2547150" y="238125"/>
            <a:chExt cx="2525675" cy="5238750"/>
          </a:xfrm>
        </p:grpSpPr>
        <p:sp>
          <p:nvSpPr>
            <p:cNvPr id="136" name="Google Shape;136;p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5"/>
          <p:cNvSpPr/>
          <p:nvPr/>
        </p:nvSpPr>
        <p:spPr>
          <a:xfrm>
            <a:off x="3425925" y="981863"/>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I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grpSp>
        <p:nvGrpSpPr>
          <p:cNvPr id="141" name="Google Shape;141;p5"/>
          <p:cNvGrpSpPr/>
          <p:nvPr/>
        </p:nvGrpSpPr>
        <p:grpSpPr>
          <a:xfrm>
            <a:off x="348938" y="571397"/>
            <a:ext cx="2119546" cy="4396359"/>
            <a:chOff x="2547150" y="238125"/>
            <a:chExt cx="2525675" cy="5238750"/>
          </a:xfrm>
        </p:grpSpPr>
        <p:sp>
          <p:nvSpPr>
            <p:cNvPr id="142" name="Google Shape;142;p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5"/>
          <p:cNvSpPr/>
          <p:nvPr/>
        </p:nvSpPr>
        <p:spPr>
          <a:xfrm>
            <a:off x="6446800" y="981863"/>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I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grpSp>
        <p:nvGrpSpPr>
          <p:cNvPr id="147" name="Google Shape;147;p5"/>
          <p:cNvGrpSpPr/>
          <p:nvPr/>
        </p:nvGrpSpPr>
        <p:grpSpPr>
          <a:xfrm>
            <a:off x="6390675" y="571397"/>
            <a:ext cx="2119546" cy="4396359"/>
            <a:chOff x="2547150" y="238125"/>
            <a:chExt cx="2525675" cy="5238750"/>
          </a:xfrm>
        </p:grpSpPr>
        <p:sp>
          <p:nvSpPr>
            <p:cNvPr id="148" name="Google Shape;148;p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2" name="Google Shape;152;p5"/>
          <p:cNvPicPr preferRelativeResize="0"/>
          <p:nvPr/>
        </p:nvPicPr>
        <p:blipFill rotWithShape="1">
          <a:blip r:embed="rId3">
            <a:alphaModFix/>
          </a:blip>
          <a:srcRect b="30005" l="53998" r="28936" t="13111"/>
          <a:stretch/>
        </p:blipFill>
        <p:spPr>
          <a:xfrm>
            <a:off x="405050" y="981875"/>
            <a:ext cx="2007298" cy="3575399"/>
          </a:xfrm>
          <a:prstGeom prst="rect">
            <a:avLst/>
          </a:prstGeom>
          <a:noFill/>
          <a:ln>
            <a:noFill/>
          </a:ln>
        </p:spPr>
      </p:pic>
      <p:pic>
        <p:nvPicPr>
          <p:cNvPr id="153" name="Google Shape;153;p5"/>
          <p:cNvPicPr preferRelativeResize="0"/>
          <p:nvPr/>
        </p:nvPicPr>
        <p:blipFill rotWithShape="1">
          <a:blip r:embed="rId4">
            <a:alphaModFix/>
          </a:blip>
          <a:srcRect b="33098" l="54188" r="28917" t="12843"/>
          <a:stretch/>
        </p:blipFill>
        <p:spPr>
          <a:xfrm>
            <a:off x="3425925" y="981875"/>
            <a:ext cx="2007298" cy="3575399"/>
          </a:xfrm>
          <a:prstGeom prst="rect">
            <a:avLst/>
          </a:prstGeom>
          <a:noFill/>
          <a:ln>
            <a:noFill/>
          </a:ln>
        </p:spPr>
      </p:pic>
      <p:pic>
        <p:nvPicPr>
          <p:cNvPr id="154" name="Google Shape;154;p5"/>
          <p:cNvPicPr preferRelativeResize="0"/>
          <p:nvPr/>
        </p:nvPicPr>
        <p:blipFill rotWithShape="1">
          <a:blip r:embed="rId5">
            <a:alphaModFix/>
          </a:blip>
          <a:srcRect b="33450" l="54040" r="29066" t="12394"/>
          <a:stretch/>
        </p:blipFill>
        <p:spPr>
          <a:xfrm>
            <a:off x="6446800" y="981875"/>
            <a:ext cx="2007298" cy="353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74fc128e3c_2_27"/>
          <p:cNvSpPr txBox="1"/>
          <p:nvPr>
            <p:ph idx="4294967295" type="body"/>
          </p:nvPr>
        </p:nvSpPr>
        <p:spPr>
          <a:xfrm>
            <a:off x="0" y="0"/>
            <a:ext cx="7332300" cy="472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600"/>
              </a:spcBef>
              <a:spcAft>
                <a:spcPts val="0"/>
              </a:spcAft>
              <a:buSzPts val="1600"/>
              <a:buNone/>
            </a:pPr>
            <a:r>
              <a:rPr b="1" lang="en-IN" sz="3000">
                <a:solidFill>
                  <a:schemeClr val="accent6"/>
                </a:solidFill>
                <a:latin typeface="Candara"/>
                <a:ea typeface="Candara"/>
                <a:cs typeface="Candara"/>
                <a:sym typeface="Candara"/>
              </a:rPr>
              <a:t> Screenshots of application (discovery)</a:t>
            </a:r>
            <a:endParaRPr b="1" sz="3000">
              <a:latin typeface="Candara"/>
              <a:ea typeface="Candara"/>
              <a:cs typeface="Candara"/>
              <a:sym typeface="Candara"/>
            </a:endParaRPr>
          </a:p>
        </p:txBody>
      </p:sp>
      <p:sp>
        <p:nvSpPr>
          <p:cNvPr id="160" name="Google Shape;160;g74fc128e3c_2_27"/>
          <p:cNvSpPr/>
          <p:nvPr/>
        </p:nvSpPr>
        <p:spPr>
          <a:xfrm>
            <a:off x="286325" y="981863"/>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I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sp>
        <p:nvSpPr>
          <p:cNvPr id="161" name="Google Shape;161;g74fc128e3c_2_2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grpSp>
        <p:nvGrpSpPr>
          <p:cNvPr id="162" name="Google Shape;162;g74fc128e3c_2_27"/>
          <p:cNvGrpSpPr/>
          <p:nvPr/>
        </p:nvGrpSpPr>
        <p:grpSpPr>
          <a:xfrm>
            <a:off x="230200" y="571397"/>
            <a:ext cx="2119546" cy="4396359"/>
            <a:chOff x="2547150" y="238125"/>
            <a:chExt cx="2525675" cy="5238750"/>
          </a:xfrm>
        </p:grpSpPr>
        <p:sp>
          <p:nvSpPr>
            <p:cNvPr id="163" name="Google Shape;163;g74fc128e3c_2_2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74fc128e3c_2_2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74fc128e3c_2_2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74fc128e3c_2_2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g74fc128e3c_2_27"/>
          <p:cNvSpPr/>
          <p:nvPr/>
        </p:nvSpPr>
        <p:spPr>
          <a:xfrm>
            <a:off x="3425925" y="981863"/>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I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grpSp>
        <p:nvGrpSpPr>
          <p:cNvPr id="168" name="Google Shape;168;g74fc128e3c_2_27"/>
          <p:cNvGrpSpPr/>
          <p:nvPr/>
        </p:nvGrpSpPr>
        <p:grpSpPr>
          <a:xfrm>
            <a:off x="3369800" y="571397"/>
            <a:ext cx="2119546" cy="4396359"/>
            <a:chOff x="2547150" y="238125"/>
            <a:chExt cx="2525675" cy="5238750"/>
          </a:xfrm>
        </p:grpSpPr>
        <p:sp>
          <p:nvSpPr>
            <p:cNvPr id="169" name="Google Shape;169;g74fc128e3c_2_2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74fc128e3c_2_2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74fc128e3c_2_2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74fc128e3c_2_2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g74fc128e3c_2_27"/>
          <p:cNvSpPr/>
          <p:nvPr/>
        </p:nvSpPr>
        <p:spPr>
          <a:xfrm>
            <a:off x="6446800" y="981863"/>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I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grpSp>
        <p:nvGrpSpPr>
          <p:cNvPr id="174" name="Google Shape;174;g74fc128e3c_2_27"/>
          <p:cNvGrpSpPr/>
          <p:nvPr/>
        </p:nvGrpSpPr>
        <p:grpSpPr>
          <a:xfrm>
            <a:off x="6390675" y="571397"/>
            <a:ext cx="2119546" cy="4396359"/>
            <a:chOff x="2547150" y="238125"/>
            <a:chExt cx="2525675" cy="5238750"/>
          </a:xfrm>
        </p:grpSpPr>
        <p:sp>
          <p:nvSpPr>
            <p:cNvPr id="175" name="Google Shape;175;g74fc128e3c_2_2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74fc128e3c_2_2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74fc128e3c_2_2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74fc128e3c_2_2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9" name="Google Shape;179;g74fc128e3c_2_27"/>
          <p:cNvPicPr preferRelativeResize="0"/>
          <p:nvPr/>
        </p:nvPicPr>
        <p:blipFill rotWithShape="1">
          <a:blip r:embed="rId3">
            <a:alphaModFix/>
          </a:blip>
          <a:srcRect b="0" l="0" r="0" t="0"/>
          <a:stretch/>
        </p:blipFill>
        <p:spPr>
          <a:xfrm>
            <a:off x="286325" y="981875"/>
            <a:ext cx="2007300" cy="3575400"/>
          </a:xfrm>
          <a:prstGeom prst="rect">
            <a:avLst/>
          </a:prstGeom>
          <a:noFill/>
          <a:ln>
            <a:noFill/>
          </a:ln>
        </p:spPr>
      </p:pic>
      <p:pic>
        <p:nvPicPr>
          <p:cNvPr id="180" name="Google Shape;180;g74fc128e3c_2_27"/>
          <p:cNvPicPr preferRelativeResize="0"/>
          <p:nvPr/>
        </p:nvPicPr>
        <p:blipFill rotWithShape="1">
          <a:blip r:embed="rId4">
            <a:alphaModFix/>
          </a:blip>
          <a:srcRect b="32450" l="43336" r="40582" t="15568"/>
          <a:stretch/>
        </p:blipFill>
        <p:spPr>
          <a:xfrm>
            <a:off x="3425925" y="981875"/>
            <a:ext cx="2007300" cy="3575401"/>
          </a:xfrm>
          <a:prstGeom prst="rect">
            <a:avLst/>
          </a:prstGeom>
          <a:noFill/>
          <a:ln>
            <a:noFill/>
          </a:ln>
        </p:spPr>
      </p:pic>
      <p:pic>
        <p:nvPicPr>
          <p:cNvPr id="181" name="Google Shape;181;g74fc128e3c_2_27"/>
          <p:cNvPicPr preferRelativeResize="0"/>
          <p:nvPr/>
        </p:nvPicPr>
        <p:blipFill rotWithShape="1">
          <a:blip r:embed="rId4">
            <a:alphaModFix/>
          </a:blip>
          <a:srcRect b="31662" l="67380" r="14976" t="14524"/>
          <a:stretch/>
        </p:blipFill>
        <p:spPr>
          <a:xfrm>
            <a:off x="6446800" y="981875"/>
            <a:ext cx="2007300" cy="3575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4"/>
          <p:cNvSpPr txBox="1"/>
          <p:nvPr>
            <p:ph type="ctrTitle"/>
          </p:nvPr>
        </p:nvSpPr>
        <p:spPr>
          <a:xfrm>
            <a:off x="532905" y="479685"/>
            <a:ext cx="6766500" cy="779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b="1" lang="en-IN" sz="3000">
                <a:solidFill>
                  <a:schemeClr val="accent6"/>
                </a:solidFill>
                <a:latin typeface="Candara"/>
                <a:ea typeface="Candara"/>
                <a:cs typeface="Candara"/>
                <a:sym typeface="Candara"/>
              </a:rPr>
              <a:t>Challenges</a:t>
            </a:r>
            <a:br>
              <a:rPr lang="en-IN" sz="3600">
                <a:solidFill>
                  <a:schemeClr val="accent6"/>
                </a:solidFill>
                <a:latin typeface="Candara"/>
                <a:ea typeface="Candara"/>
                <a:cs typeface="Candara"/>
                <a:sym typeface="Candara"/>
              </a:rPr>
            </a:br>
            <a:endParaRPr sz="3600">
              <a:latin typeface="Candara"/>
              <a:ea typeface="Candara"/>
              <a:cs typeface="Candara"/>
              <a:sym typeface="Candara"/>
            </a:endParaRPr>
          </a:p>
        </p:txBody>
      </p:sp>
      <p:sp>
        <p:nvSpPr>
          <p:cNvPr id="187" name="Google Shape;187;p4"/>
          <p:cNvSpPr/>
          <p:nvPr/>
        </p:nvSpPr>
        <p:spPr>
          <a:xfrm>
            <a:off x="2393075" y="403475"/>
            <a:ext cx="344169" cy="338062"/>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txBox="1"/>
          <p:nvPr>
            <p:ph type="ctrTitle"/>
          </p:nvPr>
        </p:nvSpPr>
        <p:spPr>
          <a:xfrm>
            <a:off x="532900" y="2165652"/>
            <a:ext cx="6766500" cy="1559700"/>
          </a:xfrm>
          <a:prstGeom prst="rect">
            <a:avLst/>
          </a:prstGeom>
          <a:noFill/>
          <a:ln>
            <a:noFill/>
          </a:ln>
        </p:spPr>
        <p:txBody>
          <a:bodyPr anchorCtr="0" anchor="b" bIns="0" lIns="0" spcFirstLastPara="1" rIns="0" wrap="square" tIns="0">
            <a:noAutofit/>
          </a:bodyPr>
          <a:lstStyle/>
          <a:p>
            <a:pPr indent="-330200" lvl="0" marL="457200" rtl="0" algn="l">
              <a:lnSpc>
                <a:spcPct val="150000"/>
              </a:lnSpc>
              <a:spcBef>
                <a:spcPts val="0"/>
              </a:spcBef>
              <a:spcAft>
                <a:spcPts val="0"/>
              </a:spcAft>
              <a:buSzPts val="1600"/>
              <a:buFont typeface="Candara"/>
              <a:buChar char="❏"/>
            </a:pPr>
            <a:r>
              <a:rPr lang="en-IN" sz="1600">
                <a:latin typeface="Candara"/>
                <a:ea typeface="Candara"/>
                <a:cs typeface="Candara"/>
                <a:sym typeface="Candara"/>
              </a:rPr>
              <a:t>Working with Android and Java</a:t>
            </a:r>
            <a:endParaRPr sz="1600">
              <a:latin typeface="Candara"/>
              <a:ea typeface="Candara"/>
              <a:cs typeface="Candara"/>
              <a:sym typeface="Candara"/>
            </a:endParaRPr>
          </a:p>
          <a:p>
            <a:pPr indent="-330200" lvl="0" marL="457200" rtl="0" algn="l">
              <a:lnSpc>
                <a:spcPct val="150000"/>
              </a:lnSpc>
              <a:spcBef>
                <a:spcPts val="0"/>
              </a:spcBef>
              <a:spcAft>
                <a:spcPts val="0"/>
              </a:spcAft>
              <a:buSzPts val="1600"/>
              <a:buFont typeface="Candara"/>
              <a:buChar char="❏"/>
            </a:pPr>
            <a:r>
              <a:rPr lang="en-IN" sz="1600">
                <a:latin typeface="Candara"/>
                <a:ea typeface="Candara"/>
                <a:cs typeface="Candara"/>
                <a:sym typeface="Candara"/>
              </a:rPr>
              <a:t>Moving among the pairs and passing knowledge</a:t>
            </a:r>
            <a:endParaRPr sz="1600">
              <a:latin typeface="Candara"/>
              <a:ea typeface="Candara"/>
              <a:cs typeface="Candara"/>
              <a:sym typeface="Candara"/>
            </a:endParaRPr>
          </a:p>
          <a:p>
            <a:pPr indent="-330200" lvl="0" marL="457200" rtl="0" algn="l">
              <a:lnSpc>
                <a:spcPct val="150000"/>
              </a:lnSpc>
              <a:spcBef>
                <a:spcPts val="0"/>
              </a:spcBef>
              <a:spcAft>
                <a:spcPts val="0"/>
              </a:spcAft>
              <a:buSzPts val="1600"/>
              <a:buFont typeface="Candara"/>
              <a:buChar char="❏"/>
            </a:pPr>
            <a:r>
              <a:rPr lang="en-IN" sz="1600">
                <a:latin typeface="Candara"/>
                <a:ea typeface="Candara"/>
                <a:cs typeface="Candara"/>
                <a:sym typeface="Candara"/>
              </a:rPr>
              <a:t>Lack of android devices</a:t>
            </a:r>
            <a:endParaRPr sz="1600">
              <a:latin typeface="Candara"/>
              <a:ea typeface="Candara"/>
              <a:cs typeface="Candara"/>
              <a:sym typeface="Candara"/>
            </a:endParaRPr>
          </a:p>
          <a:p>
            <a:pPr indent="-330200" lvl="0" marL="457200" rtl="0" algn="l">
              <a:lnSpc>
                <a:spcPct val="150000"/>
              </a:lnSpc>
              <a:spcBef>
                <a:spcPts val="0"/>
              </a:spcBef>
              <a:spcAft>
                <a:spcPts val="0"/>
              </a:spcAft>
              <a:buSzPts val="1600"/>
              <a:buFont typeface="Candara"/>
              <a:buChar char="❏"/>
            </a:pPr>
            <a:r>
              <a:rPr lang="en-IN" sz="1600">
                <a:latin typeface="Candara"/>
                <a:ea typeface="Candara"/>
                <a:cs typeface="Candara"/>
                <a:sym typeface="Candara"/>
              </a:rPr>
              <a:t>Team members located at different Geographical locations and time zones</a:t>
            </a:r>
            <a:endParaRPr sz="1600">
              <a:latin typeface="Candara"/>
              <a:ea typeface="Candara"/>
              <a:cs typeface="Candara"/>
              <a:sym typeface="Candara"/>
            </a:endParaRPr>
          </a:p>
          <a:p>
            <a:pPr indent="-330200" lvl="0" marL="457200" rtl="0" algn="l">
              <a:lnSpc>
                <a:spcPct val="150000"/>
              </a:lnSpc>
              <a:spcBef>
                <a:spcPts val="0"/>
              </a:spcBef>
              <a:spcAft>
                <a:spcPts val="0"/>
              </a:spcAft>
              <a:buSzPts val="1600"/>
              <a:buFont typeface="Candara"/>
              <a:buChar char="❏"/>
            </a:pPr>
            <a:r>
              <a:rPr lang="en-IN" sz="1600">
                <a:latin typeface="Candara"/>
                <a:ea typeface="Candara"/>
                <a:cs typeface="Candara"/>
                <a:sym typeface="Candara"/>
              </a:rPr>
              <a:t>Using XP programming development, following the best software development practices was difficult</a:t>
            </a:r>
            <a:endParaRPr sz="1600">
              <a:latin typeface="Candara"/>
              <a:ea typeface="Candara"/>
              <a:cs typeface="Candara"/>
              <a:sym typeface="Candara"/>
            </a:endParaRPr>
          </a:p>
          <a:p>
            <a:pPr indent="0" lvl="0" marL="0" rtl="0" algn="l">
              <a:lnSpc>
                <a:spcPct val="90000"/>
              </a:lnSpc>
              <a:spcBef>
                <a:spcPts val="0"/>
              </a:spcBef>
              <a:spcAft>
                <a:spcPts val="0"/>
              </a:spcAft>
              <a:buSzPts val="4800"/>
              <a:buNone/>
            </a:pPr>
            <a:r>
              <a:t/>
            </a:r>
            <a:endParaRPr sz="1400">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7"/>
          <p:cNvSpPr txBox="1"/>
          <p:nvPr>
            <p:ph idx="4294967295" type="title"/>
          </p:nvPr>
        </p:nvSpPr>
        <p:spPr>
          <a:xfrm>
            <a:off x="579125" y="334013"/>
            <a:ext cx="6766500" cy="478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b="1" lang="en-IN" sz="3000">
                <a:solidFill>
                  <a:schemeClr val="accent6"/>
                </a:solidFill>
                <a:latin typeface="Candara"/>
                <a:ea typeface="Candara"/>
                <a:cs typeface="Candara"/>
                <a:sym typeface="Candara"/>
              </a:rPr>
              <a:t>Future Scope</a:t>
            </a:r>
            <a:endParaRPr b="1" sz="3000">
              <a:latin typeface="Candara"/>
              <a:ea typeface="Candara"/>
              <a:cs typeface="Candara"/>
              <a:sym typeface="Candara"/>
            </a:endParaRPr>
          </a:p>
        </p:txBody>
      </p:sp>
      <p:sp>
        <p:nvSpPr>
          <p:cNvPr id="194" name="Google Shape;194;p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grpSp>
        <p:nvGrpSpPr>
          <p:cNvPr id="195" name="Google Shape;195;p7"/>
          <p:cNvGrpSpPr/>
          <p:nvPr/>
        </p:nvGrpSpPr>
        <p:grpSpPr>
          <a:xfrm>
            <a:off x="2880393" y="502309"/>
            <a:ext cx="390833" cy="294329"/>
            <a:chOff x="5268225" y="4341925"/>
            <a:chExt cx="468850" cy="387275"/>
          </a:xfrm>
        </p:grpSpPr>
        <p:sp>
          <p:nvSpPr>
            <p:cNvPr id="196" name="Google Shape;196;p7"/>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7"/>
          <p:cNvSpPr txBox="1"/>
          <p:nvPr>
            <p:ph idx="4294967295" type="ctrTitle"/>
          </p:nvPr>
        </p:nvSpPr>
        <p:spPr>
          <a:xfrm>
            <a:off x="517275" y="2476825"/>
            <a:ext cx="7404000" cy="1666500"/>
          </a:xfrm>
          <a:prstGeom prst="rect">
            <a:avLst/>
          </a:prstGeom>
          <a:noFill/>
          <a:ln>
            <a:noFill/>
          </a:ln>
        </p:spPr>
        <p:txBody>
          <a:bodyPr anchorCtr="0" anchor="b" bIns="0" lIns="0" spcFirstLastPara="1" rIns="0" wrap="square" tIns="0">
            <a:noAutofit/>
          </a:bodyPr>
          <a:lstStyle/>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Integration of more features in the User Interface</a:t>
            </a:r>
            <a:endParaRPr b="0" i="0" sz="1600" u="none" cap="none" strike="noStrike">
              <a:solidFill>
                <a:schemeClr val="lt1"/>
              </a:solidFill>
              <a:latin typeface="Candara"/>
              <a:ea typeface="Candara"/>
              <a:cs typeface="Candara"/>
              <a:sym typeface="Candara"/>
            </a:endParaRPr>
          </a:p>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Integration of ride hailing apps such as Uber with payment options integrated with the app</a:t>
            </a:r>
            <a:endParaRPr b="0" i="0" sz="1600" u="none" cap="none" strike="noStrike">
              <a:solidFill>
                <a:schemeClr val="lt1"/>
              </a:solidFill>
              <a:latin typeface="Candara"/>
              <a:ea typeface="Candara"/>
              <a:cs typeface="Candara"/>
              <a:sym typeface="Candara"/>
            </a:endParaRPr>
          </a:p>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Enhance Map navigation such as finding optimal path using dynamic routing</a:t>
            </a:r>
            <a:endParaRPr b="0" i="0" sz="1600" u="none" cap="none" strike="noStrike">
              <a:solidFill>
                <a:schemeClr val="lt1"/>
              </a:solidFill>
              <a:latin typeface="Candara"/>
              <a:ea typeface="Candara"/>
              <a:cs typeface="Candara"/>
              <a:sym typeface="Candara"/>
            </a:endParaRPr>
          </a:p>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Enhance Security and fault tolerance of the application</a:t>
            </a:r>
            <a:endParaRPr b="0" i="0" sz="1600" u="none" cap="none" strike="noStrike">
              <a:solidFill>
                <a:schemeClr val="lt1"/>
              </a:solidFill>
              <a:latin typeface="Candara"/>
              <a:ea typeface="Candara"/>
              <a:cs typeface="Candara"/>
              <a:sym typeface="Candara"/>
            </a:endParaRPr>
          </a:p>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Giving users more filters and preferences to find the rides</a:t>
            </a:r>
            <a:endParaRPr b="0" i="0" sz="1600" u="none" cap="none" strike="noStrike">
              <a:solidFill>
                <a:schemeClr val="lt1"/>
              </a:solidFill>
              <a:latin typeface="Candara"/>
              <a:ea typeface="Candara"/>
              <a:cs typeface="Candara"/>
              <a:sym typeface="Candara"/>
            </a:endParaRPr>
          </a:p>
          <a:p>
            <a:pPr indent="-330200" lvl="0" marL="457200" marR="0" rtl="0" algn="l">
              <a:lnSpc>
                <a:spcPct val="150000"/>
              </a:lnSpc>
              <a:spcBef>
                <a:spcPts val="0"/>
              </a:spcBef>
              <a:spcAft>
                <a:spcPts val="0"/>
              </a:spcAft>
              <a:buClr>
                <a:schemeClr val="lt1"/>
              </a:buClr>
              <a:buSzPts val="1600"/>
              <a:buFont typeface="Candara"/>
              <a:buChar char="❏"/>
            </a:pPr>
            <a:r>
              <a:rPr b="0" i="0" lang="en-IN" sz="1600" u="none" cap="none" strike="noStrike">
                <a:solidFill>
                  <a:schemeClr val="lt1"/>
                </a:solidFill>
                <a:latin typeface="Candara"/>
                <a:ea typeface="Candara"/>
                <a:cs typeface="Candara"/>
                <a:sym typeface="Candara"/>
              </a:rPr>
              <a:t>Use of AWS or HaProxy for load balancing</a:t>
            </a:r>
            <a:endParaRPr b="0" i="0" sz="1600" u="none" cap="none" strike="noStrike">
              <a:solidFill>
                <a:schemeClr val="lt1"/>
              </a:solidFill>
              <a:latin typeface="Candara"/>
              <a:ea typeface="Candara"/>
              <a:cs typeface="Candara"/>
              <a:sym typeface="Candara"/>
            </a:endParaRPr>
          </a:p>
          <a:p>
            <a:pPr indent="0" lvl="0" marL="0" marR="0" rtl="0" algn="l">
              <a:lnSpc>
                <a:spcPct val="150000"/>
              </a:lnSpc>
              <a:spcBef>
                <a:spcPts val="0"/>
              </a:spcBef>
              <a:spcAft>
                <a:spcPts val="0"/>
              </a:spcAft>
              <a:buClr>
                <a:schemeClr val="lt1"/>
              </a:buClr>
              <a:buSzPts val="6000"/>
              <a:buFont typeface="DM Serif Display"/>
              <a:buNone/>
            </a:pPr>
            <a:r>
              <a:t/>
            </a:r>
            <a:endParaRPr b="0" i="0" sz="1400" u="none" cap="none" strike="noStrike">
              <a:solidFill>
                <a:schemeClr val="lt1"/>
              </a:solidFill>
              <a:latin typeface="Candara"/>
              <a:ea typeface="Candara"/>
              <a:cs typeface="Candara"/>
              <a:sym typeface="Candara"/>
            </a:endParaRPr>
          </a:p>
          <a:p>
            <a:pPr indent="0" lvl="0" marL="0" marR="0" rtl="0" algn="l">
              <a:lnSpc>
                <a:spcPct val="90000"/>
              </a:lnSpc>
              <a:spcBef>
                <a:spcPts val="0"/>
              </a:spcBef>
              <a:spcAft>
                <a:spcPts val="0"/>
              </a:spcAft>
              <a:buClr>
                <a:schemeClr val="lt1"/>
              </a:buClr>
              <a:buSzPts val="4800"/>
              <a:buFont typeface="DM Serif Display"/>
              <a:buNone/>
            </a:pPr>
            <a:r>
              <a:t/>
            </a:r>
            <a:endParaRPr b="0" i="0" sz="1400" u="none" cap="none" strike="noStrike">
              <a:solidFill>
                <a:schemeClr val="lt1"/>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