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customXml" Target="../customXml/item1.xml"/><Relationship Id="rId28" Type="http://schemas.openxmlformats.org/officeDocument/2006/relationships/customXmlProps" Target="../customXml/itemProps1.xml"/><Relationship Id="rId2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104867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04859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0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1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2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3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04863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104865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104866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10486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104858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4867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4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p>
            <a:pPr algn="ctr"/>
            <a:r>
              <a:rPr>
                <a:solidFill>
                  <a:srgbClr val="02A5E3"/>
                </a:solidFill>
              </a:rPr>
              <a:t>Predictive Maintenance of Industrial Machinery</a:t>
            </a:r>
            <a:endParaRPr altLang="en-US" lang="zh-CN">
              <a:solidFill>
                <a:srgbClr val="02A5E3"/>
              </a:solidFill>
            </a:endParaRPr>
          </a:p>
        </p:txBody>
      </p:sp>
      <p:sp>
        <p:nvSpPr>
          <p:cNvPr id="1048602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603" name="TextBox 3"/>
          <p:cNvSpPr txBox="1"/>
          <p:nvPr/>
        </p:nvSpPr>
        <p:spPr>
          <a:xfrm rot="21600000">
            <a:off x="1359108" y="4101560"/>
            <a:ext cx="9770650" cy="1615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rgbClr val="02A5E3"/>
                </a:solidFill>
                <a:latin typeface="Arial" pitchFamily="34" charset="0"/>
                <a:cs typeface="Arial" pitchFamily="34" charset="0"/>
              </a:rPr>
              <a:t>Presented By:</a:t>
            </a:r>
            <a:endParaRPr b="1" dirty="0" sz="2000" lang="en-US">
              <a:solidFill>
                <a:srgbClr val="02A5E3"/>
              </a:solidFill>
              <a:latin typeface="Arial" pitchFamily="34" charset="0"/>
              <a:cs typeface="Arial" pitchFamily="34" charset="0"/>
            </a:endParaRPr>
          </a:p>
          <a:p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1. Student Name-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b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y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p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rgbClr val="02A5E3"/>
                </a:solidFill>
                <a:latin typeface="Arial"/>
                <a:cs typeface="Arial"/>
              </a:rPr>
              <a:t>i</a:t>
            </a:r>
            <a:endParaRPr altLang="en-US" lang="zh-CN">
              <a:solidFill>
                <a:srgbClr val="02A5E3"/>
              </a:solidFill>
            </a:endParaRPr>
          </a:p>
          <a:p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2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.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o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l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l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g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-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U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i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v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r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s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i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t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y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o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f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L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u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k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o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w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 </a:t>
            </a:r>
            <a:endParaRPr altLang="en-US" lang="zh-CN">
              <a:solidFill>
                <a:srgbClr val="02A5E3"/>
              </a:solidFill>
            </a:endParaRPr>
          </a:p>
          <a:p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3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.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B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r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a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h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-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o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m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p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u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t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r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S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i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&amp;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g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i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r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i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g</a:t>
            </a:r>
            <a:endParaRPr altLang="en-US" lang="zh-CN">
              <a:solidFill>
                <a:srgbClr val="02A5E3"/>
              </a:solidFill>
            </a:endParaRPr>
          </a:p>
          <a:p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4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.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S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t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u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d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t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I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d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-</a:t>
            </a:r>
            <a:r>
              <a:rPr altLang="en-US" b="1" dirty="0" sz="2000" lang="en-US">
                <a:solidFill>
                  <a:srgbClr val="02A5E3"/>
                </a:solidFill>
                <a:latin typeface="Arial"/>
                <a:cs typeface="Arial"/>
              </a:rPr>
              <a:t>STU68334921878d11748191521</a:t>
            </a:r>
            <a:endParaRPr altLang="en-US" lang="zh-CN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216" y="0"/>
            <a:ext cx="12133567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7585" y="0"/>
            <a:ext cx="12116830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582003" y="5045"/>
            <a:ext cx="13618265" cy="685295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1559"/>
            <a:ext cx="12192000" cy="6814882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257555" y="639185"/>
            <a:ext cx="11676891" cy="5579628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200" lang="en-IN">
                <a:solidFill>
                  <a:srgbClr val="92D04F"/>
                </a:solidFill>
              </a:rPr>
              <a:t>Predictive maintenance optimizes equipment performance, reduces downtime and costs, and improves efficiency through machine learning algorithms and scalable IBM Cloud deployment, enabling industries to stay competitive and achieve operational excellence.</a:t>
            </a:r>
            <a:endParaRPr dirty="0" sz="2000" lang="en-IN">
              <a:solidFill>
                <a:srgbClr val="92D04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indent="0" marL="0">
              <a:buNone/>
            </a:pPr>
            <a:r>
              <a:rPr b="1" dirty="0" sz="2800" lang="en-US"/>
              <a:t>The future scope of predictive maintenance includes integrating AI, IoT, and edge computing to further enhance predictive accuracy and enable real-time decision-making, driving increased efficiency, reduced costs, and improved asset reliability across industries, while also enabling proactive maintenance, minimizing downtime, and optimizing resource allocation.</a:t>
            </a:r>
            <a:endParaRPr b="1" dirty="0" sz="200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400" lang="en-IN"/>
              <a:t>1. *IBM*: IBM Cloud Pak for Data, IBM Watson Studio, IBM Maximo</a:t>
            </a:r>
            <a:endParaRPr dirty="0" sz="2400" lang="en-IN"/>
          </a:p>
          <a:p>
            <a:pPr indent="-305435" marL="305435"/>
            <a:r>
              <a:rPr dirty="0" sz="2400" lang="en-IN"/>
              <a:t>2. *Research Papers*:</a:t>
            </a:r>
            <a:endParaRPr dirty="0" sz="2400" lang="en-IN"/>
          </a:p>
          <a:p>
            <a:pPr indent="-305435" marL="305435"/>
            <a:r>
              <a:rPr dirty="0" sz="2400" lang="en-IN"/>
              <a:t>    - "Predictive Maintenance using Machine Learning" by IEEE</a:t>
            </a:r>
            <a:endParaRPr dirty="0" sz="2400" lang="en-IN"/>
          </a:p>
          <a:p>
            <a:pPr indent="-305435" marL="305435"/>
            <a:r>
              <a:rPr dirty="0" sz="2400" lang="en-IN"/>
              <a:t>    - "A Survey on Predictive Maintenance for Industrial Equipment" by Elsevier</a:t>
            </a:r>
            <a:endParaRPr dirty="0" sz="2400" lang="en-IN"/>
          </a:p>
          <a:p>
            <a:pPr indent="-305435" marL="305435"/>
            <a:r>
              <a:rPr dirty="0" sz="2400" lang="en-IN"/>
              <a:t>3. *Industry Reports*:</a:t>
            </a:r>
            <a:endParaRPr dirty="0" sz="2400" lang="en-IN"/>
          </a:p>
          <a:p>
            <a:pPr indent="-305435" marL="305435"/>
            <a:r>
              <a:rPr dirty="0" sz="2400" lang="en-IN"/>
              <a:t>    - "Predictive Maintenance Market Research Report" by MarketsandMarkets</a:t>
            </a:r>
            <a:endParaRPr dirty="0" sz="2400" lang="en-IN"/>
          </a:p>
          <a:p>
            <a:pPr indent="-305435" marL="305435"/>
            <a:r>
              <a:rPr dirty="0" sz="2400" lang="en-IN"/>
              <a:t>    - "Industrial IoT and Predictive Maintenance" by McKinsey</a:t>
            </a:r>
            <a:endParaRPr dirty="0" sz="2400" lang="en-IN"/>
          </a:p>
          <a:p>
            <a:pPr indent="-305435" marL="305435"/>
            <a:r>
              <a:rPr dirty="0" sz="2400" lang="en-IN"/>
              <a:t>4. *Online Resources*:</a:t>
            </a:r>
            <a:endParaRPr dirty="0" sz="2400" lang="en-IN"/>
          </a:p>
          <a:p>
            <a:pPr indent="-305435" marL="305435"/>
            <a:r>
              <a:rPr dirty="0" sz="2400" lang="en-IN"/>
              <a:t>    - Predictive maintenance articles on IBM.com</a:t>
            </a:r>
            <a:endParaRPr dirty="0" sz="2400" lang="en-IN"/>
          </a:p>
          <a:p>
            <a:pPr indent="-305435" marL="305435"/>
            <a:r>
              <a:rPr dirty="0" sz="2400" lang="en-IN"/>
              <a:t>   - Predictive maintenance blogs on LinkedIn</a:t>
            </a:r>
            <a:endParaRPr dirty="0" sz="2400"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</a:p>
        </p:txBody>
      </p:sp>
      <p:sp>
        <p:nvSpPr>
          <p:cNvPr id="104861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8535" y="1302025"/>
            <a:ext cx="11666462" cy="558711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2350" y="1302025"/>
            <a:ext cx="11158457" cy="507003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r>
              <a:rPr dirty="0" sz="2000" lang="en-US">
                <a:latin typeface="Arial"/>
                <a:ea typeface="+mn-lt"/>
                <a:cs typeface="Arial"/>
              </a:rPr>
              <a:t>(Should not include solution)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r>
              <a:rPr dirty="0" sz="2000" lang="en-US">
                <a:latin typeface="Arial"/>
                <a:ea typeface="+mn-lt"/>
                <a:cs typeface="+mn-lt"/>
              </a:rPr>
              <a:t>(Technology Used) 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(Output Image)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-94339" y="1440469"/>
            <a:ext cx="12160595" cy="5244404"/>
          </a:xfrm>
        </p:spPr>
        <p:txBody>
          <a:bodyPr/>
          <a:p>
            <a:r>
              <a:rPr dirty="0" lang="en-IN"/>
              <a:t>Screenshot/ </a:t>
            </a:r>
            <a:r>
              <a:rPr dirty="0" lang="en-IN" err="1"/>
              <a:t>credly</a:t>
            </a:r>
            <a:r>
              <a:rPr dirty="0" lang="en-IN"/>
              <a:t> certificate( RAG Lab)</a:t>
            </a: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598704">
            <a:off x="61564" y="1442618"/>
            <a:ext cx="12159983" cy="5037483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>
          <a:xfrm>
            <a:off x="581192" y="1563426"/>
            <a:ext cx="11029615" cy="4673324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800" lang="en-IN">
                <a:solidFill>
                  <a:srgbClr val="92D04F"/>
                </a:solidFill>
              </a:rPr>
              <a:t>Develop a predictive maintenance model for a fleet of industrial machines to anticipate </a:t>
            </a:r>
            <a:endParaRPr dirty="0" sz="3200" lang="en-IN">
              <a:solidFill>
                <a:srgbClr val="92D04F"/>
              </a:solidFill>
            </a:endParaRPr>
          </a:p>
          <a:p>
            <a:pPr indent="0" marL="0">
              <a:buNone/>
            </a:pPr>
            <a:r>
              <a:rPr dirty="0" sz="2800" lang="en-IN">
                <a:solidFill>
                  <a:srgbClr val="92D04F"/>
                </a:solidFill>
              </a:rPr>
              <a:t>failures before they occur. This project will involve analyzing sensor data from machinery </a:t>
            </a:r>
            <a:endParaRPr dirty="0" sz="3200" lang="en-IN">
              <a:solidFill>
                <a:srgbClr val="92D04F"/>
              </a:solidFill>
            </a:endParaRPr>
          </a:p>
          <a:p>
            <a:pPr indent="0" marL="0">
              <a:buNone/>
            </a:pPr>
            <a:r>
              <a:rPr dirty="0" sz="2800" lang="en-IN">
                <a:solidFill>
                  <a:srgbClr val="92D04F"/>
                </a:solidFill>
              </a:rPr>
              <a:t>to identify patterns that precede a failure. The goal is to create a classification model that </a:t>
            </a:r>
            <a:endParaRPr dirty="0" sz="3200" lang="en-IN">
              <a:solidFill>
                <a:srgbClr val="92D04F"/>
              </a:solidFill>
            </a:endParaRPr>
          </a:p>
          <a:p>
            <a:pPr indent="0" marL="0">
              <a:buNone/>
            </a:pPr>
            <a:r>
              <a:rPr dirty="0" sz="2800" lang="en-IN">
                <a:solidFill>
                  <a:srgbClr val="92D04F"/>
                </a:solidFill>
              </a:rPr>
              <a:t>can predict the type of failure (e.g., tool wear, heat dissipation, power failure) based on </a:t>
            </a:r>
            <a:endParaRPr dirty="0" sz="3200" lang="en-IN">
              <a:solidFill>
                <a:srgbClr val="92D04F"/>
              </a:solidFill>
            </a:endParaRPr>
          </a:p>
          <a:p>
            <a:pPr indent="0" marL="0">
              <a:buNone/>
            </a:pPr>
            <a:r>
              <a:rPr dirty="0" sz="2800" lang="en-IN">
                <a:solidFill>
                  <a:srgbClr val="92D04F"/>
                </a:solidFill>
              </a:rPr>
              <a:t>real-time operational data. This will enable proactive maintenance, reducing downtime </a:t>
            </a:r>
            <a:endParaRPr dirty="0" sz="3200" lang="en-IN">
              <a:solidFill>
                <a:srgbClr val="92D04F"/>
              </a:solidFill>
            </a:endParaRPr>
          </a:p>
          <a:p>
            <a:pPr indent="0" marL="0">
              <a:buNone/>
            </a:pPr>
            <a:r>
              <a:rPr dirty="0" sz="2800" lang="en-IN">
                <a:solidFill>
                  <a:srgbClr val="92D04F"/>
                </a:solidFill>
              </a:rPr>
              <a:t>and operational costs</a:t>
            </a:r>
            <a:endParaRPr dirty="0" lang="en-IN">
              <a:solidFill>
                <a:srgbClr val="92D0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0" marL="0">
              <a:buNone/>
            </a:pPr>
            <a:r>
              <a:rPr dirty="0" lang="en-IN"/>
              <a:t>1. *Data Collection:* Collect sensor data from machines, including temperature, vibration, pressure, and power consumption.</a:t>
            </a:r>
            <a:endParaRPr dirty="0" lang="en-IN"/>
          </a:p>
          <a:p>
            <a:pPr indent="0" marL="0">
              <a:buNone/>
            </a:pPr>
            <a:r>
              <a:rPr dirty="0" lang="en-IN"/>
              <a:t>2. *Data Preprocessing:* Clean and preprocess data, handling missing values and normalizing/scale data.</a:t>
            </a:r>
            <a:endParaRPr dirty="0" lang="en-IN"/>
          </a:p>
          <a:p>
            <a:pPr indent="0" marL="0">
              <a:buNone/>
            </a:pPr>
            <a:r>
              <a:rPr dirty="0" lang="en-IN"/>
              <a:t>3. *Feature Engineering:* Extract relevant features from sensor data, such as time-domain and frequency-domain features.</a:t>
            </a:r>
            <a:endParaRPr dirty="0" lang="en-IN"/>
          </a:p>
          <a:p>
            <a:pPr indent="0" marL="0">
              <a:buNone/>
            </a:pPr>
            <a:r>
              <a:rPr dirty="0" lang="en-IN"/>
              <a:t>4. *Model Training:* Train a classification model using machine learning algorithms, such as Random Forest or Convolutional Neural Networks.</a:t>
            </a:r>
            <a:endParaRPr dirty="0" lang="en-IN"/>
          </a:p>
          <a:p>
            <a:pPr indent="0" marL="0">
              <a:buNone/>
            </a:pPr>
            <a:r>
              <a:rPr dirty="0" lang="en-IN"/>
              <a:t>5. *Model Deployment:* Deploy the model in a production-ready environment, integrating with real-time data streams from machines.</a:t>
            </a:r>
            <a:endParaRPr dirty="0" lang="en-IN"/>
          </a:p>
          <a:p>
            <a:pPr indent="0" marL="0">
              <a:buNone/>
            </a:pPr>
            <a:r>
              <a:rPr dirty="0" lang="en-IN"/>
              <a:t>6. *Model Monitoring:* Continuously monitor model performance and update as needed.</a:t>
            </a:r>
            <a:endParaRPr dirty="0" lang="en-IN"/>
          </a:p>
          <a:p>
            <a:pPr indent="0" marL="0">
              <a:buNone/>
            </a:pPr>
            <a:r>
              <a:rPr dirty="0" lang="en-IN"/>
              <a:t>Benefits:*</a:t>
            </a:r>
            <a:endParaRPr dirty="0" lang="en-IN"/>
          </a:p>
          <a:p>
            <a:pPr indent="0" marL="0">
              <a:buNone/>
            </a:pPr>
            <a:r>
              <a:rPr dirty="0" lang="en-IN"/>
              <a:t>1. *Reduced Downtime:* Predict potential failures before they occur, enabling proactive maintenance.</a:t>
            </a:r>
            <a:endParaRPr dirty="0" lang="en-IN"/>
          </a:p>
          <a:p>
            <a:pPr indent="0" marL="0">
              <a:buNone/>
            </a:pPr>
            <a:r>
              <a:rPr dirty="0" lang="en-IN"/>
              <a:t>2. *Cost Savings:* Minimize emergency repairs and reduce waste.</a:t>
            </a:r>
            <a:endParaRPr dirty="0" lang="en-IN"/>
          </a:p>
          <a:p>
            <a:pPr indent="0" marL="0">
              <a:buNone/>
            </a:pPr>
            <a:r>
              <a:rPr dirty="0" lang="en-IN"/>
              <a:t>3. *Improved Efficiency:* Optimize machine performance and reduce energy consumption.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594" name="Content Placeholder 1"/>
          <p:cNvSpPr>
            <a:spLocks noGrp="1"/>
          </p:cNvSpPr>
          <p:nvPr>
            <p:ph idx="1"/>
          </p:nvPr>
        </p:nvSpPr>
        <p:spPr>
          <a:xfrm>
            <a:off x="269463" y="1192868"/>
            <a:ext cx="11029615" cy="4795698"/>
          </a:xfrm>
        </p:spPr>
        <p:txBody>
          <a:bodyPr/>
          <a:p>
            <a:pPr indent="0" marL="0">
              <a:buNone/>
            </a:pPr>
            <a:r>
              <a:rPr sz="2400" lang="en-US">
                <a:solidFill>
                  <a:srgbClr val="92D050"/>
                </a:solidFill>
              </a:rPr>
              <a:t>Data Collection*: Sensors and IoT devices continuously monitor equipment conditions such as temperature, vibration, pressure, and other relevant parameters.</a:t>
            </a:r>
            <a:endParaRPr sz="2800" lang="en-US">
              <a:solidFill>
                <a:srgbClr val="92D050"/>
              </a:solidFill>
            </a:endParaRPr>
          </a:p>
          <a:p>
            <a:pPr indent="0" marL="0">
              <a:buNone/>
            </a:pPr>
            <a:r>
              <a:rPr sz="2400" lang="en-US">
                <a:solidFill>
                  <a:srgbClr val="92D050"/>
                </a:solidFill>
              </a:rPr>
              <a:t>- *Data Processing &amp; AI Analysis*: Machine learning models analyze collected data to detect anomalies and predict potential failures. AI-powered algorithms identify patterns and trends that can lead to equipment failure.</a:t>
            </a:r>
            <a:endParaRPr sz="2800" lang="en-US">
              <a:solidFill>
                <a:srgbClr val="92D050"/>
              </a:solidFill>
            </a:endParaRPr>
          </a:p>
          <a:p>
            <a:pPr indent="0" marL="0">
              <a:buNone/>
            </a:pPr>
            <a:r>
              <a:rPr sz="2400" lang="en-US">
                <a:solidFill>
                  <a:srgbClr val="92D050"/>
                </a:solidFill>
              </a:rPr>
              <a:t>- *Predictive Alerts*: The system sends alerts to maintenance teams before an issue escalates, allowing for proactive maintenance and minimizing downtime.</a:t>
            </a:r>
            <a:endParaRPr sz="2800" lang="en-US">
              <a:solidFill>
                <a:srgbClr val="92D050"/>
              </a:solidFill>
            </a:endParaRPr>
          </a:p>
          <a:p>
            <a:pPr indent="0" marL="0">
              <a:buNone/>
            </a:pPr>
            <a:r>
              <a:rPr sz="2400" lang="en-US">
                <a:solidFill>
                  <a:srgbClr val="92D050"/>
                </a:solidFill>
              </a:rPr>
              <a:t>- *Condition-Based Monitoring*: Maintenance is scheduled only when necessary, reducing costs and downtime.</a:t>
            </a:r>
            <a:endParaRPr lang="en-US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592" name="Content Placeholder 1"/>
          <p:cNvSpPr>
            <a:spLocks noGrp="1"/>
          </p:cNvSpPr>
          <p:nvPr>
            <p:ph idx="1"/>
          </p:nvPr>
        </p:nvSpPr>
        <p:spPr>
          <a:xfrm>
            <a:off x="321418" y="1232452"/>
            <a:ext cx="11029615" cy="5079535"/>
          </a:xfrm>
        </p:spPr>
        <p:txBody>
          <a:bodyPr/>
          <a:p>
            <a:pPr indent="-305435" marL="305435"/>
            <a:r>
              <a:rPr lang="en-IN">
                <a:solidFill>
                  <a:srgbClr val="98CC00"/>
                </a:solidFill>
              </a:rPr>
              <a:t>Algorithm Development</a:t>
            </a:r>
            <a:endParaRPr lang="en-IN">
              <a:solidFill>
                <a:srgbClr val="98CC00"/>
              </a:solidFill>
            </a:endParaRPr>
          </a:p>
          <a:p>
            <a:pPr indent="-305435" marL="305435"/>
            <a:r>
              <a:rPr lang="en-IN">
                <a:solidFill>
                  <a:srgbClr val="98CC00"/>
                </a:solidFill>
              </a:rPr>
              <a:t>1. *Data Collection*: Gather sensor data from industrial machinery, including temperature, vibration, and pressure readings.</a:t>
            </a:r>
            <a:endParaRPr lang="en-IN">
              <a:solidFill>
                <a:srgbClr val="98CC00"/>
              </a:solidFill>
            </a:endParaRPr>
          </a:p>
          <a:p>
            <a:pPr indent="-305435" marL="305435"/>
            <a:r>
              <a:rPr lang="en-IN">
                <a:solidFill>
                  <a:srgbClr val="98CC00"/>
                </a:solidFill>
              </a:rPr>
              <a:t>2. *Data Preprocessing*: Clean and preprocess the data, handling missing values and normalizing/scale data.</a:t>
            </a:r>
            <a:endParaRPr lang="en-IN">
              <a:solidFill>
                <a:srgbClr val="98CC00"/>
              </a:solidFill>
            </a:endParaRPr>
          </a:p>
          <a:p>
            <a:pPr indent="-305435" marL="305435"/>
            <a:r>
              <a:rPr lang="en-IN">
                <a:solidFill>
                  <a:srgbClr val="98CC00"/>
                </a:solidFill>
              </a:rPr>
              <a:t>3. *Feature Engineering*: Extract relevant features from sensor data, such as time-domain and frequency-domain features.</a:t>
            </a:r>
            <a:endParaRPr lang="en-IN">
              <a:solidFill>
                <a:srgbClr val="98CC00"/>
              </a:solidFill>
            </a:endParaRPr>
          </a:p>
          <a:p>
            <a:pPr indent="-305435" marL="305435"/>
            <a:r>
              <a:rPr lang="en-IN">
                <a:solidFill>
                  <a:srgbClr val="98CC00"/>
                </a:solidFill>
              </a:rPr>
              <a:t>4. *Model Training*: Train a machine learning model using algorithms like Random Forest, Support Vector Machine (SVM), or Convolutional Neural Networks (CNN).</a:t>
            </a:r>
            <a:endParaRPr lang="en-IN">
              <a:solidFill>
                <a:srgbClr val="98CC00"/>
              </a:solidFill>
            </a:endParaRPr>
          </a:p>
          <a:p>
            <a:pPr indent="-305435" marL="305435"/>
            <a:r>
              <a:rPr lang="en-IN">
                <a:solidFill>
                  <a:srgbClr val="98CC00"/>
                </a:solidFill>
              </a:rPr>
              <a:t>Deployment on IBM Cloud</a:t>
            </a:r>
            <a:endParaRPr lang="en-IN">
              <a:solidFill>
                <a:srgbClr val="98CC00"/>
              </a:solidFill>
            </a:endParaRPr>
          </a:p>
          <a:p>
            <a:pPr indent="-305435" marL="305435"/>
            <a:r>
              <a:rPr lang="en-IN">
                <a:solidFill>
                  <a:srgbClr val="98CC00"/>
                </a:solidFill>
              </a:rPr>
              <a:t>1. *IBM Cloud Pak for Data*: Use IBM Cloud Pak for Data to build and deploy a predictive maintenance scheduling solution.</a:t>
            </a:r>
            <a:endParaRPr lang="en-IN">
              <a:solidFill>
                <a:srgbClr val="98CC00"/>
              </a:solidFill>
            </a:endParaRPr>
          </a:p>
          <a:p>
            <a:pPr indent="-305435" marL="305435"/>
            <a:r>
              <a:rPr lang="en-IN">
                <a:solidFill>
                  <a:srgbClr val="98CC00"/>
                </a:solidFill>
              </a:rPr>
              <a:t>2. *Edge Deployment*: Deploy data reduction algorithms on edge devices using Simulink Coder and MATLAB Production Server.</a:t>
            </a:r>
            <a:endParaRPr lang="en-IN">
              <a:solidFill>
                <a:srgbClr val="98CC00"/>
              </a:solidFill>
            </a:endParaRPr>
          </a:p>
          <a:p>
            <a:pPr indent="-305435" marL="305435"/>
            <a:r>
              <a:rPr lang="en-IN">
                <a:solidFill>
                  <a:srgbClr val="98CC00"/>
                </a:solidFill>
              </a:rPr>
              <a:t>3. *Cloud Deployment*: Deploy machine learning models on IBM Cloud, using cloud-based services like IBM Watson Studio and IBM Cloud Functions.</a:t>
            </a:r>
            <a:endParaRPr lang="en-IN">
              <a:solidFill>
                <a:srgbClr val="98CC00"/>
              </a:solidFill>
            </a:endParaRPr>
          </a:p>
          <a:p>
            <a:pPr indent="-305435" marL="305435"/>
            <a:r>
              <a:rPr lang="en-IN">
                <a:solidFill>
                  <a:srgbClr val="98CC00"/>
                </a:solidFill>
              </a:rPr>
              <a:t>4. *Monitoring and Feedback*: Monitor model performance, update models as needed, and incorporate feedback from users and maintenance personnel.</a:t>
            </a:r>
            <a:endParaRPr lang="en-IN">
              <a:solidFill>
                <a:srgbClr val="98CC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4"/>
          <p:cNvSpPr>
            <a:spLocks noGrp="1"/>
          </p:cNvSpPr>
          <p:nvPr>
            <p:ph type="title"/>
          </p:nvPr>
        </p:nvSpPr>
        <p:spPr>
          <a:xfrm rot="10800000" flipV="1">
            <a:off x="372339" y="548289"/>
            <a:ext cx="11029616" cy="791879"/>
          </a:xfrm>
        </p:spPr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590" name=""/>
          <p:cNvSpPr txBox="1"/>
          <p:nvPr/>
        </p:nvSpPr>
        <p:spPr>
          <a:xfrm>
            <a:off x="372340" y="1933319"/>
            <a:ext cx="11447318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https://github.com/bhargav-abhay/Predictive-Maintenance-of-Industrial-Machinery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7988" y="0"/>
            <a:ext cx="11996024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282"/>
            <a:ext cx="12192000" cy="684343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Eluri Narendra</cp:lastModifiedBy>
  <dcterms:created xsi:type="dcterms:W3CDTF">2021-05-22T13:50:10Z</dcterms:created>
  <dcterms:modified xsi:type="dcterms:W3CDTF">2025-08-04T11:36:17Z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98467cb5a9984727b5fc7bfa2bf2ea6a</vt:lpwstr>
  </property>
</Properties>
</file>