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30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44" autoAdjust="0"/>
  </p:normalViewPr>
  <p:slideViewPr>
    <p:cSldViewPr>
      <p:cViewPr varScale="1">
        <p:scale>
          <a:sx n="66" d="100"/>
          <a:sy n="66" d="100"/>
        </p:scale>
        <p:origin x="-12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10000"/>
            <a:ext cx="6400800" cy="182880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>
                <a:latin typeface="Arial Black" pitchFamily="34" charset="0"/>
              </a:rPr>
              <a:t>Venkata</a:t>
            </a:r>
            <a:r>
              <a:rPr lang="en-US" sz="1800" dirty="0" smtClean="0">
                <a:latin typeface="Arial Black" pitchFamily="34" charset="0"/>
              </a:rPr>
              <a:t> Kanuparthi 1729564</a:t>
            </a:r>
          </a:p>
          <a:p>
            <a:pPr algn="l"/>
            <a:r>
              <a:rPr lang="en-US" sz="1800" dirty="0" err="1" smtClean="0">
                <a:latin typeface="Arial Black" pitchFamily="34" charset="0"/>
              </a:rPr>
              <a:t>Naren</a:t>
            </a:r>
            <a:r>
              <a:rPr lang="en-US" sz="1800" dirty="0" smtClean="0">
                <a:latin typeface="Arial Black" pitchFamily="34" charset="0"/>
              </a:rPr>
              <a:t> Chandra </a:t>
            </a:r>
            <a:r>
              <a:rPr lang="en-US" sz="1800" dirty="0" err="1" smtClean="0">
                <a:latin typeface="Arial Black" pitchFamily="34" charset="0"/>
              </a:rPr>
              <a:t>Ambati</a:t>
            </a:r>
            <a:r>
              <a:rPr lang="en-US" sz="1800" dirty="0" smtClean="0">
                <a:latin typeface="Arial Black" pitchFamily="34" charset="0"/>
              </a:rPr>
              <a:t> 1733709</a:t>
            </a:r>
          </a:p>
          <a:p>
            <a:pPr algn="l"/>
            <a:r>
              <a:rPr lang="en-US" sz="1800" dirty="0" err="1" smtClean="0">
                <a:latin typeface="Arial Black" pitchFamily="34" charset="0"/>
              </a:rPr>
              <a:t>Sampath</a:t>
            </a:r>
            <a:r>
              <a:rPr lang="en-US" sz="1800" dirty="0" smtClean="0">
                <a:latin typeface="Arial Black" pitchFamily="34" charset="0"/>
              </a:rPr>
              <a:t> </a:t>
            </a:r>
            <a:r>
              <a:rPr lang="en-US" sz="1800" dirty="0" err="1" smtClean="0">
                <a:latin typeface="Arial Black" pitchFamily="34" charset="0"/>
              </a:rPr>
              <a:t>goud</a:t>
            </a:r>
            <a:r>
              <a:rPr lang="en-US" sz="1800" dirty="0" smtClean="0">
                <a:latin typeface="Arial Black" pitchFamily="34" charset="0"/>
              </a:rPr>
              <a:t> </a:t>
            </a:r>
            <a:r>
              <a:rPr lang="en-US" sz="1800" dirty="0" err="1" smtClean="0">
                <a:latin typeface="Arial Black" pitchFamily="34" charset="0"/>
              </a:rPr>
              <a:t>bairu</a:t>
            </a:r>
            <a:r>
              <a:rPr lang="en-US" sz="1800" dirty="0" smtClean="0">
                <a:latin typeface="Arial Black" pitchFamily="34" charset="0"/>
              </a:rPr>
              <a:t> 1724548</a:t>
            </a:r>
            <a:endParaRPr lang="en-US" sz="1800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295400"/>
          </a:xfrm>
        </p:spPr>
        <p:txBody>
          <a:bodyPr/>
          <a:lstStyle/>
          <a:p>
            <a:r>
              <a:rPr lang="en-US" dirty="0"/>
              <a:t>THE CASINO PROJECT</a:t>
            </a:r>
          </a:p>
        </p:txBody>
      </p:sp>
    </p:spTree>
    <p:extLst>
      <p:ext uri="{BB962C8B-B14F-4D97-AF65-F5344CB8AC3E}">
        <p14:creationId xmlns:p14="http://schemas.microsoft.com/office/powerpoint/2010/main" val="35704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07641427"/>
              </p:ext>
            </p:extLst>
          </p:nvPr>
        </p:nvGraphicFramePr>
        <p:xfrm>
          <a:off x="301625" y="1527173"/>
          <a:ext cx="8504238" cy="3928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1447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Grid (G)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Grid No</a:t>
                      </a:r>
                    </a:p>
                    <a:p>
                      <a:r>
                        <a:rPr lang="en-US" sz="2400" u="none" baseline="0" dirty="0" smtClean="0"/>
                        <a:t>Building</a:t>
                      </a:r>
                    </a:p>
                    <a:p>
                      <a:r>
                        <a:rPr lang="en-US" sz="2400" u="none" baseline="0" dirty="0" smtClean="0"/>
                        <a:t>Floor</a:t>
                      </a:r>
                    </a:p>
                    <a:p>
                      <a:r>
                        <a:rPr lang="en-US" sz="2400" u="none" baseline="0" dirty="0" smtClean="0"/>
                        <a:t>Distance North</a:t>
                      </a:r>
                    </a:p>
                    <a:p>
                      <a:r>
                        <a:rPr lang="en-US" sz="2400" u="none" baseline="0" dirty="0" smtClean="0"/>
                        <a:t>Distance South</a:t>
                      </a:r>
                    </a:p>
                    <a:p>
                      <a:r>
                        <a:rPr lang="en-US" sz="2400" u="none" baseline="0" dirty="0" smtClean="0"/>
                        <a:t>Distance West</a:t>
                      </a:r>
                    </a:p>
                    <a:p>
                      <a:r>
                        <a:rPr lang="en-US" sz="2400" u="none" baseline="0" dirty="0" smtClean="0"/>
                        <a:t>Distance East</a:t>
                      </a:r>
                    </a:p>
                    <a:p>
                      <a:r>
                        <a:rPr lang="en-US" sz="2400" u="none" baseline="0" dirty="0" smtClean="0"/>
                        <a:t>Landmark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4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80636614"/>
              </p:ext>
            </p:extLst>
          </p:nvPr>
        </p:nvGraphicFramePr>
        <p:xfrm>
          <a:off x="301625" y="1527173"/>
          <a:ext cx="8504238" cy="3197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1447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Security</a:t>
                      </a:r>
                      <a:r>
                        <a:rPr lang="en-US" sz="2400" baseline="0" dirty="0" smtClean="0"/>
                        <a:t> Positions (SP)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Position No</a:t>
                      </a:r>
                    </a:p>
                    <a:p>
                      <a:r>
                        <a:rPr lang="en-US" sz="2400" u="none" baseline="0" smtClean="0"/>
                        <a:t>Distance </a:t>
                      </a:r>
                      <a:r>
                        <a:rPr lang="en-US" sz="2400" u="none" baseline="0" dirty="0" smtClean="0"/>
                        <a:t>North</a:t>
                      </a:r>
                    </a:p>
                    <a:p>
                      <a:r>
                        <a:rPr lang="en-US" sz="2400" u="none" baseline="0" dirty="0" smtClean="0"/>
                        <a:t>Distance South</a:t>
                      </a:r>
                    </a:p>
                    <a:p>
                      <a:r>
                        <a:rPr lang="en-US" sz="2400" u="none" baseline="0" dirty="0" smtClean="0"/>
                        <a:t>Distance West</a:t>
                      </a:r>
                    </a:p>
                    <a:p>
                      <a:r>
                        <a:rPr lang="en-US" sz="2400" u="none" baseline="0" dirty="0" smtClean="0"/>
                        <a:t>Distance East</a:t>
                      </a:r>
                    </a:p>
                    <a:p>
                      <a:r>
                        <a:rPr lang="en-US" sz="2400" u="none" baseline="0" dirty="0" smtClean="0"/>
                        <a:t>Landmark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0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8073964"/>
              </p:ext>
            </p:extLst>
          </p:nvPr>
        </p:nvGraphicFramePr>
        <p:xfrm>
          <a:off x="301625" y="1527173"/>
          <a:ext cx="8504238" cy="2359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1447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Security</a:t>
                      </a:r>
                      <a:r>
                        <a:rPr lang="en-US" sz="2400" baseline="0" dirty="0" smtClean="0"/>
                        <a:t> Shifts (SS)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baseline="0" dirty="0" smtClean="0"/>
                        <a:t>Date</a:t>
                      </a:r>
                    </a:p>
                    <a:p>
                      <a:r>
                        <a:rPr lang="en-US" sz="2400" u="none" baseline="0" dirty="0" smtClean="0"/>
                        <a:t>Start Time</a:t>
                      </a:r>
                    </a:p>
                    <a:p>
                      <a:r>
                        <a:rPr lang="en-US" sz="2400" u="none" baseline="0" dirty="0" smtClean="0"/>
                        <a:t>End Time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8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33520638"/>
              </p:ext>
            </p:extLst>
          </p:nvPr>
        </p:nvGraphicFramePr>
        <p:xfrm>
          <a:off x="301625" y="1527173"/>
          <a:ext cx="8504238" cy="4797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1447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Cashier (CR)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Cashier No</a:t>
                      </a:r>
                    </a:p>
                    <a:p>
                      <a:r>
                        <a:rPr lang="en-US" sz="2400" u="none" baseline="0" dirty="0" smtClean="0"/>
                        <a:t>Landmark</a:t>
                      </a:r>
                    </a:p>
                    <a:p>
                      <a:r>
                        <a:rPr lang="en-US" sz="2400" u="none" baseline="0" dirty="0" smtClean="0"/>
                        <a:t>Money In</a:t>
                      </a:r>
                    </a:p>
                    <a:p>
                      <a:r>
                        <a:rPr lang="en-US" sz="2400" u="none" baseline="0" dirty="0" smtClean="0"/>
                        <a:t>Money Out</a:t>
                      </a:r>
                    </a:p>
                    <a:p>
                      <a:r>
                        <a:rPr lang="en-US" sz="2400" u="none" baseline="0" dirty="0" smtClean="0"/>
                        <a:t>Balance</a:t>
                      </a:r>
                    </a:p>
                    <a:p>
                      <a:r>
                        <a:rPr lang="en-US" sz="2400" u="none" baseline="0" dirty="0" smtClean="0"/>
                        <a:t>Total Coins</a:t>
                      </a:r>
                    </a:p>
                    <a:p>
                      <a:r>
                        <a:rPr lang="en-US" sz="2400" u="none" baseline="0" dirty="0" smtClean="0"/>
                        <a:t>Total Cash</a:t>
                      </a:r>
                    </a:p>
                    <a:p>
                      <a:r>
                        <a:rPr lang="en-US" sz="2400" u="none" baseline="0" dirty="0" smtClean="0"/>
                        <a:t>Total Chips</a:t>
                      </a:r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Bill Breaker (BB)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Bill Breaker No</a:t>
                      </a:r>
                    </a:p>
                    <a:p>
                      <a:r>
                        <a:rPr lang="en-US" sz="2400" u="none" baseline="0" dirty="0" smtClean="0"/>
                        <a:t>Balance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40209496"/>
              </p:ext>
            </p:extLst>
          </p:nvPr>
        </p:nvGraphicFramePr>
        <p:xfrm>
          <a:off x="301624" y="1527175"/>
          <a:ext cx="8537575" cy="5034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515"/>
                <a:gridCol w="1707515"/>
                <a:gridCol w="1707515"/>
                <a:gridCol w="1707515"/>
                <a:gridCol w="1707515"/>
              </a:tblGrid>
              <a:tr h="5565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Relationship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Entity-1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Entity-2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Mapping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Rel. Data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E.EP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Employee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Employee Progress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Salary raise, current salary, position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C.CC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Customer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Casino Card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Points earned</a:t>
                      </a: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C.SO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Customer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Special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Offers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Accepted date, used date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C.CP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Customer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Comps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None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C.SA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ookman Old Style" pitchFamily="18" charset="0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Slot Machine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Total amount earned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C.TG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Customer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Table Games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Total chips,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total cash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01470822"/>
              </p:ext>
            </p:extLst>
          </p:nvPr>
        </p:nvGraphicFramePr>
        <p:xfrm>
          <a:off x="301624" y="1527175"/>
          <a:ext cx="8537575" cy="520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515"/>
                <a:gridCol w="1707515"/>
                <a:gridCol w="1707515"/>
                <a:gridCol w="1707515"/>
                <a:gridCol w="1707515"/>
              </a:tblGrid>
              <a:tr h="5565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Relationship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Entity-1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Entity-2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Mapping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Rel. Data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SM.P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Slot Machine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Payout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None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SM.G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ookman Old Style" pitchFamily="18" charset="0"/>
                        </a:rPr>
                        <a:t>Slot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Grid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None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TG.DT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Table Games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Dealer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Dealer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start and end time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TG.G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Table Games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Grid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None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G.SP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Grid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Security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Position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None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SP.SS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Security Position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Security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Shifts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Start</a:t>
                      </a:r>
                      <a:r>
                        <a:rPr lang="en-US" baseline="0" dirty="0" smtClean="0">
                          <a:latin typeface="Bookman Old Style" pitchFamily="18" charset="0"/>
                        </a:rPr>
                        <a:t> and end time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C.P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Customer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Payout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1-M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None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E.M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Employee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Manager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M-1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None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45456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C.CR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Customer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Cashier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M-N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ookman Old Style" pitchFamily="18" charset="0"/>
                        </a:rPr>
                        <a:t>None </a:t>
                      </a:r>
                      <a:endParaRPr lang="en-US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bharg\Downloads\Untitled Diagram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991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74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4828491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Fire/Hire Employee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100/Week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3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51454069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Salary</a:t>
                      </a:r>
                      <a:r>
                        <a:rPr lang="en-US" b="1" baseline="0" dirty="0" smtClean="0"/>
                        <a:t> Raise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Employee, Employee</a:t>
                      </a:r>
                      <a:r>
                        <a:rPr lang="en-US" baseline="0" dirty="0" smtClean="0"/>
                        <a:t> Progress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E.EP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 of employees/week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43969258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New Customers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8659089"/>
              </p:ext>
            </p:extLst>
          </p:nvPr>
        </p:nvGraphicFramePr>
        <p:xfrm>
          <a:off x="301625" y="1527173"/>
          <a:ext cx="8504238" cy="5026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Employee (E)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/>
                        <a:t>Employee</a:t>
                      </a:r>
                      <a:r>
                        <a:rPr lang="en-US" sz="2400" u="sng" baseline="0" dirty="0" smtClean="0"/>
                        <a:t> No</a:t>
                      </a:r>
                      <a:r>
                        <a:rPr lang="en-US" sz="2400" i="0" u="none" baseline="0" dirty="0" smtClean="0"/>
                        <a:t> (SSN)</a:t>
                      </a:r>
                      <a:endParaRPr lang="en-US" sz="2400" i="0" u="none" dirty="0" smtClean="0"/>
                    </a:p>
                    <a:p>
                      <a:r>
                        <a:rPr lang="en-US" sz="2400" u="none" baseline="0" dirty="0" smtClean="0"/>
                        <a:t>Name</a:t>
                      </a:r>
                    </a:p>
                    <a:p>
                      <a:r>
                        <a:rPr lang="en-US" sz="2400" u="none" baseline="0" dirty="0" smtClean="0"/>
                        <a:t>DOB</a:t>
                      </a:r>
                    </a:p>
                    <a:p>
                      <a:r>
                        <a:rPr lang="en-US" sz="2400" u="none" baseline="0" dirty="0" smtClean="0"/>
                        <a:t>Address</a:t>
                      </a:r>
                    </a:p>
                    <a:p>
                      <a:r>
                        <a:rPr lang="en-US" sz="2400" u="none" baseline="0" dirty="0" smtClean="0"/>
                        <a:t>Phone</a:t>
                      </a:r>
                    </a:p>
                    <a:p>
                      <a:r>
                        <a:rPr lang="en-US" sz="2400" u="none" baseline="0" dirty="0" smtClean="0"/>
                        <a:t>Initial Salary</a:t>
                      </a:r>
                    </a:p>
                    <a:p>
                      <a:r>
                        <a:rPr lang="en-US" sz="2400" u="none" baseline="0" dirty="0" smtClean="0"/>
                        <a:t>Date Hired</a:t>
                      </a:r>
                    </a:p>
                    <a:p>
                      <a:r>
                        <a:rPr lang="en-US" sz="2400" u="none" baseline="0" dirty="0" smtClean="0"/>
                        <a:t>Initial Position</a:t>
                      </a:r>
                    </a:p>
                    <a:p>
                      <a:r>
                        <a:rPr lang="en-US" sz="2400" u="none" baseline="0" dirty="0" smtClean="0"/>
                        <a:t>Experience</a:t>
                      </a:r>
                    </a:p>
                    <a:p>
                      <a:r>
                        <a:rPr lang="en-US" sz="2400" u="none" baseline="0" dirty="0" smtClean="0"/>
                        <a:t>Date Fired</a:t>
                      </a:r>
                    </a:p>
                    <a:p>
                      <a:endParaRPr lang="en-US" sz="2400" u="none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4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7932773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Customer address</a:t>
                      </a:r>
                      <a:r>
                        <a:rPr lang="en-US" b="1" baseline="0" dirty="0" smtClean="0"/>
                        <a:t> change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19232791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 points to casino</a:t>
                      </a:r>
                      <a:r>
                        <a:rPr lang="en-US" b="1" baseline="0" dirty="0" smtClean="0"/>
                        <a:t> card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Customer, Casino</a:t>
                      </a:r>
                      <a:r>
                        <a:rPr lang="en-US" baseline="0" dirty="0" smtClean="0"/>
                        <a:t> Card, Slot Machine Actions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C.CC, C.SA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 time customer inserts a casino card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70834279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Create</a:t>
                      </a:r>
                      <a:r>
                        <a:rPr lang="en-US" b="1" baseline="0" dirty="0" smtClean="0"/>
                        <a:t> offer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Customer, Proms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C.P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 o</a:t>
                      </a:r>
                      <a:r>
                        <a:rPr lang="en-US" baseline="0" dirty="0" smtClean="0"/>
                        <a:t>f customers/day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45415196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Create Special offers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Customer, Special offers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C.SO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400,000/20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62373814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Customer accept an</a:t>
                      </a:r>
                      <a:r>
                        <a:rPr lang="en-US" b="1" baseline="0" dirty="0" smtClean="0"/>
                        <a:t> offer/ special offer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Customer, Comp, Special Offer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C.CP, C.SO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 of the</a:t>
                      </a:r>
                      <a:r>
                        <a:rPr lang="en-US" baseline="0" dirty="0" smtClean="0"/>
                        <a:t> customers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971752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Customers</a:t>
                      </a:r>
                      <a:r>
                        <a:rPr lang="en-US" b="1" baseline="0" dirty="0" smtClean="0"/>
                        <a:t> use the offer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Customer, Special offer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C.SO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 of the</a:t>
                      </a:r>
                      <a:r>
                        <a:rPr lang="en-US" baseline="0" dirty="0" smtClean="0"/>
                        <a:t> offer accepted customers/day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39498204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Replace</a:t>
                      </a:r>
                      <a:r>
                        <a:rPr lang="en-US" b="1" baseline="0" dirty="0" smtClean="0"/>
                        <a:t> slot machines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Slot Machine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200/week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7407634"/>
              </p:ext>
            </p:extLst>
          </p:nvPr>
        </p:nvGraphicFramePr>
        <p:xfrm>
          <a:off x="838200" y="1679574"/>
          <a:ext cx="7394576" cy="44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Log of how much money</a:t>
                      </a:r>
                      <a:r>
                        <a:rPr lang="en-US" b="1" baseline="0" dirty="0" smtClean="0"/>
                        <a:t> and Coupons emptied from each slot machine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Slot Machine, Slot Machine</a:t>
                      </a:r>
                      <a:r>
                        <a:rPr lang="en-US" baseline="0" dirty="0" smtClean="0"/>
                        <a:t> Actions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SM.SA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per slot 5 times/day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86471505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Remove</a:t>
                      </a:r>
                      <a:r>
                        <a:rPr lang="en-US" b="1" baseline="0" dirty="0" smtClean="0"/>
                        <a:t> cash/ add chips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r>
                        <a:rPr lang="en-US" baseline="0" dirty="0" smtClean="0"/>
                        <a:t> Games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42135459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Refer to rating of</a:t>
                      </a:r>
                      <a:r>
                        <a:rPr lang="en-US" b="1" baseline="0" dirty="0" smtClean="0"/>
                        <a:t> the dealers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Dealers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61395796"/>
              </p:ext>
            </p:extLst>
          </p:nvPr>
        </p:nvGraphicFramePr>
        <p:xfrm>
          <a:off x="301625" y="1527173"/>
          <a:ext cx="8504238" cy="472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Employee Progress (EP)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baseline="0" dirty="0" smtClean="0"/>
                        <a:t>Date</a:t>
                      </a:r>
                    </a:p>
                    <a:p>
                      <a:r>
                        <a:rPr lang="en-US" sz="2400" u="none" baseline="0" dirty="0" smtClean="0"/>
                        <a:t>Salary Raise</a:t>
                      </a:r>
                    </a:p>
                    <a:p>
                      <a:r>
                        <a:rPr lang="en-US" sz="2400" u="none" baseline="0" dirty="0" smtClean="0"/>
                        <a:t>Current Salary</a:t>
                      </a:r>
                    </a:p>
                    <a:p>
                      <a:r>
                        <a:rPr lang="en-US" sz="2400" u="none" baseline="0" dirty="0" smtClean="0"/>
                        <a:t>Promotion</a:t>
                      </a:r>
                    </a:p>
                    <a:p>
                      <a:r>
                        <a:rPr lang="en-US" sz="2400" u="none" baseline="0" dirty="0" smtClean="0"/>
                        <a:t>Current Position</a:t>
                      </a:r>
                    </a:p>
                  </a:txBody>
                  <a:tcPr/>
                </a:tc>
              </a:tr>
              <a:tr h="1752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Manager (M)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Manager ID</a:t>
                      </a:r>
                    </a:p>
                    <a:p>
                      <a:r>
                        <a:rPr lang="en-US" sz="2400" u="none" baseline="0" dirty="0" smtClean="0"/>
                        <a:t>Name</a:t>
                      </a:r>
                    </a:p>
                    <a:p>
                      <a:r>
                        <a:rPr lang="en-US" sz="2400" u="none" baseline="0" dirty="0" smtClean="0"/>
                        <a:t>Department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49259074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Change rating of</a:t>
                      </a:r>
                      <a:r>
                        <a:rPr lang="en-US" b="1" baseline="0" dirty="0" smtClean="0"/>
                        <a:t> the dealers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Dealer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200/month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35852132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Find</a:t>
                      </a:r>
                      <a:r>
                        <a:rPr lang="en-US" b="1" baseline="0" dirty="0" smtClean="0"/>
                        <a:t> nearest security position in the grid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Grid, Security Position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G.SP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04319590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Change security positions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Positions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04908387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Keep information on</a:t>
                      </a:r>
                      <a:r>
                        <a:rPr lang="en-US" b="1" baseline="0" dirty="0" smtClean="0"/>
                        <a:t> customers and dealers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at Tables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100,000/day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9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1017518"/>
              </p:ext>
            </p:extLst>
          </p:nvPr>
        </p:nvGraphicFramePr>
        <p:xfrm>
          <a:off x="838200" y="1679574"/>
          <a:ext cx="7394576" cy="4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3697288"/>
              </a:tblGrid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Checking the total money at a cashier/ Bill Breaker</a:t>
                      </a:r>
                      <a:endParaRPr lang="en-US" b="1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Cashier, Bill</a:t>
                      </a:r>
                      <a:r>
                        <a:rPr lang="en-US" baseline="0" dirty="0" smtClean="0"/>
                        <a:t> Breaker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Relationships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Read/Write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Online/Batch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US" dirty="0"/>
                    </a:p>
                  </a:txBody>
                  <a:tcPr/>
                </a:tc>
              </a:tr>
              <a:tr h="69797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Frequency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0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Employee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Employee Progress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98444"/>
              </p:ext>
            </p:extLst>
          </p:nvPr>
        </p:nvGraphicFramePr>
        <p:xfrm>
          <a:off x="381000" y="2057400"/>
          <a:ext cx="84582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681"/>
                <a:gridCol w="1580103"/>
                <a:gridCol w="1506416"/>
                <a:gridCol w="1653791"/>
                <a:gridCol w="1394209"/>
              </a:tblGrid>
              <a:tr h="685800"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EMPLOYEE</a:t>
                      </a:r>
                      <a:r>
                        <a:rPr lang="en-US" b="0" u="sng" baseline="0" dirty="0" smtClean="0"/>
                        <a:t> NO</a:t>
                      </a:r>
                      <a:endParaRPr lang="en-US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ADDRESS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PHONE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DOB</a:t>
                      </a:r>
                      <a:endParaRPr lang="en-US" b="0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INITIAL</a:t>
                      </a:r>
                      <a:r>
                        <a:rPr lang="en-US" b="0" u="none" baseline="0" dirty="0" smtClean="0"/>
                        <a:t> SALARY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DATE HIRED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INITIAL</a:t>
                      </a:r>
                      <a:r>
                        <a:rPr lang="en-US" b="0" baseline="0" dirty="0" smtClean="0"/>
                        <a:t> POSITION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EXPERIENCE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DATE FIRED</a:t>
                      </a:r>
                      <a:endParaRPr lang="en-US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88866"/>
              </p:ext>
            </p:extLst>
          </p:nvPr>
        </p:nvGraphicFramePr>
        <p:xfrm>
          <a:off x="381000" y="4724400"/>
          <a:ext cx="8534400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200"/>
                <a:gridCol w="1295400"/>
                <a:gridCol w="1371600"/>
                <a:gridCol w="1676400"/>
                <a:gridCol w="1447800"/>
                <a:gridCol w="19050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DATE</a:t>
                      </a:r>
                      <a:endParaRPr 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 RAISE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SALARY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PROMOTION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EMPLOYEE</a:t>
                      </a:r>
                      <a:r>
                        <a:rPr lang="en-US" i="1" baseline="0" dirty="0" smtClean="0"/>
                        <a:t> NO</a:t>
                      </a:r>
                      <a:endParaRPr lang="en-US" i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8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Manager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Customer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63064"/>
              </p:ext>
            </p:extLst>
          </p:nvPr>
        </p:nvGraphicFramePr>
        <p:xfrm>
          <a:off x="381000" y="2057400"/>
          <a:ext cx="579120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681"/>
                <a:gridCol w="1580103"/>
                <a:gridCol w="1887416"/>
              </a:tblGrid>
              <a:tr h="685800"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MANAGER ID</a:t>
                      </a:r>
                      <a:endParaRPr lang="en-US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DEPARTMENT</a:t>
                      </a:r>
                      <a:endParaRPr lang="en-US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9967"/>
              </p:ext>
            </p:extLst>
          </p:nvPr>
        </p:nvGraphicFramePr>
        <p:xfrm>
          <a:off x="304800" y="4114800"/>
          <a:ext cx="8534400" cy="1173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0"/>
                <a:gridCol w="1524000"/>
                <a:gridCol w="1524000"/>
                <a:gridCol w="1676400"/>
                <a:gridCol w="1295400"/>
                <a:gridCol w="13716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CUST</a:t>
                      </a:r>
                      <a:r>
                        <a:rPr lang="en-US" u="sng" baseline="0" dirty="0" smtClean="0"/>
                        <a:t> 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ADDRESS</a:t>
                      </a:r>
                      <a:endParaRPr lang="en-US" i="0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PHONE</a:t>
                      </a:r>
                      <a:endParaRPr 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 EARNED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GAMBLING</a:t>
                      </a:r>
                      <a:r>
                        <a:rPr lang="en-US" baseline="0" dirty="0" smtClean="0"/>
                        <a:t> AMOUNT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LAST GAMBLED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 BALANCE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7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Casino Card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Special Offers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Comps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012438"/>
              </p:ext>
            </p:extLst>
          </p:nvPr>
        </p:nvGraphicFramePr>
        <p:xfrm>
          <a:off x="381000" y="2057400"/>
          <a:ext cx="167640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4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CARD</a:t>
                      </a:r>
                      <a:r>
                        <a:rPr lang="en-US" b="0" u="sng" baseline="0" dirty="0" smtClean="0"/>
                        <a:t> NO</a:t>
                      </a:r>
                      <a:endParaRPr lang="en-US" b="0" u="sng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67837"/>
              </p:ext>
            </p:extLst>
          </p:nvPr>
        </p:nvGraphicFramePr>
        <p:xfrm>
          <a:off x="304800" y="3657600"/>
          <a:ext cx="8458201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761"/>
                <a:gridCol w="1395167"/>
                <a:gridCol w="1743959"/>
                <a:gridCol w="1918355"/>
                <a:gridCol w="1743959"/>
              </a:tblGrid>
              <a:tr h="5334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OFFER NO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EXPIRATION 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ACCEPTED 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DATE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50122"/>
              </p:ext>
            </p:extLst>
          </p:nvPr>
        </p:nvGraphicFramePr>
        <p:xfrm>
          <a:off x="304800" y="5562600"/>
          <a:ext cx="6553200" cy="533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761"/>
                <a:gridCol w="1395167"/>
                <a:gridCol w="1743959"/>
                <a:gridCol w="1757313"/>
              </a:tblGrid>
              <a:tr h="5334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COMP</a:t>
                      </a:r>
                      <a:r>
                        <a:rPr lang="en-US" u="sng" baseline="0" dirty="0" smtClean="0"/>
                        <a:t> NO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8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Slot Machine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SlotMachine</a:t>
            </a:r>
            <a:r>
              <a:rPr lang="en-US" b="1" dirty="0" smtClean="0"/>
              <a:t> 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85669"/>
              </p:ext>
            </p:extLst>
          </p:nvPr>
        </p:nvGraphicFramePr>
        <p:xfrm>
          <a:off x="381000" y="2057400"/>
          <a:ext cx="73914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681"/>
                <a:gridCol w="1867319"/>
                <a:gridCol w="1447800"/>
                <a:gridCol w="17526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b="0" u="sng" baseline="0" dirty="0" smtClean="0"/>
                        <a:t>MACHINE NO</a:t>
                      </a:r>
                      <a:endParaRPr lang="en-US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DATE PURCHASED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DEALER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COST</a:t>
                      </a:r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MANUFACTURER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SERVICE DATE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LOCATION</a:t>
                      </a:r>
                      <a:endParaRPr lang="en-US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AMOUNT SET</a:t>
                      </a:r>
                      <a:endParaRPr lang="en-US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77047"/>
              </p:ext>
            </p:extLst>
          </p:nvPr>
        </p:nvGraphicFramePr>
        <p:xfrm>
          <a:off x="228601" y="4724400"/>
          <a:ext cx="8686799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8532"/>
                <a:gridCol w="1318532"/>
                <a:gridCol w="1396093"/>
                <a:gridCol w="1085850"/>
                <a:gridCol w="1085850"/>
                <a:gridCol w="1034142"/>
                <a:gridCol w="1447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D/T</a:t>
                      </a:r>
                      <a:r>
                        <a:rPr lang="en-US" u="none" baseline="0" dirty="0" smtClean="0"/>
                        <a:t> EMPTIED</a:t>
                      </a:r>
                      <a:endParaRPr 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 EMPTIED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COUPONS EMPTIED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D/T ADDED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 ADDED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PAPER ADDED</a:t>
                      </a:r>
                      <a:endParaRPr 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MACHINE_NO</a:t>
                      </a:r>
                      <a:endParaRPr lang="en-US" i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7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Table Games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Dealer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933666"/>
              </p:ext>
            </p:extLst>
          </p:nvPr>
        </p:nvGraphicFramePr>
        <p:xfrm>
          <a:off x="381000" y="2057400"/>
          <a:ext cx="8458200" cy="2057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3600"/>
                <a:gridCol w="1828800"/>
                <a:gridCol w="1447800"/>
                <a:gridCol w="1653791"/>
                <a:gridCol w="1394209"/>
              </a:tblGrid>
              <a:tr h="685800"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TABLE</a:t>
                      </a:r>
                      <a:r>
                        <a:rPr lang="en-US" b="0" u="sng" baseline="0" dirty="0" smtClean="0"/>
                        <a:t> NO</a:t>
                      </a:r>
                      <a:endParaRPr lang="en-US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TABLE TYPE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LOCATION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TABLE STATUS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D/T OPENED</a:t>
                      </a:r>
                      <a:endParaRPr lang="en-US" b="0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D/T CLOSED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CHIPS INITIAL VALUE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TOTAL CHIPS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TOTAL CASH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CHIPS ADDED</a:t>
                      </a:r>
                      <a:endParaRPr lang="en-US" b="0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CASH REMOVED</a:t>
                      </a:r>
                      <a:endParaRPr lang="en-US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34770"/>
              </p:ext>
            </p:extLst>
          </p:nvPr>
        </p:nvGraphicFramePr>
        <p:xfrm>
          <a:off x="381000" y="5105400"/>
          <a:ext cx="7162800" cy="533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9800"/>
                <a:gridCol w="1600200"/>
                <a:gridCol w="1600200"/>
                <a:gridCol w="17526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EMPLOYEE</a:t>
                      </a:r>
                      <a:r>
                        <a:rPr lang="en-US" i="1" u="sng" baseline="0" dirty="0" smtClean="0"/>
                        <a:t> NO</a:t>
                      </a:r>
                      <a:endParaRPr lang="en-US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 BJ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 RU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 CR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5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165909"/>
              </p:ext>
            </p:extLst>
          </p:nvPr>
        </p:nvGraphicFramePr>
        <p:xfrm>
          <a:off x="301625" y="1527173"/>
          <a:ext cx="8504238" cy="5026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Customer</a:t>
                      </a:r>
                      <a:r>
                        <a:rPr lang="en-US" sz="2400" baseline="0" dirty="0" smtClean="0"/>
                        <a:t> (C)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Customer ID</a:t>
                      </a:r>
                    </a:p>
                    <a:p>
                      <a:r>
                        <a:rPr lang="en-US" sz="2400" u="none" baseline="0" dirty="0" smtClean="0"/>
                        <a:t>SSN</a:t>
                      </a:r>
                    </a:p>
                    <a:p>
                      <a:r>
                        <a:rPr lang="en-US" sz="2400" u="none" baseline="0" dirty="0" smtClean="0"/>
                        <a:t>Name</a:t>
                      </a:r>
                    </a:p>
                    <a:p>
                      <a:r>
                        <a:rPr lang="en-US" sz="2400" u="none" baseline="0" dirty="0" smtClean="0"/>
                        <a:t>Gender</a:t>
                      </a:r>
                    </a:p>
                    <a:p>
                      <a:r>
                        <a:rPr lang="en-US" sz="2400" u="none" baseline="0" dirty="0" smtClean="0"/>
                        <a:t>DOB</a:t>
                      </a:r>
                    </a:p>
                    <a:p>
                      <a:r>
                        <a:rPr lang="en-US" sz="2400" u="none" baseline="0" dirty="0" smtClean="0"/>
                        <a:t>Address</a:t>
                      </a:r>
                    </a:p>
                    <a:p>
                      <a:r>
                        <a:rPr lang="en-US" sz="2400" u="none" baseline="0" dirty="0" smtClean="0"/>
                        <a:t>Phone</a:t>
                      </a:r>
                    </a:p>
                    <a:p>
                      <a:r>
                        <a:rPr lang="en-US" sz="2400" u="none" baseline="0" dirty="0" smtClean="0"/>
                        <a:t>Points Earned</a:t>
                      </a:r>
                    </a:p>
                    <a:p>
                      <a:r>
                        <a:rPr lang="en-US" sz="2400" u="none" baseline="0" dirty="0" smtClean="0"/>
                        <a:t>Gambling Amount</a:t>
                      </a:r>
                    </a:p>
                    <a:p>
                      <a:r>
                        <a:rPr lang="en-US" sz="2400" u="none" baseline="0" dirty="0" smtClean="0"/>
                        <a:t>Date Last Gambled</a:t>
                      </a:r>
                    </a:p>
                    <a:p>
                      <a:r>
                        <a:rPr lang="en-US" sz="2400" u="none" baseline="0" dirty="0" smtClean="0"/>
                        <a:t>Comp Balance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8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Dealer at Table	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Grid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64577"/>
              </p:ext>
            </p:extLst>
          </p:nvPr>
        </p:nvGraphicFramePr>
        <p:xfrm>
          <a:off x="381000" y="2057400"/>
          <a:ext cx="723900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1371600"/>
                <a:gridCol w="1447800"/>
                <a:gridCol w="21336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b="0" i="1" u="none" dirty="0" smtClean="0"/>
                        <a:t>EMPLOYEE</a:t>
                      </a:r>
                      <a:r>
                        <a:rPr lang="en-US" b="0" i="1" u="none" baseline="0" dirty="0" smtClean="0"/>
                        <a:t> NO</a:t>
                      </a:r>
                      <a:endParaRPr lang="en-US" b="0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D/T STARTED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D/T ENDED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TABLE_NO</a:t>
                      </a:r>
                      <a:endParaRPr lang="en-US" b="0" i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96719"/>
              </p:ext>
            </p:extLst>
          </p:nvPr>
        </p:nvGraphicFramePr>
        <p:xfrm>
          <a:off x="304800" y="4114800"/>
          <a:ext cx="8229599" cy="1173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3169"/>
                <a:gridCol w="2137558"/>
                <a:gridCol w="2137558"/>
                <a:gridCol w="23513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GRID</a:t>
                      </a:r>
                      <a:r>
                        <a:rPr lang="en-US" u="sng" baseline="0" dirty="0" smtClean="0"/>
                        <a:t> NO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DIST_NORTH</a:t>
                      </a:r>
                      <a:endParaRPr lang="en-US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DIST_SOUTH</a:t>
                      </a:r>
                      <a:endParaRPr 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DIST_WEST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DIST_EAST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9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Security Positions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Security Shifts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71013"/>
              </p:ext>
            </p:extLst>
          </p:nvPr>
        </p:nvGraphicFramePr>
        <p:xfrm>
          <a:off x="381000" y="4191000"/>
          <a:ext cx="723900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1371600"/>
                <a:gridCol w="1447800"/>
                <a:gridCol w="21336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b="0" i="1" u="none" dirty="0" smtClean="0"/>
                        <a:t>EMPLOYEE</a:t>
                      </a:r>
                      <a:r>
                        <a:rPr lang="en-US" b="0" i="1" u="none" baseline="0" dirty="0" smtClean="0"/>
                        <a:t> NO</a:t>
                      </a:r>
                      <a:endParaRPr lang="en-US" b="0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D/T STARTED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D/T ENDED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POSITION NO</a:t>
                      </a:r>
                      <a:endParaRPr lang="en-US" b="0" i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63741"/>
              </p:ext>
            </p:extLst>
          </p:nvPr>
        </p:nvGraphicFramePr>
        <p:xfrm>
          <a:off x="304800" y="2133600"/>
          <a:ext cx="8229599" cy="106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  <a:gridCol w="1911927"/>
                <a:gridCol w="2137558"/>
                <a:gridCol w="23513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u="sng" baseline="0" dirty="0" smtClean="0"/>
                        <a:t>POSITION NO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DIST_NORTH</a:t>
                      </a:r>
                      <a:endParaRPr lang="en-US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DIST_SOUTH</a:t>
                      </a:r>
                      <a:endParaRPr 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DIST_WEST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DIST_EAST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Customer at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Cashier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Bill Breaker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92798"/>
              </p:ext>
            </p:extLst>
          </p:nvPr>
        </p:nvGraphicFramePr>
        <p:xfrm>
          <a:off x="381000" y="5562600"/>
          <a:ext cx="365760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13716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b="0" i="0" u="sng" dirty="0" smtClean="0"/>
                        <a:t>BILL BREAKER NO</a:t>
                      </a:r>
                      <a:endParaRPr lang="en-US" b="0" i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BALANCE</a:t>
                      </a:r>
                      <a:endParaRPr lang="en-US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30680"/>
              </p:ext>
            </p:extLst>
          </p:nvPr>
        </p:nvGraphicFramePr>
        <p:xfrm>
          <a:off x="381000" y="3657600"/>
          <a:ext cx="8229599" cy="106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  <a:gridCol w="1911927"/>
                <a:gridCol w="2137558"/>
                <a:gridCol w="23513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u="sng" baseline="0" dirty="0" smtClean="0"/>
                        <a:t>CASHIER NO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MONEY 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MONEY</a:t>
                      </a:r>
                      <a:r>
                        <a:rPr lang="en-US" baseline="0" dirty="0" smtClean="0"/>
                        <a:t> OUT</a:t>
                      </a:r>
                      <a:endParaRPr lang="en-US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BALANCE</a:t>
                      </a:r>
                      <a:endParaRPr 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COINS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CASH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CHIPS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74102"/>
              </p:ext>
            </p:extLst>
          </p:nvPr>
        </p:nvGraphicFramePr>
        <p:xfrm>
          <a:off x="304800" y="1905000"/>
          <a:ext cx="8153400" cy="106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60183"/>
                <a:gridCol w="1944737"/>
                <a:gridCol w="2174240"/>
                <a:gridCol w="217424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u="none" baseline="0" dirty="0" smtClean="0"/>
                        <a:t>DATE</a:t>
                      </a:r>
                      <a:endParaRPr 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D/T START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D/T END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/>
                        <a:t>PLAYED CASH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PLAYED CHIPS</a:t>
                      </a:r>
                      <a:endParaRPr 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CHIPS</a:t>
                      </a:r>
                      <a:r>
                        <a:rPr lang="en-US" baseline="0" dirty="0" smtClean="0"/>
                        <a:t> WORTH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CUSTOMER</a:t>
                      </a:r>
                      <a:r>
                        <a:rPr lang="en-US" i="1" baseline="0" dirty="0" smtClean="0"/>
                        <a:t> ID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TABLE NO</a:t>
                      </a:r>
                      <a:endParaRPr lang="en-US" i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8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6080247"/>
              </p:ext>
            </p:extLst>
          </p:nvPr>
        </p:nvGraphicFramePr>
        <p:xfrm>
          <a:off x="301625" y="1481454"/>
          <a:ext cx="8504238" cy="5071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Casino Card (CC)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Card No</a:t>
                      </a: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Special Offers (SO)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Offer No</a:t>
                      </a:r>
                    </a:p>
                    <a:p>
                      <a:r>
                        <a:rPr lang="en-US" sz="2400" u="none" baseline="0" dirty="0" smtClean="0"/>
                        <a:t>Start Date</a:t>
                      </a:r>
                    </a:p>
                    <a:p>
                      <a:r>
                        <a:rPr lang="en-US" sz="2400" u="none" baseline="0" dirty="0" smtClean="0"/>
                        <a:t>Expiration Date</a:t>
                      </a:r>
                    </a:p>
                    <a:p>
                      <a:r>
                        <a:rPr lang="en-US" sz="2400" u="none" baseline="0" dirty="0" smtClean="0"/>
                        <a:t>Accepted Date</a:t>
                      </a:r>
                    </a:p>
                    <a:p>
                      <a:r>
                        <a:rPr lang="en-US" sz="2400" u="none" baseline="0" dirty="0" smtClean="0"/>
                        <a:t>Used Date</a:t>
                      </a:r>
                    </a:p>
                  </a:txBody>
                  <a:tcPr/>
                </a:tc>
              </a:tr>
              <a:tr h="15087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Comps</a:t>
                      </a:r>
                      <a:r>
                        <a:rPr lang="en-US" sz="2400" baseline="0" dirty="0" smtClean="0"/>
                        <a:t> (CP)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baseline="0" dirty="0" smtClean="0"/>
                        <a:t>Comp No</a:t>
                      </a:r>
                    </a:p>
                    <a:p>
                      <a:r>
                        <a:rPr lang="en-US" sz="2400" u="none" baseline="0" dirty="0" smtClean="0"/>
                        <a:t>Type</a:t>
                      </a:r>
                    </a:p>
                    <a:p>
                      <a:r>
                        <a:rPr lang="en-US" sz="2400" u="none" baseline="0" dirty="0" smtClean="0"/>
                        <a:t>Cost</a:t>
                      </a:r>
                    </a:p>
                    <a:p>
                      <a:r>
                        <a:rPr lang="en-US" sz="2400" u="none" baseline="0" dirty="0" smtClean="0"/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8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76730351"/>
              </p:ext>
            </p:extLst>
          </p:nvPr>
        </p:nvGraphicFramePr>
        <p:xfrm>
          <a:off x="301625" y="1527173"/>
          <a:ext cx="8504238" cy="3562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Slot Machine (SM)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Machine No</a:t>
                      </a:r>
                    </a:p>
                    <a:p>
                      <a:r>
                        <a:rPr lang="en-US" sz="2400" u="none" baseline="0" dirty="0" smtClean="0"/>
                        <a:t>Date Purchased</a:t>
                      </a:r>
                    </a:p>
                    <a:p>
                      <a:r>
                        <a:rPr lang="en-US" sz="2400" u="none" baseline="0" dirty="0" smtClean="0"/>
                        <a:t>Dealer</a:t>
                      </a:r>
                    </a:p>
                    <a:p>
                      <a:r>
                        <a:rPr lang="en-US" sz="2400" u="none" baseline="0" dirty="0" smtClean="0"/>
                        <a:t>Cost</a:t>
                      </a:r>
                    </a:p>
                    <a:p>
                      <a:r>
                        <a:rPr lang="en-US" sz="2400" u="none" baseline="0" dirty="0" smtClean="0"/>
                        <a:t>Manufacturer</a:t>
                      </a:r>
                    </a:p>
                    <a:p>
                      <a:r>
                        <a:rPr lang="en-US" sz="2400" u="none" baseline="0" dirty="0" smtClean="0"/>
                        <a:t>Service Date</a:t>
                      </a:r>
                    </a:p>
                    <a:p>
                      <a:r>
                        <a:rPr lang="en-US" sz="2400" u="none" baseline="0" dirty="0" smtClean="0"/>
                        <a:t>Amount </a:t>
                      </a:r>
                      <a:r>
                        <a:rPr lang="en-US" sz="2400" u="none" baseline="0" dirty="0" smtClean="0"/>
                        <a:t>Set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2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9107714"/>
              </p:ext>
            </p:extLst>
          </p:nvPr>
        </p:nvGraphicFramePr>
        <p:xfrm>
          <a:off x="301625" y="1527173"/>
          <a:ext cx="8504238" cy="5254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Slot</a:t>
                      </a:r>
                      <a:r>
                        <a:rPr lang="en-US" sz="2400" baseline="0" dirty="0" smtClean="0"/>
                        <a:t> Machine Actions (SA)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baseline="0" dirty="0" smtClean="0"/>
                        <a:t>Date/Time Emptied</a:t>
                      </a:r>
                    </a:p>
                    <a:p>
                      <a:r>
                        <a:rPr lang="en-US" sz="2400" u="none" baseline="0" dirty="0" smtClean="0"/>
                        <a:t>Cash Emptied</a:t>
                      </a:r>
                    </a:p>
                    <a:p>
                      <a:r>
                        <a:rPr lang="en-US" sz="2400" u="none" baseline="0" dirty="0" smtClean="0"/>
                        <a:t>Coupons Emptied</a:t>
                      </a:r>
                    </a:p>
                    <a:p>
                      <a:r>
                        <a:rPr lang="en-US" sz="2400" u="none" baseline="0" dirty="0" smtClean="0"/>
                        <a:t>Date/Time Added</a:t>
                      </a:r>
                    </a:p>
                    <a:p>
                      <a:r>
                        <a:rPr lang="en-US" sz="2400" u="none" baseline="0" dirty="0" smtClean="0"/>
                        <a:t>Coins Added</a:t>
                      </a:r>
                    </a:p>
                    <a:p>
                      <a:r>
                        <a:rPr lang="en-US" sz="2400" u="none" baseline="0" dirty="0" smtClean="0"/>
                        <a:t>Paper Added</a:t>
                      </a:r>
                    </a:p>
                  </a:txBody>
                  <a:tcPr/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Payout (P)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Payout Type No</a:t>
                      </a:r>
                    </a:p>
                    <a:p>
                      <a:r>
                        <a:rPr lang="en-US" sz="2400" u="none" baseline="0" dirty="0" smtClean="0"/>
                        <a:t>Payout Name</a:t>
                      </a:r>
                    </a:p>
                    <a:p>
                      <a:r>
                        <a:rPr lang="en-US" sz="2400" u="none" baseline="0" dirty="0" smtClean="0"/>
                        <a:t>Description</a:t>
                      </a:r>
                    </a:p>
                    <a:p>
                      <a:r>
                        <a:rPr lang="en-US" sz="2400" u="none" baseline="0" dirty="0" smtClean="0"/>
                        <a:t>Payout Units</a:t>
                      </a:r>
                    </a:p>
                    <a:p>
                      <a:r>
                        <a:rPr lang="en-US" sz="2400" u="none" baseline="0" dirty="0" smtClean="0"/>
                        <a:t>Date/Time Occurred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1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15129093"/>
              </p:ext>
            </p:extLst>
          </p:nvPr>
        </p:nvGraphicFramePr>
        <p:xfrm>
          <a:off x="301625" y="1527173"/>
          <a:ext cx="8504238" cy="466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Table</a:t>
                      </a:r>
                      <a:r>
                        <a:rPr lang="en-US" sz="2400" baseline="0" dirty="0" smtClean="0"/>
                        <a:t> Games (TG)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baseline="0" dirty="0" smtClean="0"/>
                        <a:t>Table No</a:t>
                      </a:r>
                    </a:p>
                    <a:p>
                      <a:r>
                        <a:rPr lang="en-US" sz="2400" u="none" baseline="0" dirty="0" smtClean="0"/>
                        <a:t>Table Type</a:t>
                      </a:r>
                    </a:p>
                    <a:p>
                      <a:r>
                        <a:rPr lang="en-US" sz="2400" u="none" baseline="0" dirty="0" smtClean="0"/>
                        <a:t>Table </a:t>
                      </a:r>
                      <a:r>
                        <a:rPr lang="en-US" sz="2400" u="none" baseline="0" dirty="0" smtClean="0"/>
                        <a:t>Status</a:t>
                      </a:r>
                    </a:p>
                    <a:p>
                      <a:r>
                        <a:rPr lang="en-US" sz="2400" u="none" baseline="0" dirty="0" smtClean="0"/>
                        <a:t>Date/Time Opened </a:t>
                      </a:r>
                    </a:p>
                    <a:p>
                      <a:r>
                        <a:rPr lang="en-US" sz="2400" u="none" baseline="0" dirty="0" smtClean="0"/>
                        <a:t>Date/Time Closed</a:t>
                      </a:r>
                    </a:p>
                    <a:p>
                      <a:r>
                        <a:rPr lang="en-US" sz="2400" u="none" baseline="0" dirty="0" smtClean="0"/>
                        <a:t>Chips Initial Value</a:t>
                      </a:r>
                    </a:p>
                    <a:p>
                      <a:r>
                        <a:rPr lang="en-US" sz="2400" u="none" baseline="0" dirty="0" smtClean="0"/>
                        <a:t>Total Chips</a:t>
                      </a:r>
                    </a:p>
                    <a:p>
                      <a:r>
                        <a:rPr lang="en-US" sz="2400" u="none" baseline="0" dirty="0" smtClean="0"/>
                        <a:t>Total Cash</a:t>
                      </a:r>
                    </a:p>
                    <a:p>
                      <a:r>
                        <a:rPr lang="en-US" sz="2400" u="none" baseline="0" dirty="0" smtClean="0"/>
                        <a:t>Chips Added</a:t>
                      </a:r>
                    </a:p>
                    <a:p>
                      <a:r>
                        <a:rPr lang="en-US" sz="2400" u="none" baseline="0" dirty="0" smtClean="0"/>
                        <a:t>Cash Removed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8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and Attributes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77125223"/>
              </p:ext>
            </p:extLst>
          </p:nvPr>
        </p:nvGraphicFramePr>
        <p:xfrm>
          <a:off x="301625" y="1527173"/>
          <a:ext cx="8504238" cy="2968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  <a:gridCol w="4995863"/>
              </a:tblGrid>
              <a:tr h="911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ENTITY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ATTRIBUTES</a:t>
                      </a:r>
                      <a:endParaRPr lang="en-US" sz="2400" dirty="0"/>
                    </a:p>
                  </a:txBody>
                  <a:tcPr anchor="ctr"/>
                </a:tc>
              </a:tr>
              <a:tr h="2057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Dealer</a:t>
                      </a:r>
                      <a:r>
                        <a:rPr lang="en-US" sz="2400" baseline="0" dirty="0" smtClean="0"/>
                        <a:t> (D)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none" baseline="0" dirty="0" smtClean="0"/>
                        <a:t>Rating BJ</a:t>
                      </a:r>
                    </a:p>
                    <a:p>
                      <a:r>
                        <a:rPr lang="en-US" sz="2400" u="none" baseline="0" dirty="0" smtClean="0"/>
                        <a:t>Rating RU</a:t>
                      </a:r>
                    </a:p>
                    <a:p>
                      <a:r>
                        <a:rPr lang="en-US" sz="2400" u="none" baseline="0" dirty="0" smtClean="0"/>
                        <a:t>Rating CR</a:t>
                      </a:r>
                    </a:p>
                    <a:p>
                      <a:r>
                        <a:rPr lang="en-US" sz="2400" u="none" baseline="0" dirty="0" smtClean="0"/>
                        <a:t>Date/Time Dealer Started</a:t>
                      </a:r>
                    </a:p>
                    <a:p>
                      <a:r>
                        <a:rPr lang="en-US" sz="2400" u="none" baseline="0" dirty="0" smtClean="0"/>
                        <a:t>Date/Time Dealer Ended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6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245</TotalTime>
  <Words>1053</Words>
  <Application>Microsoft Office PowerPoint</Application>
  <PresentationFormat>On-screen Show (4:3)</PresentationFormat>
  <Paragraphs>647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Civic</vt:lpstr>
      <vt:lpstr>THE CASINO PROJECT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Entities and Attributes</vt:lpstr>
      <vt:lpstr>RELATIONSHIPS</vt:lpstr>
      <vt:lpstr>RELATIONSHIPS</vt:lpstr>
      <vt:lpstr>ER DIAGRAM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</dc:title>
  <dc:creator>Bhargav Kanuparthi</dc:creator>
  <cp:lastModifiedBy>Bhargav Kanuparthi</cp:lastModifiedBy>
  <cp:revision>309</cp:revision>
  <dcterms:created xsi:type="dcterms:W3CDTF">2006-08-16T00:00:00Z</dcterms:created>
  <dcterms:modified xsi:type="dcterms:W3CDTF">2017-03-09T18:32:22Z</dcterms:modified>
</cp:coreProperties>
</file>