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60" r:id="rId5"/>
    <p:sldId id="261" r:id="rId6"/>
    <p:sldId id="263" r:id="rId7"/>
    <p:sldId id="266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733800"/>
            <a:ext cx="5867400" cy="15240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Arial Black" pitchFamily="34" charset="0"/>
              </a:rPr>
              <a:t>Venkata</a:t>
            </a:r>
            <a:r>
              <a:rPr lang="en-US" dirty="0">
                <a:latin typeface="Arial Black" pitchFamily="34" charset="0"/>
              </a:rPr>
              <a:t> Kanuparthi 1729564</a:t>
            </a:r>
          </a:p>
          <a:p>
            <a:pPr algn="l"/>
            <a:r>
              <a:rPr lang="en-US" dirty="0" err="1">
                <a:latin typeface="Arial Black" pitchFamily="34" charset="0"/>
              </a:rPr>
              <a:t>Naren</a:t>
            </a:r>
            <a:r>
              <a:rPr lang="en-US" dirty="0">
                <a:latin typeface="Arial Black" pitchFamily="34" charset="0"/>
              </a:rPr>
              <a:t> Chandra </a:t>
            </a:r>
            <a:r>
              <a:rPr lang="en-US" dirty="0" err="1">
                <a:latin typeface="Arial Black" pitchFamily="34" charset="0"/>
              </a:rPr>
              <a:t>Ambati</a:t>
            </a:r>
            <a:r>
              <a:rPr lang="en-US" dirty="0">
                <a:latin typeface="Arial Black" pitchFamily="34" charset="0"/>
              </a:rPr>
              <a:t> 1733709</a:t>
            </a:r>
          </a:p>
          <a:p>
            <a:pPr algn="l"/>
            <a:r>
              <a:rPr lang="en-US" dirty="0" err="1">
                <a:latin typeface="Arial Black" pitchFamily="34" charset="0"/>
              </a:rPr>
              <a:t>Sampath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goud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bairu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smtClean="0">
                <a:latin typeface="Arial Black" pitchFamily="34" charset="0"/>
              </a:rPr>
              <a:t>1724548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LEARNING FOR NEURAL </a:t>
            </a:r>
            <a:r>
              <a:rPr lang="en-US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4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716516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n w="19050">
                  <a:solidFill>
                    <a:schemeClr val="tx2"/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THANK YOU</a:t>
            </a:r>
            <a:endParaRPr lang="en-US" sz="6000" b="1" dirty="0">
              <a:ln w="19050">
                <a:solidFill>
                  <a:schemeClr val="tx2"/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955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Artificial Neural Network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702330" cy="318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510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828800"/>
            <a:ext cx="8503920" cy="4270248"/>
          </a:xfrm>
        </p:spPr>
        <p:txBody>
          <a:bodyPr/>
          <a:lstStyle/>
          <a:p>
            <a:r>
              <a:rPr lang="en-US" dirty="0" smtClean="0"/>
              <a:t>Training data is limited</a:t>
            </a:r>
          </a:p>
          <a:p>
            <a:endParaRPr lang="en-US" dirty="0" smtClean="0"/>
          </a:p>
          <a:p>
            <a:r>
              <a:rPr lang="en-US" dirty="0" smtClean="0"/>
              <a:t>Excessively complex model</a:t>
            </a:r>
          </a:p>
          <a:p>
            <a:endParaRPr lang="en-US" dirty="0" smtClean="0"/>
          </a:p>
          <a:p>
            <a:r>
              <a:rPr lang="en-US" dirty="0" err="1" smtClean="0"/>
              <a:t>Overfitting</a:t>
            </a:r>
            <a:r>
              <a:rPr lang="en-US" dirty="0" smtClean="0"/>
              <a:t> – too many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8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05000"/>
            <a:ext cx="8503920" cy="4194048"/>
          </a:xfrm>
        </p:spPr>
        <p:txBody>
          <a:bodyPr/>
          <a:lstStyle/>
          <a:p>
            <a:r>
              <a:rPr lang="en-US" dirty="0" smtClean="0"/>
              <a:t>Purpose – predicting the output</a:t>
            </a:r>
          </a:p>
          <a:p>
            <a:endParaRPr lang="en-US" dirty="0" smtClean="0"/>
          </a:p>
          <a:p>
            <a:r>
              <a:rPr lang="en-US" dirty="0" smtClean="0"/>
              <a:t>Bayesian methods</a:t>
            </a:r>
          </a:p>
          <a:p>
            <a:endParaRPr lang="en-US" dirty="0" smtClean="0"/>
          </a:p>
          <a:p>
            <a:r>
              <a:rPr lang="en-US" dirty="0" smtClean="0"/>
              <a:t>Practical use – Markov Chain Monte Carlo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7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Markov Chain Monte Carlo (MCMC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905000"/>
            <a:ext cx="8503920" cy="4194048"/>
          </a:xfrm>
        </p:spPr>
        <p:txBody>
          <a:bodyPr/>
          <a:lstStyle/>
          <a:p>
            <a:r>
              <a:rPr lang="en-US" dirty="0" smtClean="0"/>
              <a:t>Class </a:t>
            </a:r>
            <a:r>
              <a:rPr lang="en-US" dirty="0"/>
              <a:t>of algorithms for sampling from probability </a:t>
            </a:r>
            <a:r>
              <a:rPr lang="en-US" dirty="0" smtClean="0"/>
              <a:t>distributions</a:t>
            </a:r>
          </a:p>
          <a:p>
            <a:endParaRPr lang="en-US" dirty="0" smtClean="0"/>
          </a:p>
          <a:p>
            <a:r>
              <a:rPr lang="en-US" dirty="0" smtClean="0"/>
              <a:t>Constructing a Markov Chain (MC)</a:t>
            </a:r>
          </a:p>
          <a:p>
            <a:endParaRPr lang="en-US" dirty="0" smtClean="0"/>
          </a:p>
          <a:p>
            <a:r>
              <a:rPr lang="en-US" dirty="0" smtClean="0"/>
              <a:t>MC evolves until it reaches equilibrium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2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Markov Chain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dependent sequence of random variables</a:t>
            </a:r>
          </a:p>
          <a:p>
            <a:endParaRPr lang="en-US" dirty="0" smtClean="0"/>
          </a:p>
          <a:p>
            <a:r>
              <a:rPr lang="en-US" dirty="0" smtClean="0"/>
              <a:t>Next </a:t>
            </a:r>
            <a:r>
              <a:rPr lang="en-US" dirty="0"/>
              <a:t>step or iteration of the process only depends upon the current </a:t>
            </a:r>
            <a:r>
              <a:rPr lang="en-US" dirty="0" smtClean="0"/>
              <a:t>step</a:t>
            </a:r>
          </a:p>
          <a:p>
            <a:endParaRPr lang="en-US" dirty="0"/>
          </a:p>
          <a:p>
            <a:r>
              <a:rPr lang="en-US" dirty="0" smtClean="0"/>
              <a:t>Process evolves in a randomly fashion</a:t>
            </a:r>
          </a:p>
          <a:p>
            <a:endParaRPr lang="en-US" dirty="0"/>
          </a:p>
          <a:p>
            <a:r>
              <a:rPr lang="en-US" dirty="0" smtClean="0"/>
              <a:t>Reaches a certain state where it remains thereafter, Equilibrium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735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Random Walk MCMC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00200"/>
            <a:ext cx="850392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Simplest MCMC algorithms are random walks</a:t>
            </a:r>
          </a:p>
          <a:p>
            <a:endParaRPr lang="en-US" dirty="0"/>
          </a:p>
          <a:p>
            <a:r>
              <a:rPr lang="en-US" dirty="0" smtClean="0"/>
              <a:t>Each step in the algorithm takes small, random steps</a:t>
            </a:r>
          </a:p>
          <a:p>
            <a:endParaRPr lang="en-US" dirty="0"/>
          </a:p>
          <a:p>
            <a:r>
              <a:rPr lang="en-US" dirty="0" smtClean="0"/>
              <a:t>Key issue – how these steps are defined and how to minimize the steps </a:t>
            </a:r>
          </a:p>
          <a:p>
            <a:endParaRPr lang="en-US" dirty="0"/>
          </a:p>
          <a:p>
            <a:r>
              <a:rPr lang="en-US" dirty="0" smtClean="0"/>
              <a:t>No specific answer. But </a:t>
            </a:r>
            <a:r>
              <a:rPr lang="en-US" dirty="0" smtClean="0"/>
              <a:t>different </a:t>
            </a:r>
            <a:r>
              <a:rPr lang="en-US" dirty="0" smtClean="0"/>
              <a:t>algorithms exist – different ways of </a:t>
            </a:r>
            <a:r>
              <a:rPr lang="en-US" dirty="0" smtClean="0"/>
              <a:t>sampling</a:t>
            </a:r>
          </a:p>
          <a:p>
            <a:endParaRPr lang="en-US" dirty="0" smtClean="0"/>
          </a:p>
          <a:p>
            <a:r>
              <a:rPr lang="en-US" dirty="0" smtClean="0"/>
              <a:t>Random walk Metropolis, Metropolis-Hastings, Independence Sampler, Gibbs Sampler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257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MCMC Simulation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dependent sequence </a:t>
            </a:r>
            <a:r>
              <a:rPr lang="en-US" dirty="0" smtClean="0"/>
              <a:t>of </a:t>
            </a:r>
            <a:r>
              <a:rPr lang="en-US" dirty="0"/>
              <a:t>random variables, {θ(i) } i=1 to M, with approximate distribution, </a:t>
            </a:r>
            <a:endParaRPr lang="en-US" dirty="0" smtClean="0"/>
          </a:p>
          <a:p>
            <a:pPr marL="0" lvl="0" indent="0">
              <a:buNone/>
            </a:pPr>
            <a:r>
              <a:rPr lang="en-US" i="1" dirty="0" smtClean="0"/>
              <a:t>		p</a:t>
            </a:r>
            <a:r>
              <a:rPr lang="en-US" dirty="0" smtClean="0"/>
              <a:t>(θ(i</a:t>
            </a:r>
            <a:r>
              <a:rPr lang="en-US" dirty="0"/>
              <a:t>) ) ≈ p(</a:t>
            </a:r>
            <a:r>
              <a:rPr lang="en-US" dirty="0" err="1"/>
              <a:t>θ|y</a:t>
            </a:r>
            <a:r>
              <a:rPr lang="en-US" dirty="0" smtClean="0"/>
              <a:t>)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The chain is initialized with a user defined starting value, θ </a:t>
            </a:r>
            <a:r>
              <a:rPr lang="en-US" dirty="0" smtClean="0"/>
              <a:t>(0)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The Markov property then specifies that the distribution of θ(i+1) | θ(0), θ(1),…., θ(i) depends only on the current state of the chain θ (i)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MCMC </a:t>
            </a:r>
            <a:r>
              <a:rPr lang="en-US" dirty="0" smtClean="0">
                <a:solidFill>
                  <a:schemeClr val="accent1"/>
                </a:solidFill>
              </a:rPr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A Markov chain is specified by its transition kernel defined as, </a:t>
            </a:r>
            <a:endParaRPr lang="en-US" dirty="0" smtClean="0"/>
          </a:p>
          <a:p>
            <a:pPr marL="0" lvl="0" indent="0">
              <a:buNone/>
            </a:pPr>
            <a:r>
              <a:rPr lang="en-US" i="1" dirty="0"/>
              <a:t>	</a:t>
            </a:r>
            <a:r>
              <a:rPr lang="en-US" i="1" dirty="0" smtClean="0"/>
              <a:t>P</a:t>
            </a:r>
            <a:r>
              <a:rPr lang="en-US" dirty="0" smtClean="0"/>
              <a:t>(θ </a:t>
            </a:r>
            <a:r>
              <a:rPr lang="en-US" dirty="0"/>
              <a:t>(i) , A) = </a:t>
            </a:r>
            <a:r>
              <a:rPr lang="en-US" baseline="-25000" dirty="0" err="1"/>
              <a:t>def</a:t>
            </a:r>
            <a:r>
              <a:rPr lang="en-US" baseline="-25000" dirty="0"/>
              <a:t> </a:t>
            </a:r>
            <a:r>
              <a:rPr lang="en-US" i="1" dirty="0"/>
              <a:t>P</a:t>
            </a:r>
            <a:r>
              <a:rPr lang="en-US" dirty="0"/>
              <a:t>(θ(i+1) ∈ </a:t>
            </a:r>
            <a:r>
              <a:rPr lang="en-US" dirty="0" err="1"/>
              <a:t>A|θ</a:t>
            </a:r>
            <a:r>
              <a:rPr lang="en-US" dirty="0"/>
              <a:t>(i) ) 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any set A ∈ Θ, which specifies the conditional </a:t>
            </a:r>
            <a:r>
              <a:rPr lang="en-US" dirty="0" smtClean="0"/>
              <a:t>distribution </a:t>
            </a:r>
            <a:r>
              <a:rPr lang="en-US" dirty="0"/>
              <a:t>of θ(i+1) given the current state θ(i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Transition kernel  - mapping of the transition matrix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/>
              <a:t>The n-step transition kernel is,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	</a:t>
            </a:r>
            <a:r>
              <a:rPr lang="en-US" dirty="0" err="1" smtClean="0"/>
              <a:t>P</a:t>
            </a:r>
            <a:r>
              <a:rPr lang="en-US" baseline="30000" dirty="0" err="1" smtClean="0"/>
              <a:t>n</a:t>
            </a:r>
            <a:r>
              <a:rPr lang="en-US" dirty="0" smtClean="0"/>
              <a:t>(θ(0</a:t>
            </a:r>
            <a:r>
              <a:rPr lang="en-US" dirty="0"/>
              <a:t>), A) =</a:t>
            </a:r>
            <a:r>
              <a:rPr lang="en-US" baseline="-25000" dirty="0" err="1"/>
              <a:t>def</a:t>
            </a:r>
            <a:r>
              <a:rPr lang="en-US" dirty="0"/>
              <a:t> P(θ(n) ∈ </a:t>
            </a:r>
            <a:r>
              <a:rPr lang="en-US" dirty="0" err="1"/>
              <a:t>A|θ</a:t>
            </a:r>
            <a:r>
              <a:rPr lang="en-US" dirty="0"/>
              <a:t>(0))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3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104</TotalTime>
  <Words>207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BAYESIAN LEARNING FOR NEURAL NETWORK</vt:lpstr>
      <vt:lpstr>Artificial Neural Network</vt:lpstr>
      <vt:lpstr>Problems</vt:lpstr>
      <vt:lpstr>Solution</vt:lpstr>
      <vt:lpstr>Markov Chain Monte Carlo (MCMC)</vt:lpstr>
      <vt:lpstr>Markov Chain</vt:lpstr>
      <vt:lpstr>Random Walk MCMC</vt:lpstr>
      <vt:lpstr>MCMC Simulation</vt:lpstr>
      <vt:lpstr>MCMC Simulation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LEARNING FOR NEURAL NETWORK</dc:title>
  <dc:creator>Bhargav Kanuparthi</dc:creator>
  <cp:lastModifiedBy>Bhargav Kanuparthi</cp:lastModifiedBy>
  <cp:revision>58</cp:revision>
  <dcterms:created xsi:type="dcterms:W3CDTF">2006-08-16T00:00:00Z</dcterms:created>
  <dcterms:modified xsi:type="dcterms:W3CDTF">2017-05-02T13:35:34Z</dcterms:modified>
</cp:coreProperties>
</file>