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56" r:id="rId2"/>
    <p:sldId id="257" r:id="rId3"/>
    <p:sldId id="270" r:id="rId4"/>
    <p:sldId id="271" r:id="rId5"/>
    <p:sldId id="272" r:id="rId6"/>
    <p:sldId id="273" r:id="rId7"/>
    <p:sldId id="258" r:id="rId8"/>
    <p:sldId id="275" r:id="rId9"/>
    <p:sldId id="276" r:id="rId10"/>
    <p:sldId id="283" r:id="rId11"/>
    <p:sldId id="277" r:id="rId12"/>
    <p:sldId id="282" r:id="rId13"/>
    <p:sldId id="278" r:id="rId14"/>
    <p:sldId id="279" r:id="rId15"/>
    <p:sldId id="280" r:id="rId16"/>
    <p:sldId id="284"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599" autoAdjust="0"/>
  </p:normalViewPr>
  <p:slideViewPr>
    <p:cSldViewPr>
      <p:cViewPr varScale="1">
        <p:scale>
          <a:sx n="86" d="100"/>
          <a:sy n="86" d="100"/>
        </p:scale>
        <p:origin x="552" y="67"/>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12/13/2021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12/13/2021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12/13/2021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12/13/2021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12/13/2021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12/13/2021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12/13/2021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12/13/2021</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12/13/2021</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12/13/2021</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12/13/2021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12/13/2021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12/13/2021</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hyperlink" Target="21BCE503_TravellingSalesman_Problem.pdf" TargetMode="Externa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Travelling Salesman Problem</a:t>
            </a:r>
          </a:p>
        </p:txBody>
      </p:sp>
      <p:sp>
        <p:nvSpPr>
          <p:cNvPr id="3" name="Subtitle 2"/>
          <p:cNvSpPr>
            <a:spLocks noGrp="1"/>
          </p:cNvSpPr>
          <p:nvPr>
            <p:ph type="subTitle" idx="1"/>
          </p:nvPr>
        </p:nvSpPr>
        <p:spPr/>
        <p:txBody>
          <a:bodyPr/>
          <a:lstStyle/>
          <a:p>
            <a:r>
              <a:rPr lang="en-US" dirty="0"/>
              <a:t>Bhargav Modha (</a:t>
            </a:r>
            <a:r>
              <a:rPr lang="en-US" dirty="0">
                <a:latin typeface="Arial" panose="020B0604020202020204" pitchFamily="34" charset="0"/>
                <a:cs typeface="Arial" panose="020B0604020202020204" pitchFamily="34" charset="0"/>
              </a:rPr>
              <a:t>21BCE503</a:t>
            </a:r>
            <a:r>
              <a:rPr lang="en-US" dirty="0"/>
              <a:t>)</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E3E6B1-D32C-4FC7-AA18-97CD8DF76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983" y="0"/>
            <a:ext cx="9146858" cy="6858000"/>
          </a:xfrm>
          <a:prstGeom prst="rect">
            <a:avLst/>
          </a:prstGeom>
        </p:spPr>
      </p:pic>
    </p:spTree>
    <p:extLst>
      <p:ext uri="{BB962C8B-B14F-4D97-AF65-F5344CB8AC3E}">
        <p14:creationId xmlns:p14="http://schemas.microsoft.com/office/powerpoint/2010/main" val="215482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F51F2-91A8-4C87-AFBC-10C8348E2AF3}"/>
              </a:ext>
            </a:extLst>
          </p:cNvPr>
          <p:cNvSpPr>
            <a:spLocks noGrp="1"/>
          </p:cNvSpPr>
          <p:nvPr>
            <p:ph type="title"/>
          </p:nvPr>
        </p:nvSpPr>
        <p:spPr/>
        <p:txBody>
          <a:bodyPr/>
          <a:lstStyle/>
          <a:p>
            <a:r>
              <a:rPr lang="en-IN" dirty="0"/>
              <a:t>Brute Force Method</a:t>
            </a:r>
          </a:p>
        </p:txBody>
      </p:sp>
      <p:sp>
        <p:nvSpPr>
          <p:cNvPr id="3" name="Content Placeholder 2">
            <a:extLst>
              <a:ext uri="{FF2B5EF4-FFF2-40B4-BE49-F238E27FC236}">
                <a16:creationId xmlns:a16="http://schemas.microsoft.com/office/drawing/2014/main" id="{92076C7C-6928-4D9A-B6EF-E62BB2057E74}"/>
              </a:ext>
            </a:extLst>
          </p:cNvPr>
          <p:cNvSpPr>
            <a:spLocks noGrp="1"/>
          </p:cNvSpPr>
          <p:nvPr>
            <p:ph idx="1"/>
          </p:nvPr>
        </p:nvSpPr>
        <p:spPr/>
        <p:txBody>
          <a:bodyPr/>
          <a:lstStyle/>
          <a:p>
            <a:r>
              <a:rPr lang="en-US" dirty="0"/>
              <a:t>To determine the optimal solution:</a:t>
            </a:r>
          </a:p>
          <a:p>
            <a:pPr marL="457200" indent="-457200">
              <a:buFont typeface="+mj-lt"/>
              <a:buAutoNum type="arabicPeriod"/>
            </a:pPr>
            <a:r>
              <a:rPr lang="en-US" dirty="0"/>
              <a:t>Represent the problem with a complete, weighted graph.</a:t>
            </a:r>
          </a:p>
          <a:p>
            <a:pPr marL="457200" indent="-457200">
              <a:buFont typeface="+mj-lt"/>
              <a:buAutoNum type="arabicPeriod"/>
            </a:pPr>
            <a:r>
              <a:rPr lang="en-US" dirty="0"/>
              <a:t>List all possible Hamilton circuits for this graph.</a:t>
            </a:r>
          </a:p>
          <a:p>
            <a:pPr marL="457200" indent="-457200">
              <a:buFont typeface="+mj-lt"/>
              <a:buAutoNum type="arabicPeriod"/>
            </a:pPr>
            <a:r>
              <a:rPr lang="en-US" dirty="0"/>
              <a:t>Determine the cost (or distance) associated with each of these Hamilton circuits.</a:t>
            </a:r>
          </a:p>
          <a:p>
            <a:pPr marL="457200" indent="-457200">
              <a:buFont typeface="+mj-lt"/>
              <a:buAutoNum type="arabicPeriod"/>
            </a:pPr>
            <a:r>
              <a:rPr lang="en-US" dirty="0"/>
              <a:t>The Hamilton circuit with the lowest cost (or shortest distance) is the optimal solution.</a:t>
            </a:r>
          </a:p>
          <a:p>
            <a:endParaRPr lang="en-IN" dirty="0"/>
          </a:p>
        </p:txBody>
      </p:sp>
    </p:spTree>
    <p:extLst>
      <p:ext uri="{BB962C8B-B14F-4D97-AF65-F5344CB8AC3E}">
        <p14:creationId xmlns:p14="http://schemas.microsoft.com/office/powerpoint/2010/main" val="305043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C761BF-2B69-4FB5-9395-5E7579407F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7225" y="538162"/>
            <a:ext cx="8334375" cy="5781675"/>
          </a:xfrm>
          <a:prstGeom prst="rect">
            <a:avLst/>
          </a:prstGeom>
        </p:spPr>
      </p:pic>
    </p:spTree>
    <p:extLst>
      <p:ext uri="{BB962C8B-B14F-4D97-AF65-F5344CB8AC3E}">
        <p14:creationId xmlns:p14="http://schemas.microsoft.com/office/powerpoint/2010/main" val="3722732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4D137-1AE4-458E-9FD6-FBE71B79AA3A}"/>
              </a:ext>
            </a:extLst>
          </p:cNvPr>
          <p:cNvSpPr>
            <a:spLocks noGrp="1"/>
          </p:cNvSpPr>
          <p:nvPr>
            <p:ph type="ctrTitle"/>
          </p:nvPr>
        </p:nvSpPr>
        <p:spPr/>
        <p:txBody>
          <a:bodyPr/>
          <a:lstStyle/>
          <a:p>
            <a:r>
              <a:rPr lang="en-IN" dirty="0"/>
              <a:t>SOLUTION</a:t>
            </a:r>
          </a:p>
        </p:txBody>
      </p:sp>
      <p:sp>
        <p:nvSpPr>
          <p:cNvPr id="3" name="Subtitle 2">
            <a:extLst>
              <a:ext uri="{FF2B5EF4-FFF2-40B4-BE49-F238E27FC236}">
                <a16:creationId xmlns:a16="http://schemas.microsoft.com/office/drawing/2014/main" id="{10C52799-AC18-4741-81DE-9EECE480C646}"/>
              </a:ext>
            </a:extLst>
          </p:cNvPr>
          <p:cNvSpPr>
            <a:spLocks noGrp="1"/>
          </p:cNvSpPr>
          <p:nvPr>
            <p:ph type="subTitle" idx="1"/>
          </p:nvPr>
        </p:nvSpPr>
        <p:spPr/>
        <p:txBody>
          <a:bodyPr>
            <a:normAutofit fontScale="85000" lnSpcReduction="20000"/>
          </a:bodyPr>
          <a:lstStyle/>
          <a:p>
            <a:r>
              <a:rPr lang="en-US" dirty="0"/>
              <a:t>We will create a 2D array for which will store the shortest path sum values for each (</a:t>
            </a:r>
            <a:r>
              <a:rPr lang="en-US" dirty="0" err="1"/>
              <a:t>i,j</a:t>
            </a:r>
            <a:r>
              <a:rPr lang="en-US" dirty="0"/>
              <a:t>) nodes.</a:t>
            </a:r>
          </a:p>
          <a:p>
            <a:r>
              <a:rPr lang="en-US" dirty="0"/>
              <a:t> We will also maintain one variable “Visited” which will denote total permutations whether city is visited or not with the help of concept of Bit masking.</a:t>
            </a:r>
            <a:endParaRPr lang="en-IN" dirty="0"/>
          </a:p>
        </p:txBody>
      </p:sp>
      <p:pic>
        <p:nvPicPr>
          <p:cNvPr id="5" name="Picture 4">
            <a:extLst>
              <a:ext uri="{FF2B5EF4-FFF2-40B4-BE49-F238E27FC236}">
                <a16:creationId xmlns:a16="http://schemas.microsoft.com/office/drawing/2014/main" id="{7731144A-0927-49AA-9225-09C4E2C463DB}"/>
              </a:ext>
            </a:extLst>
          </p:cNvPr>
          <p:cNvPicPr>
            <a:picLocks noChangeAspect="1"/>
          </p:cNvPicPr>
          <p:nvPr/>
        </p:nvPicPr>
        <p:blipFill>
          <a:blip r:embed="rId2"/>
          <a:stretch>
            <a:fillRect/>
          </a:stretch>
        </p:blipFill>
        <p:spPr>
          <a:xfrm>
            <a:off x="855662" y="485775"/>
            <a:ext cx="10477500" cy="5886450"/>
          </a:xfrm>
          <a:prstGeom prst="rect">
            <a:avLst/>
          </a:prstGeom>
        </p:spPr>
      </p:pic>
    </p:spTree>
    <p:extLst>
      <p:ext uri="{BB962C8B-B14F-4D97-AF65-F5344CB8AC3E}">
        <p14:creationId xmlns:p14="http://schemas.microsoft.com/office/powerpoint/2010/main" val="2010237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0690A-0519-4173-8896-66E60983E38E}"/>
              </a:ext>
            </a:extLst>
          </p:cNvPr>
          <p:cNvSpPr>
            <a:spLocks noGrp="1"/>
          </p:cNvSpPr>
          <p:nvPr>
            <p:ph type="title"/>
          </p:nvPr>
        </p:nvSpPr>
        <p:spPr/>
        <p:txBody>
          <a:bodyPr/>
          <a:lstStyle/>
          <a:p>
            <a:r>
              <a:rPr lang="en-IN" dirty="0"/>
              <a:t>Steps</a:t>
            </a:r>
          </a:p>
        </p:txBody>
      </p:sp>
      <p:sp>
        <p:nvSpPr>
          <p:cNvPr id="3" name="Content Placeholder 2">
            <a:extLst>
              <a:ext uri="{FF2B5EF4-FFF2-40B4-BE49-F238E27FC236}">
                <a16:creationId xmlns:a16="http://schemas.microsoft.com/office/drawing/2014/main" id="{51F183B5-BE9E-4D0C-AC44-572C094DB371}"/>
              </a:ext>
            </a:extLst>
          </p:cNvPr>
          <p:cNvSpPr>
            <a:spLocks noGrp="1"/>
          </p:cNvSpPr>
          <p:nvPr>
            <p:ph idx="1"/>
          </p:nvPr>
        </p:nvSpPr>
        <p:spPr/>
        <p:txBody>
          <a:bodyPr/>
          <a:lstStyle/>
          <a:p>
            <a:r>
              <a:rPr lang="en-US" dirty="0"/>
              <a:t>Step 1: - Creating Adjacency Matrix of the graph</a:t>
            </a:r>
          </a:p>
          <a:p>
            <a:r>
              <a:rPr lang="en-US" dirty="0"/>
              <a:t>Step 2:- Getting shortest path between cities using DP and bit masking</a:t>
            </a:r>
          </a:p>
          <a:p>
            <a:endParaRPr lang="en-US" dirty="0"/>
          </a:p>
          <a:p>
            <a:endParaRPr lang="en-IN" dirty="0"/>
          </a:p>
        </p:txBody>
      </p:sp>
      <p:graphicFrame>
        <p:nvGraphicFramePr>
          <p:cNvPr id="6" name="Object 5">
            <a:hlinkClick r:id="rId2" action="ppaction://hlinkfile"/>
            <a:extLst>
              <a:ext uri="{FF2B5EF4-FFF2-40B4-BE49-F238E27FC236}">
                <a16:creationId xmlns:a16="http://schemas.microsoft.com/office/drawing/2014/main" id="{44EE8C4F-81B0-4296-B0F1-24B1FE5070A9}"/>
              </a:ext>
            </a:extLst>
          </p:cNvPr>
          <p:cNvGraphicFramePr>
            <a:graphicFrameLocks noChangeAspect="1"/>
          </p:cNvGraphicFramePr>
          <p:nvPr>
            <p:extLst>
              <p:ext uri="{D42A27DB-BD31-4B8C-83A1-F6EECF244321}">
                <p14:modId xmlns:p14="http://schemas.microsoft.com/office/powerpoint/2010/main" val="1957360988"/>
              </p:ext>
            </p:extLst>
          </p:nvPr>
        </p:nvGraphicFramePr>
        <p:xfrm>
          <a:off x="4808261" y="3068960"/>
          <a:ext cx="2572302" cy="3639591"/>
        </p:xfrm>
        <a:graphic>
          <a:graphicData uri="http://schemas.openxmlformats.org/presentationml/2006/ole">
            <mc:AlternateContent xmlns:mc="http://schemas.openxmlformats.org/markup-compatibility/2006">
              <mc:Choice xmlns:v="urn:schemas-microsoft-com:vml" Requires="v">
                <p:oleObj name="Acrobat Document" r:id="rId3" imgW="4533723" imgH="6415677" progId="AcroExch.Document.DC">
                  <p:embed/>
                </p:oleObj>
              </mc:Choice>
              <mc:Fallback>
                <p:oleObj name="Acrobat Document" r:id="rId3" imgW="4533723" imgH="6415677" progId="AcroExch.Document.DC">
                  <p:embed/>
                  <p:pic>
                    <p:nvPicPr>
                      <p:cNvPr id="0" name=""/>
                      <p:cNvPicPr/>
                      <p:nvPr/>
                    </p:nvPicPr>
                    <p:blipFill>
                      <a:blip r:embed="rId4"/>
                      <a:stretch>
                        <a:fillRect/>
                      </a:stretch>
                    </p:blipFill>
                    <p:spPr>
                      <a:xfrm>
                        <a:off x="4808261" y="3068960"/>
                        <a:ext cx="2572302" cy="3639591"/>
                      </a:xfrm>
                      <a:prstGeom prst="rect">
                        <a:avLst/>
                      </a:prstGeom>
                    </p:spPr>
                  </p:pic>
                </p:oleObj>
              </mc:Fallback>
            </mc:AlternateContent>
          </a:graphicData>
        </a:graphic>
      </p:graphicFrame>
    </p:spTree>
    <p:extLst>
      <p:ext uri="{BB962C8B-B14F-4D97-AF65-F5344CB8AC3E}">
        <p14:creationId xmlns:p14="http://schemas.microsoft.com/office/powerpoint/2010/main" val="2748664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1C1C1-1983-4EC3-9B1D-CF20C0FF4A17}"/>
              </a:ext>
            </a:extLst>
          </p:cNvPr>
          <p:cNvSpPr>
            <a:spLocks noGrp="1"/>
          </p:cNvSpPr>
          <p:nvPr>
            <p:ph type="title"/>
          </p:nvPr>
        </p:nvSpPr>
        <p:spPr/>
        <p:txBody>
          <a:bodyPr/>
          <a:lstStyle/>
          <a:p>
            <a:r>
              <a:rPr lang="en-IN" dirty="0"/>
              <a:t>Time Complexity comparison</a:t>
            </a:r>
          </a:p>
        </p:txBody>
      </p:sp>
      <p:pic>
        <p:nvPicPr>
          <p:cNvPr id="5" name="Content Placeholder 4">
            <a:extLst>
              <a:ext uri="{FF2B5EF4-FFF2-40B4-BE49-F238E27FC236}">
                <a16:creationId xmlns:a16="http://schemas.microsoft.com/office/drawing/2014/main" id="{1936F0D6-1417-407F-9F05-FC7E0B1A20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0921" y="2241774"/>
            <a:ext cx="8126984" cy="3593651"/>
          </a:xfrm>
        </p:spPr>
      </p:pic>
    </p:spTree>
    <p:extLst>
      <p:ext uri="{BB962C8B-B14F-4D97-AF65-F5344CB8AC3E}">
        <p14:creationId xmlns:p14="http://schemas.microsoft.com/office/powerpoint/2010/main" val="4542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A92D93E7-FAF3-4336-86BE-B2541557AEA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679" r="1679"/>
          <a:stretch>
            <a:fillRect/>
          </a:stretch>
        </p:blipFill>
        <p:spPr/>
      </p:pic>
      <p:sp>
        <p:nvSpPr>
          <p:cNvPr id="6" name="Text Placeholder 5">
            <a:extLst>
              <a:ext uri="{FF2B5EF4-FFF2-40B4-BE49-F238E27FC236}">
                <a16:creationId xmlns:a16="http://schemas.microsoft.com/office/drawing/2014/main" id="{EDBA9F7B-6FA8-4B64-9E93-EFB0E00B887B}"/>
              </a:ext>
            </a:extLst>
          </p:cNvPr>
          <p:cNvSpPr>
            <a:spLocks noGrp="1"/>
          </p:cNvSpPr>
          <p:nvPr>
            <p:ph type="body" sz="half" idx="2"/>
          </p:nvPr>
        </p:nvSpPr>
        <p:spPr>
          <a:xfrm>
            <a:off x="7905958" y="1700808"/>
            <a:ext cx="3589053" cy="4454140"/>
          </a:xfrm>
        </p:spPr>
        <p:txBody>
          <a:bodyPr>
            <a:normAutofit/>
          </a:bodyPr>
          <a:lstStyle/>
          <a:p>
            <a:r>
              <a:rPr lang="en-US" sz="3600" dirty="0"/>
              <a:t>In order to understand recursion, one must first understand recursion.</a:t>
            </a:r>
            <a:endParaRPr lang="en-IN" sz="3600" dirty="0"/>
          </a:p>
          <a:p>
            <a:r>
              <a:rPr lang="en-IN" sz="2800" dirty="0"/>
              <a:t>-Anonymous </a:t>
            </a:r>
            <a:endParaRPr lang="en-IN" sz="2400" dirty="0"/>
          </a:p>
        </p:txBody>
      </p:sp>
    </p:spTree>
    <p:extLst>
      <p:ext uri="{BB962C8B-B14F-4D97-AF65-F5344CB8AC3E}">
        <p14:creationId xmlns:p14="http://schemas.microsoft.com/office/powerpoint/2010/main" val="4096405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out)">
                                      <p:cBhvr>
                                        <p:cTn id="7" dur="2000"/>
                                        <p:tgtEl>
                                          <p:spTgt spid="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 calcmode="lin" valueType="num">
                                      <p:cBhvr>
                                        <p:cTn id="10"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1"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2" dur="500"/>
                                        <p:tgtEl>
                                          <p:spTgt spid="6">
                                            <p:txEl>
                                              <p:pRg st="0" end="0"/>
                                            </p:txEl>
                                          </p:spTgt>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 calcmode="lin" valueType="num">
                                      <p:cBhvr>
                                        <p:cTn id="15"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1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Overview</a:t>
            </a:r>
          </a:p>
        </p:txBody>
      </p:sp>
      <p:sp>
        <p:nvSpPr>
          <p:cNvPr id="14" name="Content Placeholder 13"/>
          <p:cNvSpPr>
            <a:spLocks noGrp="1"/>
          </p:cNvSpPr>
          <p:nvPr>
            <p:ph idx="1"/>
          </p:nvPr>
        </p:nvSpPr>
        <p:spPr/>
        <p:txBody>
          <a:bodyPr/>
          <a:lstStyle/>
          <a:p>
            <a:r>
              <a:rPr lang="en-US" dirty="0"/>
              <a:t>Problem Statement</a:t>
            </a:r>
          </a:p>
          <a:p>
            <a:r>
              <a:rPr lang="en-US" dirty="0"/>
              <a:t>Approaches</a:t>
            </a:r>
          </a:p>
          <a:p>
            <a:r>
              <a:rPr lang="en-US" dirty="0"/>
              <a:t>Solution (better than brute force)</a:t>
            </a:r>
          </a:p>
          <a:p>
            <a:endParaRPr lang="en-US"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81775-A9D9-4667-BF3A-2C67EF7A3396}"/>
              </a:ext>
            </a:extLst>
          </p:cNvPr>
          <p:cNvSpPr>
            <a:spLocks noGrp="1"/>
          </p:cNvSpPr>
          <p:nvPr>
            <p:ph type="title"/>
          </p:nvPr>
        </p:nvSpPr>
        <p:spPr/>
        <p:txBody>
          <a:bodyPr/>
          <a:lstStyle/>
          <a:p>
            <a:r>
              <a:rPr lang="en-IN" dirty="0"/>
              <a:t>What is Travelling Salesman Problem ?</a:t>
            </a:r>
          </a:p>
        </p:txBody>
      </p:sp>
      <p:sp>
        <p:nvSpPr>
          <p:cNvPr id="3" name="Content Placeholder 2">
            <a:extLst>
              <a:ext uri="{FF2B5EF4-FFF2-40B4-BE49-F238E27FC236}">
                <a16:creationId xmlns:a16="http://schemas.microsoft.com/office/drawing/2014/main" id="{D2369555-91B0-4C46-A26D-E7C9D8C337BA}"/>
              </a:ext>
            </a:extLst>
          </p:cNvPr>
          <p:cNvSpPr>
            <a:spLocks noGrp="1"/>
          </p:cNvSpPr>
          <p:nvPr>
            <p:ph idx="1"/>
          </p:nvPr>
        </p:nvSpPr>
        <p:spPr/>
        <p:txBody>
          <a:bodyPr>
            <a:normAutofit/>
          </a:bodyPr>
          <a:lstStyle/>
          <a:p>
            <a:r>
              <a:rPr lang="en-US" dirty="0"/>
              <a:t>Travelling Salesman Problem is based on a real-life scenario, where a salesman from a company must start from his own city and visit all the assigned cities exactly once and return to his home till end of the day. The exact problem statement goes like this,</a:t>
            </a:r>
          </a:p>
          <a:p>
            <a:r>
              <a:rPr lang="en-US" dirty="0"/>
              <a:t>"Given a set of cities and distance between every pair of cities, the problem is to find the shortest possible route that visits every city exactly once and returns to the starting point.“</a:t>
            </a:r>
          </a:p>
        </p:txBody>
      </p:sp>
    </p:spTree>
    <p:extLst>
      <p:ext uri="{BB962C8B-B14F-4D97-AF65-F5344CB8AC3E}">
        <p14:creationId xmlns:p14="http://schemas.microsoft.com/office/powerpoint/2010/main" val="492560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E52E2-16AC-47DF-A762-E4E215A2A03A}"/>
              </a:ext>
            </a:extLst>
          </p:cNvPr>
          <p:cNvSpPr>
            <a:spLocks noGrp="1"/>
          </p:cNvSpPr>
          <p:nvPr>
            <p:ph type="title"/>
          </p:nvPr>
        </p:nvSpPr>
        <p:spPr/>
        <p:txBody>
          <a:bodyPr/>
          <a:lstStyle/>
          <a:p>
            <a:r>
              <a:rPr lang="en-IN" dirty="0"/>
              <a:t>What is Travelling Salesman Problem ?</a:t>
            </a:r>
          </a:p>
        </p:txBody>
      </p:sp>
      <p:sp>
        <p:nvSpPr>
          <p:cNvPr id="3" name="Content Placeholder 2">
            <a:extLst>
              <a:ext uri="{FF2B5EF4-FFF2-40B4-BE49-F238E27FC236}">
                <a16:creationId xmlns:a16="http://schemas.microsoft.com/office/drawing/2014/main" id="{756ADB81-86E8-4886-8778-B4900F9970B3}"/>
              </a:ext>
            </a:extLst>
          </p:cNvPr>
          <p:cNvSpPr>
            <a:spLocks noGrp="1"/>
          </p:cNvSpPr>
          <p:nvPr>
            <p:ph idx="1"/>
          </p:nvPr>
        </p:nvSpPr>
        <p:spPr/>
        <p:txBody>
          <a:bodyPr>
            <a:normAutofit/>
          </a:bodyPr>
          <a:lstStyle/>
          <a:p>
            <a:r>
              <a:rPr lang="en-US" dirty="0"/>
              <a:t>Though this problem is easy enough to explain, it is very difficult to solve.</a:t>
            </a:r>
          </a:p>
          <a:p>
            <a:r>
              <a:rPr lang="en-US" dirty="0"/>
              <a:t>There are two important things to be cleared about in this problem statement,</a:t>
            </a:r>
          </a:p>
          <a:p>
            <a:pPr marL="274320" lvl="1" indent="0">
              <a:buNone/>
            </a:pPr>
            <a:r>
              <a:rPr lang="en-US" dirty="0"/>
              <a:t>• Visit every city exactly once</a:t>
            </a:r>
          </a:p>
          <a:p>
            <a:pPr marL="274320" lvl="1" indent="0">
              <a:buNone/>
            </a:pPr>
            <a:r>
              <a:rPr lang="en-US" dirty="0"/>
              <a:t>• Cover the shortest path</a:t>
            </a:r>
            <a:endParaRPr lang="en-IN" dirty="0"/>
          </a:p>
          <a:p>
            <a:r>
              <a:rPr lang="en-US" altLang="ko-KR" dirty="0">
                <a:ea typeface="굴림" panose="020B0600000101010101" pitchFamily="34" charset="-127"/>
              </a:rPr>
              <a:t>Shortest Hamiltonian cycle (i.e. tour).</a:t>
            </a:r>
          </a:p>
          <a:p>
            <a:r>
              <a:rPr lang="en-US" altLang="ko-KR" dirty="0">
                <a:ea typeface="굴림" panose="020B0600000101010101" pitchFamily="34" charset="-127"/>
              </a:rPr>
              <a:t>Grow exponentially</a:t>
            </a:r>
          </a:p>
        </p:txBody>
      </p:sp>
    </p:spTree>
    <p:extLst>
      <p:ext uri="{BB962C8B-B14F-4D97-AF65-F5344CB8AC3E}">
        <p14:creationId xmlns:p14="http://schemas.microsoft.com/office/powerpoint/2010/main" val="150582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F72D3-EF95-4C42-A885-D2732060668A}"/>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910B2367-A80A-4B29-AAFE-94C09A3AC830}"/>
              </a:ext>
            </a:extLst>
          </p:cNvPr>
          <p:cNvSpPr>
            <a:spLocks noGrp="1"/>
          </p:cNvSpPr>
          <p:nvPr>
            <p:ph idx="1"/>
          </p:nvPr>
        </p:nvSpPr>
        <p:spPr/>
        <p:txBody>
          <a:bodyPr/>
          <a:lstStyle/>
          <a:p>
            <a:r>
              <a:rPr lang="en-US" altLang="en-US" sz="2400" dirty="0"/>
              <a:t>The TSP has many practical applications</a:t>
            </a:r>
          </a:p>
          <a:p>
            <a:pPr lvl="1"/>
            <a:r>
              <a:rPr lang="en-US" altLang="en-US" dirty="0"/>
              <a:t>plane routing</a:t>
            </a:r>
          </a:p>
          <a:p>
            <a:pPr lvl="1"/>
            <a:r>
              <a:rPr lang="en-US" altLang="en-US" dirty="0"/>
              <a:t>telephone routing</a:t>
            </a:r>
          </a:p>
          <a:p>
            <a:pPr lvl="1"/>
            <a:r>
              <a:rPr lang="en-US" altLang="en-US" dirty="0"/>
              <a:t>networks</a:t>
            </a:r>
          </a:p>
          <a:p>
            <a:pPr lvl="1"/>
            <a:r>
              <a:rPr lang="en-US" altLang="en-US" dirty="0"/>
              <a:t>traveling salespeople</a:t>
            </a:r>
          </a:p>
        </p:txBody>
      </p:sp>
    </p:spTree>
    <p:extLst>
      <p:ext uri="{BB962C8B-B14F-4D97-AF65-F5344CB8AC3E}">
        <p14:creationId xmlns:p14="http://schemas.microsoft.com/office/powerpoint/2010/main" val="726839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B5346-852B-4446-8423-5A80F7963F96}"/>
              </a:ext>
            </a:extLst>
          </p:cNvPr>
          <p:cNvSpPr>
            <a:spLocks noGrp="1"/>
          </p:cNvSpPr>
          <p:nvPr>
            <p:ph type="title"/>
          </p:nvPr>
        </p:nvSpPr>
        <p:spPr/>
        <p:txBody>
          <a:bodyPr/>
          <a:lstStyle/>
          <a:p>
            <a:r>
              <a:rPr lang="en-US" dirty="0"/>
              <a:t>Major Practical Extension of the TSP</a:t>
            </a:r>
            <a:endParaRPr lang="en-IN" dirty="0"/>
          </a:p>
        </p:txBody>
      </p:sp>
      <p:sp>
        <p:nvSpPr>
          <p:cNvPr id="3" name="Content Placeholder 2">
            <a:extLst>
              <a:ext uri="{FF2B5EF4-FFF2-40B4-BE49-F238E27FC236}">
                <a16:creationId xmlns:a16="http://schemas.microsoft.com/office/drawing/2014/main" id="{8FCD418A-6230-4996-A89C-F2948B78B657}"/>
              </a:ext>
            </a:extLst>
          </p:cNvPr>
          <p:cNvSpPr>
            <a:spLocks noGrp="1"/>
          </p:cNvSpPr>
          <p:nvPr>
            <p:ph idx="1"/>
          </p:nvPr>
        </p:nvSpPr>
        <p:spPr>
          <a:xfrm>
            <a:off x="1522414" y="1654791"/>
            <a:ext cx="9144000" cy="4267200"/>
          </a:xfrm>
        </p:spPr>
        <p:txBody>
          <a:bodyPr/>
          <a:lstStyle/>
          <a:p>
            <a:r>
              <a:rPr lang="en-US" dirty="0"/>
              <a:t>Vehicle Routing   -   Meet customers demands within given time windows using lorries of limited capacity </a:t>
            </a:r>
          </a:p>
          <a:p>
            <a:pPr marL="0" indent="0">
              <a:buNone/>
            </a:pPr>
            <a:endParaRPr lang="en-IN" dirty="0"/>
          </a:p>
        </p:txBody>
      </p:sp>
      <p:sp>
        <p:nvSpPr>
          <p:cNvPr id="41" name="Slide Number Placeholder 3">
            <a:extLst>
              <a:ext uri="{FF2B5EF4-FFF2-40B4-BE49-F238E27FC236}">
                <a16:creationId xmlns:a16="http://schemas.microsoft.com/office/drawing/2014/main" id="{FF3C989B-A1A8-4772-9320-5C2A8DC28D2E}"/>
              </a:ext>
            </a:extLst>
          </p:cNvPr>
          <p:cNvSpPr>
            <a:spLocks noGrp="1"/>
          </p:cNvSpPr>
          <p:nvPr>
            <p:ph type="sldNum" sz="quarter" idx="12"/>
          </p:nvPr>
        </p:nvSpPr>
        <p:spPr>
          <a:xfrm>
            <a:off x="6553200" y="6245225"/>
            <a:ext cx="2133600" cy="476250"/>
          </a:xfrm>
        </p:spPr>
        <p:txBody>
          <a:bodyPr/>
          <a:lstStyle/>
          <a:p>
            <a:fld id="{D29F1ECF-A0A5-4CF2-B2E6-63F76DDE18E1}" type="slidenum">
              <a:rPr lang="en-GB" altLang="en-US"/>
              <a:pPr/>
              <a:t>6</a:t>
            </a:fld>
            <a:endParaRPr lang="en-GB" altLang="en-US"/>
          </a:p>
        </p:txBody>
      </p:sp>
      <p:grpSp>
        <p:nvGrpSpPr>
          <p:cNvPr id="42" name="Group 78">
            <a:extLst>
              <a:ext uri="{FF2B5EF4-FFF2-40B4-BE49-F238E27FC236}">
                <a16:creationId xmlns:a16="http://schemas.microsoft.com/office/drawing/2014/main" id="{271CAE76-305B-48C2-886A-69A221E2AA89}"/>
              </a:ext>
            </a:extLst>
          </p:cNvPr>
          <p:cNvGrpSpPr>
            <a:grpSpLocks/>
          </p:cNvGrpSpPr>
          <p:nvPr/>
        </p:nvGrpSpPr>
        <p:grpSpPr bwMode="auto">
          <a:xfrm>
            <a:off x="2554411" y="4736360"/>
            <a:ext cx="3511550" cy="2055813"/>
            <a:chOff x="586" y="2560"/>
            <a:chExt cx="2212" cy="1295"/>
          </a:xfrm>
        </p:grpSpPr>
        <p:sp>
          <p:nvSpPr>
            <p:cNvPr id="43" name="Line 73">
              <a:extLst>
                <a:ext uri="{FF2B5EF4-FFF2-40B4-BE49-F238E27FC236}">
                  <a16:creationId xmlns:a16="http://schemas.microsoft.com/office/drawing/2014/main" id="{1D8FA224-810F-4996-B849-604B075F0558}"/>
                </a:ext>
              </a:extLst>
            </p:cNvPr>
            <p:cNvSpPr>
              <a:spLocks noChangeShapeType="1"/>
            </p:cNvSpPr>
            <p:nvPr/>
          </p:nvSpPr>
          <p:spPr bwMode="auto">
            <a:xfrm flipH="1">
              <a:off x="1739" y="2560"/>
              <a:ext cx="1045" cy="28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 name="Line 74">
              <a:extLst>
                <a:ext uri="{FF2B5EF4-FFF2-40B4-BE49-F238E27FC236}">
                  <a16:creationId xmlns:a16="http://schemas.microsoft.com/office/drawing/2014/main" id="{3DE7EC25-B244-432B-9DAB-C3BFE5F45095}"/>
                </a:ext>
              </a:extLst>
            </p:cNvPr>
            <p:cNvSpPr>
              <a:spLocks noChangeShapeType="1"/>
            </p:cNvSpPr>
            <p:nvPr/>
          </p:nvSpPr>
          <p:spPr bwMode="auto">
            <a:xfrm>
              <a:off x="1680" y="2928"/>
              <a:ext cx="448" cy="448"/>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 name="Line 75">
              <a:extLst>
                <a:ext uri="{FF2B5EF4-FFF2-40B4-BE49-F238E27FC236}">
                  <a16:creationId xmlns:a16="http://schemas.microsoft.com/office/drawing/2014/main" id="{2160F5F5-F153-41D2-A8D4-037BCC00CCA3}"/>
                </a:ext>
              </a:extLst>
            </p:cNvPr>
            <p:cNvSpPr>
              <a:spLocks noChangeShapeType="1"/>
            </p:cNvSpPr>
            <p:nvPr/>
          </p:nvSpPr>
          <p:spPr bwMode="auto">
            <a:xfrm flipV="1">
              <a:off x="2336" y="2632"/>
              <a:ext cx="462" cy="80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 name="Text Box 76">
              <a:extLst>
                <a:ext uri="{FF2B5EF4-FFF2-40B4-BE49-F238E27FC236}">
                  <a16:creationId xmlns:a16="http://schemas.microsoft.com/office/drawing/2014/main" id="{F4302898-5CAD-4643-BB52-2AB77B63E3CE}"/>
                </a:ext>
              </a:extLst>
            </p:cNvPr>
            <p:cNvSpPr txBox="1">
              <a:spLocks noChangeArrowheads="1"/>
            </p:cNvSpPr>
            <p:nvPr/>
          </p:nvSpPr>
          <p:spPr bwMode="auto">
            <a:xfrm>
              <a:off x="586" y="2718"/>
              <a:ext cx="852" cy="19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1400" b="1">
                  <a:latin typeface="Times New Roman" panose="02020603050405020304" pitchFamily="18" charset="0"/>
                </a:rPr>
                <a:t>8am-10am</a:t>
              </a:r>
            </a:p>
          </p:txBody>
        </p:sp>
        <p:sp>
          <p:nvSpPr>
            <p:cNvPr id="47" name="Text Box 77">
              <a:extLst>
                <a:ext uri="{FF2B5EF4-FFF2-40B4-BE49-F238E27FC236}">
                  <a16:creationId xmlns:a16="http://schemas.microsoft.com/office/drawing/2014/main" id="{BAFB6675-AE44-4469-91CA-12C3B404713F}"/>
                </a:ext>
              </a:extLst>
            </p:cNvPr>
            <p:cNvSpPr txBox="1">
              <a:spLocks noChangeArrowheads="1"/>
            </p:cNvSpPr>
            <p:nvPr/>
          </p:nvSpPr>
          <p:spPr bwMode="auto">
            <a:xfrm>
              <a:off x="1914" y="3663"/>
              <a:ext cx="660" cy="19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1400" b="1">
                  <a:latin typeface="Times New Roman" panose="02020603050405020304" pitchFamily="18" charset="0"/>
                </a:rPr>
                <a:t>2pm-3pm</a:t>
              </a:r>
            </a:p>
          </p:txBody>
        </p:sp>
      </p:grpSp>
      <p:grpSp>
        <p:nvGrpSpPr>
          <p:cNvPr id="48" name="Group 71">
            <a:extLst>
              <a:ext uri="{FF2B5EF4-FFF2-40B4-BE49-F238E27FC236}">
                <a16:creationId xmlns:a16="http://schemas.microsoft.com/office/drawing/2014/main" id="{9138281F-9BB1-40B6-A3F3-3449A7F2981E}"/>
              </a:ext>
            </a:extLst>
          </p:cNvPr>
          <p:cNvGrpSpPr>
            <a:grpSpLocks/>
          </p:cNvGrpSpPr>
          <p:nvPr/>
        </p:nvGrpSpPr>
        <p:grpSpPr bwMode="auto">
          <a:xfrm>
            <a:off x="1805111" y="2474173"/>
            <a:ext cx="7372350" cy="2224087"/>
            <a:chOff x="122" y="1143"/>
            <a:chExt cx="4644" cy="1401"/>
          </a:xfrm>
        </p:grpSpPr>
        <p:sp>
          <p:nvSpPr>
            <p:cNvPr id="49" name="Line 58">
              <a:extLst>
                <a:ext uri="{FF2B5EF4-FFF2-40B4-BE49-F238E27FC236}">
                  <a16:creationId xmlns:a16="http://schemas.microsoft.com/office/drawing/2014/main" id="{44D53018-9D07-47A5-9408-744646E6361F}"/>
                </a:ext>
              </a:extLst>
            </p:cNvPr>
            <p:cNvSpPr>
              <a:spLocks noChangeShapeType="1"/>
            </p:cNvSpPr>
            <p:nvPr/>
          </p:nvSpPr>
          <p:spPr bwMode="auto">
            <a:xfrm flipH="1">
              <a:off x="1592" y="1480"/>
              <a:ext cx="1280" cy="0"/>
            </a:xfrm>
            <a:prstGeom prst="line">
              <a:avLst/>
            </a:prstGeom>
            <a:noFill/>
            <a:ln w="95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 name="Line 57">
              <a:extLst>
                <a:ext uri="{FF2B5EF4-FFF2-40B4-BE49-F238E27FC236}">
                  <a16:creationId xmlns:a16="http://schemas.microsoft.com/office/drawing/2014/main" id="{2E247D3F-416E-460D-A861-AAA710E76E64}"/>
                </a:ext>
              </a:extLst>
            </p:cNvPr>
            <p:cNvSpPr>
              <a:spLocks noChangeShapeType="1"/>
            </p:cNvSpPr>
            <p:nvPr/>
          </p:nvSpPr>
          <p:spPr bwMode="auto">
            <a:xfrm flipH="1">
              <a:off x="2944" y="1464"/>
              <a:ext cx="1328" cy="0"/>
            </a:xfrm>
            <a:prstGeom prst="line">
              <a:avLst/>
            </a:prstGeom>
            <a:noFill/>
            <a:ln w="95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 name="Line 60">
              <a:extLst>
                <a:ext uri="{FF2B5EF4-FFF2-40B4-BE49-F238E27FC236}">
                  <a16:creationId xmlns:a16="http://schemas.microsoft.com/office/drawing/2014/main" id="{60647800-78E1-4903-9030-00E1C5B53744}"/>
                </a:ext>
              </a:extLst>
            </p:cNvPr>
            <p:cNvSpPr>
              <a:spLocks noChangeShapeType="1"/>
            </p:cNvSpPr>
            <p:nvPr/>
          </p:nvSpPr>
          <p:spPr bwMode="auto">
            <a:xfrm flipH="1">
              <a:off x="464" y="1688"/>
              <a:ext cx="1096" cy="633"/>
            </a:xfrm>
            <a:prstGeom prst="line">
              <a:avLst/>
            </a:prstGeom>
            <a:noFill/>
            <a:ln w="95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 name="Line 61">
              <a:extLst>
                <a:ext uri="{FF2B5EF4-FFF2-40B4-BE49-F238E27FC236}">
                  <a16:creationId xmlns:a16="http://schemas.microsoft.com/office/drawing/2014/main" id="{0DECBEF2-B18E-48F3-9FB5-D0201287F220}"/>
                </a:ext>
              </a:extLst>
            </p:cNvPr>
            <p:cNvSpPr>
              <a:spLocks noChangeShapeType="1"/>
            </p:cNvSpPr>
            <p:nvPr/>
          </p:nvSpPr>
          <p:spPr bwMode="auto">
            <a:xfrm flipV="1">
              <a:off x="3008" y="1432"/>
              <a:ext cx="1112" cy="1112"/>
            </a:xfrm>
            <a:prstGeom prst="line">
              <a:avLst/>
            </a:prstGeom>
            <a:noFill/>
            <a:ln w="95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 name="Line 62">
              <a:extLst>
                <a:ext uri="{FF2B5EF4-FFF2-40B4-BE49-F238E27FC236}">
                  <a16:creationId xmlns:a16="http://schemas.microsoft.com/office/drawing/2014/main" id="{149B0031-FFAF-454F-97AD-59931FC972E7}"/>
                </a:ext>
              </a:extLst>
            </p:cNvPr>
            <p:cNvSpPr>
              <a:spLocks noChangeShapeType="1"/>
            </p:cNvSpPr>
            <p:nvPr/>
          </p:nvSpPr>
          <p:spPr bwMode="auto">
            <a:xfrm>
              <a:off x="512" y="2456"/>
              <a:ext cx="2336" cy="0"/>
            </a:xfrm>
            <a:prstGeom prst="line">
              <a:avLst/>
            </a:prstGeom>
            <a:noFill/>
            <a:ln w="95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 name="Text Box 64">
              <a:extLst>
                <a:ext uri="{FF2B5EF4-FFF2-40B4-BE49-F238E27FC236}">
                  <a16:creationId xmlns:a16="http://schemas.microsoft.com/office/drawing/2014/main" id="{45449530-D947-48A5-BAD6-73335ED2F02F}"/>
                </a:ext>
              </a:extLst>
            </p:cNvPr>
            <p:cNvSpPr txBox="1">
              <a:spLocks noChangeArrowheads="1"/>
            </p:cNvSpPr>
            <p:nvPr/>
          </p:nvSpPr>
          <p:spPr bwMode="auto">
            <a:xfrm>
              <a:off x="3978" y="1143"/>
              <a:ext cx="788" cy="179"/>
            </a:xfrm>
            <a:prstGeom prst="rect">
              <a:avLst/>
            </a:prstGeom>
            <a:solidFill>
              <a:srgbClr val="FF6600"/>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1200" b="1">
                  <a:latin typeface="Times New Roman" panose="02020603050405020304" pitchFamily="18" charset="0"/>
                </a:rPr>
                <a:t>3am-5am</a:t>
              </a:r>
            </a:p>
          </p:txBody>
        </p:sp>
        <p:sp>
          <p:nvSpPr>
            <p:cNvPr id="55" name="Text Box 65">
              <a:extLst>
                <a:ext uri="{FF2B5EF4-FFF2-40B4-BE49-F238E27FC236}">
                  <a16:creationId xmlns:a16="http://schemas.microsoft.com/office/drawing/2014/main" id="{CAEF1806-DF19-4A89-AAE1-8C573B0E871C}"/>
                </a:ext>
              </a:extLst>
            </p:cNvPr>
            <p:cNvSpPr txBox="1">
              <a:spLocks noChangeArrowheads="1"/>
            </p:cNvSpPr>
            <p:nvPr/>
          </p:nvSpPr>
          <p:spPr bwMode="auto">
            <a:xfrm>
              <a:off x="2698" y="1167"/>
              <a:ext cx="580" cy="179"/>
            </a:xfrm>
            <a:prstGeom prst="rect">
              <a:avLst/>
            </a:prstGeom>
            <a:solidFill>
              <a:srgbClr val="FF6600"/>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1200" b="1">
                  <a:latin typeface="Times New Roman" panose="02020603050405020304" pitchFamily="18" charset="0"/>
                </a:rPr>
                <a:t>7am-8am</a:t>
              </a:r>
            </a:p>
          </p:txBody>
        </p:sp>
        <p:sp>
          <p:nvSpPr>
            <p:cNvPr id="56" name="Text Box 66">
              <a:extLst>
                <a:ext uri="{FF2B5EF4-FFF2-40B4-BE49-F238E27FC236}">
                  <a16:creationId xmlns:a16="http://schemas.microsoft.com/office/drawing/2014/main" id="{E32BB43C-7D01-4FBF-89E9-E970807DAFC3}"/>
                </a:ext>
              </a:extLst>
            </p:cNvPr>
            <p:cNvSpPr txBox="1">
              <a:spLocks noChangeArrowheads="1"/>
            </p:cNvSpPr>
            <p:nvPr/>
          </p:nvSpPr>
          <p:spPr bwMode="auto">
            <a:xfrm>
              <a:off x="1450" y="1167"/>
              <a:ext cx="628" cy="179"/>
            </a:xfrm>
            <a:prstGeom prst="rect">
              <a:avLst/>
            </a:prstGeom>
            <a:solidFill>
              <a:srgbClr val="FF6600"/>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1200" b="1" dirty="0">
                  <a:latin typeface="Times New Roman" panose="02020603050405020304" pitchFamily="18" charset="0"/>
                </a:rPr>
                <a:t>10am-1pm</a:t>
              </a:r>
            </a:p>
          </p:txBody>
        </p:sp>
        <p:sp>
          <p:nvSpPr>
            <p:cNvPr id="57" name="Text Box 68">
              <a:extLst>
                <a:ext uri="{FF2B5EF4-FFF2-40B4-BE49-F238E27FC236}">
                  <a16:creationId xmlns:a16="http://schemas.microsoft.com/office/drawing/2014/main" id="{7E222D5A-329A-4D97-8EFB-B0D8C78E4CA1}"/>
                </a:ext>
              </a:extLst>
            </p:cNvPr>
            <p:cNvSpPr txBox="1">
              <a:spLocks noChangeArrowheads="1"/>
            </p:cNvSpPr>
            <p:nvPr/>
          </p:nvSpPr>
          <p:spPr bwMode="auto">
            <a:xfrm>
              <a:off x="122" y="2007"/>
              <a:ext cx="556" cy="179"/>
            </a:xfrm>
            <a:prstGeom prst="rect">
              <a:avLst/>
            </a:prstGeom>
            <a:solidFill>
              <a:srgbClr val="FF6600"/>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1200" b="1">
                  <a:latin typeface="Times New Roman" panose="02020603050405020304" pitchFamily="18" charset="0"/>
                </a:rPr>
                <a:t>4pm-7pm</a:t>
              </a:r>
            </a:p>
          </p:txBody>
        </p:sp>
      </p:grpSp>
      <p:sp>
        <p:nvSpPr>
          <p:cNvPr id="60" name="Text Box 52">
            <a:extLst>
              <a:ext uri="{FF2B5EF4-FFF2-40B4-BE49-F238E27FC236}">
                <a16:creationId xmlns:a16="http://schemas.microsoft.com/office/drawing/2014/main" id="{9CDD11A1-5D32-405D-A0F4-69FE18A4BBD6}"/>
              </a:ext>
            </a:extLst>
          </p:cNvPr>
          <p:cNvSpPr txBox="1">
            <a:spLocks noChangeArrowheads="1"/>
          </p:cNvSpPr>
          <p:nvPr/>
        </p:nvSpPr>
        <p:spPr bwMode="auto">
          <a:xfrm>
            <a:off x="5640511" y="4074373"/>
            <a:ext cx="1123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1600" b="1">
                <a:latin typeface="Times New Roman" panose="02020603050405020304" pitchFamily="18" charset="0"/>
              </a:rPr>
              <a:t>Depot</a:t>
            </a:r>
          </a:p>
        </p:txBody>
      </p:sp>
      <p:grpSp>
        <p:nvGrpSpPr>
          <p:cNvPr id="61" name="Group 51">
            <a:extLst>
              <a:ext uri="{FF2B5EF4-FFF2-40B4-BE49-F238E27FC236}">
                <a16:creationId xmlns:a16="http://schemas.microsoft.com/office/drawing/2014/main" id="{56E67495-CD48-41A1-A046-8F6B303C5C8F}"/>
              </a:ext>
            </a:extLst>
          </p:cNvPr>
          <p:cNvGrpSpPr>
            <a:grpSpLocks/>
          </p:cNvGrpSpPr>
          <p:nvPr/>
        </p:nvGrpSpPr>
        <p:grpSpPr bwMode="auto">
          <a:xfrm>
            <a:off x="2073399" y="2766273"/>
            <a:ext cx="7451725" cy="3557587"/>
            <a:chOff x="283" y="1319"/>
            <a:chExt cx="4694" cy="2241"/>
          </a:xfrm>
        </p:grpSpPr>
        <p:sp>
          <p:nvSpPr>
            <p:cNvPr id="62" name="Oval 5">
              <a:extLst>
                <a:ext uri="{FF2B5EF4-FFF2-40B4-BE49-F238E27FC236}">
                  <a16:creationId xmlns:a16="http://schemas.microsoft.com/office/drawing/2014/main" id="{6EC62D19-334D-4D48-9CB8-1F65D3E59C71}"/>
                </a:ext>
              </a:extLst>
            </p:cNvPr>
            <p:cNvSpPr>
              <a:spLocks noChangeArrowheads="1"/>
            </p:cNvSpPr>
            <p:nvPr/>
          </p:nvSpPr>
          <p:spPr bwMode="auto">
            <a:xfrm>
              <a:off x="283" y="2287"/>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 name="Oval 6">
              <a:extLst>
                <a:ext uri="{FF2B5EF4-FFF2-40B4-BE49-F238E27FC236}">
                  <a16:creationId xmlns:a16="http://schemas.microsoft.com/office/drawing/2014/main" id="{4258188A-5D16-490E-B2B1-9B18BDCA2DB8}"/>
                </a:ext>
              </a:extLst>
            </p:cNvPr>
            <p:cNvSpPr>
              <a:spLocks noChangeArrowheads="1"/>
            </p:cNvSpPr>
            <p:nvPr/>
          </p:nvSpPr>
          <p:spPr bwMode="auto">
            <a:xfrm>
              <a:off x="2752" y="2441"/>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 name="Oval 7">
              <a:extLst>
                <a:ext uri="{FF2B5EF4-FFF2-40B4-BE49-F238E27FC236}">
                  <a16:creationId xmlns:a16="http://schemas.microsoft.com/office/drawing/2014/main" id="{CCDC9111-D44A-48D1-9577-11A6EE2A8C71}"/>
                </a:ext>
              </a:extLst>
            </p:cNvPr>
            <p:cNvSpPr>
              <a:spLocks noChangeArrowheads="1"/>
            </p:cNvSpPr>
            <p:nvPr/>
          </p:nvSpPr>
          <p:spPr bwMode="auto">
            <a:xfrm>
              <a:off x="4099" y="1319"/>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 name="Oval 8">
              <a:extLst>
                <a:ext uri="{FF2B5EF4-FFF2-40B4-BE49-F238E27FC236}">
                  <a16:creationId xmlns:a16="http://schemas.microsoft.com/office/drawing/2014/main" id="{83D1E683-1E63-43D7-9104-CDF912B7764F}"/>
                </a:ext>
              </a:extLst>
            </p:cNvPr>
            <p:cNvSpPr>
              <a:spLocks noChangeArrowheads="1"/>
            </p:cNvSpPr>
            <p:nvPr/>
          </p:nvSpPr>
          <p:spPr bwMode="auto">
            <a:xfrm>
              <a:off x="2752" y="1439"/>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 name="Oval 9">
              <a:extLst>
                <a:ext uri="{FF2B5EF4-FFF2-40B4-BE49-F238E27FC236}">
                  <a16:creationId xmlns:a16="http://schemas.microsoft.com/office/drawing/2014/main" id="{7A3E3F6A-3994-4B58-9860-A28B27EE67E6}"/>
                </a:ext>
              </a:extLst>
            </p:cNvPr>
            <p:cNvSpPr>
              <a:spLocks noChangeArrowheads="1"/>
            </p:cNvSpPr>
            <p:nvPr/>
          </p:nvSpPr>
          <p:spPr bwMode="auto">
            <a:xfrm>
              <a:off x="1388" y="1439"/>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 name="Oval 10">
              <a:extLst>
                <a:ext uri="{FF2B5EF4-FFF2-40B4-BE49-F238E27FC236}">
                  <a16:creationId xmlns:a16="http://schemas.microsoft.com/office/drawing/2014/main" id="{6EE56905-9038-4656-B739-07B84F433AB8}"/>
                </a:ext>
              </a:extLst>
            </p:cNvPr>
            <p:cNvSpPr>
              <a:spLocks noChangeArrowheads="1"/>
            </p:cNvSpPr>
            <p:nvPr/>
          </p:nvSpPr>
          <p:spPr bwMode="auto">
            <a:xfrm>
              <a:off x="1508" y="2681"/>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 name="Oval 11">
              <a:extLst>
                <a:ext uri="{FF2B5EF4-FFF2-40B4-BE49-F238E27FC236}">
                  <a16:creationId xmlns:a16="http://schemas.microsoft.com/office/drawing/2014/main" id="{AB66002E-BFB0-4470-9FC8-6AAB61E99EF2}"/>
                </a:ext>
              </a:extLst>
            </p:cNvPr>
            <p:cNvSpPr>
              <a:spLocks noChangeArrowheads="1"/>
            </p:cNvSpPr>
            <p:nvPr/>
          </p:nvSpPr>
          <p:spPr bwMode="auto">
            <a:xfrm>
              <a:off x="2095" y="3320"/>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 name="Oval 12">
              <a:extLst>
                <a:ext uri="{FF2B5EF4-FFF2-40B4-BE49-F238E27FC236}">
                  <a16:creationId xmlns:a16="http://schemas.microsoft.com/office/drawing/2014/main" id="{C873A21E-1EA2-4A82-8576-8093BF41E79E}"/>
                </a:ext>
              </a:extLst>
            </p:cNvPr>
            <p:cNvSpPr>
              <a:spLocks noChangeArrowheads="1"/>
            </p:cNvSpPr>
            <p:nvPr/>
          </p:nvSpPr>
          <p:spPr bwMode="auto">
            <a:xfrm>
              <a:off x="3713" y="3200"/>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 name="Oval 13">
              <a:extLst>
                <a:ext uri="{FF2B5EF4-FFF2-40B4-BE49-F238E27FC236}">
                  <a16:creationId xmlns:a16="http://schemas.microsoft.com/office/drawing/2014/main" id="{A7DD6EE5-DC76-48C9-A52B-17E9AFA5D3D2}"/>
                </a:ext>
              </a:extLst>
            </p:cNvPr>
            <p:cNvSpPr>
              <a:spLocks noChangeArrowheads="1"/>
            </p:cNvSpPr>
            <p:nvPr/>
          </p:nvSpPr>
          <p:spPr bwMode="auto">
            <a:xfrm>
              <a:off x="4737" y="2279"/>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1" name="Group 97">
            <a:extLst>
              <a:ext uri="{FF2B5EF4-FFF2-40B4-BE49-F238E27FC236}">
                <a16:creationId xmlns:a16="http://schemas.microsoft.com/office/drawing/2014/main" id="{044906B0-7A00-473E-ADEF-3A4718E3C278}"/>
              </a:ext>
            </a:extLst>
          </p:cNvPr>
          <p:cNvGrpSpPr>
            <a:grpSpLocks/>
          </p:cNvGrpSpPr>
          <p:nvPr/>
        </p:nvGrpSpPr>
        <p:grpSpPr bwMode="auto">
          <a:xfrm>
            <a:off x="6310436" y="3879110"/>
            <a:ext cx="4003675" cy="2560638"/>
            <a:chOff x="2952" y="2020"/>
            <a:chExt cx="2522" cy="1613"/>
          </a:xfrm>
        </p:grpSpPr>
        <p:sp>
          <p:nvSpPr>
            <p:cNvPr id="72" name="Line 79">
              <a:extLst>
                <a:ext uri="{FF2B5EF4-FFF2-40B4-BE49-F238E27FC236}">
                  <a16:creationId xmlns:a16="http://schemas.microsoft.com/office/drawing/2014/main" id="{D2DD28D7-28A1-443A-87E2-E7F7610EBD8A}"/>
                </a:ext>
              </a:extLst>
            </p:cNvPr>
            <p:cNvSpPr>
              <a:spLocks noChangeShapeType="1"/>
            </p:cNvSpPr>
            <p:nvPr/>
          </p:nvSpPr>
          <p:spPr bwMode="auto">
            <a:xfrm>
              <a:off x="2952" y="2602"/>
              <a:ext cx="776" cy="776"/>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3" name="Line 88">
              <a:extLst>
                <a:ext uri="{FF2B5EF4-FFF2-40B4-BE49-F238E27FC236}">
                  <a16:creationId xmlns:a16="http://schemas.microsoft.com/office/drawing/2014/main" id="{2D5507E2-6B10-451E-B95E-018DFE01D00D}"/>
                </a:ext>
              </a:extLst>
            </p:cNvPr>
            <p:cNvSpPr>
              <a:spLocks noChangeShapeType="1"/>
            </p:cNvSpPr>
            <p:nvPr/>
          </p:nvSpPr>
          <p:spPr bwMode="auto">
            <a:xfrm flipH="1">
              <a:off x="3000" y="2554"/>
              <a:ext cx="1872" cy="0"/>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4" name="Text Box 89">
              <a:extLst>
                <a:ext uri="{FF2B5EF4-FFF2-40B4-BE49-F238E27FC236}">
                  <a16:creationId xmlns:a16="http://schemas.microsoft.com/office/drawing/2014/main" id="{36BC758B-E0D6-4EBF-9603-1E620E6D0B06}"/>
                </a:ext>
              </a:extLst>
            </p:cNvPr>
            <p:cNvSpPr txBox="1">
              <a:spLocks noChangeArrowheads="1"/>
            </p:cNvSpPr>
            <p:nvPr/>
          </p:nvSpPr>
          <p:spPr bwMode="auto">
            <a:xfrm>
              <a:off x="3962" y="3441"/>
              <a:ext cx="628" cy="1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1400" b="1">
                  <a:latin typeface="Times New Roman" panose="02020603050405020304" pitchFamily="18" charset="0"/>
                </a:rPr>
                <a:t>6am-9am</a:t>
              </a:r>
            </a:p>
          </p:txBody>
        </p:sp>
        <p:sp>
          <p:nvSpPr>
            <p:cNvPr id="75" name="Text Box 90">
              <a:extLst>
                <a:ext uri="{FF2B5EF4-FFF2-40B4-BE49-F238E27FC236}">
                  <a16:creationId xmlns:a16="http://schemas.microsoft.com/office/drawing/2014/main" id="{A1295040-F5B5-43BF-B381-B193ECDE41F3}"/>
                </a:ext>
              </a:extLst>
            </p:cNvPr>
            <p:cNvSpPr txBox="1">
              <a:spLocks noChangeArrowheads="1"/>
            </p:cNvSpPr>
            <p:nvPr/>
          </p:nvSpPr>
          <p:spPr bwMode="auto">
            <a:xfrm>
              <a:off x="4694" y="2020"/>
              <a:ext cx="780" cy="198"/>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altLang="en-US" sz="1400" b="1">
                  <a:latin typeface="Times New Roman" panose="02020603050405020304" pitchFamily="18" charset="0"/>
                </a:rPr>
                <a:t>6pm-7pm</a:t>
              </a:r>
            </a:p>
          </p:txBody>
        </p:sp>
        <p:sp>
          <p:nvSpPr>
            <p:cNvPr id="76" name="Line 91">
              <a:extLst>
                <a:ext uri="{FF2B5EF4-FFF2-40B4-BE49-F238E27FC236}">
                  <a16:creationId xmlns:a16="http://schemas.microsoft.com/office/drawing/2014/main" id="{5C4E69E8-0A7C-4C01-AA33-F7EEBA5B6ABE}"/>
                </a:ext>
              </a:extLst>
            </p:cNvPr>
            <p:cNvSpPr>
              <a:spLocks noChangeShapeType="1"/>
            </p:cNvSpPr>
            <p:nvPr/>
          </p:nvSpPr>
          <p:spPr bwMode="auto">
            <a:xfrm flipV="1">
              <a:off x="3952" y="2522"/>
              <a:ext cx="944" cy="768"/>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Tree>
    <p:extLst>
      <p:ext uri="{BB962C8B-B14F-4D97-AF65-F5344CB8AC3E}">
        <p14:creationId xmlns:p14="http://schemas.microsoft.com/office/powerpoint/2010/main" val="254590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0-#ppt_w/2"/>
                                          </p:val>
                                        </p:tav>
                                        <p:tav tm="100000">
                                          <p:val>
                                            <p:strVal val="#ppt_x"/>
                                          </p:val>
                                        </p:tav>
                                      </p:tavLst>
                                    </p:anim>
                                    <p:anim calcmode="lin" valueType="num">
                                      <p:cBhvr additive="base">
                                        <p:cTn id="8" dur="500" fill="hold"/>
                                        <p:tgtEl>
                                          <p:spTgt spid="6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0-#ppt_w/2"/>
                                          </p:val>
                                        </p:tav>
                                        <p:tav tm="100000">
                                          <p:val>
                                            <p:strVal val="#ppt_x"/>
                                          </p:val>
                                        </p:tav>
                                      </p:tavLst>
                                    </p:anim>
                                    <p:anim calcmode="lin" valueType="num">
                                      <p:cBhvr additive="base">
                                        <p:cTn id="12"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 calcmode="lin" valueType="num">
                                      <p:cBhvr additive="base">
                                        <p:cTn id="17" dur="500" fill="hold"/>
                                        <p:tgtEl>
                                          <p:spTgt spid="48"/>
                                        </p:tgtEl>
                                        <p:attrNameLst>
                                          <p:attrName>ppt_x</p:attrName>
                                        </p:attrNameLst>
                                      </p:cBhvr>
                                      <p:tavLst>
                                        <p:tav tm="0">
                                          <p:val>
                                            <p:strVal val="0-#ppt_w/2"/>
                                          </p:val>
                                        </p:tav>
                                        <p:tav tm="100000">
                                          <p:val>
                                            <p:strVal val="#ppt_x"/>
                                          </p:val>
                                        </p:tav>
                                      </p:tavLst>
                                    </p:anim>
                                    <p:anim calcmode="lin" valueType="num">
                                      <p:cBhvr additive="base">
                                        <p:cTn id="18"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500" fill="hold"/>
                                        <p:tgtEl>
                                          <p:spTgt spid="42"/>
                                        </p:tgtEl>
                                        <p:attrNameLst>
                                          <p:attrName>ppt_x</p:attrName>
                                        </p:attrNameLst>
                                      </p:cBhvr>
                                      <p:tavLst>
                                        <p:tav tm="0">
                                          <p:val>
                                            <p:strVal val="0-#ppt_w/2"/>
                                          </p:val>
                                        </p:tav>
                                        <p:tav tm="100000">
                                          <p:val>
                                            <p:strVal val="#ppt_x"/>
                                          </p:val>
                                        </p:tav>
                                      </p:tavLst>
                                    </p:anim>
                                    <p:anim calcmode="lin" valueType="num">
                                      <p:cBhvr additive="base">
                                        <p:cTn id="24"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71"/>
                                        </p:tgtEl>
                                        <p:attrNameLst>
                                          <p:attrName>style.visibility</p:attrName>
                                        </p:attrNameLst>
                                      </p:cBhvr>
                                      <p:to>
                                        <p:strVal val="visible"/>
                                      </p:to>
                                    </p:set>
                                    <p:anim calcmode="lin" valueType="num">
                                      <p:cBhvr additive="base">
                                        <p:cTn id="29" dur="500" fill="hold"/>
                                        <p:tgtEl>
                                          <p:spTgt spid="71"/>
                                        </p:tgtEl>
                                        <p:attrNameLst>
                                          <p:attrName>ppt_x</p:attrName>
                                        </p:attrNameLst>
                                      </p:cBhvr>
                                      <p:tavLst>
                                        <p:tav tm="0">
                                          <p:val>
                                            <p:strVal val="1+#ppt_w/2"/>
                                          </p:val>
                                        </p:tav>
                                        <p:tav tm="100000">
                                          <p:val>
                                            <p:strVal val="#ppt_x"/>
                                          </p:val>
                                        </p:tav>
                                      </p:tavLst>
                                    </p:anim>
                                    <p:anim calcmode="lin" valueType="num">
                                      <p:cBhvr additive="base">
                                        <p:cTn id="30"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Approaches to Solve problem of TSP</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9E4AB-F4AA-4FE3-BD8D-53AF4ADEE70B}"/>
              </a:ext>
            </a:extLst>
          </p:cNvPr>
          <p:cNvSpPr>
            <a:spLocks noGrp="1"/>
          </p:cNvSpPr>
          <p:nvPr>
            <p:ph type="title"/>
          </p:nvPr>
        </p:nvSpPr>
        <p:spPr/>
        <p:txBody>
          <a:bodyPr/>
          <a:lstStyle/>
          <a:p>
            <a:r>
              <a:rPr lang="en-IN" dirty="0"/>
              <a:t>Mainly three types</a:t>
            </a:r>
          </a:p>
        </p:txBody>
      </p:sp>
      <p:sp>
        <p:nvSpPr>
          <p:cNvPr id="3" name="Content Placeholder 2">
            <a:extLst>
              <a:ext uri="{FF2B5EF4-FFF2-40B4-BE49-F238E27FC236}">
                <a16:creationId xmlns:a16="http://schemas.microsoft.com/office/drawing/2014/main" id="{B30FEB7B-D9A6-49CA-AC3C-20455A70D595}"/>
              </a:ext>
            </a:extLst>
          </p:cNvPr>
          <p:cNvSpPr>
            <a:spLocks noGrp="1"/>
          </p:cNvSpPr>
          <p:nvPr>
            <p:ph idx="1"/>
          </p:nvPr>
        </p:nvSpPr>
        <p:spPr/>
        <p:txBody>
          <a:bodyPr/>
          <a:lstStyle/>
          <a:p>
            <a:r>
              <a:rPr lang="en-IN" dirty="0"/>
              <a:t>Brute Force Method</a:t>
            </a:r>
          </a:p>
          <a:p>
            <a:pPr lvl="1"/>
            <a:r>
              <a:rPr lang="en-US" dirty="0"/>
              <a:t>(n-1)!  possibilities – grows faster than exponentially</a:t>
            </a:r>
          </a:p>
          <a:p>
            <a:pPr lvl="1"/>
            <a:r>
              <a:rPr lang="en-US" dirty="0"/>
              <a:t>If it took 1 microsecond to calculate each possibility takes 10140 centuries to calculate all possibilities when n = 100</a:t>
            </a:r>
          </a:p>
          <a:p>
            <a:r>
              <a:rPr lang="en-US" dirty="0"/>
              <a:t>Greedy Approach (Nearest Neighbor) </a:t>
            </a:r>
            <a:endParaRPr lang="en-IN" dirty="0"/>
          </a:p>
          <a:p>
            <a:r>
              <a:rPr lang="en-IN" dirty="0"/>
              <a:t>Optimized approach using Dynamic Programming</a:t>
            </a:r>
          </a:p>
        </p:txBody>
      </p:sp>
    </p:spTree>
    <p:extLst>
      <p:ext uri="{BB962C8B-B14F-4D97-AF65-F5344CB8AC3E}">
        <p14:creationId xmlns:p14="http://schemas.microsoft.com/office/powerpoint/2010/main" val="358650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0AD6-A830-400C-ACCC-36A880D1D9FE}"/>
              </a:ext>
            </a:extLst>
          </p:cNvPr>
          <p:cNvSpPr>
            <a:spLocks noGrp="1"/>
          </p:cNvSpPr>
          <p:nvPr>
            <p:ph type="title"/>
          </p:nvPr>
        </p:nvSpPr>
        <p:spPr/>
        <p:txBody>
          <a:bodyPr>
            <a:normAutofit/>
          </a:bodyPr>
          <a:lstStyle/>
          <a:p>
            <a:r>
              <a:rPr lang="en-US" dirty="0"/>
              <a:t>The Nearest </a:t>
            </a:r>
            <a:r>
              <a:rPr lang="en-US" dirty="0" err="1"/>
              <a:t>Neighbour</a:t>
            </a:r>
            <a:r>
              <a:rPr lang="en-US" dirty="0"/>
              <a:t> Method </a:t>
            </a:r>
            <a:br>
              <a:rPr lang="en-US" dirty="0"/>
            </a:br>
            <a:r>
              <a:rPr lang="en-US" dirty="0"/>
              <a:t>– A ‘Greedy’ Method</a:t>
            </a:r>
            <a:endParaRPr lang="en-IN" dirty="0"/>
          </a:p>
        </p:txBody>
      </p:sp>
      <p:sp>
        <p:nvSpPr>
          <p:cNvPr id="3" name="Content Placeholder 2">
            <a:extLst>
              <a:ext uri="{FF2B5EF4-FFF2-40B4-BE49-F238E27FC236}">
                <a16:creationId xmlns:a16="http://schemas.microsoft.com/office/drawing/2014/main" id="{013C4AA6-B95D-4B06-B87E-BF03AC77F0B3}"/>
              </a:ext>
            </a:extLst>
          </p:cNvPr>
          <p:cNvSpPr>
            <a:spLocks noGrp="1"/>
          </p:cNvSpPr>
          <p:nvPr>
            <p:ph idx="1"/>
          </p:nvPr>
        </p:nvSpPr>
        <p:spPr/>
        <p:txBody>
          <a:bodyPr/>
          <a:lstStyle/>
          <a:p>
            <a:pPr marL="457200" indent="-457200">
              <a:buFont typeface="+mj-lt"/>
              <a:buAutoNum type="arabicPeriod"/>
            </a:pPr>
            <a:r>
              <a:rPr lang="en-IN" dirty="0"/>
              <a:t>Start Anywhere</a:t>
            </a:r>
          </a:p>
          <a:p>
            <a:pPr marL="457200" indent="-457200">
              <a:buFont typeface="+mj-lt"/>
              <a:buAutoNum type="arabicPeriod"/>
            </a:pPr>
            <a:r>
              <a:rPr lang="en-US" dirty="0"/>
              <a:t>Go to Nearest Unvisited City</a:t>
            </a:r>
          </a:p>
          <a:p>
            <a:pPr marL="457200" indent="-457200">
              <a:buFont typeface="+mj-lt"/>
              <a:buAutoNum type="arabicPeriod"/>
            </a:pPr>
            <a:r>
              <a:rPr lang="en-US" dirty="0"/>
              <a:t>Continue until all Cities visited</a:t>
            </a:r>
          </a:p>
          <a:p>
            <a:pPr marL="457200" indent="-457200">
              <a:buFont typeface="+mj-lt"/>
              <a:buAutoNum type="arabicPeriod"/>
            </a:pPr>
            <a:r>
              <a:rPr lang="en-IN" dirty="0"/>
              <a:t>Return to Beginning</a:t>
            </a:r>
          </a:p>
        </p:txBody>
      </p:sp>
    </p:spTree>
    <p:extLst>
      <p:ext uri="{BB962C8B-B14F-4D97-AF65-F5344CB8AC3E}">
        <p14:creationId xmlns:p14="http://schemas.microsoft.com/office/powerpoint/2010/main" val="1147722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243</TotalTime>
  <Words>449</Words>
  <Application>Microsoft Office PowerPoint</Application>
  <PresentationFormat>Custom</PresentationFormat>
  <Paragraphs>61</Paragraphs>
  <Slides>16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2" baseType="lpstr">
      <vt:lpstr>Arial</vt:lpstr>
      <vt:lpstr>Consolas</vt:lpstr>
      <vt:lpstr>Corbel</vt:lpstr>
      <vt:lpstr>Times New Roman</vt:lpstr>
      <vt:lpstr>Chalkboard 16x9</vt:lpstr>
      <vt:lpstr>Acrobat Document</vt:lpstr>
      <vt:lpstr>Travelling Salesman Problem</vt:lpstr>
      <vt:lpstr>Overview</vt:lpstr>
      <vt:lpstr>What is Travelling Salesman Problem ?</vt:lpstr>
      <vt:lpstr>What is Travelling Salesman Problem ?</vt:lpstr>
      <vt:lpstr>Applications</vt:lpstr>
      <vt:lpstr>Major Practical Extension of the TSP</vt:lpstr>
      <vt:lpstr>Different Approaches to Solve problem of TSP</vt:lpstr>
      <vt:lpstr>Mainly three types</vt:lpstr>
      <vt:lpstr>The Nearest Neighbour Method  – A ‘Greedy’ Method</vt:lpstr>
      <vt:lpstr>PowerPoint Presentation</vt:lpstr>
      <vt:lpstr>Brute Force Method</vt:lpstr>
      <vt:lpstr>PowerPoint Presentation</vt:lpstr>
      <vt:lpstr>SOLUTION</vt:lpstr>
      <vt:lpstr>Steps</vt:lpstr>
      <vt:lpstr>Time Complexity comparison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Travelling Salesman Problem</dc:title>
  <dc:creator>Bhargav Modha</dc:creator>
  <cp:lastModifiedBy>Bhargav Modha</cp:lastModifiedBy>
  <cp:revision>7</cp:revision>
  <dcterms:created xsi:type="dcterms:W3CDTF">2021-12-10T06:05:30Z</dcterms:created>
  <dcterms:modified xsi:type="dcterms:W3CDTF">2021-12-13T05:55:57Z</dcterms:modified>
</cp:coreProperties>
</file>