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5143500" cx="9144000"/>
  <p:notesSz cx="6858000" cy="9144000"/>
  <p:embeddedFontLst>
    <p:embeddedFont>
      <p:font typeface="Raleway"/>
      <p:regular r:id="rId40"/>
      <p:bold r:id="rId41"/>
      <p:italic r:id="rId42"/>
      <p:boldItalic r:id="rId43"/>
    </p:embeddedFont>
    <p:embeddedFont>
      <p:font typeface="Lato"/>
      <p:regular r:id="rId44"/>
      <p:bold r:id="rId45"/>
      <p:italic r:id="rId46"/>
      <p:boldItalic r:id="rId47"/>
    </p:embeddedFont>
    <p:embeddedFont>
      <p:font typeface="Lato Light"/>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aleway-regular.fntdata"/><Relationship Id="rId42" Type="http://schemas.openxmlformats.org/officeDocument/2006/relationships/font" Target="fonts/Raleway-italic.fntdata"/><Relationship Id="rId41" Type="http://schemas.openxmlformats.org/officeDocument/2006/relationships/font" Target="fonts/Raleway-bold.fntdata"/><Relationship Id="rId44" Type="http://schemas.openxmlformats.org/officeDocument/2006/relationships/font" Target="fonts/Lato-regular.fntdata"/><Relationship Id="rId43" Type="http://schemas.openxmlformats.org/officeDocument/2006/relationships/font" Target="fonts/Raleway-boldItalic.fntdata"/><Relationship Id="rId46" Type="http://schemas.openxmlformats.org/officeDocument/2006/relationships/font" Target="fonts/Lato-italic.fntdata"/><Relationship Id="rId45"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LatoLight-regular.fntdata"/><Relationship Id="rId47" Type="http://schemas.openxmlformats.org/officeDocument/2006/relationships/font" Target="fonts/Lato-boldItalic.fntdata"/><Relationship Id="rId49" Type="http://schemas.openxmlformats.org/officeDocument/2006/relationships/font" Target="fonts/LatoLight-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LatoLight-boldItalic.fntdata"/><Relationship Id="rId50" Type="http://schemas.openxmlformats.org/officeDocument/2006/relationships/font" Target="fonts/LatoLight-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e11230a9b4_0_4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e11230a9b4_0_4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e11230a9b4_0_1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e11230a9b4_0_1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e11230a9b4_0_4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e11230a9b4_0_4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e11230a9b4_0_4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e11230a9b4_0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e11230a9b4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e11230a9b4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e11230a9b4_0_5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e11230a9b4_0_5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e11230a9b4_0_5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e11230a9b4_0_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e11230a9b4_0_5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e11230a9b4_0_5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e11230a9b4_0_5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e11230a9b4_0_5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e11230a9b4_0_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e11230a9b4_0_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e1110b5976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e1110b5976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e11230a9b4_0_1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e11230a9b4_0_1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e11230a9b4_0_4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e11230a9b4_0_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e11230a9b4_0_1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e11230a9b4_0_1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e11230a9b4_0_1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e11230a9b4_0_1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e11230a9b4_0_5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e11230a9b4_0_5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e11230a9b4_0_5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e11230a9b4_0_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e11230a9b4_0_5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e11230a9b4_0_5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e11230a9b4_0_1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e11230a9b4_0_1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e11230a9b4_0_1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e11230a9b4_0_1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e11230a9b4_0_4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e11230a9b4_0_4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e11230a9b4_0_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e11230a9b4_0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e11230a9b4_0_1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e11230a9b4_0_1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e11230a9b4_0_1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e11230a9b4_0_1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e11230a9b4_0_1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e11230a9b4_0_1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e11230a9b4_0_1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e11230a9b4_0_1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e11230a9b4_0_1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e11230a9b4_0_1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e11230a9b4_0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e11230a9b4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e11230a9b4_0_4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e11230a9b4_0_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e11230a9b4_0_4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e11230a9b4_0_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e11230a9b4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e11230a9b4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e11230a9b4_0_4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e11230a9b4_0_4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e11230a9b4_0_4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e11230a9b4_0_4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2" name="Shape 72"/>
        <p:cNvGrpSpPr/>
        <p:nvPr/>
      </p:nvGrpSpPr>
      <p:grpSpPr>
        <a:xfrm>
          <a:off x="0" y="0"/>
          <a:ext cx="0" cy="0"/>
          <a:chOff x="0" y="0"/>
          <a:chExt cx="0" cy="0"/>
        </a:xfrm>
      </p:grpSpPr>
      <p:grpSp>
        <p:nvGrpSpPr>
          <p:cNvPr id="73" name="Google Shape;73;p11"/>
          <p:cNvGrpSpPr/>
          <p:nvPr/>
        </p:nvGrpSpPr>
        <p:grpSpPr>
          <a:xfrm>
            <a:off x="830392" y="4169130"/>
            <a:ext cx="745763" cy="45826"/>
            <a:chOff x="4580561" y="2589004"/>
            <a:chExt cx="1064464" cy="25200"/>
          </a:xfrm>
        </p:grpSpPr>
        <p:sp>
          <p:nvSpPr>
            <p:cNvPr id="74" name="Google Shape;74;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7" name="Google Shape;77;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8" name="Google Shape;78;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grpSp>
        <p:nvGrpSpPr>
          <p:cNvPr id="24" name="Google Shape;24;p4"/>
          <p:cNvGrpSpPr/>
          <p:nvPr/>
        </p:nvGrpSpPr>
        <p:grpSpPr>
          <a:xfrm>
            <a:off x="729442" y="387256"/>
            <a:ext cx="745763" cy="45826"/>
            <a:chOff x="4580561" y="2589004"/>
            <a:chExt cx="1064464" cy="25200"/>
          </a:xfrm>
        </p:grpSpPr>
        <p:sp>
          <p:nvSpPr>
            <p:cNvPr id="25" name="Google Shape;25;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 name="Google Shape;27;p4"/>
          <p:cNvSpPr txBox="1"/>
          <p:nvPr>
            <p:ph type="title"/>
          </p:nvPr>
        </p:nvSpPr>
        <p:spPr>
          <a:xfrm>
            <a:off x="729450" y="59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8" name="Google Shape;28;p4"/>
          <p:cNvSpPr txBox="1"/>
          <p:nvPr>
            <p:ph idx="1" type="body"/>
          </p:nvPr>
        </p:nvSpPr>
        <p:spPr>
          <a:xfrm>
            <a:off x="729450" y="1200000"/>
            <a:ext cx="7688700" cy="3140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9" name="Google Shape;29;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5"/>
          <p:cNvGrpSpPr/>
          <p:nvPr/>
        </p:nvGrpSpPr>
        <p:grpSpPr>
          <a:xfrm>
            <a:off x="830392" y="1191256"/>
            <a:ext cx="745763" cy="45826"/>
            <a:chOff x="4580561" y="2589004"/>
            <a:chExt cx="1064464" cy="25200"/>
          </a:xfrm>
        </p:grpSpPr>
        <p:sp>
          <p:nvSpPr>
            <p:cNvPr id="33" name="Google Shape;33;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6" name="Google Shape;36;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7" name="Google Shape;37;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9" name="Shape 39"/>
        <p:cNvGrpSpPr/>
        <p:nvPr/>
      </p:nvGrpSpPr>
      <p:grpSpPr>
        <a:xfrm>
          <a:off x="0" y="0"/>
          <a:ext cx="0" cy="0"/>
          <a:chOff x="0" y="0"/>
          <a:chExt cx="0" cy="0"/>
        </a:xfrm>
      </p:grpSpPr>
      <p:sp>
        <p:nvSpPr>
          <p:cNvPr id="40" name="Google Shape;40;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 name="Google Shape;41;p6"/>
          <p:cNvGrpSpPr/>
          <p:nvPr/>
        </p:nvGrpSpPr>
        <p:grpSpPr>
          <a:xfrm>
            <a:off x="830392" y="1191256"/>
            <a:ext cx="745763" cy="45826"/>
            <a:chOff x="4580561" y="2589004"/>
            <a:chExt cx="1064464" cy="25200"/>
          </a:xfrm>
        </p:grpSpPr>
        <p:sp>
          <p:nvSpPr>
            <p:cNvPr id="42" name="Google Shape;42;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 name="Google Shape;44;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5" name="Google Shape;45;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 name="Google Shape;48;p7"/>
          <p:cNvGrpSpPr/>
          <p:nvPr/>
        </p:nvGrpSpPr>
        <p:grpSpPr>
          <a:xfrm>
            <a:off x="830392" y="1191256"/>
            <a:ext cx="745763" cy="45826"/>
            <a:chOff x="4580561" y="2589004"/>
            <a:chExt cx="1064464" cy="25200"/>
          </a:xfrm>
        </p:grpSpPr>
        <p:sp>
          <p:nvSpPr>
            <p:cNvPr id="49" name="Google Shape;49;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 name="Google Shape;51;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2" name="Google Shape;52;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3" name="Google Shape;53;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4" name="Shape 54"/>
        <p:cNvGrpSpPr/>
        <p:nvPr/>
      </p:nvGrpSpPr>
      <p:grpSpPr>
        <a:xfrm>
          <a:off x="0" y="0"/>
          <a:ext cx="0" cy="0"/>
          <a:chOff x="0" y="0"/>
          <a:chExt cx="0" cy="0"/>
        </a:xfrm>
      </p:grpSpPr>
      <p:grpSp>
        <p:nvGrpSpPr>
          <p:cNvPr id="55" name="Google Shape;55;p8"/>
          <p:cNvGrpSpPr/>
          <p:nvPr/>
        </p:nvGrpSpPr>
        <p:grpSpPr>
          <a:xfrm>
            <a:off x="830392" y="4169130"/>
            <a:ext cx="745763" cy="45826"/>
            <a:chOff x="4580561" y="2589004"/>
            <a:chExt cx="1064464" cy="25200"/>
          </a:xfrm>
        </p:grpSpPr>
        <p:sp>
          <p:nvSpPr>
            <p:cNvPr id="56" name="Google Shape;56;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 name="Google Shape;58;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59" name="Google Shape;59;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0" name="Shape 60"/>
        <p:cNvGrpSpPr/>
        <p:nvPr/>
      </p:nvGrpSpPr>
      <p:grpSpPr>
        <a:xfrm>
          <a:off x="0" y="0"/>
          <a:ext cx="0" cy="0"/>
          <a:chOff x="0" y="0"/>
          <a:chExt cx="0" cy="0"/>
        </a:xfrm>
      </p:grpSpPr>
      <p:sp>
        <p:nvSpPr>
          <p:cNvPr id="61" name="Google Shape;61;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 name="Google Shape;62;p9"/>
          <p:cNvGrpSpPr/>
          <p:nvPr/>
        </p:nvGrpSpPr>
        <p:grpSpPr>
          <a:xfrm>
            <a:off x="830392" y="1191256"/>
            <a:ext cx="745763" cy="45826"/>
            <a:chOff x="4580561" y="2589004"/>
            <a:chExt cx="1064464" cy="25200"/>
          </a:xfrm>
        </p:grpSpPr>
        <p:sp>
          <p:nvSpPr>
            <p:cNvPr id="63" name="Google Shape;63;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 name="Google Shape;65;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6" name="Google Shape;66;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7" name="Google Shape;67;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9" name="Shape 69"/>
        <p:cNvGrpSpPr/>
        <p:nvPr/>
      </p:nvGrpSpPr>
      <p:grpSpPr>
        <a:xfrm>
          <a:off x="0" y="0"/>
          <a:ext cx="0" cy="0"/>
          <a:chOff x="0" y="0"/>
          <a:chExt cx="0" cy="0"/>
        </a:xfrm>
      </p:grpSpPr>
      <p:sp>
        <p:nvSpPr>
          <p:cNvPr id="70" name="Google Shape;70;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1" name="Google Shape;71;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bshandilya3@gatech.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www.annualreviews.org/doi/abs/10.1146/annurev-polisci-060314-115422"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 Id="rId4" Type="http://schemas.openxmlformats.org/officeDocument/2006/relationships/hyperlink" Target="https://towardsdatascience.com/effectively-pre-processing-the-text-data-part-1-text-cleaning-9ecae119cb3e" TargetMode="External"/><Relationship Id="rId5" Type="http://schemas.openxmlformats.org/officeDocument/2006/relationships/hyperlink" Target="https://towardsdatascience.com/effectively-pre-processing-the-text-data-part-1-text-cleaning-9ecae119cb3e"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slide" Target="/ppt/slides/slide7.xml"/><Relationship Id="rId10" Type="http://schemas.openxmlformats.org/officeDocument/2006/relationships/slide" Target="/ppt/slides/slide29.xml"/><Relationship Id="rId9" Type="http://schemas.openxmlformats.org/officeDocument/2006/relationships/slide" Target="/ppt/slides/slide26.xml"/><Relationship Id="rId5" Type="http://schemas.openxmlformats.org/officeDocument/2006/relationships/slide" Target="/ppt/slides/slide14.xml"/><Relationship Id="rId6" Type="http://schemas.openxmlformats.org/officeDocument/2006/relationships/slide" Target="/ppt/slides/slide19.xml"/><Relationship Id="rId7" Type="http://schemas.openxmlformats.org/officeDocument/2006/relationships/slide" Target="/ppt/slides/slide21.xml"/><Relationship Id="rId8" Type="http://schemas.openxmlformats.org/officeDocument/2006/relationships/slide" Target="/ppt/slides/slide2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 Id="rId3" Type="http://schemas.openxmlformats.org/officeDocument/2006/relationships/hyperlink" Target="https://www.pewresearch.org/politics/2017/10/24/political-typology-reveals-deep-fissures-on-the-right-and-left/" TargetMode="External"/><Relationship Id="rId4" Type="http://schemas.openxmlformats.org/officeDocument/2006/relationships/hyperlink" Target="https://www.annualreviews.org/doi/abs/10.1146/annurev-polisci-060314-115422" TargetMode="External"/><Relationship Id="rId5" Type="http://schemas.openxmlformats.org/officeDocument/2006/relationships/hyperlink" Target="https://doi.org/10.1155/2020/4750871" TargetMode="External"/><Relationship Id="rId6" Type="http://schemas.openxmlformats.org/officeDocument/2006/relationships/hyperlink" Target="https://medium.com/shiyan-boxer/data-science-in-the-real-world-f32defac6f96"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 Id="rId3" Type="http://schemas.openxmlformats.org/officeDocument/2006/relationships/hyperlink" Target="http://nlp.stanford.edu/~manning/" TargetMode="External"/><Relationship Id="rId4" Type="http://schemas.openxmlformats.org/officeDocument/2006/relationships/hyperlink" Target="http://theory.stanford.edu/~pragh/" TargetMode="External"/><Relationship Id="rId5" Type="http://schemas.openxmlformats.org/officeDocument/2006/relationships/hyperlink" Target="http://www.cis.uni-muenchen.de/personen/professoren/schuetze/" TargetMode="External"/><Relationship Id="rId6" Type="http://schemas.openxmlformats.org/officeDocument/2006/relationships/hyperlink" Target="https://www.ncbi.nlm.nih.gov/pmc/articles/PMC2917255/"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 Id="rId3" Type="http://schemas.openxmlformats.org/officeDocument/2006/relationships/hyperlink" Target="https://ntrs.nasa.gov/api/citations/20210012886/downloads/NASA-TM-20210012886.pdf" TargetMode="External"/><Relationship Id="rId4" Type="http://schemas.openxmlformats.org/officeDocument/2006/relationships/hyperlink" Target="https://en.wikipedia.org/wiki/Journal_of_the_American_Statistical_Association" TargetMode="External"/><Relationship Id="rId5" Type="http://schemas.openxmlformats.org/officeDocument/2006/relationships/hyperlink" Target="https://en.wikipedia.org/wiki/Doi_(identifier)" TargetMode="External"/><Relationship Id="rId6" Type="http://schemas.openxmlformats.org/officeDocument/2006/relationships/hyperlink" Target="https://doi.org/10.2307%2F2284239" TargetMode="External"/><Relationship Id="rId7" Type="http://schemas.openxmlformats.org/officeDocument/2006/relationships/hyperlink" Target="https://en.wikipedia.org/wiki/JSTOR_(identifier)" TargetMode="External"/><Relationship Id="rId8" Type="http://schemas.openxmlformats.org/officeDocument/2006/relationships/hyperlink" Target="https://www.jstor.org/stable/2284239"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4100">
                <a:solidFill>
                  <a:srgbClr val="000000"/>
                </a:solidFill>
                <a:latin typeface="Lato"/>
                <a:ea typeface="Lato"/>
                <a:cs typeface="Lato"/>
                <a:sym typeface="Lato"/>
              </a:rPr>
              <a:t>Semantic Analysis and Clustering of Political Tweets</a:t>
            </a:r>
            <a:endParaRPr sz="3600">
              <a:latin typeface="Lato"/>
              <a:ea typeface="Lato"/>
              <a:cs typeface="Lato"/>
              <a:sym typeface="Lato"/>
            </a:endParaRPr>
          </a:p>
        </p:txBody>
      </p:sp>
      <p:sp>
        <p:nvSpPr>
          <p:cNvPr id="86" name="Google Shape;86;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lnSpcReduction="10000"/>
          </a:bodyPr>
          <a:lstStyle/>
          <a:p>
            <a:pPr indent="0" lvl="0" marL="0" rtl="0" algn="ctr">
              <a:lnSpc>
                <a:spcPct val="90000"/>
              </a:lnSpc>
              <a:spcBef>
                <a:spcPts val="1000"/>
              </a:spcBef>
              <a:spcAft>
                <a:spcPts val="0"/>
              </a:spcAft>
              <a:buNone/>
            </a:pPr>
            <a:r>
              <a:rPr b="1" lang="en" sz="2400">
                <a:solidFill>
                  <a:srgbClr val="000000"/>
                </a:solidFill>
              </a:rPr>
              <a:t>Solo Project by Bhargav Narasimha Shandilya</a:t>
            </a:r>
            <a:endParaRPr b="1"/>
          </a:p>
        </p:txBody>
      </p:sp>
      <p:sp>
        <p:nvSpPr>
          <p:cNvPr id="87" name="Google Shape;87;p13"/>
          <p:cNvSpPr txBox="1"/>
          <p:nvPr/>
        </p:nvSpPr>
        <p:spPr>
          <a:xfrm>
            <a:off x="657525" y="3917950"/>
            <a:ext cx="2763900" cy="9882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Clr>
                <a:schemeClr val="dk1"/>
              </a:buClr>
              <a:buSzPts val="6667"/>
              <a:buFont typeface="Calibri"/>
              <a:buNone/>
            </a:pPr>
            <a:r>
              <a:rPr b="1" lang="en" sz="2400">
                <a:solidFill>
                  <a:schemeClr val="dk1"/>
                </a:solidFill>
                <a:latin typeface="Calibri"/>
                <a:ea typeface="Calibri"/>
                <a:cs typeface="Calibri"/>
                <a:sym typeface="Calibri"/>
              </a:rPr>
              <a:t>Piper</a:t>
            </a:r>
            <a:r>
              <a:rPr lang="en" sz="2400">
                <a:solidFill>
                  <a:schemeClr val="dk1"/>
                </a:solidFill>
                <a:latin typeface="Calibri"/>
                <a:ea typeface="Calibri"/>
                <a:cs typeface="Calibri"/>
                <a:sym typeface="Calibri"/>
              </a:rPr>
              <a:t> </a:t>
            </a:r>
            <a:br>
              <a:rPr lang="en" sz="2400">
                <a:solidFill>
                  <a:schemeClr val="dk1"/>
                </a:solidFill>
                <a:latin typeface="Calibri"/>
                <a:ea typeface="Calibri"/>
                <a:cs typeface="Calibri"/>
                <a:sym typeface="Calibri"/>
              </a:rPr>
            </a:br>
            <a:r>
              <a:rPr lang="en" sz="2400">
                <a:solidFill>
                  <a:schemeClr val="dk1"/>
                </a:solidFill>
                <a:latin typeface="Calibri"/>
                <a:ea typeface="Calibri"/>
                <a:cs typeface="Calibri"/>
                <a:sym typeface="Calibri"/>
              </a:rPr>
              <a:t>Gradient (∇)</a:t>
            </a:r>
            <a:br>
              <a:rPr lang="en" sz="2400">
                <a:solidFill>
                  <a:schemeClr val="dk1"/>
                </a:solidFill>
                <a:latin typeface="Calibri"/>
                <a:ea typeface="Calibri"/>
                <a:cs typeface="Calibri"/>
                <a:sym typeface="Calibri"/>
              </a:rPr>
            </a:br>
            <a:r>
              <a:rPr i="1" lang="en" sz="1000">
                <a:solidFill>
                  <a:schemeClr val="dk1"/>
                </a:solidFill>
                <a:latin typeface="Calibri"/>
                <a:ea typeface="Calibri"/>
                <a:cs typeface="Calibri"/>
                <a:sym typeface="Calibri"/>
              </a:rPr>
              <a:t>GA Tech Summer 2021</a:t>
            </a:r>
            <a:endParaRPr sz="500"/>
          </a:p>
        </p:txBody>
      </p:sp>
      <p:sp>
        <p:nvSpPr>
          <p:cNvPr id="88" name="Google Shape;88;p13"/>
          <p:cNvSpPr txBox="1"/>
          <p:nvPr/>
        </p:nvSpPr>
        <p:spPr>
          <a:xfrm>
            <a:off x="5806550" y="4104250"/>
            <a:ext cx="2993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latin typeface="Lato Light"/>
                <a:ea typeface="Lato Light"/>
                <a:cs typeface="Lato Light"/>
                <a:sym typeface="Lato Light"/>
                <a:hlinkClick r:id="rId3"/>
              </a:rPr>
              <a:t>bshandilya3@gatech.edu</a:t>
            </a:r>
            <a:endParaRPr>
              <a:latin typeface="Lato Light"/>
              <a:ea typeface="Lato Light"/>
              <a:cs typeface="Lato Light"/>
              <a:sym typeface="Lato Light"/>
            </a:endParaRPr>
          </a:p>
          <a:p>
            <a:pPr indent="0" lvl="0" marL="0" rtl="0" algn="l">
              <a:spcBef>
                <a:spcPts val="0"/>
              </a:spcBef>
              <a:spcAft>
                <a:spcPts val="0"/>
              </a:spcAft>
              <a:buNone/>
            </a:pPr>
            <a:r>
              <a:rPr lang="en">
                <a:latin typeface="Lato Light"/>
                <a:ea typeface="Lato Light"/>
                <a:cs typeface="Lato Light"/>
                <a:sym typeface="Lato Light"/>
              </a:rPr>
              <a:t>GTID: </a:t>
            </a:r>
            <a:r>
              <a:rPr lang="en">
                <a:latin typeface="Lato Light"/>
                <a:ea typeface="Lato Light"/>
                <a:cs typeface="Lato Light"/>
                <a:sym typeface="Lato Light"/>
              </a:rPr>
              <a:t>903638948</a:t>
            </a:r>
            <a:endParaRPr>
              <a:latin typeface="Lato Light"/>
              <a:ea typeface="Lato Light"/>
              <a:cs typeface="Lato Light"/>
              <a:sym typeface="Lato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2"/>
          <p:cNvSpPr txBox="1"/>
          <p:nvPr>
            <p:ph type="title"/>
          </p:nvPr>
        </p:nvSpPr>
        <p:spPr>
          <a:xfrm>
            <a:off x="729450" y="59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More Background Study on Political Ideology</a:t>
            </a:r>
            <a:endParaRPr/>
          </a:p>
        </p:txBody>
      </p:sp>
      <p:sp>
        <p:nvSpPr>
          <p:cNvPr id="149" name="Google Shape;149;p22"/>
          <p:cNvSpPr txBox="1"/>
          <p:nvPr>
            <p:ph idx="1" type="body"/>
          </p:nvPr>
        </p:nvSpPr>
        <p:spPr>
          <a:xfrm>
            <a:off x="729450" y="1200000"/>
            <a:ext cx="7688700" cy="31401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In </a:t>
            </a:r>
            <a:r>
              <a:rPr baseline="30000" lang="en"/>
              <a:t>[2]</a:t>
            </a:r>
            <a:r>
              <a:rPr lang="en"/>
              <a:t>, Carmines et. al., talk about the foundations of political ideology in America. After comparing  the standard one-dimensional spectrums of political orientations with a more recent multi-dimensional approach to classification, they conclude that current mapping practices suffer from a myopic view. In this case, ‘multidimensionality’ refers to various dimensions of social and political issues. An individual might be ‘liberal’ on immigration policy and ‘conservative’ on socialized healthcare. While the Pew Research survey attempts to account for these by adding more categories on the same spectrum, it continues to classify all individuals into the conservative, liberal, or bystander clusters. </a:t>
            </a:r>
            <a:endParaRPr baseline="30000"/>
          </a:p>
          <a:p>
            <a:pPr indent="0" lvl="0" marL="0" rtl="0" algn="just">
              <a:spcBef>
                <a:spcPts val="1200"/>
              </a:spcBef>
              <a:spcAft>
                <a:spcPts val="1200"/>
              </a:spcAft>
              <a:buNone/>
            </a:pPr>
            <a:r>
              <a:rPr lang="en"/>
              <a:t>Although it could be argued that a one-dimensional classification is sufficient for the purpose of understanding overall political leanings and vote banks, it might not be relevant to a project that explores social media polarization. This hypothesis will be explored over the course of the project.</a:t>
            </a:r>
            <a:endParaRPr baseline="30000"/>
          </a:p>
        </p:txBody>
      </p:sp>
      <p:pic>
        <p:nvPicPr>
          <p:cNvPr id="150" name="Google Shape;150;p22"/>
          <p:cNvPicPr preferRelativeResize="0"/>
          <p:nvPr/>
        </p:nvPicPr>
        <p:blipFill>
          <a:blip r:embed="rId3">
            <a:alphaModFix/>
          </a:blip>
          <a:stretch>
            <a:fillRect/>
          </a:stretch>
        </p:blipFill>
        <p:spPr>
          <a:xfrm>
            <a:off x="7497173" y="3867675"/>
            <a:ext cx="1646825" cy="12758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3"/>
          <p:cNvSpPr txBox="1"/>
          <p:nvPr>
            <p:ph type="title"/>
          </p:nvPr>
        </p:nvSpPr>
        <p:spPr>
          <a:xfrm>
            <a:off x="729450" y="59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More Background Study on Political Ideology</a:t>
            </a:r>
            <a:endParaRPr/>
          </a:p>
          <a:p>
            <a:pPr indent="0" lvl="0" marL="0" rtl="0" algn="l">
              <a:spcBef>
                <a:spcPts val="0"/>
              </a:spcBef>
              <a:spcAft>
                <a:spcPts val="0"/>
              </a:spcAft>
              <a:buNone/>
            </a:pPr>
            <a:r>
              <a:t/>
            </a:r>
            <a:endParaRPr/>
          </a:p>
        </p:txBody>
      </p:sp>
      <p:sp>
        <p:nvSpPr>
          <p:cNvPr id="156" name="Google Shape;156;p23"/>
          <p:cNvSpPr txBox="1"/>
          <p:nvPr>
            <p:ph idx="1" type="body"/>
          </p:nvPr>
        </p:nvSpPr>
        <p:spPr>
          <a:xfrm>
            <a:off x="729450" y="1200000"/>
            <a:ext cx="7688700" cy="3691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The New Look in Political Ideology Research</a:t>
            </a:r>
            <a:r>
              <a:rPr lang="en"/>
              <a:t> </a:t>
            </a:r>
            <a:r>
              <a:rPr baseline="30000" lang="en"/>
              <a:t>[3] </a:t>
            </a:r>
            <a:r>
              <a:rPr lang="en"/>
              <a:t>argues that all political leanings can be categorized based on values and principles rather than any single ideology. The authors of this study also criticize the single-dimensional approach to political ideology.</a:t>
            </a:r>
            <a:endParaRPr/>
          </a:p>
          <a:p>
            <a:pPr indent="0" lvl="0" marL="0" rtl="0" algn="l">
              <a:spcBef>
                <a:spcPts val="1200"/>
              </a:spcBef>
              <a:spcAft>
                <a:spcPts val="0"/>
              </a:spcAft>
              <a:buNone/>
            </a:pPr>
            <a:r>
              <a:t/>
            </a:r>
            <a:endParaRPr/>
          </a:p>
          <a:p>
            <a:pPr indent="0" lvl="0" marL="0" rtl="0" algn="l">
              <a:spcBef>
                <a:spcPts val="1200"/>
              </a:spcBef>
              <a:spcAft>
                <a:spcPts val="0"/>
              </a:spcAft>
              <a:buNone/>
            </a:pPr>
            <a:r>
              <a:rPr i="1" lang="en"/>
              <a:t>How is this relevant to the project?</a:t>
            </a:r>
            <a:endParaRPr i="1"/>
          </a:p>
          <a:p>
            <a:pPr indent="0" lvl="0" marL="0" rtl="0" algn="l">
              <a:spcBef>
                <a:spcPts val="1200"/>
              </a:spcBef>
              <a:spcAft>
                <a:spcPts val="1200"/>
              </a:spcAft>
              <a:buNone/>
            </a:pPr>
            <a:r>
              <a:rPr lang="en"/>
              <a:t>Based on these papers and other readings, I came to the conclusion that cluster labeling and evaluation does not have to be done based on </a:t>
            </a:r>
            <a:r>
              <a:rPr lang="en"/>
              <a:t>allegiance</a:t>
            </a:r>
            <a:r>
              <a:rPr lang="en"/>
              <a:t> to a political party. If the aim of the project is to address polarization on social media, reducing the solution to ‘liberal’ and ‘conservative’ tweet clusters might be problematic and unethical. Clusters wo</a:t>
            </a:r>
            <a:r>
              <a:rPr lang="en"/>
              <a:t>uld be more meaningful if they held contrasting opinions rather than a rigid dichotomy between democratic and republican viewpoints. In the evaluation phase, the clusters will be explored to see if the political spectrum proposed by the Pew Research Center serves as a proxy for these divisions in opinions. In other words, can this particular political lens be  superimposed on the tweet clusters that are generated?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4"/>
          <p:cNvSpPr txBox="1"/>
          <p:nvPr>
            <p:ph type="title"/>
          </p:nvPr>
        </p:nvSpPr>
        <p:spPr>
          <a:xfrm>
            <a:off x="729450" y="59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Clustering Techniques - Background Study</a:t>
            </a:r>
            <a:endParaRPr/>
          </a:p>
        </p:txBody>
      </p:sp>
      <p:sp>
        <p:nvSpPr>
          <p:cNvPr id="162" name="Google Shape;162;p24"/>
          <p:cNvSpPr txBox="1"/>
          <p:nvPr>
            <p:ph idx="1" type="body"/>
          </p:nvPr>
        </p:nvSpPr>
        <p:spPr>
          <a:xfrm>
            <a:off x="729450" y="1200000"/>
            <a:ext cx="7688700" cy="3140100"/>
          </a:xfrm>
          <a:prstGeom prst="rect">
            <a:avLst/>
          </a:prstGeom>
        </p:spPr>
        <p:txBody>
          <a:bodyPr anchorCtr="0" anchor="t" bIns="91425" lIns="91425" spcFirstLastPara="1" rIns="91425" wrap="square" tIns="91425">
            <a:normAutofit/>
          </a:bodyPr>
          <a:lstStyle/>
          <a:p>
            <a:pPr indent="-311150" lvl="0" marL="457200" rtl="0" algn="just">
              <a:spcBef>
                <a:spcPts val="0"/>
              </a:spcBef>
              <a:spcAft>
                <a:spcPts val="0"/>
              </a:spcAft>
              <a:buSzPts val="1300"/>
              <a:buChar char="-"/>
            </a:pPr>
            <a:r>
              <a:rPr lang="en"/>
              <a:t>Soni et al</a:t>
            </a:r>
            <a:r>
              <a:rPr baseline="30000" lang="en"/>
              <a:t> </a:t>
            </a:r>
            <a:r>
              <a:rPr lang="en"/>
              <a:t> [10] propose a k-means approach to sentiment extraction from textual data. [11], [12], and [13] suggest the popular DB-SCAN (Density-Based Spatial Clustering) approach specifically for Twitter data. Tweets are clustered on a flat basis for sentiment analysis. </a:t>
            </a:r>
            <a:br>
              <a:rPr lang="en"/>
            </a:br>
            <a:endParaRPr/>
          </a:p>
          <a:p>
            <a:pPr indent="-311150" lvl="0" marL="457200" rtl="0" algn="just">
              <a:spcBef>
                <a:spcPts val="0"/>
              </a:spcBef>
              <a:spcAft>
                <a:spcPts val="0"/>
              </a:spcAft>
              <a:buSzPts val="1300"/>
              <a:buChar char="-"/>
            </a:pPr>
            <a:r>
              <a:rPr lang="en"/>
              <a:t>[14] and [15] propose a soft approach to clustering. Instead of rigidly placing Tweets in clusters, using methods such as c-means and fuzzy clustering can give us probability scores for Tweets and the clusters they should belong to. This could be a more useful approach in this project since clustering is being conducted on volatile political ideologies based on scanty information.</a:t>
            </a:r>
            <a:br>
              <a:rPr lang="en"/>
            </a:br>
            <a:endParaRPr/>
          </a:p>
          <a:p>
            <a:pPr indent="-311150" lvl="0" marL="457200" rtl="0" algn="just">
              <a:spcBef>
                <a:spcPts val="0"/>
              </a:spcBef>
              <a:spcAft>
                <a:spcPts val="0"/>
              </a:spcAft>
              <a:buSzPts val="1300"/>
              <a:buChar char="-"/>
            </a:pPr>
            <a:r>
              <a:rPr lang="en"/>
              <a:t>Simple clusters for  positive, negative, and neutral sentiments are obtained in [10] using a Naive Bayes approach. </a:t>
            </a:r>
            <a:endParaRPr/>
          </a:p>
          <a:p>
            <a:pPr indent="0" lvl="0" marL="457200" rtl="0" algn="just">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5"/>
          <p:cNvSpPr txBox="1"/>
          <p:nvPr>
            <p:ph type="title"/>
          </p:nvPr>
        </p:nvSpPr>
        <p:spPr>
          <a:xfrm>
            <a:off x="729450" y="59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Clustering Techniques - Background Study (contd.)</a:t>
            </a:r>
            <a:endParaRPr/>
          </a:p>
          <a:p>
            <a:pPr indent="0" lvl="0" marL="0" rtl="0" algn="l">
              <a:spcBef>
                <a:spcPts val="0"/>
              </a:spcBef>
              <a:spcAft>
                <a:spcPts val="0"/>
              </a:spcAft>
              <a:buNone/>
            </a:pPr>
            <a:r>
              <a:rPr lang="en"/>
              <a:t> </a:t>
            </a:r>
            <a:endParaRPr/>
          </a:p>
        </p:txBody>
      </p:sp>
      <p:sp>
        <p:nvSpPr>
          <p:cNvPr id="168" name="Google Shape;168;p25"/>
          <p:cNvSpPr txBox="1"/>
          <p:nvPr>
            <p:ph idx="1" type="body"/>
          </p:nvPr>
        </p:nvSpPr>
        <p:spPr>
          <a:xfrm>
            <a:off x="729450" y="1200000"/>
            <a:ext cx="7688700" cy="3140100"/>
          </a:xfrm>
          <a:prstGeom prst="rect">
            <a:avLst/>
          </a:prstGeom>
        </p:spPr>
        <p:txBody>
          <a:bodyPr anchorCtr="0" anchor="t" bIns="91425" lIns="91425" spcFirstLastPara="1" rIns="91425" wrap="square" tIns="91425">
            <a:normAutofit/>
          </a:bodyPr>
          <a:lstStyle/>
          <a:p>
            <a:pPr indent="-311150" lvl="0" marL="457200" rtl="0" algn="just">
              <a:spcBef>
                <a:spcPts val="0"/>
              </a:spcBef>
              <a:spcAft>
                <a:spcPts val="0"/>
              </a:spcAft>
              <a:buSzPts val="1300"/>
              <a:buChar char="-"/>
            </a:pPr>
            <a:r>
              <a:rPr lang="en"/>
              <a:t>This project will also be attempting consensus clustering, a technique that involves the combination of various clustering techniques. The cascade of clustering algorithms used in [4] and [18] serve as some of the primary inspirations for the methodology adopted in this project.</a:t>
            </a:r>
            <a:br>
              <a:rPr lang="en"/>
            </a:br>
            <a:endParaRPr/>
          </a:p>
          <a:p>
            <a:pPr indent="-311150" lvl="0" marL="457200" rtl="0" algn="just">
              <a:spcBef>
                <a:spcPts val="0"/>
              </a:spcBef>
              <a:spcAft>
                <a:spcPts val="0"/>
              </a:spcAft>
              <a:buSzPts val="1300"/>
              <a:buChar char="-"/>
            </a:pPr>
            <a:r>
              <a:rPr lang="en"/>
              <a:t>[16] and [17] use hierarchical clustering techniques for topic detection. These algorithms will also be used in this project in the initial political topic clustering stage.</a:t>
            </a:r>
            <a:br>
              <a:rPr lang="en"/>
            </a:br>
            <a:endParaRPr/>
          </a:p>
          <a:p>
            <a:pPr indent="-311150" lvl="0" marL="457200" rtl="0" algn="just">
              <a:spcBef>
                <a:spcPts val="0"/>
              </a:spcBef>
              <a:spcAft>
                <a:spcPts val="0"/>
              </a:spcAft>
              <a:buSzPts val="1300"/>
              <a:buChar char="-"/>
            </a:pPr>
            <a:r>
              <a:rPr lang="en"/>
              <a:t>Across all the papers surveyed, maintaining high degrees of intra-cluster purity and identifying semantic elements like sarcasm or irony continued to be an issue. This problem is magnified when it comes to Tweets, since the data that is available in a single Tweet or a small set of Tweets is limited to a few characters.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6"/>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Working With the Data (Current Progress)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7"/>
          <p:cNvSpPr txBox="1"/>
          <p:nvPr>
            <p:ph type="title"/>
          </p:nvPr>
        </p:nvSpPr>
        <p:spPr>
          <a:xfrm>
            <a:off x="729450" y="59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Nature of the data</a:t>
            </a:r>
            <a:endParaRPr/>
          </a:p>
        </p:txBody>
      </p:sp>
      <p:sp>
        <p:nvSpPr>
          <p:cNvPr id="179" name="Google Shape;179;p27"/>
          <p:cNvSpPr txBox="1"/>
          <p:nvPr>
            <p:ph idx="1" type="body"/>
          </p:nvPr>
        </p:nvSpPr>
        <p:spPr>
          <a:xfrm>
            <a:off x="729450" y="1200000"/>
            <a:ext cx="7688700" cy="1371600"/>
          </a:xfrm>
          <a:prstGeom prst="rect">
            <a:avLst/>
          </a:prstGeom>
        </p:spPr>
        <p:txBody>
          <a:bodyPr anchorCtr="0" anchor="t" bIns="91425" lIns="91425" spcFirstLastPara="1" rIns="91425" wrap="square" tIns="91425">
            <a:normAutofit fontScale="92500"/>
          </a:bodyPr>
          <a:lstStyle/>
          <a:p>
            <a:pPr indent="0" lvl="0" marL="0" rtl="0" algn="just">
              <a:spcBef>
                <a:spcPts val="0"/>
              </a:spcBef>
              <a:spcAft>
                <a:spcPts val="0"/>
              </a:spcAft>
              <a:buNone/>
            </a:pPr>
            <a:r>
              <a:rPr lang="en"/>
              <a:t>The data consists of raw tweets related to the recent Infrastructure Bill that was proposed in the US.  A sample row from the dataset is shown below. Only the last two columns are relevant to the clustering exercise. The last column </a:t>
            </a:r>
            <a:r>
              <a:rPr lang="en"/>
              <a:t>depicts</a:t>
            </a:r>
            <a:r>
              <a:rPr lang="en"/>
              <a:t> the Tweet itself, while the second last column depicts the user’s self-description on Twitter. It becomes quite clear from this example that the textual data is messy, and requires some </a:t>
            </a:r>
            <a:r>
              <a:rPr lang="en"/>
              <a:t>cleaning</a:t>
            </a:r>
            <a:r>
              <a:rPr lang="en"/>
              <a:t>.</a:t>
            </a:r>
            <a:endParaRPr/>
          </a:p>
          <a:p>
            <a:pPr indent="0" lvl="0" marL="0" rtl="0" algn="just">
              <a:spcBef>
                <a:spcPts val="1200"/>
              </a:spcBef>
              <a:spcAft>
                <a:spcPts val="1200"/>
              </a:spcAft>
              <a:buNone/>
            </a:pPr>
            <a:r>
              <a:t/>
            </a:r>
            <a:endParaRPr/>
          </a:p>
        </p:txBody>
      </p:sp>
      <p:pic>
        <p:nvPicPr>
          <p:cNvPr id="180" name="Google Shape;180;p27"/>
          <p:cNvPicPr preferRelativeResize="0"/>
          <p:nvPr/>
        </p:nvPicPr>
        <p:blipFill>
          <a:blip r:embed="rId3">
            <a:alphaModFix/>
          </a:blip>
          <a:stretch>
            <a:fillRect/>
          </a:stretch>
        </p:blipFill>
        <p:spPr>
          <a:xfrm>
            <a:off x="78000" y="2856650"/>
            <a:ext cx="8991601" cy="2053298"/>
          </a:xfrm>
          <a:prstGeom prst="rect">
            <a:avLst/>
          </a:prstGeom>
          <a:noFill/>
          <a:ln>
            <a:noFill/>
          </a:ln>
        </p:spPr>
      </p:pic>
      <p:sp>
        <p:nvSpPr>
          <p:cNvPr id="181" name="Google Shape;181;p27"/>
          <p:cNvSpPr txBox="1"/>
          <p:nvPr/>
        </p:nvSpPr>
        <p:spPr>
          <a:xfrm>
            <a:off x="8197450" y="2913300"/>
            <a:ext cx="72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Tweet</a:t>
            </a:r>
            <a:endParaRPr>
              <a:latin typeface="Lato"/>
              <a:ea typeface="Lato"/>
              <a:cs typeface="Lato"/>
              <a:sym typeface="Lato"/>
            </a:endParaRPr>
          </a:p>
        </p:txBody>
      </p:sp>
      <p:sp>
        <p:nvSpPr>
          <p:cNvPr id="182" name="Google Shape;182;p27"/>
          <p:cNvSpPr txBox="1"/>
          <p:nvPr/>
        </p:nvSpPr>
        <p:spPr>
          <a:xfrm>
            <a:off x="7174475" y="2913300"/>
            <a:ext cx="89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User Bio</a:t>
            </a:r>
            <a:endParaRPr>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8"/>
          <p:cNvSpPr txBox="1"/>
          <p:nvPr>
            <p:ph type="title"/>
          </p:nvPr>
        </p:nvSpPr>
        <p:spPr>
          <a:xfrm>
            <a:off x="729450" y="59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challenges of the early labeling exercise</a:t>
            </a:r>
            <a:endParaRPr/>
          </a:p>
        </p:txBody>
      </p:sp>
      <p:sp>
        <p:nvSpPr>
          <p:cNvPr id="188" name="Google Shape;188;p28"/>
          <p:cNvSpPr txBox="1"/>
          <p:nvPr>
            <p:ph idx="1" type="body"/>
          </p:nvPr>
        </p:nvSpPr>
        <p:spPr>
          <a:xfrm>
            <a:off x="729450" y="1200000"/>
            <a:ext cx="7688700" cy="31401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Consider the challenge of manually labeling the Tweet shown on the previous slide. While it is somewhat clear that the individual supports the democratic party, it is impossible to classify the Tweet into one of the three democratic sub-categories outlined by the Pew Research Center typology. </a:t>
            </a:r>
            <a:endParaRPr/>
          </a:p>
          <a:p>
            <a:pPr indent="0" lvl="0" marL="0" rtl="0" algn="just">
              <a:spcBef>
                <a:spcPts val="1200"/>
              </a:spcBef>
              <a:spcAft>
                <a:spcPts val="1200"/>
              </a:spcAft>
              <a:buNone/>
            </a:pPr>
            <a:r>
              <a:rPr lang="en"/>
              <a:t>For instance, a ‘Solid Liberal’ in Pew typology would be identified by high levels of activism after Trump’s election, contribution to political campaigns, and high levels of education among other factors. We would need information regarding the individual’s level of education, financial status, views on social safety nets, and levels of activism to make an accurate prediction. None of this information can be gleaned from the Tweet or the user’s bio.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9"/>
          <p:cNvSpPr txBox="1"/>
          <p:nvPr>
            <p:ph type="title"/>
          </p:nvPr>
        </p:nvSpPr>
        <p:spPr>
          <a:xfrm>
            <a:off x="729450" y="59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Inherent Problems with the Dataset</a:t>
            </a:r>
            <a:endParaRPr/>
          </a:p>
        </p:txBody>
      </p:sp>
      <p:sp>
        <p:nvSpPr>
          <p:cNvPr id="194" name="Google Shape;194;p29"/>
          <p:cNvSpPr txBox="1"/>
          <p:nvPr>
            <p:ph idx="1" type="body"/>
          </p:nvPr>
        </p:nvSpPr>
        <p:spPr>
          <a:xfrm>
            <a:off x="729450" y="1200000"/>
            <a:ext cx="7688700" cy="3140100"/>
          </a:xfrm>
          <a:prstGeom prst="rect">
            <a:avLst/>
          </a:prstGeom>
        </p:spPr>
        <p:txBody>
          <a:bodyPr anchorCtr="0" anchor="t" bIns="91425" lIns="91425" spcFirstLastPara="1" rIns="91425" wrap="square" tIns="91425">
            <a:normAutofit/>
          </a:bodyPr>
          <a:lstStyle/>
          <a:p>
            <a:pPr indent="-311150" lvl="0" marL="457200" rtl="0" algn="just">
              <a:spcBef>
                <a:spcPts val="0"/>
              </a:spcBef>
              <a:spcAft>
                <a:spcPts val="0"/>
              </a:spcAft>
              <a:buSzPts val="1300"/>
              <a:buChar char="-"/>
            </a:pPr>
            <a:r>
              <a:rPr b="1" lang="en"/>
              <a:t>Generalizability</a:t>
            </a:r>
            <a:r>
              <a:rPr lang="en"/>
              <a:t>: Can a clustering exercise done for Tweets surrounding a single political issue generalize well for a wider set of issues? This might be unlikely.</a:t>
            </a:r>
            <a:br>
              <a:rPr lang="en"/>
            </a:br>
            <a:endParaRPr/>
          </a:p>
          <a:p>
            <a:pPr indent="-311150" lvl="0" marL="457200" rtl="0" algn="just">
              <a:spcBef>
                <a:spcPts val="0"/>
              </a:spcBef>
              <a:spcAft>
                <a:spcPts val="0"/>
              </a:spcAft>
              <a:buSzPts val="1300"/>
              <a:buChar char="-"/>
            </a:pPr>
            <a:r>
              <a:rPr b="1" lang="en"/>
              <a:t>Incomplete Data</a:t>
            </a:r>
            <a:r>
              <a:rPr lang="en"/>
              <a:t>: Since special symbols and emojis are represented by </a:t>
            </a:r>
            <a:r>
              <a:rPr lang="en"/>
              <a:t>nonsensical</a:t>
            </a:r>
            <a:r>
              <a:rPr lang="en"/>
              <a:t> strings in the dataset, they will be removed as a part of the data cleaning process. This will adversely skew the results of the sentiment analysis that follows. Emojis and exclamation marks can provide important information on the degree of sarcasm in a Tweet.</a:t>
            </a:r>
            <a:br>
              <a:rPr lang="en"/>
            </a:br>
            <a:endParaRPr/>
          </a:p>
          <a:p>
            <a:pPr indent="-311150" lvl="0" marL="457200" rtl="0" algn="just">
              <a:spcBef>
                <a:spcPts val="0"/>
              </a:spcBef>
              <a:spcAft>
                <a:spcPts val="0"/>
              </a:spcAft>
              <a:buSzPts val="1300"/>
              <a:buChar char="-"/>
            </a:pPr>
            <a:r>
              <a:rPr b="1" lang="en"/>
              <a:t>Incoherency: </a:t>
            </a:r>
            <a:r>
              <a:rPr lang="en"/>
              <a:t>The dataset contains several retweets. In some cases, the content of the Tweet is the same, but the user bios for the same Tweet are diametrically opposed to each other. This harkens back to the idea that political ideology can only be represented multi-dimensionally.</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pic>
        <p:nvPicPr>
          <p:cNvPr id="199" name="Google Shape;199;p30"/>
          <p:cNvPicPr preferRelativeResize="0"/>
          <p:nvPr/>
        </p:nvPicPr>
        <p:blipFill>
          <a:blip r:embed="rId3">
            <a:alphaModFix/>
          </a:blip>
          <a:stretch>
            <a:fillRect/>
          </a:stretch>
        </p:blipFill>
        <p:spPr>
          <a:xfrm>
            <a:off x="606211" y="0"/>
            <a:ext cx="6976061" cy="5143502"/>
          </a:xfrm>
          <a:prstGeom prst="rect">
            <a:avLst/>
          </a:prstGeom>
          <a:noFill/>
          <a:ln>
            <a:noFill/>
          </a:ln>
        </p:spPr>
      </p:pic>
      <p:sp>
        <p:nvSpPr>
          <p:cNvPr id="200" name="Google Shape;200;p30"/>
          <p:cNvSpPr txBox="1"/>
          <p:nvPr/>
        </p:nvSpPr>
        <p:spPr>
          <a:xfrm>
            <a:off x="6901525" y="74900"/>
            <a:ext cx="20394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 sz="800">
                <a:latin typeface="Lato"/>
                <a:ea typeface="Lato"/>
                <a:cs typeface="Lato"/>
                <a:sym typeface="Lato"/>
              </a:rPr>
              <a:t>Inspiration for pre-processing Pipeline: </a:t>
            </a:r>
            <a:r>
              <a:rPr lang="en" sz="800" u="sng">
                <a:solidFill>
                  <a:srgbClr val="2F5E83"/>
                </a:solidFill>
                <a:latin typeface="Lato"/>
                <a:ea typeface="Lato"/>
                <a:cs typeface="Lato"/>
                <a:sym typeface="Lato"/>
                <a:hlinkClick r:id="rId4">
                  <a:extLst>
                    <a:ext uri="{A12FA001-AC4F-418D-AE19-62706E023703}">
                      <ahyp:hlinkClr val="tx"/>
                    </a:ext>
                  </a:extLst>
                </a:hlinkClick>
              </a:rPr>
              <a:t>Effectively Pre-processing the Text Data Part 1: Text Cleaning</a:t>
            </a:r>
            <a:endParaRPr sz="800" u="sng">
              <a:solidFill>
                <a:srgbClr val="2F5E83"/>
              </a:solidFill>
              <a:latin typeface="Lato"/>
              <a:ea typeface="Lato"/>
              <a:cs typeface="Lato"/>
              <a:sym typeface="Lato"/>
            </a:endParaRPr>
          </a:p>
          <a:p>
            <a:pPr indent="0" lvl="0" marL="0" marR="0" rtl="0" algn="l">
              <a:lnSpc>
                <a:spcPct val="100000"/>
              </a:lnSpc>
              <a:spcBef>
                <a:spcPts val="0"/>
              </a:spcBef>
              <a:spcAft>
                <a:spcPts val="0"/>
              </a:spcAft>
              <a:buNone/>
            </a:pPr>
            <a:r>
              <a:rPr lang="en" sz="800" u="sng">
                <a:solidFill>
                  <a:srgbClr val="2F5E83"/>
                </a:solidFill>
                <a:latin typeface="Lato"/>
                <a:ea typeface="Lato"/>
                <a:cs typeface="Lato"/>
                <a:sym typeface="Lato"/>
                <a:hlinkClick r:id="rId5">
                  <a:extLst>
                    <a:ext uri="{A12FA001-AC4F-418D-AE19-62706E023703}">
                      <ahyp:hlinkClr val="tx"/>
                    </a:ext>
                  </a:extLst>
                </a:hlinkClick>
              </a:rPr>
              <a:t>By Ali Hamza</a:t>
            </a:r>
            <a:endParaRPr sz="800" u="sng">
              <a:solidFill>
                <a:srgbClr val="2F5E83"/>
              </a:solidFill>
              <a:latin typeface="Lato"/>
              <a:ea typeface="Lato"/>
              <a:cs typeface="Lato"/>
              <a:sym typeface="Lato"/>
            </a:endParaRPr>
          </a:p>
          <a:p>
            <a:pPr indent="0" lvl="0" marL="0" rtl="0" algn="l">
              <a:spcBef>
                <a:spcPts val="0"/>
              </a:spcBef>
              <a:spcAft>
                <a:spcPts val="0"/>
              </a:spcAft>
              <a:buNone/>
            </a:pPr>
            <a:r>
              <a:t/>
            </a:r>
            <a:endParaRPr sz="800">
              <a:solidFill>
                <a:srgbClr val="2F5E83"/>
              </a:solidFill>
              <a:latin typeface="Lato"/>
              <a:ea typeface="Lato"/>
              <a:cs typeface="Lato"/>
              <a:sym typeface="Lato"/>
            </a:endParaRPr>
          </a:p>
        </p:txBody>
      </p:sp>
      <p:sp>
        <p:nvSpPr>
          <p:cNvPr id="201" name="Google Shape;201;p30"/>
          <p:cNvSpPr txBox="1"/>
          <p:nvPr/>
        </p:nvSpPr>
        <p:spPr>
          <a:xfrm>
            <a:off x="6901525" y="875300"/>
            <a:ext cx="20394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 sz="800">
                <a:latin typeface="Lato"/>
                <a:ea typeface="Lato"/>
                <a:cs typeface="Lato"/>
                <a:sym typeface="Lato"/>
              </a:rPr>
              <a:t>All of these pre-processing steps were carried out in Python 3.8 using the Numpy and NLTK libraries</a:t>
            </a:r>
            <a:endParaRPr sz="800">
              <a:latin typeface="Lato"/>
              <a:ea typeface="Lato"/>
              <a:cs typeface="Lato"/>
              <a:sym typeface="Lato"/>
            </a:endParaRPr>
          </a:p>
        </p:txBody>
      </p:sp>
      <p:sp>
        <p:nvSpPr>
          <p:cNvPr id="202" name="Google Shape;202;p30"/>
          <p:cNvSpPr txBox="1"/>
          <p:nvPr>
            <p:ph type="title"/>
          </p:nvPr>
        </p:nvSpPr>
        <p:spPr>
          <a:xfrm>
            <a:off x="727650" y="230415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Data Pre-Processing</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1"/>
          <p:cNvSpPr txBox="1"/>
          <p:nvPr>
            <p:ph type="title"/>
          </p:nvPr>
        </p:nvSpPr>
        <p:spPr>
          <a:xfrm>
            <a:off x="729450" y="59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Ethical Considerations</a:t>
            </a:r>
            <a:endParaRPr/>
          </a:p>
        </p:txBody>
      </p:sp>
      <p:sp>
        <p:nvSpPr>
          <p:cNvPr id="208" name="Google Shape;208;p31"/>
          <p:cNvSpPr txBox="1"/>
          <p:nvPr>
            <p:ph idx="1" type="body"/>
          </p:nvPr>
        </p:nvSpPr>
        <p:spPr>
          <a:xfrm>
            <a:off x="729450" y="1200000"/>
            <a:ext cx="7688700" cy="35886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0"/>
              </a:spcAft>
              <a:buNone/>
            </a:pPr>
            <a:r>
              <a:rPr lang="en"/>
              <a:t>Papers such as </a:t>
            </a:r>
            <a:r>
              <a:rPr baseline="30000" lang="en"/>
              <a:t>[20] </a:t>
            </a:r>
            <a:r>
              <a:rPr lang="en"/>
              <a:t>have shown that social media can have a massive impact on the perception of political figures and ideologies. This was widely seen during the recent US elections. Any project that intends to dabble in social opinion would naturally raise ethical concerns. Inspiration for this section is heavily drawn from the Nasa Framework for Ethical Use of AI </a:t>
            </a:r>
            <a:r>
              <a:rPr baseline="30000" lang="en"/>
              <a:t>[21]</a:t>
            </a:r>
            <a:r>
              <a:rPr lang="en"/>
              <a:t>.</a:t>
            </a:r>
            <a:endParaRPr/>
          </a:p>
          <a:p>
            <a:pPr indent="-311150" lvl="0" marL="457200" rtl="0" algn="just">
              <a:spcBef>
                <a:spcPts val="1200"/>
              </a:spcBef>
              <a:spcAft>
                <a:spcPts val="0"/>
              </a:spcAft>
              <a:buSzPts val="1300"/>
              <a:buChar char="-"/>
            </a:pPr>
            <a:r>
              <a:rPr lang="en"/>
              <a:t>Leveraging third-party libraries for clustering:</a:t>
            </a:r>
            <a:br>
              <a:rPr lang="en"/>
            </a:br>
            <a:r>
              <a:rPr lang="en"/>
              <a:t>One of the future tasks before the final clustering exercise is the vectorization of words. Libraries such as </a:t>
            </a:r>
            <a:r>
              <a:rPr i="1" lang="en"/>
              <a:t>word2vec </a:t>
            </a:r>
            <a:r>
              <a:rPr lang="en"/>
              <a:t>and </a:t>
            </a:r>
            <a:r>
              <a:rPr i="1" lang="en"/>
              <a:t>GloVe </a:t>
            </a:r>
            <a:r>
              <a:rPr lang="en"/>
              <a:t>will be used to create vector representations of text. Words that are related or used in similar contexts (such as shoes and socks) will have a smaller L2 norm distance between their corresponding vector representations. However, vectorization cannot account for popular abbreviations in tweets such as ‘LOL’ or ‘SMH’. These abbreviations can be important semantic indicators that get left out, and the perceived meaning might be entirely different. Since these libraries are built through data-based approaches, they are known to negatively incorporate pre-existing human biases. These biases can include outright racism, homophobia, or sexism.  For instance, people of a certain race may unfairly be associated with certain wrong stereotypes as a result of vectorization.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59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160"/>
              <a:t>Contents</a:t>
            </a:r>
            <a:endParaRPr sz="2860"/>
          </a:p>
        </p:txBody>
      </p:sp>
      <p:sp>
        <p:nvSpPr>
          <p:cNvPr id="94" name="Google Shape;94;p14"/>
          <p:cNvSpPr txBox="1"/>
          <p:nvPr>
            <p:ph idx="1" type="body"/>
          </p:nvPr>
        </p:nvSpPr>
        <p:spPr>
          <a:xfrm>
            <a:off x="729450" y="1200000"/>
            <a:ext cx="7688700" cy="3140100"/>
          </a:xfrm>
          <a:prstGeom prst="rect">
            <a:avLst/>
          </a:prstGeom>
        </p:spPr>
        <p:txBody>
          <a:bodyPr anchorCtr="0" anchor="t" bIns="91425" lIns="91425" spcFirstLastPara="1" rIns="91425" wrap="square" tIns="91425">
            <a:normAutofit fontScale="92500" lnSpcReduction="20000"/>
          </a:bodyPr>
          <a:lstStyle/>
          <a:p>
            <a:pPr indent="-304958" lvl="0" marL="457200" rtl="0" algn="l">
              <a:spcBef>
                <a:spcPts val="0"/>
              </a:spcBef>
              <a:spcAft>
                <a:spcPts val="0"/>
              </a:spcAft>
              <a:buSzPct val="100000"/>
              <a:buAutoNum type="arabicPeriod"/>
            </a:pPr>
            <a:r>
              <a:rPr lang="en" u="sng">
                <a:solidFill>
                  <a:schemeClr val="hlink"/>
                </a:solidFill>
                <a:hlinkClick action="ppaction://hlinksldjump" r:id="rId3"/>
              </a:rPr>
              <a:t>Introduction</a:t>
            </a:r>
            <a:endParaRPr/>
          </a:p>
          <a:p>
            <a:pPr indent="0" lvl="0" marL="0" rtl="0" algn="l">
              <a:spcBef>
                <a:spcPts val="1200"/>
              </a:spcBef>
              <a:spcAft>
                <a:spcPts val="0"/>
              </a:spcAft>
              <a:buNone/>
            </a:pPr>
            <a:r>
              <a:rPr lang="en"/>
              <a:t>Current Work:</a:t>
            </a:r>
            <a:endParaRPr/>
          </a:p>
          <a:p>
            <a:pPr indent="-304958" lvl="0" marL="457200" rtl="0" algn="l">
              <a:spcBef>
                <a:spcPts val="1200"/>
              </a:spcBef>
              <a:spcAft>
                <a:spcPts val="0"/>
              </a:spcAft>
              <a:buSzPct val="100000"/>
              <a:buAutoNum type="arabicPeriod"/>
            </a:pPr>
            <a:r>
              <a:rPr lang="en" u="sng">
                <a:solidFill>
                  <a:schemeClr val="hlink"/>
                </a:solidFill>
                <a:hlinkClick action="ppaction://hlinksldjump" r:id="rId4"/>
              </a:rPr>
              <a:t>Literature Survey</a:t>
            </a:r>
            <a:endParaRPr/>
          </a:p>
          <a:p>
            <a:pPr indent="-304958" lvl="0" marL="457200" rtl="0" algn="l">
              <a:spcBef>
                <a:spcPts val="0"/>
              </a:spcBef>
              <a:spcAft>
                <a:spcPts val="0"/>
              </a:spcAft>
              <a:buSzPct val="100000"/>
              <a:buAutoNum type="arabicPeriod"/>
            </a:pPr>
            <a:r>
              <a:rPr lang="en" u="sng">
                <a:solidFill>
                  <a:schemeClr val="hlink"/>
                </a:solidFill>
                <a:hlinkClick action="ppaction://hlinksldjump" r:id="rId5"/>
              </a:rPr>
              <a:t>Working with the Data</a:t>
            </a:r>
            <a:endParaRPr/>
          </a:p>
          <a:p>
            <a:pPr indent="-304958" lvl="0" marL="457200" rtl="0" algn="l">
              <a:spcBef>
                <a:spcPts val="0"/>
              </a:spcBef>
              <a:spcAft>
                <a:spcPts val="0"/>
              </a:spcAft>
              <a:buSzPct val="100000"/>
              <a:buAutoNum type="arabicPeriod"/>
            </a:pPr>
            <a:r>
              <a:rPr lang="en" u="sng">
                <a:solidFill>
                  <a:schemeClr val="hlink"/>
                </a:solidFill>
                <a:hlinkClick action="ppaction://hlinksldjump" r:id="rId6"/>
              </a:rPr>
              <a:t>Ethical Considerations</a:t>
            </a:r>
            <a:endParaRPr/>
          </a:p>
          <a:p>
            <a:pPr indent="0" lvl="0" marL="0" rtl="0" algn="l">
              <a:spcBef>
                <a:spcPts val="1200"/>
              </a:spcBef>
              <a:spcAft>
                <a:spcPts val="0"/>
              </a:spcAft>
              <a:buNone/>
            </a:pPr>
            <a:r>
              <a:rPr lang="en"/>
              <a:t>Future Work</a:t>
            </a:r>
            <a:endParaRPr/>
          </a:p>
          <a:p>
            <a:pPr indent="-304958" lvl="0" marL="457200" rtl="0" algn="l">
              <a:spcBef>
                <a:spcPts val="1200"/>
              </a:spcBef>
              <a:spcAft>
                <a:spcPts val="0"/>
              </a:spcAft>
              <a:buSzPct val="100000"/>
              <a:buAutoNum type="arabicPeriod"/>
            </a:pPr>
            <a:r>
              <a:rPr lang="en" u="sng">
                <a:solidFill>
                  <a:schemeClr val="accent5"/>
                </a:solidFill>
                <a:hlinkClick action="ppaction://hlinksldjump" r:id="rId7">
                  <a:extLst>
                    <a:ext uri="{A12FA001-AC4F-418D-AE19-62706E023703}">
                      <ahyp:hlinkClr val="tx"/>
                    </a:ext>
                  </a:extLst>
                </a:hlinkClick>
              </a:rPr>
              <a:t>Semantic Clustering of Tweets – An Algorithmic Approach</a:t>
            </a:r>
            <a:endParaRPr/>
          </a:p>
          <a:p>
            <a:pPr indent="-304958" lvl="0" marL="457200" rtl="0" algn="l">
              <a:spcBef>
                <a:spcPts val="0"/>
              </a:spcBef>
              <a:spcAft>
                <a:spcPts val="0"/>
              </a:spcAft>
              <a:buSzPct val="100000"/>
              <a:buAutoNum type="arabicPeriod"/>
            </a:pPr>
            <a:r>
              <a:rPr lang="en" u="sng">
                <a:solidFill>
                  <a:schemeClr val="hlink"/>
                </a:solidFill>
                <a:hlinkClick action="ppaction://hlinksldjump" r:id="rId8"/>
              </a:rPr>
              <a:t>Ideas for Mitigating Ethical Risks</a:t>
            </a:r>
            <a:endParaRPr/>
          </a:p>
          <a:p>
            <a:pPr indent="-304958" lvl="0" marL="457200" rtl="0" algn="l">
              <a:spcBef>
                <a:spcPts val="0"/>
              </a:spcBef>
              <a:spcAft>
                <a:spcPts val="0"/>
              </a:spcAft>
              <a:buSzPct val="100000"/>
              <a:buAutoNum type="arabicPeriod"/>
            </a:pPr>
            <a:r>
              <a:rPr lang="en" u="sng">
                <a:solidFill>
                  <a:schemeClr val="hlink"/>
                </a:solidFill>
                <a:hlinkClick action="ppaction://hlinksldjump" r:id="rId9"/>
              </a:rPr>
              <a:t>Evaluation Metrics</a:t>
            </a:r>
            <a:br>
              <a:rPr lang="en"/>
            </a:br>
            <a:endParaRPr/>
          </a:p>
          <a:p>
            <a:pPr indent="-304958" lvl="0" marL="457200" rtl="0" algn="l">
              <a:spcBef>
                <a:spcPts val="0"/>
              </a:spcBef>
              <a:spcAft>
                <a:spcPts val="0"/>
              </a:spcAft>
              <a:buSzPct val="100000"/>
              <a:buAutoNum type="arabicPeriod"/>
            </a:pPr>
            <a:r>
              <a:rPr lang="en" u="sng">
                <a:solidFill>
                  <a:schemeClr val="hlink"/>
                </a:solidFill>
                <a:hlinkClick action="ppaction://hlinksldjump" r:id="rId10"/>
              </a:rPr>
              <a:t>References</a:t>
            </a:r>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2"/>
          <p:cNvSpPr txBox="1"/>
          <p:nvPr>
            <p:ph type="title"/>
          </p:nvPr>
        </p:nvSpPr>
        <p:spPr>
          <a:xfrm>
            <a:off x="729450" y="59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Ethical Considerations (contd.)</a:t>
            </a:r>
            <a:endParaRPr/>
          </a:p>
        </p:txBody>
      </p:sp>
      <p:sp>
        <p:nvSpPr>
          <p:cNvPr id="214" name="Google Shape;214;p32"/>
          <p:cNvSpPr txBox="1"/>
          <p:nvPr>
            <p:ph idx="1" type="body"/>
          </p:nvPr>
        </p:nvSpPr>
        <p:spPr>
          <a:xfrm>
            <a:off x="729450" y="1200000"/>
            <a:ext cx="7688700" cy="3140100"/>
          </a:xfrm>
          <a:prstGeom prst="rect">
            <a:avLst/>
          </a:prstGeom>
        </p:spPr>
        <p:txBody>
          <a:bodyPr anchorCtr="0" anchor="t" bIns="91425" lIns="91425" spcFirstLastPara="1" rIns="91425" wrap="square" tIns="91425">
            <a:normAutofit/>
          </a:bodyPr>
          <a:lstStyle/>
          <a:p>
            <a:pPr indent="-311150" lvl="0" marL="457200" rtl="0" algn="just">
              <a:spcBef>
                <a:spcPts val="0"/>
              </a:spcBef>
              <a:spcAft>
                <a:spcPts val="0"/>
              </a:spcAft>
              <a:buSzPts val="1300"/>
              <a:buChar char="-"/>
            </a:pPr>
            <a:r>
              <a:rPr lang="en"/>
              <a:t>Problematic use cases: Social media already promotes the formation of online echo chambers. If the clustering exercise results in more focussed clusters, the results can potentially be used to increase engagement at the cost of even more polarization. By skipping text summarization showing users posts from only a single cluster, the problem of echo chambers could be exacerbated. This issue will be discussed in more detail in the final ethics report.</a:t>
            </a:r>
            <a:endParaRPr/>
          </a:p>
          <a:p>
            <a:pPr indent="0" lvl="0" marL="457200" rtl="0" algn="just">
              <a:spcBef>
                <a:spcPts val="1200"/>
              </a:spcBef>
              <a:spcAft>
                <a:spcPts val="0"/>
              </a:spcAft>
              <a:buNone/>
            </a:pPr>
            <a:r>
              <a:t/>
            </a:r>
            <a:endParaRPr/>
          </a:p>
          <a:p>
            <a:pPr indent="-311150" lvl="0" marL="457200" rtl="0" algn="just">
              <a:spcBef>
                <a:spcPts val="1200"/>
              </a:spcBef>
              <a:spcAft>
                <a:spcPts val="0"/>
              </a:spcAft>
              <a:buSzPts val="1300"/>
              <a:buChar char="-"/>
            </a:pPr>
            <a:r>
              <a:rPr lang="en"/>
              <a:t>Risk to non-political posts: Deducing if a Tweet is entirely political or not is a problem by itself. Tweets that have nothing to do with politics or social issues might be perceived to be political simply because of the existence of certain terms. Once these Tweets enter the political pipeline, they will be subjected to unfair classification and summarization. Users might not see the Tweet in its original form altogether because of the polarization filter developed through this project.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3"/>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Semantic Clustering of Tweets - An Algorithmic Approach (Future Work)</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4"/>
          <p:cNvSpPr txBox="1"/>
          <p:nvPr>
            <p:ph idx="1" type="body"/>
          </p:nvPr>
        </p:nvSpPr>
        <p:spPr>
          <a:xfrm>
            <a:off x="729450" y="1200000"/>
            <a:ext cx="7688700" cy="35682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The clustering process will be divided into two parts:</a:t>
            </a:r>
            <a:endParaRPr/>
          </a:p>
          <a:p>
            <a:pPr indent="-311150" lvl="0" marL="457200" rtl="0" algn="just">
              <a:spcBef>
                <a:spcPts val="1200"/>
              </a:spcBef>
              <a:spcAft>
                <a:spcPts val="0"/>
              </a:spcAft>
              <a:buSzPts val="1300"/>
              <a:buChar char="-"/>
            </a:pPr>
            <a:r>
              <a:rPr lang="en"/>
              <a:t>Topic based clustering to obtain the sub-topics within a set of Tweets surrounding an issue. For instance, discussions on mass vaccination drives can be </a:t>
            </a:r>
            <a:r>
              <a:rPr lang="en"/>
              <a:t>divided</a:t>
            </a:r>
            <a:r>
              <a:rPr lang="en"/>
              <a:t> into sub-topics such as safety, efficacy of vaccine, patent protection laws, and big pharma taxation policy. The algorithm is allowed to determine the ideal number of sub-clusters instead of forcing a pre-defined number of clusters. Both soft and hard clustering approaches will be used and contrasted with each other. I intend to start with Latent Dirichlet Analysis (LDA) to determine topic clusters.</a:t>
            </a:r>
            <a:br>
              <a:rPr lang="en"/>
            </a:br>
            <a:endParaRPr/>
          </a:p>
          <a:p>
            <a:pPr indent="-311150" lvl="0" marL="457200" rtl="0" algn="just">
              <a:spcBef>
                <a:spcPts val="0"/>
              </a:spcBef>
              <a:spcAft>
                <a:spcPts val="0"/>
              </a:spcAft>
              <a:buSzPts val="1300"/>
              <a:buChar char="-"/>
            </a:pPr>
            <a:r>
              <a:rPr lang="en"/>
              <a:t>Sentiment analysis: Within each of these sub-clusters, sentiment analysis serves as an analog to political typology of Tweets. By accounting for the semantics post vectorization, TF-IDF scores </a:t>
            </a:r>
            <a:r>
              <a:rPr baseline="30000" lang="en"/>
              <a:t>[4]</a:t>
            </a:r>
            <a:r>
              <a:rPr lang="en"/>
              <a:t> are used to determine the most frequently </a:t>
            </a:r>
            <a:r>
              <a:rPr lang="en"/>
              <a:t>occurring</a:t>
            </a:r>
            <a:r>
              <a:rPr lang="en"/>
              <a:t> terms. A graph-based approach (Louvain Method </a:t>
            </a:r>
            <a:r>
              <a:rPr baseline="30000" lang="en"/>
              <a:t>[7]</a:t>
            </a:r>
            <a:r>
              <a:rPr lang="en"/>
              <a:t>) will be applied in </a:t>
            </a:r>
            <a:r>
              <a:rPr lang="en"/>
              <a:t>parallel</a:t>
            </a:r>
            <a:r>
              <a:rPr lang="en"/>
              <a:t> with the more common Naive Bayes approach. The results of both of these methods will be compared to determine the best set of topic and sentiment clustering algorithms.</a:t>
            </a:r>
            <a:endParaRPr baseline="30000"/>
          </a:p>
        </p:txBody>
      </p:sp>
      <p:sp>
        <p:nvSpPr>
          <p:cNvPr id="225" name="Google Shape;225;p34"/>
          <p:cNvSpPr txBox="1"/>
          <p:nvPr>
            <p:ph type="title"/>
          </p:nvPr>
        </p:nvSpPr>
        <p:spPr>
          <a:xfrm>
            <a:off x="729450" y="59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Topic Clustering and Sentiment Analysis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pic>
        <p:nvPicPr>
          <p:cNvPr id="230" name="Google Shape;230;p35"/>
          <p:cNvPicPr preferRelativeResize="0"/>
          <p:nvPr/>
        </p:nvPicPr>
        <p:blipFill>
          <a:blip r:embed="rId3">
            <a:alphaModFix/>
          </a:blip>
          <a:stretch>
            <a:fillRect/>
          </a:stretch>
        </p:blipFill>
        <p:spPr>
          <a:xfrm>
            <a:off x="480425" y="1554913"/>
            <a:ext cx="8183150" cy="2033675"/>
          </a:xfrm>
          <a:prstGeom prst="rect">
            <a:avLst/>
          </a:prstGeom>
          <a:noFill/>
          <a:ln>
            <a:noFill/>
          </a:ln>
        </p:spPr>
      </p:pic>
      <p:sp>
        <p:nvSpPr>
          <p:cNvPr id="231" name="Google Shape;231;p35"/>
          <p:cNvSpPr txBox="1"/>
          <p:nvPr/>
        </p:nvSpPr>
        <p:spPr>
          <a:xfrm>
            <a:off x="480425" y="843850"/>
            <a:ext cx="435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Topic-based Clustering</a:t>
            </a:r>
            <a:endParaRPr>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6"/>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Ethics Report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7"/>
          <p:cNvSpPr txBox="1"/>
          <p:nvPr>
            <p:ph type="title"/>
          </p:nvPr>
        </p:nvSpPr>
        <p:spPr>
          <a:xfrm>
            <a:off x="729450" y="59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Contents of the Ethics Report</a:t>
            </a:r>
            <a:endParaRPr/>
          </a:p>
        </p:txBody>
      </p:sp>
      <p:sp>
        <p:nvSpPr>
          <p:cNvPr id="242" name="Google Shape;242;p37"/>
          <p:cNvSpPr txBox="1"/>
          <p:nvPr>
            <p:ph idx="1" type="body"/>
          </p:nvPr>
        </p:nvSpPr>
        <p:spPr>
          <a:xfrm>
            <a:off x="729450" y="1200000"/>
            <a:ext cx="7688700" cy="3140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a:t>
            </a:r>
            <a:r>
              <a:rPr lang="en"/>
              <a:t>ethics</a:t>
            </a:r>
            <a:r>
              <a:rPr lang="en"/>
              <a:t> report will be a detailed exploration of the following topics:</a:t>
            </a:r>
            <a:endParaRPr/>
          </a:p>
          <a:p>
            <a:pPr indent="-311150" lvl="0" marL="457200" rtl="0" algn="l">
              <a:spcBef>
                <a:spcPts val="1200"/>
              </a:spcBef>
              <a:spcAft>
                <a:spcPts val="0"/>
              </a:spcAft>
              <a:buSzPts val="1300"/>
              <a:buChar char="-"/>
            </a:pPr>
            <a:r>
              <a:rPr lang="en"/>
              <a:t>Potential pitfalls of using narrow data</a:t>
            </a:r>
            <a:endParaRPr/>
          </a:p>
          <a:p>
            <a:pPr indent="-311150" lvl="0" marL="457200" rtl="0" algn="l">
              <a:spcBef>
                <a:spcPts val="0"/>
              </a:spcBef>
              <a:spcAft>
                <a:spcPts val="0"/>
              </a:spcAft>
              <a:buSzPts val="1300"/>
              <a:buChar char="-"/>
            </a:pPr>
            <a:r>
              <a:rPr lang="en"/>
              <a:t>Maintaining transparency throughout the clustering process</a:t>
            </a:r>
            <a:endParaRPr/>
          </a:p>
          <a:p>
            <a:pPr indent="-311150" lvl="0" marL="457200" rtl="0" algn="l">
              <a:spcBef>
                <a:spcPts val="0"/>
              </a:spcBef>
              <a:spcAft>
                <a:spcPts val="0"/>
              </a:spcAft>
              <a:buSzPts val="1300"/>
              <a:buChar char="-"/>
            </a:pPr>
            <a:r>
              <a:rPr lang="en"/>
              <a:t>Avoiding the dangers of introducing personal political biases to results</a:t>
            </a:r>
            <a:endParaRPr/>
          </a:p>
          <a:p>
            <a:pPr indent="-311150" lvl="0" marL="457200" rtl="0" algn="l">
              <a:spcBef>
                <a:spcPts val="0"/>
              </a:spcBef>
              <a:spcAft>
                <a:spcPts val="0"/>
              </a:spcAft>
              <a:buSzPts val="1300"/>
              <a:buChar char="-"/>
            </a:pPr>
            <a:r>
              <a:rPr lang="en"/>
              <a:t>Misuse of results</a:t>
            </a:r>
            <a:endParaRPr/>
          </a:p>
          <a:p>
            <a:pPr indent="-311150" lvl="0" marL="457200" rtl="0" algn="l">
              <a:spcBef>
                <a:spcPts val="0"/>
              </a:spcBef>
              <a:spcAft>
                <a:spcPts val="0"/>
              </a:spcAft>
              <a:buSzPts val="1300"/>
              <a:buChar char="-"/>
            </a:pPr>
            <a:r>
              <a:rPr lang="en"/>
              <a:t>Weighing the </a:t>
            </a:r>
            <a:r>
              <a:rPr lang="en"/>
              <a:t>benefits</a:t>
            </a:r>
            <a:r>
              <a:rPr lang="en"/>
              <a:t> against the ethical risks of the project</a:t>
            </a:r>
            <a:endParaRPr/>
          </a:p>
          <a:p>
            <a:pPr indent="-311150" lvl="0" marL="457200" rtl="0" algn="l">
              <a:spcBef>
                <a:spcPts val="0"/>
              </a:spcBef>
              <a:spcAft>
                <a:spcPts val="0"/>
              </a:spcAft>
              <a:buSzPts val="1300"/>
              <a:buChar char="-"/>
            </a:pPr>
            <a:r>
              <a:rPr lang="en"/>
              <a:t>Accounting for biases introduced by vectorization</a:t>
            </a:r>
            <a:endParaRPr/>
          </a:p>
          <a:p>
            <a:pPr indent="-311150" lvl="0" marL="457200" rtl="0" algn="l">
              <a:spcBef>
                <a:spcPts val="0"/>
              </a:spcBef>
              <a:spcAft>
                <a:spcPts val="0"/>
              </a:spcAft>
              <a:buSzPts val="1300"/>
              <a:buChar char="-"/>
            </a:pPr>
            <a:r>
              <a:rPr lang="en"/>
              <a:t>Processes followed to ensure ethical design and analysis of the solution</a:t>
            </a:r>
            <a:endParaRPr/>
          </a:p>
          <a:p>
            <a:pPr indent="-311150" lvl="0" marL="457200" rtl="0" algn="l">
              <a:spcBef>
                <a:spcPts val="0"/>
              </a:spcBef>
              <a:spcAft>
                <a:spcPts val="0"/>
              </a:spcAft>
              <a:buSzPts val="1300"/>
              <a:buChar char="-"/>
            </a:pPr>
            <a:r>
              <a:rPr lang="en"/>
              <a:t>Documentation of project goals and risks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Evaluation</a:t>
            </a:r>
            <a:r>
              <a:rPr lang="en"/>
              <a:t> Metrics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9"/>
          <p:cNvSpPr txBox="1"/>
          <p:nvPr>
            <p:ph type="title"/>
          </p:nvPr>
        </p:nvSpPr>
        <p:spPr>
          <a:xfrm>
            <a:off x="729450" y="59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Evaluation Metrics</a:t>
            </a:r>
            <a:endParaRPr/>
          </a:p>
        </p:txBody>
      </p:sp>
      <p:sp>
        <p:nvSpPr>
          <p:cNvPr id="253" name="Google Shape;253;p39"/>
          <p:cNvSpPr txBox="1"/>
          <p:nvPr>
            <p:ph idx="1" type="body"/>
          </p:nvPr>
        </p:nvSpPr>
        <p:spPr>
          <a:xfrm>
            <a:off x="729450" y="1200000"/>
            <a:ext cx="7688700" cy="3491700"/>
          </a:xfrm>
          <a:prstGeom prst="rect">
            <a:avLst/>
          </a:prstGeom>
        </p:spPr>
        <p:txBody>
          <a:bodyPr anchorCtr="0" anchor="t" bIns="91425" lIns="91425" spcFirstLastPara="1" rIns="91425" wrap="square" tIns="91425">
            <a:normAutofit fontScale="85000" lnSpcReduction="10000"/>
          </a:bodyPr>
          <a:lstStyle/>
          <a:p>
            <a:pPr indent="-298767" lvl="0" marL="457200" rtl="0" algn="just">
              <a:spcBef>
                <a:spcPts val="0"/>
              </a:spcBef>
              <a:spcAft>
                <a:spcPts val="0"/>
              </a:spcAft>
              <a:buSzPct val="100000"/>
              <a:buChar char="-"/>
            </a:pPr>
            <a:r>
              <a:rPr lang="en"/>
              <a:t>Internal Criterion </a:t>
            </a:r>
            <a:r>
              <a:rPr baseline="30000" lang="en"/>
              <a:t>[19]</a:t>
            </a:r>
            <a:r>
              <a:rPr lang="en"/>
              <a:t>: This is a measure of inter-cluster dissimilarity and intra-cluster similarity. It represents the ‘purity’ of a particular cluster. The ‘primary’ class of the cluster is the most frequently occuring class within a cluster. Purity is given by: </a:t>
            </a:r>
            <a:endParaRPr/>
          </a:p>
          <a:p>
            <a:pPr indent="0" lvl="0" marL="457200" rtl="0" algn="just">
              <a:spcBef>
                <a:spcPts val="1200"/>
              </a:spcBef>
              <a:spcAft>
                <a:spcPts val="0"/>
              </a:spcAft>
              <a:buNone/>
            </a:pPr>
            <a:r>
              <a:t/>
            </a:r>
            <a:endParaRPr/>
          </a:p>
          <a:p>
            <a:pPr indent="0" lvl="0" marL="457200" rtl="0" algn="just">
              <a:spcBef>
                <a:spcPts val="1200"/>
              </a:spcBef>
              <a:spcAft>
                <a:spcPts val="0"/>
              </a:spcAft>
              <a:buNone/>
            </a:pPr>
            <a:r>
              <a:rPr lang="en"/>
              <a:t>Here, omega is the set of all clusters and ‘l’ is the set of all classes. A dataset with political orientation labels for all the Tweets  has been provided. The labels are not used during the clustering process itself. However, once the clusters have been formed, the degree of purity can be determined based on the labels of the Tweets in each cluster. The degree of purity would determine if the algorithm is capable of separating Tweets into the Pew Research categories. It would also highlight the relationship between different political typologies.</a:t>
            </a:r>
            <a:endParaRPr/>
          </a:p>
          <a:p>
            <a:pPr indent="0" lvl="0" marL="0" rtl="0" algn="just">
              <a:spcBef>
                <a:spcPts val="1200"/>
              </a:spcBef>
              <a:spcAft>
                <a:spcPts val="0"/>
              </a:spcAft>
              <a:buNone/>
            </a:pPr>
            <a:r>
              <a:t/>
            </a:r>
            <a:endParaRPr/>
          </a:p>
          <a:p>
            <a:pPr indent="-298767" lvl="0" marL="457200" rtl="0" algn="just">
              <a:spcBef>
                <a:spcPts val="1200"/>
              </a:spcBef>
              <a:spcAft>
                <a:spcPts val="0"/>
              </a:spcAft>
              <a:buSzPct val="100000"/>
              <a:buChar char="-"/>
            </a:pPr>
            <a:r>
              <a:rPr lang="en"/>
              <a:t>Normalized Mutual Information (NMI): The quality of the semantic  partitioning achieved particularly by the Louvain Algorithm can be measured using NMI. By normalizing the more commonly used ‘Mutual Information’ criterion, we can avoid the bias towards choosing clustering results with a larger number of communities.</a:t>
            </a:r>
            <a:endParaRPr/>
          </a:p>
          <a:p>
            <a:pPr indent="0" lvl="0" marL="0" rtl="0" algn="just">
              <a:spcBef>
                <a:spcPts val="1200"/>
              </a:spcBef>
              <a:spcAft>
                <a:spcPts val="1200"/>
              </a:spcAft>
              <a:buNone/>
            </a:pPr>
            <a:r>
              <a:t/>
            </a:r>
            <a:endParaRPr/>
          </a:p>
        </p:txBody>
      </p:sp>
      <p:pic>
        <p:nvPicPr>
          <p:cNvPr id="254" name="Google Shape;254;p39"/>
          <p:cNvPicPr preferRelativeResize="0"/>
          <p:nvPr/>
        </p:nvPicPr>
        <p:blipFill>
          <a:blip r:embed="rId3">
            <a:alphaModFix/>
          </a:blip>
          <a:stretch>
            <a:fillRect/>
          </a:stretch>
        </p:blipFill>
        <p:spPr>
          <a:xfrm>
            <a:off x="2413900" y="1614000"/>
            <a:ext cx="2405225" cy="2913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0"/>
          <p:cNvSpPr txBox="1"/>
          <p:nvPr>
            <p:ph idx="1" type="body"/>
          </p:nvPr>
        </p:nvSpPr>
        <p:spPr>
          <a:xfrm>
            <a:off x="729450" y="1200000"/>
            <a:ext cx="7688700" cy="3140100"/>
          </a:xfrm>
          <a:prstGeom prst="rect">
            <a:avLst/>
          </a:prstGeom>
        </p:spPr>
        <p:txBody>
          <a:bodyPr anchorCtr="0" anchor="t" bIns="91425" lIns="91425" spcFirstLastPara="1" rIns="91425" wrap="square" tIns="91425">
            <a:normAutofit/>
          </a:bodyPr>
          <a:lstStyle/>
          <a:p>
            <a:pPr indent="-311150" lvl="0" marL="457200" rtl="0" algn="just">
              <a:spcBef>
                <a:spcPts val="0"/>
              </a:spcBef>
              <a:spcAft>
                <a:spcPts val="0"/>
              </a:spcAft>
              <a:buSzPts val="1300"/>
              <a:buChar char="-"/>
            </a:pPr>
            <a:r>
              <a:rPr lang="en"/>
              <a:t>Rand Scores </a:t>
            </a:r>
            <a:r>
              <a:rPr baseline="30000" lang="en"/>
              <a:t>[22]</a:t>
            </a:r>
            <a:r>
              <a:rPr lang="en"/>
              <a:t>: Since multiple clustering algorithms are being applied to the same task, the Rand Score can be used as an evaluation metric to determine the similarities between two different clustering results. </a:t>
            </a:r>
            <a:endParaRPr/>
          </a:p>
          <a:p>
            <a:pPr indent="0" lvl="0" marL="0" rtl="0" algn="just">
              <a:spcBef>
                <a:spcPts val="1200"/>
              </a:spcBef>
              <a:spcAft>
                <a:spcPts val="0"/>
              </a:spcAft>
              <a:buNone/>
            </a:pPr>
            <a:r>
              <a:t/>
            </a:r>
            <a:endParaRPr/>
          </a:p>
          <a:p>
            <a:pPr indent="0" lvl="0" marL="0" rtl="0" algn="just">
              <a:spcBef>
                <a:spcPts val="1200"/>
              </a:spcBef>
              <a:spcAft>
                <a:spcPts val="0"/>
              </a:spcAft>
              <a:buNone/>
            </a:pPr>
            <a:r>
              <a:t/>
            </a:r>
            <a:endParaRPr/>
          </a:p>
          <a:p>
            <a:pPr indent="0" lvl="0" marL="0" rtl="0" algn="just">
              <a:spcBef>
                <a:spcPts val="1200"/>
              </a:spcBef>
              <a:spcAft>
                <a:spcPts val="1200"/>
              </a:spcAft>
              <a:buNone/>
            </a:pPr>
            <a:r>
              <a:rPr lang="en"/>
              <a:t>	Here, TP = True Positives, TN = True Negatives, FP = False Positives, and FN = False Negatives</a:t>
            </a:r>
            <a:endParaRPr/>
          </a:p>
        </p:txBody>
      </p:sp>
      <p:pic>
        <p:nvPicPr>
          <p:cNvPr id="260" name="Google Shape;260;p40"/>
          <p:cNvPicPr preferRelativeResize="0"/>
          <p:nvPr/>
        </p:nvPicPr>
        <p:blipFill>
          <a:blip r:embed="rId3">
            <a:alphaModFix/>
          </a:blip>
          <a:stretch>
            <a:fillRect/>
          </a:stretch>
        </p:blipFill>
        <p:spPr>
          <a:xfrm>
            <a:off x="1206525" y="1990725"/>
            <a:ext cx="2886075" cy="5810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1"/>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References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Introduction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2"/>
          <p:cNvSpPr txBox="1"/>
          <p:nvPr/>
        </p:nvSpPr>
        <p:spPr>
          <a:xfrm>
            <a:off x="449575" y="214050"/>
            <a:ext cx="8070600" cy="471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[1] Pew Research Center - Political Typology Reveals Deep Fissures on the Right and Left - </a:t>
            </a:r>
            <a:r>
              <a:rPr lang="en" sz="1000" u="sng">
                <a:solidFill>
                  <a:schemeClr val="hlink"/>
                </a:solidFill>
                <a:latin typeface="Lato"/>
                <a:ea typeface="Lato"/>
                <a:cs typeface="Lato"/>
                <a:sym typeface="Lato"/>
                <a:hlinkClick r:id="rId3"/>
              </a:rPr>
              <a:t>https://www.pewresearch.org/politics/2017/10/24/political-typology-reveals-deep-fissures-on-the-right-and-left/</a:t>
            </a:r>
            <a:endParaRPr sz="1000">
              <a:latin typeface="Lato"/>
              <a:ea typeface="Lato"/>
              <a:cs typeface="Lato"/>
              <a:sym typeface="Lato"/>
            </a:endParaRPr>
          </a:p>
          <a:p>
            <a:pPr indent="0" lvl="0" marL="0" rtl="0" algn="l">
              <a:spcBef>
                <a:spcPts val="0"/>
              </a:spcBef>
              <a:spcAft>
                <a:spcPts val="0"/>
              </a:spcAft>
              <a:buNone/>
            </a:pPr>
            <a:r>
              <a:t/>
            </a:r>
            <a:endParaRPr sz="1000">
              <a:latin typeface="Lato"/>
              <a:ea typeface="Lato"/>
              <a:cs typeface="Lato"/>
              <a:sym typeface="Lato"/>
            </a:endParaRPr>
          </a:p>
          <a:p>
            <a:pPr indent="0" lvl="0" marL="0" rtl="0" algn="l">
              <a:spcBef>
                <a:spcPts val="0"/>
              </a:spcBef>
              <a:spcAft>
                <a:spcPts val="0"/>
              </a:spcAft>
              <a:buNone/>
            </a:pPr>
            <a:r>
              <a:rPr lang="en" sz="1000">
                <a:latin typeface="Lato"/>
                <a:ea typeface="Lato"/>
                <a:cs typeface="Lato"/>
                <a:sym typeface="Lato"/>
              </a:rPr>
              <a:t>[2] Carmines, Edward &amp; Ensley, Michael &amp; Wagner, Michael. (2012). Political Ideology in American Politics: One, Two, or None?. The Forum. 10. 1-20. 10.1515/1540-8884.1526. </a:t>
            </a:r>
            <a:endParaRPr sz="1000">
              <a:latin typeface="Lato"/>
              <a:ea typeface="Lato"/>
              <a:cs typeface="Lato"/>
              <a:sym typeface="Lato"/>
            </a:endParaRPr>
          </a:p>
          <a:p>
            <a:pPr indent="0" lvl="0" marL="0" rtl="0" algn="l">
              <a:spcBef>
                <a:spcPts val="0"/>
              </a:spcBef>
              <a:spcAft>
                <a:spcPts val="0"/>
              </a:spcAft>
              <a:buNone/>
            </a:pPr>
            <a:r>
              <a:t/>
            </a:r>
            <a:endParaRPr sz="1000">
              <a:latin typeface="Lato"/>
              <a:ea typeface="Lato"/>
              <a:cs typeface="Lato"/>
              <a:sym typeface="Lato"/>
            </a:endParaRPr>
          </a:p>
          <a:p>
            <a:pPr indent="0" lvl="0" marL="0" rtl="0" algn="l">
              <a:spcBef>
                <a:spcPts val="0"/>
              </a:spcBef>
              <a:spcAft>
                <a:spcPts val="0"/>
              </a:spcAft>
              <a:buNone/>
            </a:pPr>
            <a:r>
              <a:rPr lang="en" sz="1000">
                <a:latin typeface="Lato"/>
                <a:ea typeface="Lato"/>
                <a:cs typeface="Lato"/>
                <a:sym typeface="Lato"/>
              </a:rPr>
              <a:t>[3] </a:t>
            </a:r>
            <a:r>
              <a:rPr lang="en" sz="1000" u="sng">
                <a:solidFill>
                  <a:schemeClr val="hlink"/>
                </a:solidFill>
                <a:latin typeface="Lato"/>
                <a:ea typeface="Lato"/>
                <a:cs typeface="Lato"/>
                <a:sym typeface="Lato"/>
                <a:hlinkClick r:id="rId4"/>
              </a:rPr>
              <a:t>The New Look in Political Ideology Research</a:t>
            </a:r>
            <a:r>
              <a:rPr lang="en" sz="1000">
                <a:latin typeface="Lato"/>
                <a:ea typeface="Lato"/>
                <a:cs typeface="Lato"/>
                <a:sym typeface="Lato"/>
              </a:rPr>
              <a:t> Edward G. Carmines and Nicholas J. D'Amico</a:t>
            </a:r>
            <a:endParaRPr sz="1000">
              <a:latin typeface="Lato"/>
              <a:ea typeface="Lato"/>
              <a:cs typeface="Lato"/>
              <a:sym typeface="Lato"/>
            </a:endParaRPr>
          </a:p>
          <a:p>
            <a:pPr indent="0" lvl="0" marL="0" rtl="0" algn="l">
              <a:spcBef>
                <a:spcPts val="0"/>
              </a:spcBef>
              <a:spcAft>
                <a:spcPts val="0"/>
              </a:spcAft>
              <a:buNone/>
            </a:pPr>
            <a:r>
              <a:rPr lang="en" sz="1000">
                <a:latin typeface="Lato"/>
                <a:ea typeface="Lato"/>
                <a:cs typeface="Lato"/>
                <a:sym typeface="Lato"/>
              </a:rPr>
              <a:t>Annual Review of Political Science 2015 18:1, 205-216</a:t>
            </a:r>
            <a:endParaRPr sz="1000">
              <a:latin typeface="Lato"/>
              <a:ea typeface="Lato"/>
              <a:cs typeface="Lato"/>
              <a:sym typeface="Lato"/>
            </a:endParaRPr>
          </a:p>
          <a:p>
            <a:pPr indent="0" lvl="0" marL="0" rtl="0" algn="l">
              <a:spcBef>
                <a:spcPts val="0"/>
              </a:spcBef>
              <a:spcAft>
                <a:spcPts val="0"/>
              </a:spcAft>
              <a:buNone/>
            </a:pPr>
            <a:r>
              <a:t/>
            </a:r>
            <a:endParaRPr sz="1000">
              <a:latin typeface="Lato"/>
              <a:ea typeface="Lato"/>
              <a:cs typeface="Lato"/>
              <a:sym typeface="Lato"/>
            </a:endParaRPr>
          </a:p>
          <a:p>
            <a:pPr indent="0" lvl="0" marL="0" rtl="0" algn="l">
              <a:spcBef>
                <a:spcPts val="0"/>
              </a:spcBef>
              <a:spcAft>
                <a:spcPts val="0"/>
              </a:spcAft>
              <a:buNone/>
            </a:pPr>
            <a:r>
              <a:rPr lang="en" sz="1000">
                <a:latin typeface="Lato"/>
                <a:ea typeface="Lato"/>
                <a:cs typeface="Lato"/>
                <a:sym typeface="Lato"/>
              </a:rPr>
              <a:t>[4] Harakawa, Ryosuke &amp; Takimura, Shoji &amp; Ogawa, Takahiro &amp; Haseyama, Miki &amp; Iwahashi, Masahiro. (2019). Consensus Clustering of Tweet Networks via Semantic and Sentiment Similarity Estimation. IEEE Access. PP. 1-1. 10.1109/ACCESS.2019.2936404. </a:t>
            </a:r>
            <a:endParaRPr sz="1000">
              <a:latin typeface="Lato"/>
              <a:ea typeface="Lato"/>
              <a:cs typeface="Lato"/>
              <a:sym typeface="Lato"/>
            </a:endParaRPr>
          </a:p>
          <a:p>
            <a:pPr indent="0" lvl="0" marL="0" rtl="0" algn="l">
              <a:spcBef>
                <a:spcPts val="0"/>
              </a:spcBef>
              <a:spcAft>
                <a:spcPts val="0"/>
              </a:spcAft>
              <a:buNone/>
            </a:pPr>
            <a:r>
              <a:t/>
            </a:r>
            <a:endParaRPr sz="1000">
              <a:latin typeface="Lato"/>
              <a:ea typeface="Lato"/>
              <a:cs typeface="Lato"/>
              <a:sym typeface="Lato"/>
            </a:endParaRPr>
          </a:p>
          <a:p>
            <a:pPr indent="0" lvl="0" marL="0" rtl="0" algn="l">
              <a:spcBef>
                <a:spcPts val="0"/>
              </a:spcBef>
              <a:spcAft>
                <a:spcPts val="0"/>
              </a:spcAft>
              <a:buNone/>
            </a:pPr>
            <a:r>
              <a:rPr lang="en" sz="1000">
                <a:latin typeface="Lato"/>
                <a:ea typeface="Lato"/>
                <a:cs typeface="Lato"/>
                <a:sym typeface="Lato"/>
              </a:rPr>
              <a:t>[5] R. Zhang, W. Li, D. Gao and Y. Ouyang, "Automatic Twitter Topic Summarization With Speech Acts," in IEEE Transactions on Audio, Speech, and Language Processing, vol. 21, no. 3, pp. 649-658, March 2013, doi: 10.1109/TASL.2012.2229984.</a:t>
            </a:r>
            <a:endParaRPr sz="1000">
              <a:latin typeface="Lato"/>
              <a:ea typeface="Lato"/>
              <a:cs typeface="Lato"/>
              <a:sym typeface="Lato"/>
            </a:endParaRPr>
          </a:p>
          <a:p>
            <a:pPr indent="0" lvl="0" marL="0" rtl="0" algn="l">
              <a:spcBef>
                <a:spcPts val="0"/>
              </a:spcBef>
              <a:spcAft>
                <a:spcPts val="0"/>
              </a:spcAft>
              <a:buNone/>
            </a:pPr>
            <a:r>
              <a:t/>
            </a:r>
            <a:endParaRPr sz="1000">
              <a:latin typeface="Lato"/>
              <a:ea typeface="Lato"/>
              <a:cs typeface="Lato"/>
              <a:sym typeface="Lato"/>
            </a:endParaRPr>
          </a:p>
          <a:p>
            <a:pPr indent="0" lvl="0" marL="0" rtl="0" algn="l">
              <a:spcBef>
                <a:spcPts val="0"/>
              </a:spcBef>
              <a:spcAft>
                <a:spcPts val="0"/>
              </a:spcAft>
              <a:buNone/>
            </a:pPr>
            <a:r>
              <a:rPr lang="en" sz="1000">
                <a:latin typeface="Lato"/>
                <a:ea typeface="Lato"/>
                <a:cs typeface="Lato"/>
                <a:sym typeface="Lato"/>
              </a:rPr>
              <a:t>[6] Atif Khan, Qaiser Shah, M. Irfan Uddin, Fasee Ullah, Abdullah Alharbi, Hashem Alyami, Muhammad Adnan Gul, "Sentence Embedding Based Semantic Clustering Approach for Discussion Thread Summarization", Complexity, vol. 2020, Article ID 4750871, 11 pages, 2020. </a:t>
            </a:r>
            <a:r>
              <a:rPr lang="en" sz="1000" u="sng">
                <a:solidFill>
                  <a:schemeClr val="hlink"/>
                </a:solidFill>
                <a:latin typeface="Lato"/>
                <a:ea typeface="Lato"/>
                <a:cs typeface="Lato"/>
                <a:sym typeface="Lato"/>
                <a:hlinkClick r:id="rId5"/>
              </a:rPr>
              <a:t>https://doi.org/10.1155/2020/4750871</a:t>
            </a:r>
            <a:endParaRPr sz="1000">
              <a:latin typeface="Lato"/>
              <a:ea typeface="Lato"/>
              <a:cs typeface="Lato"/>
              <a:sym typeface="Lato"/>
            </a:endParaRPr>
          </a:p>
          <a:p>
            <a:pPr indent="0" lvl="0" marL="0" rtl="0" algn="l">
              <a:spcBef>
                <a:spcPts val="0"/>
              </a:spcBef>
              <a:spcAft>
                <a:spcPts val="0"/>
              </a:spcAft>
              <a:buNone/>
            </a:pPr>
            <a:r>
              <a:t/>
            </a:r>
            <a:endParaRPr sz="1000">
              <a:latin typeface="Lato"/>
              <a:ea typeface="Lato"/>
              <a:cs typeface="Lato"/>
              <a:sym typeface="Lato"/>
            </a:endParaRPr>
          </a:p>
          <a:p>
            <a:pPr indent="0" lvl="0" marL="0" rtl="0" algn="l">
              <a:spcBef>
                <a:spcPts val="0"/>
              </a:spcBef>
              <a:spcAft>
                <a:spcPts val="0"/>
              </a:spcAft>
              <a:buNone/>
            </a:pPr>
            <a:r>
              <a:rPr lang="en" sz="1000">
                <a:latin typeface="Lato"/>
                <a:ea typeface="Lato"/>
                <a:cs typeface="Lato"/>
                <a:sym typeface="Lato"/>
              </a:rPr>
              <a:t>[7] De Meo, Pasquale &amp; Ferrara, Emilio &amp; Fiumara, Giacomo &amp; Provetti, Alessandro. (2011). Generalized Louvain Method for Community Detection in Large Networks. International Conference on Intelligent Systems Design and Applications, ISDA. 10.1109/ISDA.2011.6121636.</a:t>
            </a:r>
            <a:endParaRPr sz="1000">
              <a:latin typeface="Lato"/>
              <a:ea typeface="Lato"/>
              <a:cs typeface="Lato"/>
              <a:sym typeface="Lato"/>
            </a:endParaRPr>
          </a:p>
          <a:p>
            <a:pPr indent="0" lvl="0" marL="0" rtl="0" algn="l">
              <a:spcBef>
                <a:spcPts val="0"/>
              </a:spcBef>
              <a:spcAft>
                <a:spcPts val="0"/>
              </a:spcAft>
              <a:buNone/>
            </a:pPr>
            <a:r>
              <a:rPr lang="en" sz="1000">
                <a:latin typeface="Lato"/>
                <a:ea typeface="Lato"/>
                <a:cs typeface="Lato"/>
                <a:sym typeface="Lato"/>
              </a:rPr>
              <a:t> </a:t>
            </a:r>
            <a:endParaRPr sz="1000">
              <a:latin typeface="Lato"/>
              <a:ea typeface="Lato"/>
              <a:cs typeface="Lato"/>
              <a:sym typeface="Lato"/>
            </a:endParaRPr>
          </a:p>
          <a:p>
            <a:pPr indent="0" lvl="0" marL="0" rtl="0" algn="l">
              <a:spcBef>
                <a:spcPts val="0"/>
              </a:spcBef>
              <a:spcAft>
                <a:spcPts val="0"/>
              </a:spcAft>
              <a:buNone/>
            </a:pPr>
            <a:r>
              <a:rPr lang="en" sz="1000">
                <a:latin typeface="Lato"/>
                <a:ea typeface="Lato"/>
                <a:cs typeface="Lato"/>
                <a:sym typeface="Lato"/>
              </a:rPr>
              <a:t>[8] Siau, Keng &amp; Wang, Weiyu. (2020). Artificial Intelligence (AI) Ethics: Ethics of AI and Ethical AI. Journal of Database Management. 31. 74-87. 10.4018/JDM.2020040105. </a:t>
            </a:r>
            <a:endParaRPr sz="1000">
              <a:latin typeface="Lato"/>
              <a:ea typeface="Lato"/>
              <a:cs typeface="Lato"/>
              <a:sym typeface="Lato"/>
            </a:endParaRPr>
          </a:p>
          <a:p>
            <a:pPr indent="0" lvl="0" marL="0" rtl="0" algn="l">
              <a:spcBef>
                <a:spcPts val="0"/>
              </a:spcBef>
              <a:spcAft>
                <a:spcPts val="0"/>
              </a:spcAft>
              <a:buNone/>
            </a:pPr>
            <a:r>
              <a:t/>
            </a:r>
            <a:endParaRPr sz="1000">
              <a:latin typeface="Lato"/>
              <a:ea typeface="Lato"/>
              <a:cs typeface="Lato"/>
              <a:sym typeface="Lato"/>
            </a:endParaRPr>
          </a:p>
          <a:p>
            <a:pPr indent="0" lvl="0" marL="0" rtl="0" algn="l">
              <a:spcBef>
                <a:spcPts val="0"/>
              </a:spcBef>
              <a:spcAft>
                <a:spcPts val="0"/>
              </a:spcAft>
              <a:buNone/>
            </a:pPr>
            <a:r>
              <a:rPr lang="en" sz="1000">
                <a:latin typeface="Lato"/>
                <a:ea typeface="Lato"/>
                <a:cs typeface="Lato"/>
                <a:sym typeface="Lato"/>
              </a:rPr>
              <a:t>[9] 2020 US Presidential Election Twitter Sentiment Analysis by Shiyan Boxer - </a:t>
            </a:r>
            <a:r>
              <a:rPr lang="en" sz="1000" u="sng">
                <a:solidFill>
                  <a:schemeClr val="hlink"/>
                </a:solidFill>
                <a:latin typeface="Lato"/>
                <a:ea typeface="Lato"/>
                <a:cs typeface="Lato"/>
                <a:sym typeface="Lato"/>
                <a:hlinkClick r:id="rId6"/>
              </a:rPr>
              <a:t>https://medium.com/shiyan-boxer/data-science-in-the-real-world-f32defac6f96</a:t>
            </a:r>
            <a:endParaRPr sz="600">
              <a:latin typeface="Lato"/>
              <a:ea typeface="Lato"/>
              <a:cs typeface="Lato"/>
              <a:sym typeface="Lato"/>
            </a:endParaRPr>
          </a:p>
          <a:p>
            <a:pPr indent="342900" lvl="0" marL="0" rtl="0" algn="just">
              <a:lnSpc>
                <a:spcPct val="115000"/>
              </a:lnSpc>
              <a:spcBef>
                <a:spcPts val="0"/>
              </a:spcBef>
              <a:spcAft>
                <a:spcPts val="0"/>
              </a:spcAft>
              <a:buNone/>
            </a:pPr>
            <a:r>
              <a:t/>
            </a:r>
            <a:endParaRPr sz="900">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3"/>
          <p:cNvSpPr txBox="1"/>
          <p:nvPr/>
        </p:nvSpPr>
        <p:spPr>
          <a:xfrm>
            <a:off x="593850" y="170550"/>
            <a:ext cx="7956300" cy="4802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[10] S. Miyamoto, S. Suzuki, and S. Takumi, “Clustering in tweets using a fuzzy neighborhood model,” in Proc. IEEE Int. Conf. Fuzzy Systems, 2012, pp. 1–6.</a:t>
            </a:r>
            <a:endParaRPr sz="1000">
              <a:latin typeface="Lato"/>
              <a:ea typeface="Lato"/>
              <a:cs typeface="Lato"/>
              <a:sym typeface="Lato"/>
            </a:endParaRPr>
          </a:p>
          <a:p>
            <a:pPr indent="0" lvl="0" marL="0" rtl="0" algn="l">
              <a:spcBef>
                <a:spcPts val="0"/>
              </a:spcBef>
              <a:spcAft>
                <a:spcPts val="0"/>
              </a:spcAft>
              <a:buNone/>
            </a:pPr>
            <a:r>
              <a:t/>
            </a:r>
            <a:endParaRPr sz="1000">
              <a:latin typeface="Lato"/>
              <a:ea typeface="Lato"/>
              <a:cs typeface="Lato"/>
              <a:sym typeface="Lato"/>
            </a:endParaRPr>
          </a:p>
          <a:p>
            <a:pPr indent="0" lvl="0" marL="0" rtl="0" algn="l">
              <a:spcBef>
                <a:spcPts val="0"/>
              </a:spcBef>
              <a:spcAft>
                <a:spcPts val="0"/>
              </a:spcAft>
              <a:buNone/>
            </a:pPr>
            <a:r>
              <a:rPr lang="en" sz="1000">
                <a:latin typeface="Lato"/>
                <a:ea typeface="Lato"/>
                <a:cs typeface="Lato"/>
                <a:sym typeface="Lato"/>
              </a:rPr>
              <a:t>[11] C. D. Boom, S. V. Canneyt, and B. Dhoedt, “Semantics-driven event clustering in twitter feeds,” in Proc. Workshop on Making Sense of Microposts, vol. 1395. CEUR, 2015, pp. 2–9.</a:t>
            </a:r>
            <a:endParaRPr sz="1000">
              <a:latin typeface="Lato"/>
              <a:ea typeface="Lato"/>
              <a:cs typeface="Lato"/>
              <a:sym typeface="Lato"/>
            </a:endParaRPr>
          </a:p>
          <a:p>
            <a:pPr indent="0" lvl="0" marL="0" rtl="0" algn="l">
              <a:spcBef>
                <a:spcPts val="0"/>
              </a:spcBef>
              <a:spcAft>
                <a:spcPts val="0"/>
              </a:spcAft>
              <a:buNone/>
            </a:pPr>
            <a:r>
              <a:t/>
            </a:r>
            <a:endParaRPr sz="1000">
              <a:latin typeface="Lato"/>
              <a:ea typeface="Lato"/>
              <a:cs typeface="Lato"/>
              <a:sym typeface="Lato"/>
            </a:endParaRPr>
          </a:p>
          <a:p>
            <a:pPr indent="0" lvl="0" marL="0" rtl="0" algn="l">
              <a:spcBef>
                <a:spcPts val="0"/>
              </a:spcBef>
              <a:spcAft>
                <a:spcPts val="0"/>
              </a:spcAft>
              <a:buNone/>
            </a:pPr>
            <a:r>
              <a:rPr lang="en" sz="1000">
                <a:latin typeface="Lato"/>
                <a:ea typeface="Lato"/>
                <a:cs typeface="Lato"/>
                <a:sym typeface="Lato"/>
              </a:rPr>
              <a:t>[12] E. Baralis, T. Cerquitelli, S. Chiusano, L. Grimaudo, and X. Xiao, “Analysis of twitter data using a multiple-level clustering strategy,” in Model and Data Engineering. Springer Berlin Heidelberg, 2013, pp. 13–24.</a:t>
            </a:r>
            <a:endParaRPr sz="1000">
              <a:latin typeface="Lato"/>
              <a:ea typeface="Lato"/>
              <a:cs typeface="Lato"/>
              <a:sym typeface="Lato"/>
            </a:endParaRPr>
          </a:p>
          <a:p>
            <a:pPr indent="0" lvl="0" marL="0" rtl="0" algn="l">
              <a:spcBef>
                <a:spcPts val="0"/>
              </a:spcBef>
              <a:spcAft>
                <a:spcPts val="0"/>
              </a:spcAft>
              <a:buNone/>
            </a:pPr>
            <a:r>
              <a:t/>
            </a:r>
            <a:endParaRPr sz="1000">
              <a:latin typeface="Lato"/>
              <a:ea typeface="Lato"/>
              <a:cs typeface="Lato"/>
              <a:sym typeface="Lato"/>
            </a:endParaRPr>
          </a:p>
          <a:p>
            <a:pPr indent="0" lvl="0" marL="0" rtl="0" algn="l">
              <a:spcBef>
                <a:spcPts val="0"/>
              </a:spcBef>
              <a:spcAft>
                <a:spcPts val="0"/>
              </a:spcAft>
              <a:buNone/>
            </a:pPr>
            <a:r>
              <a:rPr lang="en" sz="1000">
                <a:latin typeface="Lato"/>
                <a:ea typeface="Lato"/>
                <a:cs typeface="Lato"/>
                <a:sym typeface="Lato"/>
              </a:rPr>
              <a:t>[13] J. C. B., R. Ehrlich, and W. Full, “Fcm: The fuzzy c-means clustering algorithm,” Computers &amp; Geosciences, vol. 10, no. 2, pp. 191 – 203, 1984</a:t>
            </a:r>
            <a:endParaRPr sz="1000">
              <a:latin typeface="Lato"/>
              <a:ea typeface="Lato"/>
              <a:cs typeface="Lato"/>
              <a:sym typeface="Lato"/>
            </a:endParaRPr>
          </a:p>
          <a:p>
            <a:pPr indent="0" lvl="0" marL="0" rtl="0" algn="l">
              <a:spcBef>
                <a:spcPts val="0"/>
              </a:spcBef>
              <a:spcAft>
                <a:spcPts val="0"/>
              </a:spcAft>
              <a:buNone/>
            </a:pPr>
            <a:r>
              <a:t/>
            </a:r>
            <a:endParaRPr sz="1000">
              <a:latin typeface="Lato"/>
              <a:ea typeface="Lato"/>
              <a:cs typeface="Lato"/>
              <a:sym typeface="Lato"/>
            </a:endParaRPr>
          </a:p>
          <a:p>
            <a:pPr indent="0" lvl="0" marL="0" rtl="0" algn="l">
              <a:spcBef>
                <a:spcPts val="0"/>
              </a:spcBef>
              <a:spcAft>
                <a:spcPts val="0"/>
              </a:spcAft>
              <a:buNone/>
            </a:pPr>
            <a:r>
              <a:rPr lang="en" sz="1000">
                <a:latin typeface="Lato"/>
                <a:ea typeface="Lato"/>
                <a:cs typeface="Lato"/>
                <a:sym typeface="Lato"/>
              </a:rPr>
              <a:t>[14] Zadeh, L. A., Abbasov, A. M. &amp; Shahbazova, S. N. Analysis Of Twitter Hashtags: Fuzzy Clustering Approach. Fuzzy Information Processing Society (Nafips) Held Jointly With 2015 5th World Conference On Soft Computing (WCONSC), 2015 Annual Conference of the North American, 2015. IEEE, 1-6.</a:t>
            </a:r>
            <a:endParaRPr sz="1000">
              <a:latin typeface="Lato"/>
              <a:ea typeface="Lato"/>
              <a:cs typeface="Lato"/>
              <a:sym typeface="Lato"/>
            </a:endParaRPr>
          </a:p>
          <a:p>
            <a:pPr indent="0" lvl="0" marL="0" rtl="0" algn="l">
              <a:spcBef>
                <a:spcPts val="0"/>
              </a:spcBef>
              <a:spcAft>
                <a:spcPts val="0"/>
              </a:spcAft>
              <a:buNone/>
            </a:pPr>
            <a:r>
              <a:t/>
            </a:r>
            <a:endParaRPr sz="1000">
              <a:latin typeface="Lato"/>
              <a:ea typeface="Lato"/>
              <a:cs typeface="Lato"/>
              <a:sym typeface="Lato"/>
            </a:endParaRPr>
          </a:p>
          <a:p>
            <a:pPr indent="0" lvl="0" marL="0" rtl="0" algn="l">
              <a:spcBef>
                <a:spcPts val="0"/>
              </a:spcBef>
              <a:spcAft>
                <a:spcPts val="0"/>
              </a:spcAft>
              <a:buNone/>
            </a:pPr>
            <a:r>
              <a:rPr lang="en" sz="1000">
                <a:latin typeface="Lato"/>
                <a:ea typeface="Lato"/>
                <a:cs typeface="Lato"/>
                <a:sym typeface="Lato"/>
              </a:rPr>
              <a:t>[15] G. Ifrim, B. Shi, and I. Brigadir, “Event detection in twitter using aggressive ﬁltering and hierarchical tweet clustering,” in Proc.SNOWDC@WWW, 2014</a:t>
            </a:r>
            <a:endParaRPr sz="1000">
              <a:latin typeface="Lato"/>
              <a:ea typeface="Lato"/>
              <a:cs typeface="Lato"/>
              <a:sym typeface="Lato"/>
            </a:endParaRPr>
          </a:p>
          <a:p>
            <a:pPr indent="0" lvl="0" marL="0" rtl="0" algn="l">
              <a:spcBef>
                <a:spcPts val="0"/>
              </a:spcBef>
              <a:spcAft>
                <a:spcPts val="0"/>
              </a:spcAft>
              <a:buNone/>
            </a:pPr>
            <a:r>
              <a:t/>
            </a:r>
            <a:endParaRPr sz="1000">
              <a:latin typeface="Lato"/>
              <a:ea typeface="Lato"/>
              <a:cs typeface="Lato"/>
              <a:sym typeface="Lato"/>
            </a:endParaRPr>
          </a:p>
          <a:p>
            <a:pPr indent="0" lvl="0" marL="0" rtl="0" algn="l">
              <a:spcBef>
                <a:spcPts val="0"/>
              </a:spcBef>
              <a:spcAft>
                <a:spcPts val="0"/>
              </a:spcAft>
              <a:buNone/>
            </a:pPr>
            <a:r>
              <a:rPr lang="en" sz="1000">
                <a:latin typeface="Lato"/>
                <a:ea typeface="Lato"/>
                <a:cs typeface="Lato"/>
                <a:sym typeface="Lato"/>
              </a:rPr>
              <a:t>[16] D. Muellner, “Fastcluster: Fast hierarchical, agglomerative clustering rou-tines for r and python,” Journal of Statistical Software</a:t>
            </a:r>
            <a:endParaRPr sz="1000">
              <a:latin typeface="Lato"/>
              <a:ea typeface="Lato"/>
              <a:cs typeface="Lato"/>
              <a:sym typeface="Lato"/>
            </a:endParaRPr>
          </a:p>
          <a:p>
            <a:pPr indent="0" lvl="0" marL="0" rtl="0" algn="l">
              <a:spcBef>
                <a:spcPts val="0"/>
              </a:spcBef>
              <a:spcAft>
                <a:spcPts val="0"/>
              </a:spcAft>
              <a:buNone/>
            </a:pPr>
            <a:r>
              <a:t/>
            </a:r>
            <a:endParaRPr sz="1000">
              <a:latin typeface="Lato"/>
              <a:ea typeface="Lato"/>
              <a:cs typeface="Lato"/>
              <a:sym typeface="Lato"/>
            </a:endParaRPr>
          </a:p>
          <a:p>
            <a:pPr indent="0" lvl="0" marL="0" rtl="0" algn="l">
              <a:spcBef>
                <a:spcPts val="0"/>
              </a:spcBef>
              <a:spcAft>
                <a:spcPts val="0"/>
              </a:spcAft>
              <a:buNone/>
            </a:pPr>
            <a:r>
              <a:rPr lang="en" sz="1000">
                <a:latin typeface="Lato"/>
                <a:ea typeface="Lato"/>
                <a:cs typeface="Lato"/>
                <a:sym typeface="Lato"/>
              </a:rPr>
              <a:t>[17] S. Vega-Pons and J. Ruiz-shulcloper, “A survey of clustering ensemble algorithms,” Int. J. Pattern Recogn. Artif. Intell., vol. 25, no. 3, pp. 337–372, 2011</a:t>
            </a:r>
            <a:endParaRPr sz="1000">
              <a:latin typeface="Lato"/>
              <a:ea typeface="Lato"/>
              <a:cs typeface="Lato"/>
              <a:sym typeface="Lato"/>
            </a:endParaRPr>
          </a:p>
          <a:p>
            <a:pPr indent="0" lvl="0" marL="0" rtl="0" algn="l">
              <a:spcBef>
                <a:spcPts val="0"/>
              </a:spcBef>
              <a:spcAft>
                <a:spcPts val="0"/>
              </a:spcAft>
              <a:buNone/>
            </a:pPr>
            <a:r>
              <a:t/>
            </a:r>
            <a:endParaRPr sz="1000">
              <a:latin typeface="Lato"/>
              <a:ea typeface="Lato"/>
              <a:cs typeface="Lato"/>
              <a:sym typeface="Lato"/>
            </a:endParaRPr>
          </a:p>
          <a:p>
            <a:pPr indent="0" lvl="0" marL="0" rtl="0" algn="l">
              <a:spcBef>
                <a:spcPts val="0"/>
              </a:spcBef>
              <a:spcAft>
                <a:spcPts val="0"/>
              </a:spcAft>
              <a:buNone/>
            </a:pPr>
            <a:r>
              <a:rPr lang="en" sz="1000">
                <a:latin typeface="Lato"/>
                <a:ea typeface="Lato"/>
                <a:cs typeface="Lato"/>
                <a:sym typeface="Lato"/>
              </a:rPr>
              <a:t>[18] </a:t>
            </a:r>
            <a:r>
              <a:rPr lang="en" sz="1000" u="sng">
                <a:solidFill>
                  <a:schemeClr val="hlink"/>
                </a:solidFill>
                <a:latin typeface="Lato"/>
                <a:ea typeface="Lato"/>
                <a:cs typeface="Lato"/>
                <a:sym typeface="Lato"/>
                <a:hlinkClick r:id="rId3"/>
              </a:rPr>
              <a:t>Christopher D. Manning</a:t>
            </a:r>
            <a:r>
              <a:rPr lang="en" sz="1000">
                <a:latin typeface="Lato"/>
                <a:ea typeface="Lato"/>
                <a:cs typeface="Lato"/>
                <a:sym typeface="Lato"/>
              </a:rPr>
              <a:t>, </a:t>
            </a:r>
            <a:r>
              <a:rPr lang="en" sz="1000" u="sng">
                <a:solidFill>
                  <a:schemeClr val="hlink"/>
                </a:solidFill>
                <a:latin typeface="Lato"/>
                <a:ea typeface="Lato"/>
                <a:cs typeface="Lato"/>
                <a:sym typeface="Lato"/>
                <a:hlinkClick r:id="rId4"/>
              </a:rPr>
              <a:t>Prabhakar Raghavan</a:t>
            </a:r>
            <a:r>
              <a:rPr lang="en" sz="1000">
                <a:latin typeface="Lato"/>
                <a:ea typeface="Lato"/>
                <a:cs typeface="Lato"/>
                <a:sym typeface="Lato"/>
              </a:rPr>
              <a:t> and </a:t>
            </a:r>
            <a:r>
              <a:rPr lang="en" sz="1000" u="sng">
                <a:solidFill>
                  <a:schemeClr val="hlink"/>
                </a:solidFill>
                <a:latin typeface="Lato"/>
                <a:ea typeface="Lato"/>
                <a:cs typeface="Lato"/>
                <a:sym typeface="Lato"/>
                <a:hlinkClick r:id="rId5"/>
              </a:rPr>
              <a:t>Hinrich Schütze</a:t>
            </a:r>
            <a:r>
              <a:rPr lang="en" sz="1000">
                <a:latin typeface="Lato"/>
                <a:ea typeface="Lato"/>
                <a:cs typeface="Lato"/>
                <a:sym typeface="Lato"/>
              </a:rPr>
              <a:t>, Introduction to Information Retrieval, Cambridge University Press. 2008.</a:t>
            </a:r>
            <a:endParaRPr sz="1000">
              <a:latin typeface="Lato"/>
              <a:ea typeface="Lato"/>
              <a:cs typeface="Lato"/>
              <a:sym typeface="Lato"/>
            </a:endParaRPr>
          </a:p>
          <a:p>
            <a:pPr indent="0" lvl="0" marL="0" rtl="0" algn="l">
              <a:spcBef>
                <a:spcPts val="0"/>
              </a:spcBef>
              <a:spcAft>
                <a:spcPts val="0"/>
              </a:spcAft>
              <a:buNone/>
            </a:pPr>
            <a:r>
              <a:t/>
            </a:r>
            <a:endParaRPr sz="1000">
              <a:latin typeface="Lato"/>
              <a:ea typeface="Lato"/>
              <a:cs typeface="Lato"/>
              <a:sym typeface="Lato"/>
            </a:endParaRPr>
          </a:p>
          <a:p>
            <a:pPr indent="0" lvl="0" marL="0" rtl="0" algn="l">
              <a:spcBef>
                <a:spcPts val="0"/>
              </a:spcBef>
              <a:spcAft>
                <a:spcPts val="0"/>
              </a:spcAft>
              <a:buNone/>
            </a:pPr>
            <a:r>
              <a:rPr lang="en" sz="1000">
                <a:latin typeface="Lato"/>
                <a:ea typeface="Lato"/>
                <a:cs typeface="Lato"/>
                <a:sym typeface="Lato"/>
              </a:rPr>
              <a:t>[19] </a:t>
            </a:r>
            <a:r>
              <a:rPr lang="en" sz="1000" u="sng">
                <a:solidFill>
                  <a:schemeClr val="hlink"/>
                </a:solidFill>
                <a:latin typeface="Lato"/>
                <a:ea typeface="Lato"/>
                <a:cs typeface="Lato"/>
                <a:sym typeface="Lato"/>
                <a:hlinkClick r:id="rId6"/>
              </a:rPr>
              <a:t>Identifying and Avoiding Bias in Research</a:t>
            </a:r>
            <a:r>
              <a:rPr lang="en" sz="1000">
                <a:latin typeface="Lato"/>
                <a:ea typeface="Lato"/>
                <a:cs typeface="Lato"/>
                <a:sym typeface="Lato"/>
              </a:rPr>
              <a:t> - Christopher J. Pannucci, Edwin G. Wilkins Plast Reconstr Surg. Author manuscript; available in PMC 2011 Aug 1. Published in final edited form as: Plast Reconstr Surg. 2010 Aug; 126(2): 619–625. doi: 10.1097/PRS.0b013e3181de24bc</a:t>
            </a:r>
            <a:endParaRPr sz="1000">
              <a:latin typeface="Lato"/>
              <a:ea typeface="Lato"/>
              <a:cs typeface="Lato"/>
              <a:sym typeface="La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4"/>
          <p:cNvSpPr txBox="1"/>
          <p:nvPr/>
        </p:nvSpPr>
        <p:spPr>
          <a:xfrm>
            <a:off x="593850" y="170550"/>
            <a:ext cx="7956300" cy="1600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[20]  Husak, Olviia &amp; Fialka, Svitlana. (2018). SOCIAL MEDIA INFLUENCE ON PUBLIC OPINION AND YOUTH BEHAVIOR. 10.30525/978-9934-571-27-5_17. </a:t>
            </a:r>
            <a:endParaRPr sz="1000">
              <a:latin typeface="Lato"/>
              <a:ea typeface="Lato"/>
              <a:cs typeface="Lato"/>
              <a:sym typeface="Lato"/>
            </a:endParaRPr>
          </a:p>
          <a:p>
            <a:pPr indent="0" lvl="0" marL="0" rtl="0" algn="l">
              <a:spcBef>
                <a:spcPts val="0"/>
              </a:spcBef>
              <a:spcAft>
                <a:spcPts val="0"/>
              </a:spcAft>
              <a:buNone/>
            </a:pPr>
            <a:r>
              <a:t/>
            </a:r>
            <a:endParaRPr sz="1000">
              <a:latin typeface="Lato"/>
              <a:ea typeface="Lato"/>
              <a:cs typeface="Lato"/>
              <a:sym typeface="Lato"/>
            </a:endParaRPr>
          </a:p>
          <a:p>
            <a:pPr indent="0" lvl="0" marL="0" rtl="0" algn="l">
              <a:spcBef>
                <a:spcPts val="0"/>
              </a:spcBef>
              <a:spcAft>
                <a:spcPts val="0"/>
              </a:spcAft>
              <a:buNone/>
            </a:pPr>
            <a:r>
              <a:rPr lang="en" sz="1000">
                <a:latin typeface="Lato"/>
                <a:ea typeface="Lato"/>
                <a:cs typeface="Lato"/>
                <a:sym typeface="Lato"/>
              </a:rPr>
              <a:t>[21] </a:t>
            </a:r>
            <a:r>
              <a:rPr lang="en" sz="1000" u="sng">
                <a:solidFill>
                  <a:schemeClr val="hlink"/>
                </a:solidFill>
                <a:latin typeface="Lato"/>
                <a:ea typeface="Lato"/>
                <a:cs typeface="Lato"/>
                <a:sym typeface="Lato"/>
                <a:hlinkClick r:id="rId3"/>
              </a:rPr>
              <a:t>https://ntrs.nasa.gov/api/citations/20210012886/downloads/NASA-TM-20210012886.pdf</a:t>
            </a:r>
            <a:r>
              <a:rPr lang="en" sz="1000">
                <a:latin typeface="Lato"/>
                <a:ea typeface="Lato"/>
                <a:cs typeface="Lato"/>
                <a:sym typeface="Lato"/>
              </a:rPr>
              <a:t> - NASA Framework for Ethical Use of AI</a:t>
            </a:r>
            <a:endParaRPr sz="1000">
              <a:latin typeface="Lato"/>
              <a:ea typeface="Lato"/>
              <a:cs typeface="Lato"/>
              <a:sym typeface="Lato"/>
            </a:endParaRPr>
          </a:p>
          <a:p>
            <a:pPr indent="0" lvl="0" marL="0" rtl="0" algn="l">
              <a:spcBef>
                <a:spcPts val="0"/>
              </a:spcBef>
              <a:spcAft>
                <a:spcPts val="0"/>
              </a:spcAft>
              <a:buNone/>
            </a:pPr>
            <a:r>
              <a:t/>
            </a:r>
            <a:endParaRPr sz="1000">
              <a:latin typeface="Lato"/>
              <a:ea typeface="Lato"/>
              <a:cs typeface="Lato"/>
              <a:sym typeface="Lato"/>
            </a:endParaRPr>
          </a:p>
          <a:p>
            <a:pPr indent="0" lvl="0" marL="0" rtl="0" algn="l">
              <a:spcBef>
                <a:spcPts val="0"/>
              </a:spcBef>
              <a:spcAft>
                <a:spcPts val="0"/>
              </a:spcAft>
              <a:buNone/>
            </a:pPr>
            <a:r>
              <a:rPr lang="en" sz="1000">
                <a:latin typeface="Lato"/>
                <a:ea typeface="Lato"/>
                <a:cs typeface="Lato"/>
                <a:sym typeface="Lato"/>
              </a:rPr>
              <a:t>[22]</a:t>
            </a:r>
            <a:r>
              <a:rPr lang="en"/>
              <a:t> W. M. Rand (1971). "Objective criteria for the evaluation of clustering methods". </a:t>
            </a:r>
            <a:r>
              <a:rPr lang="en" u="sng">
                <a:solidFill>
                  <a:schemeClr val="hlink"/>
                </a:solidFill>
                <a:hlinkClick r:id="rId4"/>
              </a:rPr>
              <a:t>Journal of the American Statistical Association</a:t>
            </a:r>
            <a:r>
              <a:rPr lang="en"/>
              <a:t>. American Statistical Association. 66 (336): 846–850. </a:t>
            </a:r>
            <a:r>
              <a:rPr lang="en" u="sng">
                <a:solidFill>
                  <a:schemeClr val="hlink"/>
                </a:solidFill>
                <a:hlinkClick r:id="rId5"/>
              </a:rPr>
              <a:t>doi</a:t>
            </a:r>
            <a:r>
              <a:rPr lang="en"/>
              <a:t>:</a:t>
            </a:r>
            <a:r>
              <a:rPr lang="en" u="sng">
                <a:solidFill>
                  <a:schemeClr val="hlink"/>
                </a:solidFill>
                <a:hlinkClick r:id="rId6"/>
              </a:rPr>
              <a:t>10.2307/2284239</a:t>
            </a:r>
            <a:r>
              <a:rPr lang="en"/>
              <a:t>. </a:t>
            </a:r>
            <a:r>
              <a:rPr lang="en" u="sng">
                <a:solidFill>
                  <a:schemeClr val="hlink"/>
                </a:solidFill>
                <a:hlinkClick r:id="rId7"/>
              </a:rPr>
              <a:t>JSTOR</a:t>
            </a:r>
            <a:r>
              <a:rPr lang="en"/>
              <a:t> </a:t>
            </a:r>
            <a:r>
              <a:rPr lang="en" u="sng">
                <a:solidFill>
                  <a:schemeClr val="hlink"/>
                </a:solidFill>
                <a:hlinkClick r:id="rId8"/>
              </a:rPr>
              <a:t>2284239</a:t>
            </a:r>
            <a:r>
              <a:rPr lang="en"/>
              <a:t>.</a:t>
            </a:r>
            <a:endParaRPr sz="1000">
              <a:latin typeface="Lato"/>
              <a:ea typeface="Lato"/>
              <a:cs typeface="Lato"/>
              <a:sym typeface="La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5"/>
          <p:cNvSpPr txBox="1"/>
          <p:nvPr>
            <p:ph type="title"/>
          </p:nvPr>
        </p:nvSpPr>
        <p:spPr>
          <a:xfrm>
            <a:off x="729450" y="59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 of Current Progress</a:t>
            </a:r>
            <a:endParaRPr/>
          </a:p>
        </p:txBody>
      </p:sp>
      <p:sp>
        <p:nvSpPr>
          <p:cNvPr id="286" name="Google Shape;286;p45"/>
          <p:cNvSpPr txBox="1"/>
          <p:nvPr>
            <p:ph idx="1" type="body"/>
          </p:nvPr>
        </p:nvSpPr>
        <p:spPr>
          <a:xfrm>
            <a:off x="729450" y="1200000"/>
            <a:ext cx="7688700" cy="3140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Literature Review: The literature survey covered political ideologies, ethical practices with AI, and several NLP methods for text clustering and semantic analysis. Some of the most important aspects of the survey are detailed in subsequent slides.</a:t>
            </a:r>
            <a:br>
              <a:rPr lang="en"/>
            </a:br>
            <a:endParaRPr/>
          </a:p>
          <a:p>
            <a:pPr indent="-311150" lvl="0" marL="457200" rtl="0" algn="l">
              <a:spcBef>
                <a:spcPts val="0"/>
              </a:spcBef>
              <a:spcAft>
                <a:spcPts val="0"/>
              </a:spcAft>
              <a:buSzPts val="1300"/>
              <a:buChar char="-"/>
            </a:pPr>
            <a:r>
              <a:rPr lang="en"/>
              <a:t>Data pre-processing</a:t>
            </a:r>
            <a:br>
              <a:rPr lang="en"/>
            </a:br>
            <a:endParaRPr/>
          </a:p>
          <a:p>
            <a:pPr indent="-311150" lvl="0" marL="457200" rtl="0" algn="l">
              <a:spcBef>
                <a:spcPts val="0"/>
              </a:spcBef>
              <a:spcAft>
                <a:spcPts val="0"/>
              </a:spcAft>
              <a:buSzPts val="1300"/>
              <a:buChar char="-"/>
            </a:pPr>
            <a:r>
              <a:rPr lang="en"/>
              <a:t>Initial exploration of ethical </a:t>
            </a:r>
            <a:r>
              <a:rPr lang="en"/>
              <a:t>ramifications of the project</a:t>
            </a:r>
            <a:br>
              <a:rPr lang="en"/>
            </a:br>
            <a:endParaRPr/>
          </a:p>
          <a:p>
            <a:pPr indent="-311150" lvl="0" marL="457200" rtl="0" algn="l">
              <a:spcBef>
                <a:spcPts val="0"/>
              </a:spcBef>
              <a:spcAft>
                <a:spcPts val="0"/>
              </a:spcAft>
              <a:buSzPts val="1300"/>
              <a:buChar char="-"/>
            </a:pPr>
            <a:r>
              <a:rPr lang="en"/>
              <a:t>Development of an approach to clustering (including algorithm, evaluation metrics, and expected results)</a:t>
            </a:r>
            <a:endParaRPr/>
          </a:p>
          <a:p>
            <a:pPr indent="0" lvl="0" marL="457200" rtl="0" algn="l">
              <a:spcBef>
                <a:spcPts val="1200"/>
              </a:spcBef>
              <a:spcAft>
                <a:spcPts val="120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6"/>
          <p:cNvSpPr txBox="1"/>
          <p:nvPr>
            <p:ph type="title"/>
          </p:nvPr>
        </p:nvSpPr>
        <p:spPr>
          <a:xfrm>
            <a:off x="729450" y="59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 of Work to be Done</a:t>
            </a:r>
            <a:endParaRPr/>
          </a:p>
        </p:txBody>
      </p:sp>
      <p:sp>
        <p:nvSpPr>
          <p:cNvPr id="292" name="Google Shape;292;p46"/>
          <p:cNvSpPr txBox="1"/>
          <p:nvPr>
            <p:ph idx="1" type="body"/>
          </p:nvPr>
        </p:nvSpPr>
        <p:spPr>
          <a:xfrm>
            <a:off x="729450" y="1200000"/>
            <a:ext cx="7688700" cy="3140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Implementation of clustering algorithms</a:t>
            </a:r>
            <a:br>
              <a:rPr lang="en"/>
            </a:br>
            <a:endParaRPr/>
          </a:p>
          <a:p>
            <a:pPr indent="-311150" lvl="0" marL="457200" rtl="0" algn="l">
              <a:spcBef>
                <a:spcPts val="0"/>
              </a:spcBef>
              <a:spcAft>
                <a:spcPts val="0"/>
              </a:spcAft>
              <a:buSzPts val="1300"/>
              <a:buChar char="-"/>
            </a:pPr>
            <a:r>
              <a:rPr lang="en"/>
              <a:t>Empirical</a:t>
            </a:r>
            <a:r>
              <a:rPr lang="en"/>
              <a:t> comparison of topic-based and sentiment-based</a:t>
            </a:r>
            <a:r>
              <a:rPr lang="en"/>
              <a:t> clustering algorithms</a:t>
            </a:r>
            <a:br>
              <a:rPr lang="en"/>
            </a:br>
            <a:endParaRPr/>
          </a:p>
          <a:p>
            <a:pPr indent="-311150" lvl="0" marL="457200" rtl="0" algn="l">
              <a:spcBef>
                <a:spcPts val="0"/>
              </a:spcBef>
              <a:spcAft>
                <a:spcPts val="0"/>
              </a:spcAft>
              <a:buSzPts val="1300"/>
              <a:buChar char="-"/>
            </a:pPr>
            <a:r>
              <a:rPr lang="en"/>
              <a:t>Analysis of results</a:t>
            </a:r>
            <a:br>
              <a:rPr lang="en"/>
            </a:br>
            <a:endParaRPr/>
          </a:p>
          <a:p>
            <a:pPr indent="-311150" lvl="0" marL="457200" rtl="0" algn="l">
              <a:spcBef>
                <a:spcPts val="0"/>
              </a:spcBef>
              <a:spcAft>
                <a:spcPts val="0"/>
              </a:spcAft>
              <a:buSzPts val="1300"/>
              <a:buChar char="-"/>
            </a:pPr>
            <a:r>
              <a:rPr lang="en"/>
              <a:t>Evaluation and comparison with expected results</a:t>
            </a:r>
            <a:br>
              <a:rPr lang="en"/>
            </a:br>
            <a:endParaRPr/>
          </a:p>
          <a:p>
            <a:pPr indent="-311150" lvl="0" marL="457200" rtl="0" algn="l">
              <a:spcBef>
                <a:spcPts val="0"/>
              </a:spcBef>
              <a:spcAft>
                <a:spcPts val="0"/>
              </a:spcAft>
              <a:buSzPts val="1300"/>
              <a:buChar char="-"/>
            </a:pPr>
            <a:r>
              <a:rPr lang="en"/>
              <a:t>Building an ethics framework and writing an ethics report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59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Abstract</a:t>
            </a:r>
            <a:endParaRPr/>
          </a:p>
        </p:txBody>
      </p:sp>
      <p:sp>
        <p:nvSpPr>
          <p:cNvPr id="105" name="Google Shape;105;p16"/>
          <p:cNvSpPr txBox="1"/>
          <p:nvPr>
            <p:ph idx="1" type="body"/>
          </p:nvPr>
        </p:nvSpPr>
        <p:spPr>
          <a:xfrm>
            <a:off x="729450" y="1200000"/>
            <a:ext cx="7688700" cy="31401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Social media giants such as Twitter and Facebook have fundamentally altered the way people consume news. While these powerful tools have empowered previously unheard voices, they have also amplified the outreach of individuals with a destabilizing influence on society. With no clear way to verify claims made on these social media sites, opinions on important political and social issues, ranging from vaccinations to election legitimacy, can become heavily polarized. This project aims to analyze a dataset consisting of Tweets related to a particular political issue in the United States. </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en"/>
              <a:t>The goal of the project is to place Tweets in clusters that are representative of the political orientation of the corresponding users who made the Tweets. These clusters can later be analyzed and </a:t>
            </a:r>
            <a:r>
              <a:rPr lang="en"/>
              <a:t>appropriately </a:t>
            </a:r>
            <a:r>
              <a:rPr lang="en"/>
              <a:t> labeled to derive insights that can help mitigate the alarming levels of polarization on social media. Various clustering approaches will be implemented and compared using appropriate evaluation metrics. </a:t>
            </a:r>
            <a:endParaRPr/>
          </a:p>
          <a:p>
            <a:pPr indent="0" lvl="0" marL="0" rtl="0" algn="just">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59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Social Media Echo Chamber</a:t>
            </a:r>
            <a:endParaRPr/>
          </a:p>
        </p:txBody>
      </p:sp>
      <p:sp>
        <p:nvSpPr>
          <p:cNvPr id="111" name="Google Shape;111;p17"/>
          <p:cNvSpPr txBox="1"/>
          <p:nvPr>
            <p:ph idx="1" type="body"/>
          </p:nvPr>
        </p:nvSpPr>
        <p:spPr>
          <a:xfrm>
            <a:off x="729450" y="1200000"/>
            <a:ext cx="7688700" cy="3140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image below presents an example of a typical social media echo chamber on YouTube. These echo chambers are formed in a similar manner on sites such as Facebook and Twitter as well.</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12" name="Google Shape;112;p17"/>
          <p:cNvPicPr preferRelativeResize="0"/>
          <p:nvPr/>
        </p:nvPicPr>
        <p:blipFill>
          <a:blip r:embed="rId3">
            <a:alphaModFix/>
          </a:blip>
          <a:stretch>
            <a:fillRect/>
          </a:stretch>
        </p:blipFill>
        <p:spPr>
          <a:xfrm>
            <a:off x="2583075" y="1950600"/>
            <a:ext cx="3981450" cy="2200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59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Inverting the Social Media Paradigm : Project Goal</a:t>
            </a:r>
            <a:endParaRPr/>
          </a:p>
        </p:txBody>
      </p:sp>
      <p:sp>
        <p:nvSpPr>
          <p:cNvPr id="118" name="Google Shape;118;p18"/>
          <p:cNvSpPr txBox="1"/>
          <p:nvPr>
            <p:ph idx="1" type="body"/>
          </p:nvPr>
        </p:nvSpPr>
        <p:spPr>
          <a:xfrm>
            <a:off x="729450" y="1200000"/>
            <a:ext cx="7688700" cy="34011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en"/>
              <a:t>While my project is restricted to the implementation and comparison of various text clustering algorithms on a dataset of Tweets, it might also be important to mention the long-term goal of the project as a whole. Once the clusters have been generated, topic analysis and text summarizations can be carried out for each cluster. This can be complimented by effective high-level representations of tweets in specific categories. </a:t>
            </a:r>
            <a:br>
              <a:rPr lang="en"/>
            </a:br>
            <a:endParaRPr/>
          </a:p>
          <a:p>
            <a:pPr indent="-311150" lvl="0" marL="457200" rtl="0" algn="l">
              <a:spcBef>
                <a:spcPts val="0"/>
              </a:spcBef>
              <a:spcAft>
                <a:spcPts val="0"/>
              </a:spcAft>
              <a:buSzPts val="1300"/>
              <a:buChar char="-"/>
            </a:pPr>
            <a:r>
              <a:rPr lang="en"/>
              <a:t>To maintain an unbiased atmosphere on social media, users can be recommended posts or videos from all of the relevant clusters instead of a single cluster. As political opinions get dispersed over news feeds, polarization should (theoretically) reduce. This is obviously an over-simplification of both the problem and the solution. A more detailed discussion will be carried out in subsequent sections.</a:t>
            </a:r>
            <a:br>
              <a:rPr lang="en"/>
            </a:br>
            <a:endParaRPr/>
          </a:p>
          <a:p>
            <a:pPr indent="-311150" lvl="0" marL="457200" rtl="0" algn="l">
              <a:spcBef>
                <a:spcPts val="0"/>
              </a:spcBef>
              <a:spcAft>
                <a:spcPts val="0"/>
              </a:spcAft>
              <a:buSzPts val="1300"/>
              <a:buChar char="-"/>
            </a:pPr>
            <a:r>
              <a:rPr lang="en"/>
              <a:t>The pretext of this problem and the proposed solution lead to several ethical considerations as well. While the analytical approach to clustering might be one of the primary tasks, a thorough exploration of the ethical use of the insights obtained through data analysis forms the crux of the project. The dangers of making policy decisions based on seemingly promising analytical results are also discussed in this project.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Literature Survey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27650" y="377650"/>
            <a:ext cx="7688700" cy="807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Classification</a:t>
            </a:r>
            <a:r>
              <a:rPr lang="en"/>
              <a:t> of political orientation</a:t>
            </a:r>
            <a:endParaRPr/>
          </a:p>
        </p:txBody>
      </p:sp>
      <p:pic>
        <p:nvPicPr>
          <p:cNvPr id="129" name="Google Shape;129;p20"/>
          <p:cNvPicPr preferRelativeResize="0"/>
          <p:nvPr/>
        </p:nvPicPr>
        <p:blipFill rotWithShape="1">
          <a:blip r:embed="rId3">
            <a:alphaModFix/>
          </a:blip>
          <a:srcRect b="0" l="0" r="0" t="0"/>
          <a:stretch/>
        </p:blipFill>
        <p:spPr>
          <a:xfrm>
            <a:off x="908475" y="1064875"/>
            <a:ext cx="2578650" cy="3746950"/>
          </a:xfrm>
          <a:prstGeom prst="rect">
            <a:avLst/>
          </a:prstGeom>
          <a:noFill/>
          <a:ln cap="flat" cmpd="sng" w="9525">
            <a:solidFill>
              <a:srgbClr val="000000"/>
            </a:solidFill>
            <a:prstDash val="solid"/>
            <a:round/>
            <a:headEnd len="sm" w="sm" type="none"/>
            <a:tailEnd len="sm" w="sm" type="none"/>
          </a:ln>
        </p:spPr>
      </p:pic>
      <p:sp>
        <p:nvSpPr>
          <p:cNvPr id="130" name="Google Shape;130;p20"/>
          <p:cNvSpPr txBox="1"/>
          <p:nvPr/>
        </p:nvSpPr>
        <p:spPr>
          <a:xfrm>
            <a:off x="3847575" y="1660800"/>
            <a:ext cx="46614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The image on the left represents the political sub-categories in the democrat and republican camps as classified by the Pew Research Center in 2017 </a:t>
            </a:r>
            <a:r>
              <a:rPr baseline="30000" lang="en">
                <a:latin typeface="Lato"/>
                <a:ea typeface="Lato"/>
                <a:cs typeface="Lato"/>
                <a:sym typeface="Lato"/>
              </a:rPr>
              <a:t>[1]</a:t>
            </a:r>
            <a:r>
              <a:rPr lang="en">
                <a:latin typeface="Lato"/>
                <a:ea typeface="Lato"/>
                <a:cs typeface="Lato"/>
                <a:sym typeface="Lato"/>
              </a:rPr>
              <a:t>. Each of these categories has a few distinct characteristics as well as many overlapping characteristics.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These characteristics include political engagement, perception of national institutions such as the courts, views on economic safety nets, etc.</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 </a:t>
            </a:r>
            <a:endParaRPr>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729450" y="5082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Classification of political orientation (contd.)</a:t>
            </a:r>
            <a:endParaRPr sz="2320"/>
          </a:p>
          <a:p>
            <a:pPr indent="0" lvl="0" marL="0" rtl="0" algn="l">
              <a:spcBef>
                <a:spcPts val="0"/>
              </a:spcBef>
              <a:spcAft>
                <a:spcPts val="0"/>
              </a:spcAft>
              <a:buSzPts val="990"/>
              <a:buNone/>
            </a:pPr>
            <a:r>
              <a:rPr lang="en" sz="2320"/>
              <a:t> </a:t>
            </a:r>
            <a:endParaRPr sz="2320"/>
          </a:p>
        </p:txBody>
      </p:sp>
      <p:sp>
        <p:nvSpPr>
          <p:cNvPr id="136" name="Google Shape;136;p21"/>
          <p:cNvSpPr/>
          <p:nvPr/>
        </p:nvSpPr>
        <p:spPr>
          <a:xfrm>
            <a:off x="146252" y="1226034"/>
            <a:ext cx="8851500" cy="494700"/>
          </a:xfrm>
          <a:prstGeom prst="rect">
            <a:avLst/>
          </a:prstGeom>
          <a:gradFill>
            <a:gsLst>
              <a:gs pos="0">
                <a:srgbClr val="1F3864"/>
              </a:gs>
              <a:gs pos="23000">
                <a:srgbClr val="8DA9DB"/>
              </a:gs>
              <a:gs pos="50000">
                <a:srgbClr val="BDCAF0"/>
              </a:gs>
              <a:gs pos="76100">
                <a:srgbClr val="FF0000"/>
              </a:gs>
              <a:gs pos="100000">
                <a:srgbClr val="C00000"/>
              </a:gs>
            </a:gsLst>
            <a:lin ang="0" scaled="0"/>
          </a:gradFill>
          <a:ln cap="flat" cmpd="sng" w="25400">
            <a:solidFill>
              <a:srgbClr val="26262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137" name="Google Shape;137;p21"/>
          <p:cNvSpPr txBox="1"/>
          <p:nvPr/>
        </p:nvSpPr>
        <p:spPr>
          <a:xfrm>
            <a:off x="163552" y="1319497"/>
            <a:ext cx="13101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FFFFFF"/>
                </a:solidFill>
                <a:latin typeface="Arial"/>
                <a:ea typeface="Arial"/>
                <a:cs typeface="Arial"/>
                <a:sym typeface="Arial"/>
              </a:rPr>
              <a:t>Progressives</a:t>
            </a:r>
            <a:endParaRPr b="0" i="0" sz="1400" u="none" cap="none" strike="noStrike">
              <a:solidFill>
                <a:srgbClr val="000000"/>
              </a:solidFill>
              <a:latin typeface="Arial"/>
              <a:ea typeface="Arial"/>
              <a:cs typeface="Arial"/>
              <a:sym typeface="Arial"/>
            </a:endParaRPr>
          </a:p>
        </p:txBody>
      </p:sp>
      <p:sp>
        <p:nvSpPr>
          <p:cNvPr id="138" name="Google Shape;138;p21"/>
          <p:cNvSpPr txBox="1"/>
          <p:nvPr/>
        </p:nvSpPr>
        <p:spPr>
          <a:xfrm>
            <a:off x="1980311" y="1211775"/>
            <a:ext cx="1511700" cy="523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Moderate Democrats</a:t>
            </a:r>
            <a:endParaRPr b="0" i="0" sz="1400" u="none" cap="none" strike="noStrike">
              <a:solidFill>
                <a:srgbClr val="000000"/>
              </a:solidFill>
              <a:latin typeface="Arial"/>
              <a:ea typeface="Arial"/>
              <a:cs typeface="Arial"/>
              <a:sym typeface="Arial"/>
            </a:endParaRPr>
          </a:p>
        </p:txBody>
      </p:sp>
      <p:sp>
        <p:nvSpPr>
          <p:cNvPr id="139" name="Google Shape;139;p21"/>
          <p:cNvSpPr txBox="1"/>
          <p:nvPr/>
        </p:nvSpPr>
        <p:spPr>
          <a:xfrm>
            <a:off x="3998904" y="1211775"/>
            <a:ext cx="1409400" cy="523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Non-Extremist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Independents</a:t>
            </a:r>
            <a:endParaRPr b="0" i="0" sz="1400" u="none" cap="none" strike="noStrike">
              <a:solidFill>
                <a:srgbClr val="000000"/>
              </a:solidFill>
              <a:latin typeface="Arial"/>
              <a:ea typeface="Arial"/>
              <a:cs typeface="Arial"/>
              <a:sym typeface="Arial"/>
            </a:endParaRPr>
          </a:p>
        </p:txBody>
      </p:sp>
      <p:sp>
        <p:nvSpPr>
          <p:cNvPr id="140" name="Google Shape;140;p21"/>
          <p:cNvSpPr txBox="1"/>
          <p:nvPr/>
        </p:nvSpPr>
        <p:spPr>
          <a:xfrm>
            <a:off x="5850929" y="1211775"/>
            <a:ext cx="1477800" cy="523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Moderate Republicans</a:t>
            </a:r>
            <a:endParaRPr b="0" i="0" sz="1400" u="none" cap="none" strike="noStrike">
              <a:solidFill>
                <a:srgbClr val="000000"/>
              </a:solidFill>
              <a:latin typeface="Arial"/>
              <a:ea typeface="Arial"/>
              <a:cs typeface="Arial"/>
              <a:sym typeface="Arial"/>
            </a:endParaRPr>
          </a:p>
        </p:txBody>
      </p:sp>
      <p:sp>
        <p:nvSpPr>
          <p:cNvPr id="141" name="Google Shape;141;p21"/>
          <p:cNvSpPr txBox="1"/>
          <p:nvPr/>
        </p:nvSpPr>
        <p:spPr>
          <a:xfrm>
            <a:off x="7506259" y="1319497"/>
            <a:ext cx="1477800" cy="307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FFFFFF"/>
                </a:solidFill>
                <a:latin typeface="Arial"/>
                <a:ea typeface="Arial"/>
                <a:cs typeface="Arial"/>
                <a:sym typeface="Arial"/>
              </a:rPr>
              <a:t>Libertarians</a:t>
            </a:r>
            <a:endParaRPr b="0" i="0" sz="1400" u="none" cap="none" strike="noStrike">
              <a:solidFill>
                <a:srgbClr val="000000"/>
              </a:solidFill>
              <a:latin typeface="Arial"/>
              <a:ea typeface="Arial"/>
              <a:cs typeface="Arial"/>
              <a:sym typeface="Arial"/>
            </a:endParaRPr>
          </a:p>
        </p:txBody>
      </p:sp>
      <p:sp>
        <p:nvSpPr>
          <p:cNvPr id="142" name="Google Shape;142;p21"/>
          <p:cNvSpPr txBox="1"/>
          <p:nvPr/>
        </p:nvSpPr>
        <p:spPr>
          <a:xfrm>
            <a:off x="190500" y="2230175"/>
            <a:ext cx="8763000" cy="1985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300">
                <a:solidFill>
                  <a:schemeClr val="accent1"/>
                </a:solidFill>
                <a:latin typeface="Lato"/>
                <a:ea typeface="Lato"/>
                <a:cs typeface="Lato"/>
                <a:sym typeface="Lato"/>
              </a:rPr>
              <a:t>This is another classification methodology proposed by the Piper Gradient team. Although we have been instructed to stick with the labels provided by the Pew Research survey, this political spectrum seems to be a better candidate for cluster labeling. As discussed in a subsequent slide, the exercise of manually labeling a set of 300 tweets proved that it is very difficult to cast individuals into one of the 11 categories defined by the 2017 Pew Research survey. </a:t>
            </a:r>
            <a:endParaRPr sz="1300">
              <a:solidFill>
                <a:schemeClr val="accent1"/>
              </a:solidFill>
              <a:latin typeface="Lato"/>
              <a:ea typeface="Lato"/>
              <a:cs typeface="Lato"/>
              <a:sym typeface="Lato"/>
            </a:endParaRPr>
          </a:p>
          <a:p>
            <a:pPr indent="0" lvl="0" marL="0" rtl="0" algn="just">
              <a:spcBef>
                <a:spcPts val="0"/>
              </a:spcBef>
              <a:spcAft>
                <a:spcPts val="0"/>
              </a:spcAft>
              <a:buNone/>
            </a:pPr>
            <a:r>
              <a:t/>
            </a:r>
            <a:endParaRPr sz="1300">
              <a:solidFill>
                <a:schemeClr val="accent1"/>
              </a:solidFill>
              <a:latin typeface="Lato"/>
              <a:ea typeface="Lato"/>
              <a:cs typeface="Lato"/>
              <a:sym typeface="Lato"/>
            </a:endParaRPr>
          </a:p>
          <a:p>
            <a:pPr indent="0" lvl="0" marL="0" rtl="0" algn="just">
              <a:spcBef>
                <a:spcPts val="0"/>
              </a:spcBef>
              <a:spcAft>
                <a:spcPts val="0"/>
              </a:spcAft>
              <a:buNone/>
            </a:pPr>
            <a:r>
              <a:rPr lang="en" sz="1300">
                <a:solidFill>
                  <a:schemeClr val="accent1"/>
                </a:solidFill>
                <a:latin typeface="Lato"/>
                <a:ea typeface="Lato"/>
                <a:cs typeface="Lato"/>
                <a:sym typeface="Lato"/>
              </a:rPr>
              <a:t>Making a subjective judgement based on a single tweet that contains less than 280 characters is a challenging task for a human, let alone a deep learning model. As mentioned in the previous slide, each of the 11 bins is rigorously constructed based on complex socio-political factors. Therefore, it becomes difficult to place a single line tweet, which is sometimes riddled with </a:t>
            </a:r>
            <a:r>
              <a:rPr lang="en" sz="1300">
                <a:solidFill>
                  <a:schemeClr val="accent1"/>
                </a:solidFill>
                <a:latin typeface="Lato"/>
                <a:ea typeface="Lato"/>
                <a:cs typeface="Lato"/>
                <a:sym typeface="Lato"/>
              </a:rPr>
              <a:t>expletives</a:t>
            </a:r>
            <a:r>
              <a:rPr lang="en" sz="1300">
                <a:solidFill>
                  <a:schemeClr val="accent1"/>
                </a:solidFill>
                <a:latin typeface="Lato"/>
                <a:ea typeface="Lato"/>
                <a:cs typeface="Lato"/>
                <a:sym typeface="Lato"/>
              </a:rPr>
              <a:t> and emojis, into any of these bins. </a:t>
            </a:r>
            <a:endParaRPr sz="1300">
              <a:solidFill>
                <a:schemeClr val="accent1"/>
              </a:solidFill>
              <a:latin typeface="Lato"/>
              <a:ea typeface="Lato"/>
              <a:cs typeface="Lato"/>
              <a:sym typeface="Lato"/>
            </a:endParaRPr>
          </a:p>
        </p:txBody>
      </p:sp>
      <p:sp>
        <p:nvSpPr>
          <p:cNvPr id="143" name="Google Shape;143;p21"/>
          <p:cNvSpPr txBox="1"/>
          <p:nvPr/>
        </p:nvSpPr>
        <p:spPr>
          <a:xfrm>
            <a:off x="3394650" y="1734975"/>
            <a:ext cx="23547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Lato"/>
                <a:ea typeface="Lato"/>
                <a:cs typeface="Lato"/>
                <a:sym typeface="Lato"/>
              </a:rPr>
              <a:t>Source: Piper Gradient Kick-off Presentation</a:t>
            </a:r>
            <a:endParaRPr sz="800">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