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7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21B"/>
    <a:srgbClr val="FFB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40"/>
  </p:normalViewPr>
  <p:slideViewPr>
    <p:cSldViewPr snapToGrid="0">
      <p:cViewPr varScale="1">
        <p:scale>
          <a:sx n="74" d="100"/>
          <a:sy n="74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B98D8-E863-6844-8342-D14D650E5E88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A8D82-E326-1944-BE9C-31128A997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A8D82-E326-1944-BE9C-31128A9979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F148-C5AE-2E0E-84CE-4B7EDDDB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5ACFA-D021-95D5-EB90-0BF819863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80C88-24CB-BF63-2F42-BD69895E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A22C-E721-CB79-0760-195C66CB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E53F-B09C-B008-8B90-1EA3DECC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3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A7FE-29B1-8EDF-3B85-295D27C0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530CF-7532-BCF1-ADCB-257C9060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C06F-77F4-05EB-01F4-C5E55E4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3A09-940C-99FE-6E2E-96FFE915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57AD-779E-FA6F-ED36-9F0C5E36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60D94-F6BA-0031-D555-49E5CDD43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AA60-B4F7-7504-387D-43DD4E800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DEC5-4416-4ADD-466A-913F7A85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6945-7D00-D236-6E21-E16CBEC1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60CC-1DB7-62AC-56FA-3E9BC64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E918-0FE4-7FF0-9CCE-E3209CE6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28BC-55B4-D340-51F4-AC050DC3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148E-0D9C-2989-FB06-3A5654E7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9E76-7084-862E-1C1F-95CBA7EF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2836-8558-F436-8B46-4C5351E2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3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D00-A86E-FA3F-4462-88BF6C16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CB096-AEF8-8175-2E2A-85CD7B17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276C-E029-545F-B3A3-614DF6A5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5389-36D8-4B9F-7278-F9C3291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8DA7-E8A3-3B16-7A33-0A36B4C3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B88E-1902-2201-D0A7-3271F9E4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D403-39F1-F286-AECD-9FCEFDB3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C92DE-0B50-4BE6-128B-5F59689A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CCF31-F6DF-5EEC-40BB-EFBA6FD8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19C4C-742E-A8A8-471E-66D9B81D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1C4E9-4D77-200A-FD56-646E3ADB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3F1A-ADF7-438F-94A5-97C4D3D8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D582-EAAE-FD00-3568-70D2279C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D4A65-6D35-E664-59F7-85A62702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B1D99-E51A-109A-DFCA-C691C9707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ACAE9-66E1-5846-DB74-F5D3479E7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A1C35-B290-27DD-40A9-C5ACF639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111EF-985E-381A-70C9-E30A7421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4BB0B-77C4-09E4-720F-55B21AA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62C7-8BDF-6A47-B108-C6B34728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BE719-3465-E540-C18D-ABC3CFB7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1AA8D-C88B-5C0D-2D3D-6576962B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37D5F-F9FE-C4D8-E9C7-59C89702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6B16A-A3F7-7D2C-06CC-4783635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580C-6968-2676-AB1A-0CA5285F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1168F-6A62-DF47-6AA3-36A5378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5A3B-A1A3-1813-40B4-02283A56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6C5A6-2E7D-7BCD-71FB-4C667229D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714AF-AD0A-6BB3-9DA4-93E126791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23E93-E2D7-3DD8-D30F-C9B38184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B2A1C-33E4-6B5B-9437-E0997139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B0477-2067-AF38-1DB0-868E5A23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9C85-AE42-8F36-B7AD-7C96B645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074B-B4E8-2BC7-D067-FA91987EF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F345E-0C94-A7B8-FE76-2B39E54D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1276-DEFD-F043-8485-4C57A6F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C082-7F8D-F611-F439-279394B1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79F6C-899C-7D72-1517-443108DA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1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9CBAE-19DB-53AB-A238-7D2A5C2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D7FD-CF4C-4B47-3CAD-80E2D2E3D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8568-EC1A-6CFF-9CBE-9E93553DB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2F6F7-8470-1942-A941-95E08DEDABE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3DA6-D1DE-5D6F-2ACF-28218B1B4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B5C74-3E04-500A-45FC-4C4BA2C1B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FCEED-EEF0-D744-9368-62A6375B1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ehakiftikhar/amazon-sales-dataset-eda/noteboo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 More Reviews on Amazon in 2023 - Complete Seller Guide">
            <a:extLst>
              <a:ext uri="{FF2B5EF4-FFF2-40B4-BE49-F238E27FC236}">
                <a16:creationId xmlns:a16="http://schemas.microsoft.com/office/drawing/2014/main" id="{4F5E939E-9D38-1DA9-51E5-2C2D649255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1" r="5154" b="-1458"/>
          <a:stretch/>
        </p:blipFill>
        <p:spPr bwMode="auto">
          <a:xfrm>
            <a:off x="0" y="-3215"/>
            <a:ext cx="12192000" cy="695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506A72-B024-703F-AB42-D0A1580DFE94}"/>
              </a:ext>
            </a:extLst>
          </p:cNvPr>
          <p:cNvSpPr/>
          <p:nvPr/>
        </p:nvSpPr>
        <p:spPr>
          <a:xfrm>
            <a:off x="83127" y="486888"/>
            <a:ext cx="1911928" cy="570016"/>
          </a:xfrm>
          <a:prstGeom prst="rect">
            <a:avLst/>
          </a:prstGeom>
          <a:solidFill>
            <a:srgbClr val="FFBB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5B9D8-8235-D085-5423-43E620068A2E}"/>
              </a:ext>
            </a:extLst>
          </p:cNvPr>
          <p:cNvSpPr/>
          <p:nvPr/>
        </p:nvSpPr>
        <p:spPr>
          <a:xfrm>
            <a:off x="5072064" y="2586038"/>
            <a:ext cx="1543050" cy="2428875"/>
          </a:xfrm>
          <a:prstGeom prst="rect">
            <a:avLst/>
          </a:prstGeom>
          <a:solidFill>
            <a:srgbClr val="FFBB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C75D3-FF5B-95DA-4820-58325935C6F4}"/>
              </a:ext>
            </a:extLst>
          </p:cNvPr>
          <p:cNvSpPr/>
          <p:nvPr/>
        </p:nvSpPr>
        <p:spPr>
          <a:xfrm>
            <a:off x="7291450" y="3119993"/>
            <a:ext cx="1401288" cy="309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Customer Reviews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E795B-D6B8-DDDF-243C-223EDC8A84E8}"/>
              </a:ext>
            </a:extLst>
          </p:cNvPr>
          <p:cNvSpPr/>
          <p:nvPr/>
        </p:nvSpPr>
        <p:spPr>
          <a:xfrm>
            <a:off x="7053942" y="4678877"/>
            <a:ext cx="938152" cy="190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Contact Buyer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29A362-A078-F6CE-EA99-6AF24A71E7F4}"/>
              </a:ext>
            </a:extLst>
          </p:cNvPr>
          <p:cNvSpPr/>
          <p:nvPr/>
        </p:nvSpPr>
        <p:spPr>
          <a:xfrm>
            <a:off x="8275399" y="3896744"/>
            <a:ext cx="1401287" cy="164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New Customer Review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B48BF5-3DBB-6275-67BB-A0AA80F7E52F}"/>
              </a:ext>
            </a:extLst>
          </p:cNvPr>
          <p:cNvGrpSpPr/>
          <p:nvPr/>
        </p:nvGrpSpPr>
        <p:grpSpPr>
          <a:xfrm>
            <a:off x="336750" y="1361401"/>
            <a:ext cx="6044538" cy="3039836"/>
            <a:chOff x="277092" y="1547007"/>
            <a:chExt cx="6044538" cy="30398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3EFC2A-5C35-876A-BDA8-0D091C9DBB2B}"/>
                </a:ext>
              </a:extLst>
            </p:cNvPr>
            <p:cNvSpPr/>
            <p:nvPr/>
          </p:nvSpPr>
          <p:spPr>
            <a:xfrm>
              <a:off x="308757" y="1768556"/>
              <a:ext cx="6012873" cy="2818287"/>
            </a:xfrm>
            <a:prstGeom prst="rect">
              <a:avLst/>
            </a:prstGeom>
            <a:solidFill>
              <a:srgbClr val="FFBB0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DBBE4B-C79C-A5B8-1483-559D81B043C7}"/>
                </a:ext>
              </a:extLst>
            </p:cNvPr>
            <p:cNvSpPr/>
            <p:nvPr/>
          </p:nvSpPr>
          <p:spPr>
            <a:xfrm>
              <a:off x="277092" y="1547007"/>
              <a:ext cx="5818908" cy="14452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dirty="0">
                  <a:solidFill>
                    <a:schemeClr val="tx1"/>
                  </a:solidFill>
                </a:rPr>
                <a:t>Amazon </a:t>
              </a:r>
            </a:p>
            <a:p>
              <a:pPr algn="ctr"/>
              <a:r>
                <a:rPr lang="en-US" sz="4800" dirty="0">
                  <a:solidFill>
                    <a:schemeClr val="tx1"/>
                  </a:solidFill>
                </a:rPr>
                <a:t>Product Reviews</a:t>
              </a:r>
            </a:p>
          </p:txBody>
        </p:sp>
        <p:pic>
          <p:nvPicPr>
            <p:cNvPr id="1034" name="Picture 10" descr="5 star rating review, star png transparent 9663327 PNG">
              <a:extLst>
                <a:ext uri="{FF2B5EF4-FFF2-40B4-BE49-F238E27FC236}">
                  <a16:creationId xmlns:a16="http://schemas.microsoft.com/office/drawing/2014/main" id="{A59193CA-DD99-2C00-68EB-53A70DF0F3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50" y="2868756"/>
              <a:ext cx="1840676" cy="122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 descr="5 star rating review, star png transparent 9663327 PNG">
              <a:extLst>
                <a:ext uri="{FF2B5EF4-FFF2-40B4-BE49-F238E27FC236}">
                  <a16:creationId xmlns:a16="http://schemas.microsoft.com/office/drawing/2014/main" id="{A6FACFBE-1A41-562D-D367-E3307F9D1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8713" y="2868755"/>
              <a:ext cx="1840676" cy="122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0" descr="5 star rating review, star png transparent 9663327 PNG">
              <a:extLst>
                <a:ext uri="{FF2B5EF4-FFF2-40B4-BE49-F238E27FC236}">
                  <a16:creationId xmlns:a16="http://schemas.microsoft.com/office/drawing/2014/main" id="{8F0B6222-F3DF-12FA-A880-ED5728EDD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535" y="2868755"/>
              <a:ext cx="1840676" cy="1227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92AA5-444A-7990-F821-45E4AB58B5CF}"/>
              </a:ext>
            </a:extLst>
          </p:cNvPr>
          <p:cNvSpPr/>
          <p:nvPr/>
        </p:nvSpPr>
        <p:spPr>
          <a:xfrm>
            <a:off x="1001769" y="6276628"/>
            <a:ext cx="4635475" cy="33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Bhargav Rishi Medisetti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7F0A54-8A98-1638-5A05-BE0000F2FA3B}"/>
              </a:ext>
            </a:extLst>
          </p:cNvPr>
          <p:cNvSpPr/>
          <p:nvPr/>
        </p:nvSpPr>
        <p:spPr>
          <a:xfrm>
            <a:off x="1097546" y="5574709"/>
            <a:ext cx="4096566" cy="3360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Advanced Database Management Project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268935-D101-16D6-059E-126527890D05}"/>
              </a:ext>
            </a:extLst>
          </p:cNvPr>
          <p:cNvSpPr/>
          <p:nvPr/>
        </p:nvSpPr>
        <p:spPr>
          <a:xfrm>
            <a:off x="2754326" y="3534419"/>
            <a:ext cx="4635475" cy="336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with</a:t>
            </a:r>
            <a:endParaRPr lang="en-US" sz="1600" dirty="0">
              <a:solidFill>
                <a:schemeClr val="tx1"/>
              </a:solidFill>
              <a:latin typeface="Matura MT Script Capitals" panose="03020802060602070202" pitchFamily="66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A3353407-E00A-D9ED-3C11-ACC8EB0A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041" y="3985594"/>
            <a:ext cx="2353006" cy="6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1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EE860-6F03-2E58-E574-56E56DB57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94338B2-7023-6561-3B3C-203E18325C36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rgbClr val="F3B2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           CRUD OPERATIONS - </a:t>
            </a: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STATEMENTS(D)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25EBE-1277-A3CD-7C2B-201A0BF49EFC}"/>
              </a:ext>
            </a:extLst>
          </p:cNvPr>
          <p:cNvSpPr txBox="1"/>
          <p:nvPr/>
        </p:nvSpPr>
        <p:spPr>
          <a:xfrm>
            <a:off x="703073" y="1842908"/>
            <a:ext cx="45934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--Delete all reviews for a specific product</a:t>
            </a:r>
          </a:p>
          <a:p>
            <a:pPr rtl="0"/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reviews</a:t>
            </a:r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product_id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'B07JW9H4J1'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sz="1400" b="0" dirty="0">
              <a:effectLst/>
            </a:endParaRPr>
          </a:p>
          <a:p>
            <a:pPr rtl="0"/>
            <a:br>
              <a:rPr lang="en-IN" sz="1400" b="0" dirty="0">
                <a:effectLst/>
              </a:rPr>
            </a:br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--Delete a specific product</a:t>
            </a:r>
          </a:p>
          <a:p>
            <a:pPr rtl="0"/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products</a:t>
            </a:r>
            <a:endParaRPr lang="en-IN" sz="140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product_id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'B09XYZ1234’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endParaRPr lang="en-IN" sz="1400" b="1" dirty="0">
              <a:solidFill>
                <a:srgbClr val="212121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--Delete a specific user:</a:t>
            </a:r>
          </a:p>
          <a:p>
            <a:pPr rtl="0"/>
            <a:endParaRPr lang="en-IN" sz="1400" b="0" dirty="0">
              <a:effectLst/>
              <a:highlight>
                <a:srgbClr val="F3B21B"/>
              </a:highlight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users</a:t>
            </a:r>
            <a:endParaRPr lang="en-IN" sz="140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user_id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'AG1234567890'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N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2A0D025-47A5-7D81-CCC3-F15BA3E539A1}"/>
              </a:ext>
            </a:extLst>
          </p:cNvPr>
          <p:cNvSpPr/>
          <p:nvPr/>
        </p:nvSpPr>
        <p:spPr>
          <a:xfrm>
            <a:off x="736645" y="4452650"/>
            <a:ext cx="2233416" cy="2099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72000" endPos="9202" dist="50800" dir="5400000" sy="-100000" algn="bl" rotWithShape="0"/>
            <a:softEdge rad="58395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86AA34-1702-A7DF-3D1D-E4DB1B69A815}"/>
              </a:ext>
            </a:extLst>
          </p:cNvPr>
          <p:cNvSpPr/>
          <p:nvPr/>
        </p:nvSpPr>
        <p:spPr>
          <a:xfrm>
            <a:off x="3136581" y="4467694"/>
            <a:ext cx="2233416" cy="2099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72000" endPos="9202" dist="50800" dir="5400000" sy="-100000" algn="bl" rotWithShape="0"/>
            <a:softEdge rad="58395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3DCA6B-AD44-D444-117F-33891A0F32D7}"/>
              </a:ext>
            </a:extLst>
          </p:cNvPr>
          <p:cNvSpPr/>
          <p:nvPr/>
        </p:nvSpPr>
        <p:spPr>
          <a:xfrm>
            <a:off x="5511221" y="4471290"/>
            <a:ext cx="2233416" cy="2099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72000" endPos="9202" dist="50800" dir="5400000" sy="-100000" algn="bl" rotWithShape="0"/>
            <a:softEdge rad="58395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3B7823C-D3F4-3FEB-46CB-B3AFF8E3A748}"/>
              </a:ext>
            </a:extLst>
          </p:cNvPr>
          <p:cNvSpPr/>
          <p:nvPr/>
        </p:nvSpPr>
        <p:spPr>
          <a:xfrm>
            <a:off x="7891901" y="4483252"/>
            <a:ext cx="2233416" cy="20998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stA="72000" endPos="9202" dist="50800" dir="5400000" sy="-100000" algn="bl" rotWithShape="0"/>
            <a:softEdge rad="58395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C5AF70-25B5-FA34-665F-E9BED587D7F5}"/>
              </a:ext>
            </a:extLst>
          </p:cNvPr>
          <p:cNvSpPr/>
          <p:nvPr/>
        </p:nvSpPr>
        <p:spPr>
          <a:xfrm>
            <a:off x="756049" y="4679032"/>
            <a:ext cx="20226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Store and 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Handling a large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Organized and easily accessible.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F020B0C-EAF3-BFE9-2178-9C478F6673AB}"/>
              </a:ext>
            </a:extLst>
          </p:cNvPr>
          <p:cNvSpPr/>
          <p:nvPr/>
        </p:nvSpPr>
        <p:spPr>
          <a:xfrm>
            <a:off x="3139701" y="4679031"/>
            <a:ext cx="216093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Optimized for speed, with features like the Aria storage engine and thread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Supports a wide range of storage engines, plugins, etc.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D744D10-B6B2-CDBE-22C2-30648FC0C948}"/>
              </a:ext>
            </a:extLst>
          </p:cNvPr>
          <p:cNvSpPr/>
          <p:nvPr/>
        </p:nvSpPr>
        <p:spPr>
          <a:xfrm>
            <a:off x="5541309" y="4632956"/>
            <a:ext cx="21560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Create</a:t>
            </a:r>
            <a:r>
              <a:rPr lang="en-IN" sz="1400" dirty="0">
                <a:solidFill>
                  <a:schemeClr val="bg1"/>
                </a:solidFill>
              </a:rPr>
              <a:t>: Adding new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Read</a:t>
            </a:r>
            <a:r>
              <a:rPr lang="en-IN" sz="1400" dirty="0">
                <a:solidFill>
                  <a:schemeClr val="bg1"/>
                </a:solidFill>
              </a:rPr>
              <a:t>: Retrieving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Update</a:t>
            </a:r>
            <a:r>
              <a:rPr lang="en-IN" sz="1400" dirty="0">
                <a:solidFill>
                  <a:schemeClr val="bg1"/>
                </a:solidFill>
              </a:rPr>
              <a:t>: Modifying existing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</a:rPr>
              <a:t>Delete</a:t>
            </a:r>
            <a:r>
              <a:rPr lang="en-IN" sz="1400" dirty="0">
                <a:solidFill>
                  <a:schemeClr val="bg1"/>
                </a:solidFill>
              </a:rPr>
              <a:t>: Removing data that is no longer needed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73D108-6B60-2A1D-EC7E-5C940BD26847}"/>
              </a:ext>
            </a:extLst>
          </p:cNvPr>
          <p:cNvSpPr/>
          <p:nvPr/>
        </p:nvSpPr>
        <p:spPr>
          <a:xfrm>
            <a:off x="7936947" y="4632956"/>
            <a:ext cx="20495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Efficient retrieval and analysis of product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Integrity and seamless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Generate massive amounts of content</a:t>
            </a:r>
            <a:endParaRPr lang="en-IN" sz="1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AFECC9-DA05-7EDF-3E83-03D3EBD6A5CD}"/>
              </a:ext>
            </a:extLst>
          </p:cNvPr>
          <p:cNvGrpSpPr/>
          <p:nvPr/>
        </p:nvGrpSpPr>
        <p:grpSpPr>
          <a:xfrm>
            <a:off x="3643164" y="2823299"/>
            <a:ext cx="1141954" cy="1819896"/>
            <a:chOff x="5246260" y="2353004"/>
            <a:chExt cx="1412886" cy="238414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17EF242-221C-B9ED-4E97-4800B7507302}"/>
                </a:ext>
              </a:extLst>
            </p:cNvPr>
            <p:cNvSpPr/>
            <p:nvPr/>
          </p:nvSpPr>
          <p:spPr>
            <a:xfrm>
              <a:off x="5882640" y="3219450"/>
              <a:ext cx="124460" cy="1274603"/>
            </a:xfrm>
            <a:prstGeom prst="rect">
              <a:avLst/>
            </a:prstGeom>
            <a:solidFill>
              <a:srgbClr val="F3B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8EBBF1D-CF9C-7755-7014-513DB75B110E}"/>
                </a:ext>
              </a:extLst>
            </p:cNvPr>
            <p:cNvGrpSpPr/>
            <p:nvPr/>
          </p:nvGrpSpPr>
          <p:grpSpPr>
            <a:xfrm>
              <a:off x="5736590" y="4320592"/>
              <a:ext cx="416560" cy="416560"/>
              <a:chOff x="4130040" y="3429000"/>
              <a:chExt cx="586740" cy="586740"/>
            </a:xfrm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C585730-5DC1-BB60-2D3A-CE2464517E00}"/>
                  </a:ext>
                </a:extLst>
              </p:cNvPr>
              <p:cNvSpPr/>
              <p:nvPr/>
            </p:nvSpPr>
            <p:spPr>
              <a:xfrm>
                <a:off x="4130040" y="3429000"/>
                <a:ext cx="586740" cy="5867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F050D1-676A-78F6-EC08-3EC9D84B9DEC}"/>
                  </a:ext>
                </a:extLst>
              </p:cNvPr>
              <p:cNvSpPr/>
              <p:nvPr/>
            </p:nvSpPr>
            <p:spPr>
              <a:xfrm>
                <a:off x="4186238" y="3485198"/>
                <a:ext cx="474345" cy="474345"/>
              </a:xfrm>
              <a:prstGeom prst="ellipse">
                <a:avLst/>
              </a:prstGeom>
              <a:solidFill>
                <a:srgbClr val="F3B2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FFAF84B-5906-4E3F-CBA7-2D7C657944BD}"/>
                </a:ext>
              </a:extLst>
            </p:cNvPr>
            <p:cNvSpPr/>
            <p:nvPr/>
          </p:nvSpPr>
          <p:spPr>
            <a:xfrm>
              <a:off x="5246260" y="2353004"/>
              <a:ext cx="1412886" cy="1386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2714B5-92D2-DE00-2F89-7749224AE74E}"/>
              </a:ext>
            </a:extLst>
          </p:cNvPr>
          <p:cNvGrpSpPr/>
          <p:nvPr/>
        </p:nvGrpSpPr>
        <p:grpSpPr>
          <a:xfrm>
            <a:off x="1210002" y="2815792"/>
            <a:ext cx="1141954" cy="1819896"/>
            <a:chOff x="5246260" y="2353004"/>
            <a:chExt cx="1412886" cy="23841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CDE1AD0-1940-3176-BDAF-255C6414E862}"/>
                </a:ext>
              </a:extLst>
            </p:cNvPr>
            <p:cNvSpPr/>
            <p:nvPr/>
          </p:nvSpPr>
          <p:spPr>
            <a:xfrm>
              <a:off x="5882640" y="3219450"/>
              <a:ext cx="124460" cy="1274603"/>
            </a:xfrm>
            <a:prstGeom prst="rect">
              <a:avLst/>
            </a:prstGeom>
            <a:solidFill>
              <a:srgbClr val="F3B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719699E-06B4-EB06-B7C4-3E3894EE2D6F}"/>
                </a:ext>
              </a:extLst>
            </p:cNvPr>
            <p:cNvGrpSpPr/>
            <p:nvPr/>
          </p:nvGrpSpPr>
          <p:grpSpPr>
            <a:xfrm>
              <a:off x="5736590" y="4320592"/>
              <a:ext cx="416560" cy="416560"/>
              <a:chOff x="4130040" y="3429000"/>
              <a:chExt cx="586740" cy="586740"/>
            </a:xfrm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34BBCAE-A1C1-D44C-4678-5E459C81B4EE}"/>
                  </a:ext>
                </a:extLst>
              </p:cNvPr>
              <p:cNvSpPr/>
              <p:nvPr/>
            </p:nvSpPr>
            <p:spPr>
              <a:xfrm>
                <a:off x="4130040" y="3429000"/>
                <a:ext cx="586740" cy="5867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BFF7643-EA6F-9A75-7707-B00E854EEC30}"/>
                  </a:ext>
                </a:extLst>
              </p:cNvPr>
              <p:cNvSpPr/>
              <p:nvPr/>
            </p:nvSpPr>
            <p:spPr>
              <a:xfrm>
                <a:off x="4186238" y="3485198"/>
                <a:ext cx="474345" cy="474345"/>
              </a:xfrm>
              <a:prstGeom prst="ellipse">
                <a:avLst/>
              </a:prstGeom>
              <a:solidFill>
                <a:srgbClr val="F3B2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DA373DE-4D87-0ABE-E0A9-E0FE9FC9990E}"/>
                </a:ext>
              </a:extLst>
            </p:cNvPr>
            <p:cNvSpPr/>
            <p:nvPr/>
          </p:nvSpPr>
          <p:spPr>
            <a:xfrm>
              <a:off x="5246260" y="2353004"/>
              <a:ext cx="1412886" cy="1386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FB40824-4720-A80C-2579-86328BBA1E61}"/>
              </a:ext>
            </a:extLst>
          </p:cNvPr>
          <p:cNvGrpSpPr/>
          <p:nvPr/>
        </p:nvGrpSpPr>
        <p:grpSpPr>
          <a:xfrm>
            <a:off x="8494932" y="2832855"/>
            <a:ext cx="1141954" cy="1819896"/>
            <a:chOff x="5246260" y="2353004"/>
            <a:chExt cx="1412886" cy="238414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53BB5A0-1B2B-A645-B1EF-0685FA0C6B8D}"/>
                </a:ext>
              </a:extLst>
            </p:cNvPr>
            <p:cNvSpPr/>
            <p:nvPr/>
          </p:nvSpPr>
          <p:spPr>
            <a:xfrm>
              <a:off x="5882640" y="3219450"/>
              <a:ext cx="124460" cy="1274603"/>
            </a:xfrm>
            <a:prstGeom prst="rect">
              <a:avLst/>
            </a:prstGeom>
            <a:solidFill>
              <a:srgbClr val="F3B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4F36A9D-610C-20AB-92C9-1BD539DECF50}"/>
                </a:ext>
              </a:extLst>
            </p:cNvPr>
            <p:cNvGrpSpPr/>
            <p:nvPr/>
          </p:nvGrpSpPr>
          <p:grpSpPr>
            <a:xfrm>
              <a:off x="5736590" y="4320592"/>
              <a:ext cx="416560" cy="416560"/>
              <a:chOff x="4130040" y="3429000"/>
              <a:chExt cx="586740" cy="586740"/>
            </a:xfrm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ECD97FC-1128-7797-7BF9-5CE9AFB1BFB4}"/>
                  </a:ext>
                </a:extLst>
              </p:cNvPr>
              <p:cNvSpPr/>
              <p:nvPr/>
            </p:nvSpPr>
            <p:spPr>
              <a:xfrm>
                <a:off x="4130040" y="3429000"/>
                <a:ext cx="586740" cy="5867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F25A369-C366-B439-8BAF-36D09A5F497A}"/>
                  </a:ext>
                </a:extLst>
              </p:cNvPr>
              <p:cNvSpPr/>
              <p:nvPr/>
            </p:nvSpPr>
            <p:spPr>
              <a:xfrm>
                <a:off x="4186238" y="3485198"/>
                <a:ext cx="474345" cy="474345"/>
              </a:xfrm>
              <a:prstGeom prst="ellipse">
                <a:avLst/>
              </a:prstGeom>
              <a:solidFill>
                <a:srgbClr val="F3B2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1B8E177-7ACC-8350-9D27-E698C805B8A3}"/>
                </a:ext>
              </a:extLst>
            </p:cNvPr>
            <p:cNvSpPr/>
            <p:nvPr/>
          </p:nvSpPr>
          <p:spPr>
            <a:xfrm>
              <a:off x="5246260" y="2353004"/>
              <a:ext cx="1412886" cy="1386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2DFEE02-C06F-78B4-8766-A4CC7E4981F1}"/>
              </a:ext>
            </a:extLst>
          </p:cNvPr>
          <p:cNvGrpSpPr/>
          <p:nvPr/>
        </p:nvGrpSpPr>
        <p:grpSpPr>
          <a:xfrm>
            <a:off x="6061770" y="2825348"/>
            <a:ext cx="1141954" cy="1819896"/>
            <a:chOff x="5246260" y="2353004"/>
            <a:chExt cx="1412886" cy="238414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FAF9FC-AA7B-B96C-2B0B-274C98775DDB}"/>
                </a:ext>
              </a:extLst>
            </p:cNvPr>
            <p:cNvSpPr/>
            <p:nvPr/>
          </p:nvSpPr>
          <p:spPr>
            <a:xfrm>
              <a:off x="5882640" y="3219450"/>
              <a:ext cx="124460" cy="1274603"/>
            </a:xfrm>
            <a:prstGeom prst="rect">
              <a:avLst/>
            </a:prstGeom>
            <a:solidFill>
              <a:srgbClr val="F3B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54F386B-30C4-FEA2-1A19-DE46114EA4DC}"/>
                </a:ext>
              </a:extLst>
            </p:cNvPr>
            <p:cNvGrpSpPr/>
            <p:nvPr/>
          </p:nvGrpSpPr>
          <p:grpSpPr>
            <a:xfrm>
              <a:off x="5736590" y="4320592"/>
              <a:ext cx="416560" cy="416560"/>
              <a:chOff x="4130040" y="3429000"/>
              <a:chExt cx="586740" cy="586740"/>
            </a:xfrm>
            <a:effectLst>
              <a:outerShdw blurRad="50800" dist="762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BF7A211-14A3-08C7-1938-29756694E9BA}"/>
                  </a:ext>
                </a:extLst>
              </p:cNvPr>
              <p:cNvSpPr/>
              <p:nvPr/>
            </p:nvSpPr>
            <p:spPr>
              <a:xfrm>
                <a:off x="4130040" y="3429000"/>
                <a:ext cx="586740" cy="5867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F71BC2C-7D4D-9EFF-F598-DB579AAA93AB}"/>
                  </a:ext>
                </a:extLst>
              </p:cNvPr>
              <p:cNvSpPr/>
              <p:nvPr/>
            </p:nvSpPr>
            <p:spPr>
              <a:xfrm>
                <a:off x="4186238" y="3485198"/>
                <a:ext cx="474345" cy="474345"/>
              </a:xfrm>
              <a:prstGeom prst="ellipse">
                <a:avLst/>
              </a:prstGeom>
              <a:solidFill>
                <a:srgbClr val="F3B2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E9E0969-5677-BA26-B7D6-DB32C9F10C96}"/>
                </a:ext>
              </a:extLst>
            </p:cNvPr>
            <p:cNvSpPr/>
            <p:nvPr/>
          </p:nvSpPr>
          <p:spPr>
            <a:xfrm>
              <a:off x="5246260" y="2353004"/>
              <a:ext cx="1412886" cy="1386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A91B117-17CC-04CB-6412-5FAC2164C383}"/>
              </a:ext>
            </a:extLst>
          </p:cNvPr>
          <p:cNvGrpSpPr/>
          <p:nvPr/>
        </p:nvGrpSpPr>
        <p:grpSpPr>
          <a:xfrm>
            <a:off x="756049" y="2181301"/>
            <a:ext cx="9383626" cy="638038"/>
            <a:chOff x="541737" y="2085790"/>
            <a:chExt cx="9383626" cy="63803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95310B8-45BA-0B5A-EB7D-9A53400ECF60}"/>
                </a:ext>
              </a:extLst>
            </p:cNvPr>
            <p:cNvSpPr/>
            <p:nvPr/>
          </p:nvSpPr>
          <p:spPr>
            <a:xfrm>
              <a:off x="541737" y="2402934"/>
              <a:ext cx="242565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/>
                <a:t>Efficient Data Organization</a:t>
              </a:r>
              <a:endParaRPr lang="en-IN" sz="14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1AD40AF-5222-186E-1B51-C0EEDEB5747C}"/>
                </a:ext>
              </a:extLst>
            </p:cNvPr>
            <p:cNvSpPr/>
            <p:nvPr/>
          </p:nvSpPr>
          <p:spPr>
            <a:xfrm>
              <a:off x="3308606" y="2416051"/>
              <a:ext cx="1706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/>
                <a:t>High Performance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5BB67AF-7F7C-A71D-5BA9-7358C90461AF}"/>
                </a:ext>
              </a:extLst>
            </p:cNvPr>
            <p:cNvSpPr/>
            <p:nvPr/>
          </p:nvSpPr>
          <p:spPr>
            <a:xfrm>
              <a:off x="5714232" y="2414601"/>
              <a:ext cx="17064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400" b="1" dirty="0"/>
                <a:t>CRUD Operations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57484A1-1DB5-BFBA-B479-A44166B70F47}"/>
                </a:ext>
              </a:extLst>
            </p:cNvPr>
            <p:cNvSpPr txBox="1"/>
            <p:nvPr/>
          </p:nvSpPr>
          <p:spPr>
            <a:xfrm>
              <a:off x="7780035" y="2187905"/>
              <a:ext cx="2145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/>
                <a:t>Ideal Application for Online Retail Platforms</a:t>
              </a:r>
              <a:endParaRPr lang="en-US" sz="1400" b="1" dirty="0"/>
            </a:p>
          </p:txBody>
        </p:sp>
        <p:sp>
          <p:nvSpPr>
            <p:cNvPr id="127" name="Right Bracket 126">
              <a:extLst>
                <a:ext uri="{FF2B5EF4-FFF2-40B4-BE49-F238E27FC236}">
                  <a16:creationId xmlns:a16="http://schemas.microsoft.com/office/drawing/2014/main" id="{6E6041BB-BADE-0373-31D1-B295AF4C8B6E}"/>
                </a:ext>
              </a:extLst>
            </p:cNvPr>
            <p:cNvSpPr/>
            <p:nvPr/>
          </p:nvSpPr>
          <p:spPr>
            <a:xfrm rot="16200000">
              <a:off x="5161241" y="-1565410"/>
              <a:ext cx="168918" cy="747132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59319D-F12E-D9DA-44B0-4E626003FA49}"/>
                </a:ext>
              </a:extLst>
            </p:cNvPr>
            <p:cNvCxnSpPr/>
            <p:nvPr/>
          </p:nvCxnSpPr>
          <p:spPr>
            <a:xfrm>
              <a:off x="4043795" y="2085790"/>
              <a:ext cx="0" cy="1021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074CA9E-F241-8F66-A3ED-75E53257446C}"/>
                </a:ext>
              </a:extLst>
            </p:cNvPr>
            <p:cNvCxnSpPr>
              <a:cxnSpLocks/>
            </p:cNvCxnSpPr>
            <p:nvPr/>
          </p:nvCxnSpPr>
          <p:spPr>
            <a:xfrm>
              <a:off x="6419537" y="2097231"/>
              <a:ext cx="0" cy="1021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45A8D64-9281-CA3A-4DD9-E7FE112FCD6A}"/>
              </a:ext>
            </a:extLst>
          </p:cNvPr>
          <p:cNvGrpSpPr/>
          <p:nvPr/>
        </p:nvGrpSpPr>
        <p:grpSpPr>
          <a:xfrm>
            <a:off x="557213" y="891783"/>
            <a:ext cx="9582461" cy="1192380"/>
            <a:chOff x="371477" y="724832"/>
            <a:chExt cx="9582461" cy="11923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19B710F-72BA-9B3E-106F-50FA03FE5C5C}"/>
                </a:ext>
              </a:extLst>
            </p:cNvPr>
            <p:cNvSpPr/>
            <p:nvPr/>
          </p:nvSpPr>
          <p:spPr>
            <a:xfrm>
              <a:off x="4589544" y="809217"/>
              <a:ext cx="204289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MariaDB 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7DF2196-EF1D-9F19-7B78-498CAA061CC2}"/>
                </a:ext>
              </a:extLst>
            </p:cNvPr>
            <p:cNvSpPr/>
            <p:nvPr/>
          </p:nvSpPr>
          <p:spPr>
            <a:xfrm>
              <a:off x="371477" y="1393992"/>
              <a:ext cx="958246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en-IN" sz="1400" dirty="0"/>
                <a:t>The Amazon Product Reviews database is built on </a:t>
              </a:r>
              <a:r>
                <a:rPr lang="en-IN" sz="1400" b="1" dirty="0"/>
                <a:t>MariaDB</a:t>
              </a:r>
              <a:r>
                <a:rPr lang="en-IN" sz="1400" dirty="0"/>
                <a:t>, an efficient and open-source relational database management system (DBMS). It is designed to remain free under the GNU General Public License. It is highly compatible with MySQL.</a:t>
              </a:r>
              <a:endParaRPr lang="en-IN" sz="1400" b="1" dirty="0"/>
            </a:p>
          </p:txBody>
        </p:sp>
        <p:pic>
          <p:nvPicPr>
            <p:cNvPr id="3078" name="Picture 6" descr="Amazon Reviews Scraper - online Amazon product review extractor">
              <a:extLst>
                <a:ext uri="{FF2B5EF4-FFF2-40B4-BE49-F238E27FC236}">
                  <a16:creationId xmlns:a16="http://schemas.microsoft.com/office/drawing/2014/main" id="{226892A4-8754-77AE-4E6E-E641AA05CD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404" y="724832"/>
              <a:ext cx="669160" cy="669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FD0C35E-FB07-21B8-C2B6-A503A1BDE0E4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Aptos Narrow" panose="020B0004020202020204" pitchFamily="34" charset="0"/>
                <a:cs typeface="Angsana New" panose="02020603050405020304" pitchFamily="18" charset="-34"/>
              </a:rPr>
              <a:t>         </a:t>
            </a:r>
            <a:r>
              <a:rPr lang="en-US" sz="3200" b="1" dirty="0">
                <a:solidFill>
                  <a:srgbClr val="F3B21B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MARIADB DATA BASE  </a:t>
            </a:r>
            <a:r>
              <a:rPr lang="en-US" sz="3200" b="1" dirty="0">
                <a:latin typeface="Aptos Narrow" panose="020B0004020202020204" pitchFamily="34" charset="0"/>
                <a:cs typeface="Angsana New" panose="02020603050405020304" pitchFamily="18" charset="-34"/>
              </a:rPr>
              <a:t>DESCRIPTION</a:t>
            </a:r>
          </a:p>
        </p:txBody>
      </p:sp>
      <p:pic>
        <p:nvPicPr>
          <p:cNvPr id="139" name="Picture 16" descr="Free Startup PPT Templates &amp; Google Slides Themes – SlidesCarnival">
            <a:extLst>
              <a:ext uri="{FF2B5EF4-FFF2-40B4-BE49-F238E27FC236}">
                <a16:creationId xmlns:a16="http://schemas.microsoft.com/office/drawing/2014/main" id="{E2DDCA9B-635C-3432-9806-E651E07C7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9" b="-3137"/>
          <a:stretch/>
        </p:blipFill>
        <p:spPr bwMode="auto">
          <a:xfrm>
            <a:off x="10266541" y="5106036"/>
            <a:ext cx="1699304" cy="18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98,900+ Efficiency Icon Stock Illustrations, Royalty-Free Vector Graphics &amp;  Clip Art - iStock | Cost efficiency icon, Energy efficiency icon, Efficiency  icon vector">
            <a:extLst>
              <a:ext uri="{FF2B5EF4-FFF2-40B4-BE49-F238E27FC236}">
                <a16:creationId xmlns:a16="http://schemas.microsoft.com/office/drawing/2014/main" id="{C9BCCC8F-7636-B414-079B-40723F2E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38" y="3023937"/>
            <a:ext cx="897417" cy="64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able Icon | IconExperience - Professional Icons » O-Collection">
            <a:extLst>
              <a:ext uri="{FF2B5EF4-FFF2-40B4-BE49-F238E27FC236}">
                <a16:creationId xmlns:a16="http://schemas.microsoft.com/office/drawing/2014/main" id="{2E3F4D0D-1A8C-ADEB-23C7-2A0E3F8B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05" y="3134984"/>
            <a:ext cx="467875" cy="46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etroleum refining industry sign icon Royalty Free Vector">
            <a:extLst>
              <a:ext uri="{FF2B5EF4-FFF2-40B4-BE49-F238E27FC236}">
                <a16:creationId xmlns:a16="http://schemas.microsoft.com/office/drawing/2014/main" id="{2B3E7E2A-4018-A8AD-C2EF-A7BAB36A7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 bwMode="auto">
          <a:xfrm>
            <a:off x="6360550" y="3113193"/>
            <a:ext cx="517525" cy="51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915,940 Black Shop Icon Royalty-Free Images, Stock Photos &amp; Pictures |  Shutterstock">
            <a:extLst>
              <a:ext uri="{FF2B5EF4-FFF2-40B4-BE49-F238E27FC236}">
                <a16:creationId xmlns:a16="http://schemas.microsoft.com/office/drawing/2014/main" id="{A25A8DA3-4D7E-1B9C-4123-774323CD5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3" y="2972168"/>
            <a:ext cx="815265" cy="81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74D76-6216-7A0C-7F69-3A0E19AE8A92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>
                <a:latin typeface="Aptos Narrow" panose="020B0004020202020204" pitchFamily="34" charset="0"/>
                <a:cs typeface="Angsana New" panose="02020603050405020304" pitchFamily="18" charset="-34"/>
              </a:rPr>
              <a:t>         AMAZON REVIEWS DATASET – </a:t>
            </a:r>
            <a:r>
              <a:rPr lang="en-US" sz="3200" b="1">
                <a:solidFill>
                  <a:srgbClr val="F3B21B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KDD NUGGETS</a:t>
            </a:r>
            <a:endParaRPr lang="en-US" sz="3200" b="1" dirty="0">
              <a:solidFill>
                <a:srgbClr val="F3B21B"/>
              </a:solidFill>
              <a:latin typeface="Aptos Narrow" panose="020B0004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642B8-CDA3-1B4A-F09E-9980C3464866}"/>
              </a:ext>
            </a:extLst>
          </p:cNvPr>
          <p:cNvSpPr txBox="1"/>
          <p:nvPr/>
        </p:nvSpPr>
        <p:spPr>
          <a:xfrm>
            <a:off x="684817" y="3129919"/>
            <a:ext cx="10572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https://www.kaggle.com/code/mehakiftikhar/amazon-sales-dataset-eda/notebook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2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IN" sz="1600" dirty="0">
                <a:solidFill>
                  <a:srgbClr val="2022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ataset is scraped from the official website of Amazon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0221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1K+ Amazon Product's Ratings and Reviews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product entry includes attributes such as product ID, name, category, pricing information, discount percentage, average rating, and rating count, providing a comprehensive view of each product's performance on Amazon.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F29E3BF3-F66D-2FA8-58B6-5FAE12A37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3" y="933030"/>
            <a:ext cx="7742008" cy="20009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1F814F-BE72-EF38-21BE-51968204E3EA}"/>
              </a:ext>
            </a:extLst>
          </p:cNvPr>
          <p:cNvSpPr txBox="1"/>
          <p:nvPr/>
        </p:nvSpPr>
        <p:spPr>
          <a:xfrm>
            <a:off x="7900987" y="5040100"/>
            <a:ext cx="4058631" cy="369332"/>
          </a:xfrm>
          <a:prstGeom prst="rect">
            <a:avLst/>
          </a:prstGeom>
          <a:noFill/>
          <a:ln>
            <a:solidFill>
              <a:srgbClr val="F3B21B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Sentiment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A81690-8064-2C6E-A5D4-1B7C7255CE99}"/>
              </a:ext>
            </a:extLst>
          </p:cNvPr>
          <p:cNvSpPr txBox="1"/>
          <p:nvPr/>
        </p:nvSpPr>
        <p:spPr>
          <a:xfrm>
            <a:off x="957262" y="5492425"/>
            <a:ext cx="4058632" cy="369332"/>
          </a:xfrm>
          <a:prstGeom prst="rect">
            <a:avLst/>
          </a:prstGeom>
          <a:noFill/>
          <a:ln>
            <a:solidFill>
              <a:srgbClr val="F3B21B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IN" b="1" dirty="0"/>
              <a:t>Product Recommendation Systems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3F12980-F042-4CAC-D9F6-E21573BF64F0}"/>
              </a:ext>
            </a:extLst>
          </p:cNvPr>
          <p:cNvSpPr txBox="1"/>
          <p:nvPr/>
        </p:nvSpPr>
        <p:spPr>
          <a:xfrm>
            <a:off x="957262" y="4956022"/>
            <a:ext cx="4058632" cy="369332"/>
          </a:xfrm>
          <a:prstGeom prst="rect">
            <a:avLst/>
          </a:prstGeom>
          <a:noFill/>
          <a:ln>
            <a:solidFill>
              <a:srgbClr val="F3B21B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IN" b="1" dirty="0"/>
              <a:t>Brand Reputation Management</a:t>
            </a:r>
            <a:endParaRPr lang="en-IN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3CD10EE-E1B2-94BE-C62E-2ED708327428}"/>
              </a:ext>
            </a:extLst>
          </p:cNvPr>
          <p:cNvSpPr txBox="1"/>
          <p:nvPr/>
        </p:nvSpPr>
        <p:spPr>
          <a:xfrm>
            <a:off x="7900988" y="5602970"/>
            <a:ext cx="4058632" cy="369332"/>
          </a:xfrm>
          <a:prstGeom prst="rect">
            <a:avLst/>
          </a:prstGeom>
          <a:noFill/>
          <a:ln>
            <a:solidFill>
              <a:srgbClr val="F3B21B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IN" b="1" dirty="0"/>
              <a:t>Market Research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3D27DCDC-79D5-AEBB-A0F8-6C78B74431B0}"/>
              </a:ext>
            </a:extLst>
          </p:cNvPr>
          <p:cNvSpPr txBox="1"/>
          <p:nvPr/>
        </p:nvSpPr>
        <p:spPr>
          <a:xfrm>
            <a:off x="957262" y="6048860"/>
            <a:ext cx="4058632" cy="369332"/>
          </a:xfrm>
          <a:prstGeom prst="rect">
            <a:avLst/>
          </a:prstGeom>
          <a:noFill/>
          <a:ln>
            <a:solidFill>
              <a:srgbClr val="F3B21B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IN" b="1" dirty="0"/>
              <a:t>Quality Analysis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96598A65-9535-06FF-CCF1-68E46341A012}"/>
              </a:ext>
            </a:extLst>
          </p:cNvPr>
          <p:cNvSpPr/>
          <p:nvPr/>
        </p:nvSpPr>
        <p:spPr>
          <a:xfrm>
            <a:off x="5672627" y="4895515"/>
            <a:ext cx="1571625" cy="1489288"/>
          </a:xfrm>
          <a:prstGeom prst="ellipse">
            <a:avLst/>
          </a:prstGeom>
          <a:solidFill>
            <a:srgbClr val="F3B21B"/>
          </a:solidFill>
          <a:ln>
            <a:noFill/>
          </a:ln>
          <a:effectLst>
            <a:reflection stA="18966" endPos="59000" dist="50800" dir="5400000" sy="-100000" algn="bl" rotWithShape="0"/>
            <a:softEdge rad="89476"/>
          </a:effectLst>
          <a:scene3d>
            <a:camera prst="orthographicFront"/>
            <a:lightRig rig="threePt" dir="t"/>
          </a:scene3d>
          <a:sp3d>
            <a:bevelT w="6350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C40E241-AB4E-55D0-BF22-3468C58BF74B}"/>
              </a:ext>
            </a:extLst>
          </p:cNvPr>
          <p:cNvSpPr txBox="1"/>
          <p:nvPr/>
        </p:nvSpPr>
        <p:spPr>
          <a:xfrm>
            <a:off x="5569324" y="5278639"/>
            <a:ext cx="1778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Potential </a:t>
            </a:r>
          </a:p>
          <a:p>
            <a:pPr algn="ctr"/>
            <a:r>
              <a:rPr lang="en-IN" b="1" dirty="0"/>
              <a:t>Applications</a:t>
            </a:r>
            <a:endParaRPr lang="en-US" b="1" dirty="0"/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F1EA0B3-66C0-F82D-2FD7-D81EB0880A5C}"/>
              </a:ext>
            </a:extLst>
          </p:cNvPr>
          <p:cNvCxnSpPr/>
          <p:nvPr/>
        </p:nvCxnSpPr>
        <p:spPr>
          <a:xfrm flipH="1" flipV="1">
            <a:off x="5157788" y="5157788"/>
            <a:ext cx="514839" cy="120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10FE4AF1-B8DB-49E3-14CE-3C985FEC27CE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5015894" y="5658920"/>
            <a:ext cx="606552" cy="18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C7A817DF-E021-A883-C5F1-ECD949F603E1}"/>
              </a:ext>
            </a:extLst>
          </p:cNvPr>
          <p:cNvCxnSpPr>
            <a:cxnSpLocks/>
          </p:cNvCxnSpPr>
          <p:nvPr/>
        </p:nvCxnSpPr>
        <p:spPr>
          <a:xfrm flipH="1">
            <a:off x="5111932" y="5912208"/>
            <a:ext cx="547143" cy="233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578845DF-E6F4-4840-588A-443442E26B27}"/>
              </a:ext>
            </a:extLst>
          </p:cNvPr>
          <p:cNvCxnSpPr>
            <a:cxnSpLocks/>
          </p:cNvCxnSpPr>
          <p:nvPr/>
        </p:nvCxnSpPr>
        <p:spPr>
          <a:xfrm>
            <a:off x="7259476" y="5738709"/>
            <a:ext cx="602919" cy="17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A72D1750-DD1C-7F93-70B6-135D28203FE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209246" y="5224766"/>
            <a:ext cx="691741" cy="280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79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8DFB9-FCD0-E432-B79D-F92A0BAC9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5700A18A-B305-E728-1F8F-1655568F2E3F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Aptos Narrow" panose="020B0004020202020204" pitchFamily="34" charset="0"/>
                <a:cs typeface="Angsana New" panose="02020603050405020304" pitchFamily="18" charset="-34"/>
              </a:rPr>
              <a:t>        </a:t>
            </a:r>
            <a:r>
              <a:rPr lang="en-US" sz="3200" b="1" dirty="0">
                <a:solidFill>
                  <a:srgbClr val="F3B21B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DATA STRUCTURE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556FBAE-928D-4884-37C3-B3B4D1286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58377"/>
              </p:ext>
            </p:extLst>
          </p:nvPr>
        </p:nvGraphicFramePr>
        <p:xfrm>
          <a:off x="871533" y="4752512"/>
          <a:ext cx="4419601" cy="1814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4139400316"/>
                    </a:ext>
                  </a:extLst>
                </a:gridCol>
                <a:gridCol w="3103124">
                  <a:extLst>
                    <a:ext uri="{9D8B030D-6E8A-4147-A177-3AD203B41FA5}">
                      <a16:colId xmlns:a16="http://schemas.microsoft.com/office/drawing/2014/main" val="2828206711"/>
                    </a:ext>
                  </a:extLst>
                </a:gridCol>
              </a:tblGrid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Attribute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3B2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3B2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81997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review_id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 identifier for each review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1349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review_tittle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the title of the review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40015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review_content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the content of the review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656692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image_link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Link to the product's image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38737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product_link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URL to the product's official Amazon page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006341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product_id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 identifier for each product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59396"/>
                  </a:ext>
                </a:extLst>
              </a:tr>
              <a:tr h="226814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user_id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 identifier for each user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52779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C73B9A2-952A-DF69-67A3-A4A92EC86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34005"/>
              </p:ext>
            </p:extLst>
          </p:nvPr>
        </p:nvGraphicFramePr>
        <p:xfrm>
          <a:off x="876298" y="1476837"/>
          <a:ext cx="4414836" cy="659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181">
                  <a:extLst>
                    <a:ext uri="{9D8B030D-6E8A-4147-A177-3AD203B41FA5}">
                      <a16:colId xmlns:a16="http://schemas.microsoft.com/office/drawing/2014/main" val="3611739312"/>
                    </a:ext>
                  </a:extLst>
                </a:gridCol>
                <a:gridCol w="3295655">
                  <a:extLst>
                    <a:ext uri="{9D8B030D-6E8A-4147-A177-3AD203B41FA5}">
                      <a16:colId xmlns:a16="http://schemas.microsoft.com/office/drawing/2014/main" val="302485867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Attribute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3B2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3B2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36817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user_id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 identifier for each user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04450"/>
                  </a:ext>
                </a:extLst>
              </a:tr>
              <a:tr h="22100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user_name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 of the customer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88514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EDBD34D-74B9-A13E-02A4-A9DE9861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43339"/>
              </p:ext>
            </p:extLst>
          </p:nvPr>
        </p:nvGraphicFramePr>
        <p:xfrm>
          <a:off x="888206" y="2291225"/>
          <a:ext cx="4419601" cy="22038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0664">
                  <a:extLst>
                    <a:ext uri="{9D8B030D-6E8A-4147-A177-3AD203B41FA5}">
                      <a16:colId xmlns:a16="http://schemas.microsoft.com/office/drawing/2014/main" val="1291347210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4070843636"/>
                    </a:ext>
                  </a:extLst>
                </a:gridCol>
              </a:tblGrid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Attribute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3B2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3B2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687916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product_id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Unique identifier for each product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52738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product_name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 name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39434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Product category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9510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discounted_price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Original price of the product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89904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actual_price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 after applying discounts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78123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disount_percentage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Percentage discount applied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056598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rating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Average user rating for the product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05170"/>
                  </a:ext>
                </a:extLst>
              </a:tr>
              <a:tr h="21359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rating_count</a:t>
                      </a:r>
                      <a:endParaRPr lang="en-IN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 of ratings the product has received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90872"/>
                  </a:ext>
                </a:extLst>
              </a:tr>
              <a:tr h="28147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about_product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Brief description of the product</a:t>
                      </a:r>
                      <a:endParaRPr lang="en-IN" sz="12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01641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F3D17E13-9C78-A8DB-EF30-F5B081CE0285}"/>
              </a:ext>
            </a:extLst>
          </p:cNvPr>
          <p:cNvSpPr/>
          <p:nvPr/>
        </p:nvSpPr>
        <p:spPr>
          <a:xfrm rot="16200000">
            <a:off x="316708" y="1653512"/>
            <a:ext cx="814387" cy="32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348DF-6F51-5622-29B8-171A14934A66}"/>
              </a:ext>
            </a:extLst>
          </p:cNvPr>
          <p:cNvSpPr/>
          <p:nvPr/>
        </p:nvSpPr>
        <p:spPr>
          <a:xfrm rot="16200000">
            <a:off x="42864" y="3150382"/>
            <a:ext cx="1362075" cy="32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54B378-C929-B4CC-7415-DBC0D3A6A54F}"/>
              </a:ext>
            </a:extLst>
          </p:cNvPr>
          <p:cNvSpPr/>
          <p:nvPr/>
        </p:nvSpPr>
        <p:spPr>
          <a:xfrm rot="16200000">
            <a:off x="42862" y="5495461"/>
            <a:ext cx="1362075" cy="328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reviews</a:t>
            </a:r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A0EA87C1-A15C-124C-4ADD-038328062E3A}"/>
              </a:ext>
            </a:extLst>
          </p:cNvPr>
          <p:cNvSpPr/>
          <p:nvPr/>
        </p:nvSpPr>
        <p:spPr>
          <a:xfrm>
            <a:off x="559593" y="1476837"/>
            <a:ext cx="45719" cy="509018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8D68CD-C184-E187-5AEC-1B9AFAF9FE48}"/>
              </a:ext>
            </a:extLst>
          </p:cNvPr>
          <p:cNvSpPr/>
          <p:nvPr/>
        </p:nvSpPr>
        <p:spPr>
          <a:xfrm rot="16200000">
            <a:off x="-118587" y="3557563"/>
            <a:ext cx="814387" cy="328612"/>
          </a:xfrm>
          <a:prstGeom prst="rect">
            <a:avLst/>
          </a:prstGeom>
          <a:solidFill>
            <a:srgbClr val="F3B2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509933-E896-1E1E-C4F1-4A34D2A6F15E}"/>
              </a:ext>
            </a:extLst>
          </p:cNvPr>
          <p:cNvSpPr txBox="1"/>
          <p:nvPr/>
        </p:nvSpPr>
        <p:spPr>
          <a:xfrm>
            <a:off x="6105525" y="1476837"/>
            <a:ext cx="5219702" cy="5293757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111111"/>
                </a:solidFill>
                <a:effectLst/>
              </a:rPr>
              <a:t>products table: Store detailed information about products sold on Amazon.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111111"/>
                </a:solidFill>
              </a:rPr>
              <a:t>u</a:t>
            </a:r>
            <a:r>
              <a:rPr lang="en-IN" sz="1600" b="0" i="0" u="none" strike="noStrike" dirty="0">
                <a:solidFill>
                  <a:srgbClr val="111111"/>
                </a:solidFill>
                <a:effectLst/>
              </a:rPr>
              <a:t>sers table: Store information about users who have signed up on Amazon.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111111"/>
                </a:solidFill>
                <a:effectLst/>
              </a:rPr>
              <a:t>reviews table : Store information about product reviews.</a:t>
            </a: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</a:t>
            </a:r>
            <a:r>
              <a:rPr lang="en-IN" sz="1600" b="1" i="0" u="none" strike="noStrike" dirty="0">
                <a:effectLst/>
              </a:rPr>
              <a:t>ransactional, supporting consistent, reliable operations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Transactional Design</a:t>
            </a:r>
          </a:p>
          <a:p>
            <a:endParaRPr lang="en-IN" sz="1600" dirty="0"/>
          </a:p>
          <a:p>
            <a:pPr marL="429750" indent="-285750">
              <a:buFont typeface="Wingdings" pitchFamily="2" charset="2"/>
              <a:buChar char="ü"/>
            </a:pPr>
            <a:r>
              <a:rPr lang="en-IN" sz="1600" i="0" u="none" strike="noStrike" dirty="0">
                <a:effectLst/>
              </a:rPr>
              <a:t>ACID (Atomicity, Consistency, Isolation, Durability) compliance</a:t>
            </a:r>
          </a:p>
          <a:p>
            <a:pPr marL="429750" indent="-285750">
              <a:buFont typeface="Wingdings" pitchFamily="2" charset="2"/>
              <a:buChar char="ü"/>
            </a:pPr>
            <a:r>
              <a:rPr lang="en-IN" sz="1600" dirty="0"/>
              <a:t>Relational Integrity</a:t>
            </a:r>
          </a:p>
          <a:p>
            <a:endParaRPr lang="en-IN" sz="1600" dirty="0"/>
          </a:p>
          <a:p>
            <a:pPr marL="774900" indent="-342900">
              <a:buFont typeface="+mj-lt"/>
              <a:buAutoNum type="arabicPeriod"/>
            </a:pPr>
            <a:r>
              <a:rPr lang="en-IN" sz="1600" dirty="0"/>
              <a:t>Products table: Atomic operations, indexed product ID for efficient access.</a:t>
            </a:r>
          </a:p>
          <a:p>
            <a:pPr marL="774900" indent="-342900">
              <a:buFont typeface="+mj-lt"/>
              <a:buAutoNum type="arabicPeriod"/>
            </a:pPr>
            <a:r>
              <a:rPr lang="en-IN" sz="1600" dirty="0"/>
              <a:t>Users table: Primary key on user ID, preventing duplicates.</a:t>
            </a:r>
          </a:p>
          <a:p>
            <a:pPr marL="774900" indent="-342900">
              <a:buFont typeface="+mj-lt"/>
              <a:buAutoNum type="arabicPeriod"/>
            </a:pPr>
            <a:r>
              <a:rPr lang="en-IN" sz="1600" dirty="0"/>
              <a:t>Reviews table: Foreign keys linking products and users, maintaining data accuracy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161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E2ABD8-19C1-2BC6-0083-2A7D154C454C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rgbClr val="F3B2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Aptos Narrow" panose="020B0004020202020204" pitchFamily="34" charset="0"/>
                <a:cs typeface="Angsana New" panose="02020603050405020304" pitchFamily="18" charset="-34"/>
              </a:rPr>
              <a:t>         </a:t>
            </a:r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TRANSACTIONAL INTEGRITY WITH </a:t>
            </a:r>
            <a:r>
              <a:rPr lang="en-US" sz="3200" b="1" dirty="0">
                <a:solidFill>
                  <a:schemeClr val="tx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ACID COMPLIANCE</a:t>
            </a:r>
            <a:r>
              <a:rPr lang="en-US" sz="3200" b="1" dirty="0">
                <a:latin typeface="Aptos Narrow" panose="020B0004020202020204" pitchFamily="34" charset="0"/>
                <a:cs typeface="Angsana New" panose="02020603050405020304" pitchFamily="18" charset="-34"/>
              </a:rPr>
              <a:t>	</a:t>
            </a:r>
            <a:endParaRPr lang="en-US" sz="3200" b="1" dirty="0">
              <a:solidFill>
                <a:srgbClr val="F3B21B"/>
              </a:solidFill>
              <a:latin typeface="Aptos Narrow" panose="020B0004020202020204" pitchFamily="34" charset="0"/>
              <a:cs typeface="Angsana New" panose="02020603050405020304" pitchFamily="18" charset="-34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25727-F497-B9A6-872C-BF59A203FC1E}"/>
              </a:ext>
            </a:extLst>
          </p:cNvPr>
          <p:cNvCxnSpPr>
            <a:cxnSpLocks/>
          </p:cNvCxnSpPr>
          <p:nvPr/>
        </p:nvCxnSpPr>
        <p:spPr>
          <a:xfrm>
            <a:off x="3001652" y="1963686"/>
            <a:ext cx="0" cy="30675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40" name="Group 5139">
            <a:extLst>
              <a:ext uri="{FF2B5EF4-FFF2-40B4-BE49-F238E27FC236}">
                <a16:creationId xmlns:a16="http://schemas.microsoft.com/office/drawing/2014/main" id="{777F8A96-8EFC-7509-096C-2F6A152C3D1E}"/>
              </a:ext>
            </a:extLst>
          </p:cNvPr>
          <p:cNvGrpSpPr/>
          <p:nvPr/>
        </p:nvGrpSpPr>
        <p:grpSpPr>
          <a:xfrm>
            <a:off x="258694" y="2733525"/>
            <a:ext cx="2992170" cy="715358"/>
            <a:chOff x="1466848" y="3700717"/>
            <a:chExt cx="2992170" cy="715358"/>
          </a:xfrm>
        </p:grpSpPr>
        <p:sp>
          <p:nvSpPr>
            <p:cNvPr id="16" name="Freeform: Shape 26">
              <a:extLst>
                <a:ext uri="{FF2B5EF4-FFF2-40B4-BE49-F238E27FC236}">
                  <a16:creationId xmlns:a16="http://schemas.microsoft.com/office/drawing/2014/main" id="{33A1EDCF-A383-67B4-F185-9B2C61E7C72C}"/>
                </a:ext>
              </a:extLst>
            </p:cNvPr>
            <p:cNvSpPr/>
            <p:nvPr/>
          </p:nvSpPr>
          <p:spPr>
            <a:xfrm>
              <a:off x="3920490" y="4053145"/>
              <a:ext cx="223341" cy="5144"/>
            </a:xfrm>
            <a:custGeom>
              <a:avLst/>
              <a:gdLst>
                <a:gd name="connsiteX0" fmla="*/ 0 w 297788"/>
                <a:gd name="connsiteY0" fmla="*/ 0 h 6858"/>
                <a:gd name="connsiteX1" fmla="*/ 297788 w 297788"/>
                <a:gd name="connsiteY1" fmla="*/ 0 h 6858"/>
                <a:gd name="connsiteX2" fmla="*/ 297788 w 297788"/>
                <a:gd name="connsiteY2" fmla="*/ 6858 h 6858"/>
                <a:gd name="connsiteX3" fmla="*/ 0 w 297788"/>
                <a:gd name="connsiteY3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88" h="6858">
                  <a:moveTo>
                    <a:pt x="0" y="0"/>
                  </a:moveTo>
                  <a:lnTo>
                    <a:pt x="297788" y="0"/>
                  </a:lnTo>
                  <a:lnTo>
                    <a:pt x="297788" y="6858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303030"/>
            </a:solidFill>
            <a:ln w="6858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7" name="Freeform: Shape 27">
              <a:extLst>
                <a:ext uri="{FF2B5EF4-FFF2-40B4-BE49-F238E27FC236}">
                  <a16:creationId xmlns:a16="http://schemas.microsoft.com/office/drawing/2014/main" id="{9BF622A4-48B0-1408-0B5E-4D7F1746BBD3}"/>
                </a:ext>
              </a:extLst>
            </p:cNvPr>
            <p:cNvSpPr/>
            <p:nvPr/>
          </p:nvSpPr>
          <p:spPr>
            <a:xfrm>
              <a:off x="3888302" y="3844493"/>
              <a:ext cx="32188" cy="430814"/>
            </a:xfrm>
            <a:custGeom>
              <a:avLst/>
              <a:gdLst>
                <a:gd name="connsiteX0" fmla="*/ 42917 w 42917"/>
                <a:gd name="connsiteY0" fmla="*/ 532688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73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8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7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28">
              <a:extLst>
                <a:ext uri="{FF2B5EF4-FFF2-40B4-BE49-F238E27FC236}">
                  <a16:creationId xmlns:a16="http://schemas.microsoft.com/office/drawing/2014/main" id="{D422D057-2649-1858-F3C9-C7351E70876B}"/>
                </a:ext>
              </a:extLst>
            </p:cNvPr>
            <p:cNvSpPr/>
            <p:nvPr/>
          </p:nvSpPr>
          <p:spPr>
            <a:xfrm>
              <a:off x="1466848" y="3700717"/>
              <a:ext cx="715358" cy="715358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1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1"/>
                    <a:pt x="476905" y="953811"/>
                  </a:cubicBezTo>
                  <a:cubicBezTo>
                    <a:pt x="213518" y="953811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9" name="Freeform: Shape 31">
              <a:extLst>
                <a:ext uri="{FF2B5EF4-FFF2-40B4-BE49-F238E27FC236}">
                  <a16:creationId xmlns:a16="http://schemas.microsoft.com/office/drawing/2014/main" id="{6E7C8FE5-3EEC-2D08-393C-61E17DADC99D}"/>
                </a:ext>
              </a:extLst>
            </p:cNvPr>
            <p:cNvSpPr/>
            <p:nvPr/>
          </p:nvSpPr>
          <p:spPr>
            <a:xfrm>
              <a:off x="1567680" y="3781403"/>
              <a:ext cx="2255789" cy="566011"/>
            </a:xfrm>
            <a:custGeom>
              <a:avLst/>
              <a:gdLst>
                <a:gd name="connsiteX0" fmla="*/ 4421174 w 4481017"/>
                <a:gd name="connsiteY0" fmla="*/ 0 h 766696"/>
                <a:gd name="connsiteX1" fmla="*/ 3952711 w 4481017"/>
                <a:gd name="connsiteY1" fmla="*/ 0 h 766696"/>
                <a:gd name="connsiteX2" fmla="*/ 383349 w 4481017"/>
                <a:gd name="connsiteY2" fmla="*/ 0 h 766696"/>
                <a:gd name="connsiteX3" fmla="*/ 0 w 4481017"/>
                <a:gd name="connsiteY3" fmla="*/ 383349 h 766696"/>
                <a:gd name="connsiteX4" fmla="*/ 0 w 4481017"/>
                <a:gd name="connsiteY4" fmla="*/ 383349 h 766696"/>
                <a:gd name="connsiteX5" fmla="*/ 383349 w 4481017"/>
                <a:gd name="connsiteY5" fmla="*/ 766697 h 766696"/>
                <a:gd name="connsiteX6" fmla="*/ 3952711 w 4481017"/>
                <a:gd name="connsiteY6" fmla="*/ 766697 h 766696"/>
                <a:gd name="connsiteX7" fmla="*/ 4421174 w 4481017"/>
                <a:gd name="connsiteY7" fmla="*/ 766697 h 766696"/>
                <a:gd name="connsiteX8" fmla="*/ 4481017 w 4481017"/>
                <a:gd name="connsiteY8" fmla="*/ 706854 h 766696"/>
                <a:gd name="connsiteX9" fmla="*/ 4481017 w 4481017"/>
                <a:gd name="connsiteY9" fmla="*/ 59843 h 766696"/>
                <a:gd name="connsiteX10" fmla="*/ 4421174 w 4481017"/>
                <a:gd name="connsiteY10" fmla="*/ 0 h 7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6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94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0" name="Freeform: Shape 32">
              <a:extLst>
                <a:ext uri="{FF2B5EF4-FFF2-40B4-BE49-F238E27FC236}">
                  <a16:creationId xmlns:a16="http://schemas.microsoft.com/office/drawing/2014/main" id="{B7F18593-23CF-C04C-2B51-537450D500A4}"/>
                </a:ext>
              </a:extLst>
            </p:cNvPr>
            <p:cNvSpPr/>
            <p:nvPr/>
          </p:nvSpPr>
          <p:spPr>
            <a:xfrm>
              <a:off x="3732197" y="3867423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8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8"/>
                  </a:lnTo>
                  <a:cubicBezTo>
                    <a:pt x="112403" y="502108"/>
                    <a:pt x="0" y="389706"/>
                    <a:pt x="0" y="251051"/>
                  </a:cubicBezTo>
                  <a:cubicBezTo>
                    <a:pt x="0" y="112403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1" name="Freeform: Shape 34">
              <a:extLst>
                <a:ext uri="{FF2B5EF4-FFF2-40B4-BE49-F238E27FC236}">
                  <a16:creationId xmlns:a16="http://schemas.microsoft.com/office/drawing/2014/main" id="{651F3CEC-2F6C-5427-8133-B3E011754C57}"/>
                </a:ext>
              </a:extLst>
            </p:cNvPr>
            <p:cNvSpPr/>
            <p:nvPr/>
          </p:nvSpPr>
          <p:spPr>
            <a:xfrm>
              <a:off x="3732197" y="3867423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8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8"/>
                  </a:lnTo>
                  <a:cubicBezTo>
                    <a:pt x="112403" y="502108"/>
                    <a:pt x="0" y="389706"/>
                    <a:pt x="0" y="251051"/>
                  </a:cubicBezTo>
                  <a:cubicBezTo>
                    <a:pt x="0" y="112403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2" name="Freeform: Shape 35">
              <a:extLst>
                <a:ext uri="{FF2B5EF4-FFF2-40B4-BE49-F238E27FC236}">
                  <a16:creationId xmlns:a16="http://schemas.microsoft.com/office/drawing/2014/main" id="{7A97D1DF-7BC1-809A-2ECE-377C26DF0E19}"/>
                </a:ext>
              </a:extLst>
            </p:cNvPr>
            <p:cNvSpPr/>
            <p:nvPr/>
          </p:nvSpPr>
          <p:spPr>
            <a:xfrm>
              <a:off x="3763737" y="3899210"/>
              <a:ext cx="156506" cy="313013"/>
            </a:xfrm>
            <a:custGeom>
              <a:avLst/>
              <a:gdLst>
                <a:gd name="connsiteX0" fmla="*/ 208675 w 208675"/>
                <a:gd name="connsiteY0" fmla="*/ 0 h 417350"/>
                <a:gd name="connsiteX1" fmla="*/ 208675 w 208675"/>
                <a:gd name="connsiteY1" fmla="*/ 417350 h 417350"/>
                <a:gd name="connsiteX2" fmla="*/ 0 w 208675"/>
                <a:gd name="connsiteY2" fmla="*/ 208675 h 417350"/>
                <a:gd name="connsiteX3" fmla="*/ 208675 w 208675"/>
                <a:gd name="connsiteY3" fmla="*/ 0 h 41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675" h="417350">
                  <a:moveTo>
                    <a:pt x="208675" y="0"/>
                  </a:moveTo>
                  <a:lnTo>
                    <a:pt x="208675" y="417350"/>
                  </a:lnTo>
                  <a:cubicBezTo>
                    <a:pt x="93426" y="417350"/>
                    <a:pt x="0" y="323924"/>
                    <a:pt x="0" y="208675"/>
                  </a:cubicBezTo>
                  <a:cubicBezTo>
                    <a:pt x="0" y="93426"/>
                    <a:pt x="93426" y="0"/>
                    <a:pt x="20867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3" name="Freeform: Shape 36">
              <a:extLst>
                <a:ext uri="{FF2B5EF4-FFF2-40B4-BE49-F238E27FC236}">
                  <a16:creationId xmlns:a16="http://schemas.microsoft.com/office/drawing/2014/main" id="{C0AFBEBA-4003-09D4-67A8-50274E5D46AE}"/>
                </a:ext>
              </a:extLst>
            </p:cNvPr>
            <p:cNvSpPr/>
            <p:nvPr/>
          </p:nvSpPr>
          <p:spPr>
            <a:xfrm>
              <a:off x="1557291" y="3772402"/>
              <a:ext cx="624914" cy="575012"/>
            </a:xfrm>
            <a:custGeom>
              <a:avLst/>
              <a:gdLst>
                <a:gd name="connsiteX0" fmla="*/ 833220 w 833219"/>
                <a:gd name="connsiteY0" fmla="*/ 381319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9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9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9"/>
                    <a:pt x="0" y="383335"/>
                  </a:cubicBezTo>
                  <a:cubicBezTo>
                    <a:pt x="0" y="171628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3"/>
                    <a:pt x="833220" y="381319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lang="en-IN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: Shape 37">
              <a:extLst>
                <a:ext uri="{FF2B5EF4-FFF2-40B4-BE49-F238E27FC236}">
                  <a16:creationId xmlns:a16="http://schemas.microsoft.com/office/drawing/2014/main" id="{59D72826-F149-63E0-D9FB-F39D8CAD8EBA}"/>
                </a:ext>
              </a:extLst>
            </p:cNvPr>
            <p:cNvSpPr/>
            <p:nvPr/>
          </p:nvSpPr>
          <p:spPr>
            <a:xfrm>
              <a:off x="4168792" y="4014702"/>
              <a:ext cx="82028" cy="82028"/>
            </a:xfrm>
            <a:custGeom>
              <a:avLst/>
              <a:gdLst>
                <a:gd name="connsiteX0" fmla="*/ 109371 w 109371"/>
                <a:gd name="connsiteY0" fmla="*/ 54686 h 109371"/>
                <a:gd name="connsiteX1" fmla="*/ 54686 w 109371"/>
                <a:gd name="connsiteY1" fmla="*/ 109371 h 109371"/>
                <a:gd name="connsiteX2" fmla="*/ 0 w 109371"/>
                <a:gd name="connsiteY2" fmla="*/ 54686 h 109371"/>
                <a:gd name="connsiteX3" fmla="*/ 54686 w 109371"/>
                <a:gd name="connsiteY3" fmla="*/ 0 h 109371"/>
                <a:gd name="connsiteX4" fmla="*/ 109371 w 109371"/>
                <a:gd name="connsiteY4" fmla="*/ 54686 h 1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71" h="109371">
                  <a:moveTo>
                    <a:pt x="109371" y="54686"/>
                  </a:moveTo>
                  <a:cubicBezTo>
                    <a:pt x="109371" y="84888"/>
                    <a:pt x="84888" y="109371"/>
                    <a:pt x="54686" y="109371"/>
                  </a:cubicBezTo>
                  <a:cubicBezTo>
                    <a:pt x="24484" y="109371"/>
                    <a:pt x="0" y="84888"/>
                    <a:pt x="0" y="54686"/>
                  </a:cubicBezTo>
                  <a:cubicBezTo>
                    <a:pt x="0" y="24483"/>
                    <a:pt x="24484" y="0"/>
                    <a:pt x="54686" y="0"/>
                  </a:cubicBezTo>
                  <a:cubicBezTo>
                    <a:pt x="84888" y="0"/>
                    <a:pt x="109371" y="24483"/>
                    <a:pt x="109371" y="54686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5" name="Freeform: Shape 38">
              <a:extLst>
                <a:ext uri="{FF2B5EF4-FFF2-40B4-BE49-F238E27FC236}">
                  <a16:creationId xmlns:a16="http://schemas.microsoft.com/office/drawing/2014/main" id="{2151AC60-66AA-294B-3CE1-156644CFF620}"/>
                </a:ext>
              </a:extLst>
            </p:cNvPr>
            <p:cNvSpPr/>
            <p:nvPr/>
          </p:nvSpPr>
          <p:spPr>
            <a:xfrm>
              <a:off x="4141254" y="3987163"/>
              <a:ext cx="137105" cy="137105"/>
            </a:xfrm>
            <a:custGeom>
              <a:avLst/>
              <a:gdLst>
                <a:gd name="connsiteX0" fmla="*/ 91403 w 182806"/>
                <a:gd name="connsiteY0" fmla="*/ 182807 h 182806"/>
                <a:gd name="connsiteX1" fmla="*/ 0 w 182806"/>
                <a:gd name="connsiteY1" fmla="*/ 91403 h 182806"/>
                <a:gd name="connsiteX2" fmla="*/ 91403 w 182806"/>
                <a:gd name="connsiteY2" fmla="*/ 0 h 182806"/>
                <a:gd name="connsiteX3" fmla="*/ 182807 w 182806"/>
                <a:gd name="connsiteY3" fmla="*/ 91403 h 182806"/>
                <a:gd name="connsiteX4" fmla="*/ 91403 w 182806"/>
                <a:gd name="connsiteY4" fmla="*/ 182807 h 182806"/>
                <a:gd name="connsiteX5" fmla="*/ 91403 w 182806"/>
                <a:gd name="connsiteY5" fmla="*/ 6858 h 182806"/>
                <a:gd name="connsiteX6" fmla="*/ 6858 w 182806"/>
                <a:gd name="connsiteY6" fmla="*/ 91403 h 182806"/>
                <a:gd name="connsiteX7" fmla="*/ 91403 w 182806"/>
                <a:gd name="connsiteY7" fmla="*/ 175949 h 182806"/>
                <a:gd name="connsiteX8" fmla="*/ 175949 w 182806"/>
                <a:gd name="connsiteY8" fmla="*/ 91403 h 182806"/>
                <a:gd name="connsiteX9" fmla="*/ 91403 w 182806"/>
                <a:gd name="connsiteY9" fmla="*/ 6858 h 18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06" h="182806">
                  <a:moveTo>
                    <a:pt x="91403" y="182807"/>
                  </a:moveTo>
                  <a:cubicBezTo>
                    <a:pt x="41004" y="182807"/>
                    <a:pt x="0" y="141803"/>
                    <a:pt x="0" y="91403"/>
                  </a:cubicBezTo>
                  <a:cubicBezTo>
                    <a:pt x="0" y="41004"/>
                    <a:pt x="41004" y="0"/>
                    <a:pt x="91403" y="0"/>
                  </a:cubicBezTo>
                  <a:cubicBezTo>
                    <a:pt x="141803" y="0"/>
                    <a:pt x="182807" y="41004"/>
                    <a:pt x="182807" y="91403"/>
                  </a:cubicBezTo>
                  <a:cubicBezTo>
                    <a:pt x="182807" y="141803"/>
                    <a:pt x="141810" y="182807"/>
                    <a:pt x="91403" y="182807"/>
                  </a:cubicBezTo>
                  <a:close/>
                  <a:moveTo>
                    <a:pt x="91403" y="6858"/>
                  </a:moveTo>
                  <a:cubicBezTo>
                    <a:pt x="44783" y="6858"/>
                    <a:pt x="6858" y="44783"/>
                    <a:pt x="6858" y="91403"/>
                  </a:cubicBezTo>
                  <a:cubicBezTo>
                    <a:pt x="6858" y="138024"/>
                    <a:pt x="44783" y="175949"/>
                    <a:pt x="91403" y="175949"/>
                  </a:cubicBezTo>
                  <a:cubicBezTo>
                    <a:pt x="138024" y="175949"/>
                    <a:pt x="175949" y="138024"/>
                    <a:pt x="175949" y="91403"/>
                  </a:cubicBezTo>
                  <a:cubicBezTo>
                    <a:pt x="175949" y="44783"/>
                    <a:pt x="138024" y="6858"/>
                    <a:pt x="91403" y="685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D3F65E-5A47-6AD7-E598-C12968B01410}"/>
                </a:ext>
              </a:extLst>
            </p:cNvPr>
            <p:cNvSpPr txBox="1"/>
            <p:nvPr/>
          </p:nvSpPr>
          <p:spPr>
            <a:xfrm>
              <a:off x="2171043" y="3907847"/>
              <a:ext cx="22879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Consistency</a:t>
              </a:r>
            </a:p>
          </p:txBody>
        </p:sp>
      </p:grp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5E1FA6A9-DBE8-A7DA-9CE3-B74E2F33367C}"/>
              </a:ext>
            </a:extLst>
          </p:cNvPr>
          <p:cNvGrpSpPr/>
          <p:nvPr/>
        </p:nvGrpSpPr>
        <p:grpSpPr>
          <a:xfrm>
            <a:off x="247544" y="3944975"/>
            <a:ext cx="3022335" cy="715358"/>
            <a:chOff x="1466848" y="4493701"/>
            <a:chExt cx="3022335" cy="715358"/>
          </a:xfrm>
        </p:grpSpPr>
        <p:sp>
          <p:nvSpPr>
            <p:cNvPr id="60" name="Freeform: Shape 40">
              <a:extLst>
                <a:ext uri="{FF2B5EF4-FFF2-40B4-BE49-F238E27FC236}">
                  <a16:creationId xmlns:a16="http://schemas.microsoft.com/office/drawing/2014/main" id="{2DA49ED7-274B-546B-C5C6-2BCADA0ED5FC}"/>
                </a:ext>
              </a:extLst>
            </p:cNvPr>
            <p:cNvSpPr/>
            <p:nvPr/>
          </p:nvSpPr>
          <p:spPr>
            <a:xfrm>
              <a:off x="3920490" y="4846128"/>
              <a:ext cx="223341" cy="5144"/>
            </a:xfrm>
            <a:custGeom>
              <a:avLst/>
              <a:gdLst>
                <a:gd name="connsiteX0" fmla="*/ 0 w 297788"/>
                <a:gd name="connsiteY0" fmla="*/ 0 h 6858"/>
                <a:gd name="connsiteX1" fmla="*/ 297788 w 297788"/>
                <a:gd name="connsiteY1" fmla="*/ 0 h 6858"/>
                <a:gd name="connsiteX2" fmla="*/ 297788 w 297788"/>
                <a:gd name="connsiteY2" fmla="*/ 6858 h 6858"/>
                <a:gd name="connsiteX3" fmla="*/ 0 w 297788"/>
                <a:gd name="connsiteY3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88" h="6858">
                  <a:moveTo>
                    <a:pt x="0" y="0"/>
                  </a:moveTo>
                  <a:lnTo>
                    <a:pt x="297788" y="0"/>
                  </a:lnTo>
                  <a:lnTo>
                    <a:pt x="297788" y="6858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303030"/>
            </a:solidFill>
            <a:ln w="6858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1" name="Freeform: Shape 41">
              <a:extLst>
                <a:ext uri="{FF2B5EF4-FFF2-40B4-BE49-F238E27FC236}">
                  <a16:creationId xmlns:a16="http://schemas.microsoft.com/office/drawing/2014/main" id="{EBFA8B55-4686-5457-7D6F-9D815450A960}"/>
                </a:ext>
              </a:extLst>
            </p:cNvPr>
            <p:cNvSpPr/>
            <p:nvPr/>
          </p:nvSpPr>
          <p:spPr>
            <a:xfrm>
              <a:off x="3888302" y="4637478"/>
              <a:ext cx="32188" cy="430820"/>
            </a:xfrm>
            <a:custGeom>
              <a:avLst/>
              <a:gdLst>
                <a:gd name="connsiteX0" fmla="*/ 42917 w 42917"/>
                <a:gd name="connsiteY0" fmla="*/ 532688 h 574426"/>
                <a:gd name="connsiteX1" fmla="*/ 0 w 42917"/>
                <a:gd name="connsiteY1" fmla="*/ 574426 h 574426"/>
                <a:gd name="connsiteX2" fmla="*/ 0 w 42917"/>
                <a:gd name="connsiteY2" fmla="*/ 0 h 574426"/>
                <a:gd name="connsiteX3" fmla="*/ 42917 w 42917"/>
                <a:gd name="connsiteY3" fmla="*/ 30580 h 57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26">
                  <a:moveTo>
                    <a:pt x="42917" y="532688"/>
                  </a:moveTo>
                  <a:lnTo>
                    <a:pt x="0" y="574426"/>
                  </a:lnTo>
                  <a:lnTo>
                    <a:pt x="0" y="0"/>
                  </a:lnTo>
                  <a:lnTo>
                    <a:pt x="42917" y="305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2" name="Freeform: Shape 42">
              <a:extLst>
                <a:ext uri="{FF2B5EF4-FFF2-40B4-BE49-F238E27FC236}">
                  <a16:creationId xmlns:a16="http://schemas.microsoft.com/office/drawing/2014/main" id="{40D15B9D-028A-CC81-4E93-A3D617DBFE5D}"/>
                </a:ext>
              </a:extLst>
            </p:cNvPr>
            <p:cNvSpPr/>
            <p:nvPr/>
          </p:nvSpPr>
          <p:spPr>
            <a:xfrm>
              <a:off x="1466848" y="4493701"/>
              <a:ext cx="715358" cy="715358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0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0"/>
                    <a:pt x="476905" y="953810"/>
                  </a:cubicBezTo>
                  <a:cubicBezTo>
                    <a:pt x="213518" y="953810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3" name="Freeform: Shape 45">
              <a:extLst>
                <a:ext uri="{FF2B5EF4-FFF2-40B4-BE49-F238E27FC236}">
                  <a16:creationId xmlns:a16="http://schemas.microsoft.com/office/drawing/2014/main" id="{E5C3A747-6E14-7B09-287F-6C3900D9BF44}"/>
                </a:ext>
              </a:extLst>
            </p:cNvPr>
            <p:cNvSpPr/>
            <p:nvPr/>
          </p:nvSpPr>
          <p:spPr>
            <a:xfrm>
              <a:off x="1567680" y="4574388"/>
              <a:ext cx="2255789" cy="566012"/>
            </a:xfrm>
            <a:custGeom>
              <a:avLst/>
              <a:gdLst>
                <a:gd name="connsiteX0" fmla="*/ 4421174 w 4481017"/>
                <a:gd name="connsiteY0" fmla="*/ 0 h 766697"/>
                <a:gd name="connsiteX1" fmla="*/ 3952711 w 4481017"/>
                <a:gd name="connsiteY1" fmla="*/ 0 h 766697"/>
                <a:gd name="connsiteX2" fmla="*/ 383349 w 4481017"/>
                <a:gd name="connsiteY2" fmla="*/ 0 h 766697"/>
                <a:gd name="connsiteX3" fmla="*/ 0 w 4481017"/>
                <a:gd name="connsiteY3" fmla="*/ 383349 h 766697"/>
                <a:gd name="connsiteX4" fmla="*/ 0 w 4481017"/>
                <a:gd name="connsiteY4" fmla="*/ 383349 h 766697"/>
                <a:gd name="connsiteX5" fmla="*/ 383349 w 4481017"/>
                <a:gd name="connsiteY5" fmla="*/ 766697 h 766697"/>
                <a:gd name="connsiteX6" fmla="*/ 3952711 w 4481017"/>
                <a:gd name="connsiteY6" fmla="*/ 766697 h 766697"/>
                <a:gd name="connsiteX7" fmla="*/ 4421174 w 4481017"/>
                <a:gd name="connsiteY7" fmla="*/ 766697 h 766697"/>
                <a:gd name="connsiteX8" fmla="*/ 4481017 w 4481017"/>
                <a:gd name="connsiteY8" fmla="*/ 706854 h 766697"/>
                <a:gd name="connsiteX9" fmla="*/ 4481017 w 4481017"/>
                <a:gd name="connsiteY9" fmla="*/ 59843 h 766697"/>
                <a:gd name="connsiteX10" fmla="*/ 4421174 w 4481017"/>
                <a:gd name="connsiteY10" fmla="*/ 0 h 7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7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94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20" name="Freeform: Shape 46">
              <a:extLst>
                <a:ext uri="{FF2B5EF4-FFF2-40B4-BE49-F238E27FC236}">
                  <a16:creationId xmlns:a16="http://schemas.microsoft.com/office/drawing/2014/main" id="{429FF98C-8E3C-840E-9BCA-B745791815EF}"/>
                </a:ext>
              </a:extLst>
            </p:cNvPr>
            <p:cNvSpPr/>
            <p:nvPr/>
          </p:nvSpPr>
          <p:spPr>
            <a:xfrm>
              <a:off x="3732197" y="4660412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21" name="Freeform: Shape 47">
              <a:extLst>
                <a:ext uri="{FF2B5EF4-FFF2-40B4-BE49-F238E27FC236}">
                  <a16:creationId xmlns:a16="http://schemas.microsoft.com/office/drawing/2014/main" id="{ADFB40E4-8B00-9297-3FF8-56308124C892}"/>
                </a:ext>
              </a:extLst>
            </p:cNvPr>
            <p:cNvSpPr/>
            <p:nvPr/>
          </p:nvSpPr>
          <p:spPr>
            <a:xfrm>
              <a:off x="3732197" y="4660412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23" name="Freeform: Shape 48">
              <a:extLst>
                <a:ext uri="{FF2B5EF4-FFF2-40B4-BE49-F238E27FC236}">
                  <a16:creationId xmlns:a16="http://schemas.microsoft.com/office/drawing/2014/main" id="{8FF695C9-84EF-FD23-743A-300EB297C2A5}"/>
                </a:ext>
              </a:extLst>
            </p:cNvPr>
            <p:cNvSpPr/>
            <p:nvPr/>
          </p:nvSpPr>
          <p:spPr>
            <a:xfrm>
              <a:off x="3732197" y="4660412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24" name="Freeform: Shape 49">
              <a:extLst>
                <a:ext uri="{FF2B5EF4-FFF2-40B4-BE49-F238E27FC236}">
                  <a16:creationId xmlns:a16="http://schemas.microsoft.com/office/drawing/2014/main" id="{58C18ED9-3D6F-74D0-AAB1-D53DA7B691DC}"/>
                </a:ext>
              </a:extLst>
            </p:cNvPr>
            <p:cNvSpPr/>
            <p:nvPr/>
          </p:nvSpPr>
          <p:spPr>
            <a:xfrm>
              <a:off x="3763737" y="4692194"/>
              <a:ext cx="156506" cy="313013"/>
            </a:xfrm>
            <a:custGeom>
              <a:avLst/>
              <a:gdLst>
                <a:gd name="connsiteX0" fmla="*/ 208675 w 208675"/>
                <a:gd name="connsiteY0" fmla="*/ 0 h 417350"/>
                <a:gd name="connsiteX1" fmla="*/ 208675 w 208675"/>
                <a:gd name="connsiteY1" fmla="*/ 417351 h 417350"/>
                <a:gd name="connsiteX2" fmla="*/ 0 w 208675"/>
                <a:gd name="connsiteY2" fmla="*/ 208675 h 417350"/>
                <a:gd name="connsiteX3" fmla="*/ 208675 w 208675"/>
                <a:gd name="connsiteY3" fmla="*/ 0 h 41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675" h="417350">
                  <a:moveTo>
                    <a:pt x="208675" y="0"/>
                  </a:moveTo>
                  <a:lnTo>
                    <a:pt x="208675" y="417351"/>
                  </a:lnTo>
                  <a:cubicBezTo>
                    <a:pt x="93426" y="417351"/>
                    <a:pt x="0" y="323924"/>
                    <a:pt x="0" y="208675"/>
                  </a:cubicBezTo>
                  <a:cubicBezTo>
                    <a:pt x="0" y="93426"/>
                    <a:pt x="93426" y="0"/>
                    <a:pt x="20867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25" name="Freeform: Shape 50">
              <a:extLst>
                <a:ext uri="{FF2B5EF4-FFF2-40B4-BE49-F238E27FC236}">
                  <a16:creationId xmlns:a16="http://schemas.microsoft.com/office/drawing/2014/main" id="{2849E959-F01C-C907-816E-06A3AF02B637}"/>
                </a:ext>
              </a:extLst>
            </p:cNvPr>
            <p:cNvSpPr/>
            <p:nvPr/>
          </p:nvSpPr>
          <p:spPr>
            <a:xfrm>
              <a:off x="1557291" y="4565386"/>
              <a:ext cx="624914" cy="575013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8"/>
                    <a:pt x="0" y="489208"/>
                    <a:pt x="0" y="383335"/>
                  </a:cubicBezTo>
                  <a:cubicBezTo>
                    <a:pt x="0" y="171628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7000"/>
                    <a:pt x="833220" y="225429"/>
                    <a:pt x="833220" y="38131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</a:t>
              </a:r>
              <a:endParaRPr lang="en-IN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26" name="Freeform: Shape 51">
              <a:extLst>
                <a:ext uri="{FF2B5EF4-FFF2-40B4-BE49-F238E27FC236}">
                  <a16:creationId xmlns:a16="http://schemas.microsoft.com/office/drawing/2014/main" id="{702923D1-E661-C9B1-2D78-D776AADA9417}"/>
                </a:ext>
              </a:extLst>
            </p:cNvPr>
            <p:cNvSpPr/>
            <p:nvPr/>
          </p:nvSpPr>
          <p:spPr>
            <a:xfrm>
              <a:off x="4168792" y="4807686"/>
              <a:ext cx="82028" cy="82028"/>
            </a:xfrm>
            <a:custGeom>
              <a:avLst/>
              <a:gdLst>
                <a:gd name="connsiteX0" fmla="*/ 109371 w 109371"/>
                <a:gd name="connsiteY0" fmla="*/ 54686 h 109371"/>
                <a:gd name="connsiteX1" fmla="*/ 54686 w 109371"/>
                <a:gd name="connsiteY1" fmla="*/ 109371 h 109371"/>
                <a:gd name="connsiteX2" fmla="*/ 0 w 109371"/>
                <a:gd name="connsiteY2" fmla="*/ 54686 h 109371"/>
                <a:gd name="connsiteX3" fmla="*/ 54686 w 109371"/>
                <a:gd name="connsiteY3" fmla="*/ 0 h 109371"/>
                <a:gd name="connsiteX4" fmla="*/ 109371 w 109371"/>
                <a:gd name="connsiteY4" fmla="*/ 54686 h 1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71" h="109371">
                  <a:moveTo>
                    <a:pt x="109371" y="54686"/>
                  </a:moveTo>
                  <a:cubicBezTo>
                    <a:pt x="109371" y="84888"/>
                    <a:pt x="84888" y="109371"/>
                    <a:pt x="54686" y="109371"/>
                  </a:cubicBezTo>
                  <a:cubicBezTo>
                    <a:pt x="24484" y="109371"/>
                    <a:pt x="0" y="84888"/>
                    <a:pt x="0" y="54686"/>
                  </a:cubicBezTo>
                  <a:cubicBezTo>
                    <a:pt x="0" y="24483"/>
                    <a:pt x="24484" y="0"/>
                    <a:pt x="54686" y="0"/>
                  </a:cubicBezTo>
                  <a:cubicBezTo>
                    <a:pt x="84888" y="0"/>
                    <a:pt x="109371" y="24483"/>
                    <a:pt x="109371" y="54686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27" name="Freeform: Shape 52">
              <a:extLst>
                <a:ext uri="{FF2B5EF4-FFF2-40B4-BE49-F238E27FC236}">
                  <a16:creationId xmlns:a16="http://schemas.microsoft.com/office/drawing/2014/main" id="{94FE8743-1D83-E3BA-4890-0CE056163F66}"/>
                </a:ext>
              </a:extLst>
            </p:cNvPr>
            <p:cNvSpPr/>
            <p:nvPr/>
          </p:nvSpPr>
          <p:spPr>
            <a:xfrm>
              <a:off x="4141254" y="4780148"/>
              <a:ext cx="137105" cy="137105"/>
            </a:xfrm>
            <a:custGeom>
              <a:avLst/>
              <a:gdLst>
                <a:gd name="connsiteX0" fmla="*/ 91403 w 182806"/>
                <a:gd name="connsiteY0" fmla="*/ 182807 h 182806"/>
                <a:gd name="connsiteX1" fmla="*/ 0 w 182806"/>
                <a:gd name="connsiteY1" fmla="*/ 91403 h 182806"/>
                <a:gd name="connsiteX2" fmla="*/ 91403 w 182806"/>
                <a:gd name="connsiteY2" fmla="*/ 0 h 182806"/>
                <a:gd name="connsiteX3" fmla="*/ 182807 w 182806"/>
                <a:gd name="connsiteY3" fmla="*/ 91403 h 182806"/>
                <a:gd name="connsiteX4" fmla="*/ 91403 w 182806"/>
                <a:gd name="connsiteY4" fmla="*/ 182807 h 182806"/>
                <a:gd name="connsiteX5" fmla="*/ 91403 w 182806"/>
                <a:gd name="connsiteY5" fmla="*/ 6858 h 182806"/>
                <a:gd name="connsiteX6" fmla="*/ 6858 w 182806"/>
                <a:gd name="connsiteY6" fmla="*/ 91403 h 182806"/>
                <a:gd name="connsiteX7" fmla="*/ 91403 w 182806"/>
                <a:gd name="connsiteY7" fmla="*/ 175949 h 182806"/>
                <a:gd name="connsiteX8" fmla="*/ 175949 w 182806"/>
                <a:gd name="connsiteY8" fmla="*/ 91403 h 182806"/>
                <a:gd name="connsiteX9" fmla="*/ 91403 w 182806"/>
                <a:gd name="connsiteY9" fmla="*/ 6858 h 18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06" h="182806">
                  <a:moveTo>
                    <a:pt x="91403" y="182807"/>
                  </a:moveTo>
                  <a:cubicBezTo>
                    <a:pt x="41004" y="182807"/>
                    <a:pt x="0" y="141803"/>
                    <a:pt x="0" y="91403"/>
                  </a:cubicBezTo>
                  <a:cubicBezTo>
                    <a:pt x="0" y="41004"/>
                    <a:pt x="41004" y="0"/>
                    <a:pt x="91403" y="0"/>
                  </a:cubicBezTo>
                  <a:cubicBezTo>
                    <a:pt x="141803" y="0"/>
                    <a:pt x="182807" y="41004"/>
                    <a:pt x="182807" y="91403"/>
                  </a:cubicBezTo>
                  <a:cubicBezTo>
                    <a:pt x="182814" y="141810"/>
                    <a:pt x="141810" y="182807"/>
                    <a:pt x="91403" y="182807"/>
                  </a:cubicBezTo>
                  <a:close/>
                  <a:moveTo>
                    <a:pt x="91403" y="6858"/>
                  </a:moveTo>
                  <a:cubicBezTo>
                    <a:pt x="44783" y="6858"/>
                    <a:pt x="6858" y="44783"/>
                    <a:pt x="6858" y="91403"/>
                  </a:cubicBezTo>
                  <a:cubicBezTo>
                    <a:pt x="6858" y="138024"/>
                    <a:pt x="44783" y="175949"/>
                    <a:pt x="91403" y="175949"/>
                  </a:cubicBezTo>
                  <a:cubicBezTo>
                    <a:pt x="138024" y="175949"/>
                    <a:pt x="175949" y="138024"/>
                    <a:pt x="175949" y="91403"/>
                  </a:cubicBezTo>
                  <a:cubicBezTo>
                    <a:pt x="175956" y="44790"/>
                    <a:pt x="138024" y="6858"/>
                    <a:pt x="91403" y="685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4C99313-C3A6-DF76-C344-0E71DEAB63F0}"/>
                </a:ext>
              </a:extLst>
            </p:cNvPr>
            <p:cNvSpPr txBox="1"/>
            <p:nvPr/>
          </p:nvSpPr>
          <p:spPr>
            <a:xfrm>
              <a:off x="2201208" y="4664764"/>
              <a:ext cx="22879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Isolation</a:t>
              </a:r>
            </a:p>
          </p:txBody>
        </p:sp>
      </p:grpSp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BE78A377-AB89-5B32-A88D-58DDBBFA7A24}"/>
              </a:ext>
            </a:extLst>
          </p:cNvPr>
          <p:cNvGrpSpPr/>
          <p:nvPr/>
        </p:nvGrpSpPr>
        <p:grpSpPr>
          <a:xfrm>
            <a:off x="258694" y="5176501"/>
            <a:ext cx="3039974" cy="715358"/>
            <a:chOff x="1466848" y="5286685"/>
            <a:chExt cx="3039974" cy="715358"/>
          </a:xfrm>
        </p:grpSpPr>
        <p:sp>
          <p:nvSpPr>
            <p:cNvPr id="27" name="Freeform: Shape 54">
              <a:extLst>
                <a:ext uri="{FF2B5EF4-FFF2-40B4-BE49-F238E27FC236}">
                  <a16:creationId xmlns:a16="http://schemas.microsoft.com/office/drawing/2014/main" id="{C1EA9F56-DEFB-F4EA-C142-655740EC1FF0}"/>
                </a:ext>
              </a:extLst>
            </p:cNvPr>
            <p:cNvSpPr/>
            <p:nvPr/>
          </p:nvSpPr>
          <p:spPr>
            <a:xfrm>
              <a:off x="3920490" y="5639117"/>
              <a:ext cx="223341" cy="5144"/>
            </a:xfrm>
            <a:custGeom>
              <a:avLst/>
              <a:gdLst>
                <a:gd name="connsiteX0" fmla="*/ 0 w 297788"/>
                <a:gd name="connsiteY0" fmla="*/ 0 h 6858"/>
                <a:gd name="connsiteX1" fmla="*/ 297788 w 297788"/>
                <a:gd name="connsiteY1" fmla="*/ 0 h 6858"/>
                <a:gd name="connsiteX2" fmla="*/ 297788 w 297788"/>
                <a:gd name="connsiteY2" fmla="*/ 6858 h 6858"/>
                <a:gd name="connsiteX3" fmla="*/ 0 w 297788"/>
                <a:gd name="connsiteY3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88" h="6858">
                  <a:moveTo>
                    <a:pt x="0" y="0"/>
                  </a:moveTo>
                  <a:lnTo>
                    <a:pt x="297788" y="0"/>
                  </a:lnTo>
                  <a:lnTo>
                    <a:pt x="297788" y="6858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303030"/>
            </a:solidFill>
            <a:ln w="6858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8" name="Freeform: Shape 55">
              <a:extLst>
                <a:ext uri="{FF2B5EF4-FFF2-40B4-BE49-F238E27FC236}">
                  <a16:creationId xmlns:a16="http://schemas.microsoft.com/office/drawing/2014/main" id="{DC0E5CD8-CFF1-6414-D00C-FCFFB41D2C0C}"/>
                </a:ext>
              </a:extLst>
            </p:cNvPr>
            <p:cNvSpPr/>
            <p:nvPr/>
          </p:nvSpPr>
          <p:spPr>
            <a:xfrm>
              <a:off x="3888302" y="5430466"/>
              <a:ext cx="32188" cy="430814"/>
            </a:xfrm>
            <a:custGeom>
              <a:avLst/>
              <a:gdLst>
                <a:gd name="connsiteX0" fmla="*/ 42917 w 42917"/>
                <a:gd name="connsiteY0" fmla="*/ 532682 h 574419"/>
                <a:gd name="connsiteX1" fmla="*/ 0 w 42917"/>
                <a:gd name="connsiteY1" fmla="*/ 574419 h 574419"/>
                <a:gd name="connsiteX2" fmla="*/ 0 w 42917"/>
                <a:gd name="connsiteY2" fmla="*/ 0 h 574419"/>
                <a:gd name="connsiteX3" fmla="*/ 42917 w 42917"/>
                <a:gd name="connsiteY3" fmla="*/ 30573 h 57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19">
                  <a:moveTo>
                    <a:pt x="42917" y="532682"/>
                  </a:moveTo>
                  <a:lnTo>
                    <a:pt x="0" y="574419"/>
                  </a:lnTo>
                  <a:lnTo>
                    <a:pt x="0" y="0"/>
                  </a:lnTo>
                  <a:lnTo>
                    <a:pt x="42917" y="3057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9" name="Freeform: Shape 56">
              <a:extLst>
                <a:ext uri="{FF2B5EF4-FFF2-40B4-BE49-F238E27FC236}">
                  <a16:creationId xmlns:a16="http://schemas.microsoft.com/office/drawing/2014/main" id="{161AE017-E0E4-D3E8-20E6-EFA5BE3FBDAE}"/>
                </a:ext>
              </a:extLst>
            </p:cNvPr>
            <p:cNvSpPr/>
            <p:nvPr/>
          </p:nvSpPr>
          <p:spPr>
            <a:xfrm>
              <a:off x="1466848" y="5286685"/>
              <a:ext cx="715358" cy="715358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0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0"/>
                    <a:pt x="476905" y="953810"/>
                  </a:cubicBezTo>
                  <a:cubicBezTo>
                    <a:pt x="213518" y="953810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0" name="Freeform: Shape 59">
              <a:extLst>
                <a:ext uri="{FF2B5EF4-FFF2-40B4-BE49-F238E27FC236}">
                  <a16:creationId xmlns:a16="http://schemas.microsoft.com/office/drawing/2014/main" id="{F2A50EE7-79B0-7BFB-33DE-AC0DB73651AE}"/>
                </a:ext>
              </a:extLst>
            </p:cNvPr>
            <p:cNvSpPr/>
            <p:nvPr/>
          </p:nvSpPr>
          <p:spPr>
            <a:xfrm>
              <a:off x="1567680" y="5367377"/>
              <a:ext cx="2255789" cy="566012"/>
            </a:xfrm>
            <a:custGeom>
              <a:avLst/>
              <a:gdLst>
                <a:gd name="connsiteX0" fmla="*/ 4421174 w 4481017"/>
                <a:gd name="connsiteY0" fmla="*/ 0 h 766697"/>
                <a:gd name="connsiteX1" fmla="*/ 3952711 w 4481017"/>
                <a:gd name="connsiteY1" fmla="*/ 0 h 766697"/>
                <a:gd name="connsiteX2" fmla="*/ 383349 w 4481017"/>
                <a:gd name="connsiteY2" fmla="*/ 0 h 766697"/>
                <a:gd name="connsiteX3" fmla="*/ 0 w 4481017"/>
                <a:gd name="connsiteY3" fmla="*/ 383349 h 766697"/>
                <a:gd name="connsiteX4" fmla="*/ 0 w 4481017"/>
                <a:gd name="connsiteY4" fmla="*/ 383349 h 766697"/>
                <a:gd name="connsiteX5" fmla="*/ 383349 w 4481017"/>
                <a:gd name="connsiteY5" fmla="*/ 766697 h 766697"/>
                <a:gd name="connsiteX6" fmla="*/ 3952711 w 4481017"/>
                <a:gd name="connsiteY6" fmla="*/ 766697 h 766697"/>
                <a:gd name="connsiteX7" fmla="*/ 4421174 w 4481017"/>
                <a:gd name="connsiteY7" fmla="*/ 766697 h 766697"/>
                <a:gd name="connsiteX8" fmla="*/ 4481017 w 4481017"/>
                <a:gd name="connsiteY8" fmla="*/ 706854 h 766697"/>
                <a:gd name="connsiteX9" fmla="*/ 4481017 w 4481017"/>
                <a:gd name="connsiteY9" fmla="*/ 59843 h 766697"/>
                <a:gd name="connsiteX10" fmla="*/ 4421174 w 4481017"/>
                <a:gd name="connsiteY10" fmla="*/ 0 h 76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7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9"/>
                  </a:cubicBezTo>
                  <a:lnTo>
                    <a:pt x="0" y="383349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87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1" name="Freeform: Shape 60">
              <a:extLst>
                <a:ext uri="{FF2B5EF4-FFF2-40B4-BE49-F238E27FC236}">
                  <a16:creationId xmlns:a16="http://schemas.microsoft.com/office/drawing/2014/main" id="{2102026B-6626-CC8E-7ED4-5D5D9174A83A}"/>
                </a:ext>
              </a:extLst>
            </p:cNvPr>
            <p:cNvSpPr/>
            <p:nvPr/>
          </p:nvSpPr>
          <p:spPr>
            <a:xfrm>
              <a:off x="3732197" y="5453396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2" name="Freeform: Shape 61">
              <a:extLst>
                <a:ext uri="{FF2B5EF4-FFF2-40B4-BE49-F238E27FC236}">
                  <a16:creationId xmlns:a16="http://schemas.microsoft.com/office/drawing/2014/main" id="{BF5BE387-E1D0-06F3-74FF-6D7F278D2F15}"/>
                </a:ext>
              </a:extLst>
            </p:cNvPr>
            <p:cNvSpPr/>
            <p:nvPr/>
          </p:nvSpPr>
          <p:spPr>
            <a:xfrm>
              <a:off x="3732197" y="5453396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3" name="Freeform: Shape 62">
              <a:extLst>
                <a:ext uri="{FF2B5EF4-FFF2-40B4-BE49-F238E27FC236}">
                  <a16:creationId xmlns:a16="http://schemas.microsoft.com/office/drawing/2014/main" id="{A233F586-B26E-BCF2-D9DF-FE2B8DB7CE8C}"/>
                </a:ext>
              </a:extLst>
            </p:cNvPr>
            <p:cNvSpPr/>
            <p:nvPr/>
          </p:nvSpPr>
          <p:spPr>
            <a:xfrm>
              <a:off x="3732197" y="5453396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4" name="Freeform: Shape 2047">
              <a:extLst>
                <a:ext uri="{FF2B5EF4-FFF2-40B4-BE49-F238E27FC236}">
                  <a16:creationId xmlns:a16="http://schemas.microsoft.com/office/drawing/2014/main" id="{614E89AD-4BF4-9219-977C-8525E7821A48}"/>
                </a:ext>
              </a:extLst>
            </p:cNvPr>
            <p:cNvSpPr/>
            <p:nvPr/>
          </p:nvSpPr>
          <p:spPr>
            <a:xfrm>
              <a:off x="3763737" y="5485182"/>
              <a:ext cx="156506" cy="313013"/>
            </a:xfrm>
            <a:custGeom>
              <a:avLst/>
              <a:gdLst>
                <a:gd name="connsiteX0" fmla="*/ 208675 w 208675"/>
                <a:gd name="connsiteY0" fmla="*/ 0 h 417350"/>
                <a:gd name="connsiteX1" fmla="*/ 208675 w 208675"/>
                <a:gd name="connsiteY1" fmla="*/ 417351 h 417350"/>
                <a:gd name="connsiteX2" fmla="*/ 0 w 208675"/>
                <a:gd name="connsiteY2" fmla="*/ 208676 h 417350"/>
                <a:gd name="connsiteX3" fmla="*/ 208675 w 208675"/>
                <a:gd name="connsiteY3" fmla="*/ 0 h 41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675" h="417350">
                  <a:moveTo>
                    <a:pt x="208675" y="0"/>
                  </a:moveTo>
                  <a:lnTo>
                    <a:pt x="208675" y="417351"/>
                  </a:lnTo>
                  <a:cubicBezTo>
                    <a:pt x="93426" y="417351"/>
                    <a:pt x="0" y="323924"/>
                    <a:pt x="0" y="208676"/>
                  </a:cubicBezTo>
                  <a:cubicBezTo>
                    <a:pt x="0" y="93427"/>
                    <a:pt x="93426" y="0"/>
                    <a:pt x="20867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5" name="Freeform: Shape 2048">
              <a:extLst>
                <a:ext uri="{FF2B5EF4-FFF2-40B4-BE49-F238E27FC236}">
                  <a16:creationId xmlns:a16="http://schemas.microsoft.com/office/drawing/2014/main" id="{FEC42A7A-E4D8-2C5C-11C3-0F3A3537F995}"/>
                </a:ext>
              </a:extLst>
            </p:cNvPr>
            <p:cNvSpPr/>
            <p:nvPr/>
          </p:nvSpPr>
          <p:spPr>
            <a:xfrm>
              <a:off x="1557291" y="5358374"/>
              <a:ext cx="624914" cy="575012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9"/>
                    <a:pt x="0" y="489208"/>
                    <a:pt x="0" y="383335"/>
                  </a:cubicBezTo>
                  <a:cubicBezTo>
                    <a:pt x="0" y="171635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2"/>
                    <a:pt x="833220" y="38131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</a:t>
              </a:r>
              <a:endParaRPr lang="en-IN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: Shape 2050">
              <a:extLst>
                <a:ext uri="{FF2B5EF4-FFF2-40B4-BE49-F238E27FC236}">
                  <a16:creationId xmlns:a16="http://schemas.microsoft.com/office/drawing/2014/main" id="{8DF99251-2001-E235-C4FD-DF3066C3631F}"/>
                </a:ext>
              </a:extLst>
            </p:cNvPr>
            <p:cNvSpPr/>
            <p:nvPr/>
          </p:nvSpPr>
          <p:spPr>
            <a:xfrm>
              <a:off x="4168792" y="5600675"/>
              <a:ext cx="82028" cy="82028"/>
            </a:xfrm>
            <a:custGeom>
              <a:avLst/>
              <a:gdLst>
                <a:gd name="connsiteX0" fmla="*/ 109371 w 109371"/>
                <a:gd name="connsiteY0" fmla="*/ 54686 h 109371"/>
                <a:gd name="connsiteX1" fmla="*/ 54686 w 109371"/>
                <a:gd name="connsiteY1" fmla="*/ 109372 h 109371"/>
                <a:gd name="connsiteX2" fmla="*/ 0 w 109371"/>
                <a:gd name="connsiteY2" fmla="*/ 54686 h 109371"/>
                <a:gd name="connsiteX3" fmla="*/ 54686 w 109371"/>
                <a:gd name="connsiteY3" fmla="*/ 0 h 109371"/>
                <a:gd name="connsiteX4" fmla="*/ 109371 w 109371"/>
                <a:gd name="connsiteY4" fmla="*/ 54686 h 1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71" h="109371">
                  <a:moveTo>
                    <a:pt x="109371" y="54686"/>
                  </a:moveTo>
                  <a:cubicBezTo>
                    <a:pt x="109371" y="84888"/>
                    <a:pt x="84888" y="109372"/>
                    <a:pt x="54686" y="109372"/>
                  </a:cubicBezTo>
                  <a:cubicBezTo>
                    <a:pt x="24484" y="109372"/>
                    <a:pt x="0" y="84888"/>
                    <a:pt x="0" y="54686"/>
                  </a:cubicBezTo>
                  <a:cubicBezTo>
                    <a:pt x="0" y="24484"/>
                    <a:pt x="24484" y="0"/>
                    <a:pt x="54686" y="0"/>
                  </a:cubicBezTo>
                  <a:cubicBezTo>
                    <a:pt x="84888" y="0"/>
                    <a:pt x="109371" y="24484"/>
                    <a:pt x="109371" y="54686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7" name="Freeform: Shape 2051">
              <a:extLst>
                <a:ext uri="{FF2B5EF4-FFF2-40B4-BE49-F238E27FC236}">
                  <a16:creationId xmlns:a16="http://schemas.microsoft.com/office/drawing/2014/main" id="{7427CA75-D442-B794-C97A-39CA517561EC}"/>
                </a:ext>
              </a:extLst>
            </p:cNvPr>
            <p:cNvSpPr/>
            <p:nvPr/>
          </p:nvSpPr>
          <p:spPr>
            <a:xfrm>
              <a:off x="4141254" y="5573136"/>
              <a:ext cx="137105" cy="137105"/>
            </a:xfrm>
            <a:custGeom>
              <a:avLst/>
              <a:gdLst>
                <a:gd name="connsiteX0" fmla="*/ 91403 w 182806"/>
                <a:gd name="connsiteY0" fmla="*/ 182807 h 182806"/>
                <a:gd name="connsiteX1" fmla="*/ 0 w 182806"/>
                <a:gd name="connsiteY1" fmla="*/ 91403 h 182806"/>
                <a:gd name="connsiteX2" fmla="*/ 91403 w 182806"/>
                <a:gd name="connsiteY2" fmla="*/ 0 h 182806"/>
                <a:gd name="connsiteX3" fmla="*/ 182807 w 182806"/>
                <a:gd name="connsiteY3" fmla="*/ 91403 h 182806"/>
                <a:gd name="connsiteX4" fmla="*/ 91403 w 182806"/>
                <a:gd name="connsiteY4" fmla="*/ 182807 h 182806"/>
                <a:gd name="connsiteX5" fmla="*/ 91403 w 182806"/>
                <a:gd name="connsiteY5" fmla="*/ 6858 h 182806"/>
                <a:gd name="connsiteX6" fmla="*/ 6858 w 182806"/>
                <a:gd name="connsiteY6" fmla="*/ 91403 h 182806"/>
                <a:gd name="connsiteX7" fmla="*/ 91403 w 182806"/>
                <a:gd name="connsiteY7" fmla="*/ 175949 h 182806"/>
                <a:gd name="connsiteX8" fmla="*/ 175949 w 182806"/>
                <a:gd name="connsiteY8" fmla="*/ 91403 h 182806"/>
                <a:gd name="connsiteX9" fmla="*/ 91403 w 182806"/>
                <a:gd name="connsiteY9" fmla="*/ 6858 h 18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06" h="182806">
                  <a:moveTo>
                    <a:pt x="91403" y="182807"/>
                  </a:moveTo>
                  <a:cubicBezTo>
                    <a:pt x="41004" y="182807"/>
                    <a:pt x="0" y="141803"/>
                    <a:pt x="0" y="91403"/>
                  </a:cubicBezTo>
                  <a:cubicBezTo>
                    <a:pt x="0" y="41004"/>
                    <a:pt x="41004" y="0"/>
                    <a:pt x="91403" y="0"/>
                  </a:cubicBezTo>
                  <a:cubicBezTo>
                    <a:pt x="141803" y="0"/>
                    <a:pt x="182807" y="41004"/>
                    <a:pt x="182807" y="91403"/>
                  </a:cubicBezTo>
                  <a:cubicBezTo>
                    <a:pt x="182807" y="141803"/>
                    <a:pt x="141810" y="182807"/>
                    <a:pt x="91403" y="182807"/>
                  </a:cubicBezTo>
                  <a:close/>
                  <a:moveTo>
                    <a:pt x="91403" y="6858"/>
                  </a:moveTo>
                  <a:cubicBezTo>
                    <a:pt x="44783" y="6858"/>
                    <a:pt x="6858" y="44783"/>
                    <a:pt x="6858" y="91403"/>
                  </a:cubicBezTo>
                  <a:cubicBezTo>
                    <a:pt x="6858" y="138024"/>
                    <a:pt x="44783" y="175949"/>
                    <a:pt x="91403" y="175949"/>
                  </a:cubicBezTo>
                  <a:cubicBezTo>
                    <a:pt x="138024" y="175949"/>
                    <a:pt x="175949" y="138024"/>
                    <a:pt x="175949" y="91403"/>
                  </a:cubicBezTo>
                  <a:cubicBezTo>
                    <a:pt x="175949" y="44783"/>
                    <a:pt x="138024" y="6858"/>
                    <a:pt x="91403" y="685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93EC49-AF9E-6B68-9061-DE66C9802E4E}"/>
                </a:ext>
              </a:extLst>
            </p:cNvPr>
            <p:cNvSpPr txBox="1"/>
            <p:nvPr/>
          </p:nvSpPr>
          <p:spPr>
            <a:xfrm>
              <a:off x="2218847" y="5480561"/>
              <a:ext cx="22879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US" sz="1600" b="1" dirty="0"/>
                <a:t>Duration</a:t>
              </a:r>
              <a:endParaRPr lang="en-I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BC0B14C2-99AA-5D4C-5927-7D7B31EA7262}"/>
              </a:ext>
            </a:extLst>
          </p:cNvPr>
          <p:cNvSpPr/>
          <p:nvPr/>
        </p:nvSpPr>
        <p:spPr>
          <a:xfrm>
            <a:off x="3297375" y="1420492"/>
            <a:ext cx="4992889" cy="109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Operations with multiple tables complete fully or not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Avoids partial updates and inconsistencies.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3B21B"/>
                </a:solidFill>
              </a:rPr>
              <a:t>E.g. Adding a new review with a link to an existing user and product</a:t>
            </a:r>
            <a:endParaRPr lang="en-US" sz="1400" dirty="0">
              <a:solidFill>
                <a:srgbClr val="F3B21B"/>
              </a:solidFill>
            </a:endParaRPr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A469AAC2-BF86-2913-21A4-10A5DBBC6BA4}"/>
              </a:ext>
            </a:extLst>
          </p:cNvPr>
          <p:cNvSpPr/>
          <p:nvPr/>
        </p:nvSpPr>
        <p:spPr>
          <a:xfrm>
            <a:off x="2271713" y="1373357"/>
            <a:ext cx="6018553" cy="11382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5" name="Group 5144">
            <a:extLst>
              <a:ext uri="{FF2B5EF4-FFF2-40B4-BE49-F238E27FC236}">
                <a16:creationId xmlns:a16="http://schemas.microsoft.com/office/drawing/2014/main" id="{D8D3D7C3-3490-4E0F-ACBB-B9DB17C9F76D}"/>
              </a:ext>
            </a:extLst>
          </p:cNvPr>
          <p:cNvGrpSpPr/>
          <p:nvPr/>
        </p:nvGrpSpPr>
        <p:grpSpPr>
          <a:xfrm>
            <a:off x="258694" y="1545272"/>
            <a:ext cx="3013721" cy="715358"/>
            <a:chOff x="1466848" y="2907728"/>
            <a:chExt cx="3013721" cy="715358"/>
          </a:xfrm>
        </p:grpSpPr>
        <p:sp>
          <p:nvSpPr>
            <p:cNvPr id="5146" name="Freeform: Shape 12">
              <a:extLst>
                <a:ext uri="{FF2B5EF4-FFF2-40B4-BE49-F238E27FC236}">
                  <a16:creationId xmlns:a16="http://schemas.microsoft.com/office/drawing/2014/main" id="{0BD4492B-3FD8-6A7E-2031-5D5A074519E7}"/>
                </a:ext>
              </a:extLst>
            </p:cNvPr>
            <p:cNvSpPr/>
            <p:nvPr/>
          </p:nvSpPr>
          <p:spPr>
            <a:xfrm>
              <a:off x="3920490" y="3260161"/>
              <a:ext cx="223341" cy="5144"/>
            </a:xfrm>
            <a:custGeom>
              <a:avLst/>
              <a:gdLst>
                <a:gd name="connsiteX0" fmla="*/ 0 w 297788"/>
                <a:gd name="connsiteY0" fmla="*/ 0 h 6858"/>
                <a:gd name="connsiteX1" fmla="*/ 297788 w 297788"/>
                <a:gd name="connsiteY1" fmla="*/ 0 h 6858"/>
                <a:gd name="connsiteX2" fmla="*/ 297788 w 297788"/>
                <a:gd name="connsiteY2" fmla="*/ 6858 h 6858"/>
                <a:gd name="connsiteX3" fmla="*/ 0 w 297788"/>
                <a:gd name="connsiteY3" fmla="*/ 6858 h 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88" h="6858">
                  <a:moveTo>
                    <a:pt x="0" y="0"/>
                  </a:moveTo>
                  <a:lnTo>
                    <a:pt x="297788" y="0"/>
                  </a:lnTo>
                  <a:lnTo>
                    <a:pt x="297788" y="6858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303030"/>
            </a:solidFill>
            <a:ln w="6858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47" name="Freeform: Shape 13">
              <a:extLst>
                <a:ext uri="{FF2B5EF4-FFF2-40B4-BE49-F238E27FC236}">
                  <a16:creationId xmlns:a16="http://schemas.microsoft.com/office/drawing/2014/main" id="{CB38F31D-6564-DC3C-F9C6-705C534FF29E}"/>
                </a:ext>
              </a:extLst>
            </p:cNvPr>
            <p:cNvSpPr/>
            <p:nvPr/>
          </p:nvSpPr>
          <p:spPr>
            <a:xfrm>
              <a:off x="3888302" y="3051505"/>
              <a:ext cx="32188" cy="430820"/>
            </a:xfrm>
            <a:custGeom>
              <a:avLst/>
              <a:gdLst>
                <a:gd name="connsiteX0" fmla="*/ 42917 w 42917"/>
                <a:gd name="connsiteY0" fmla="*/ 532688 h 574426"/>
                <a:gd name="connsiteX1" fmla="*/ 0 w 42917"/>
                <a:gd name="connsiteY1" fmla="*/ 574426 h 574426"/>
                <a:gd name="connsiteX2" fmla="*/ 0 w 42917"/>
                <a:gd name="connsiteY2" fmla="*/ 0 h 574426"/>
                <a:gd name="connsiteX3" fmla="*/ 42917 w 42917"/>
                <a:gd name="connsiteY3" fmla="*/ 30580 h 57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17" h="574426">
                  <a:moveTo>
                    <a:pt x="42917" y="532688"/>
                  </a:moveTo>
                  <a:lnTo>
                    <a:pt x="0" y="574426"/>
                  </a:lnTo>
                  <a:lnTo>
                    <a:pt x="0" y="0"/>
                  </a:lnTo>
                  <a:lnTo>
                    <a:pt x="42917" y="305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48" name="Freeform: Shape 14">
              <a:extLst>
                <a:ext uri="{FF2B5EF4-FFF2-40B4-BE49-F238E27FC236}">
                  <a16:creationId xmlns:a16="http://schemas.microsoft.com/office/drawing/2014/main" id="{066CD97E-9C49-20BA-320E-1B29E3D075BA}"/>
                </a:ext>
              </a:extLst>
            </p:cNvPr>
            <p:cNvSpPr/>
            <p:nvPr/>
          </p:nvSpPr>
          <p:spPr>
            <a:xfrm>
              <a:off x="1466848" y="2907728"/>
              <a:ext cx="715358" cy="715358"/>
            </a:xfrm>
            <a:custGeom>
              <a:avLst/>
              <a:gdLst>
                <a:gd name="connsiteX0" fmla="*/ 953811 w 953810"/>
                <a:gd name="connsiteY0" fmla="*/ 476905 h 953810"/>
                <a:gd name="connsiteX1" fmla="*/ 476905 w 953810"/>
                <a:gd name="connsiteY1" fmla="*/ 953811 h 953810"/>
                <a:gd name="connsiteX2" fmla="*/ 0 w 953810"/>
                <a:gd name="connsiteY2" fmla="*/ 476905 h 953810"/>
                <a:gd name="connsiteX3" fmla="*/ 476905 w 953810"/>
                <a:gd name="connsiteY3" fmla="*/ 0 h 953810"/>
                <a:gd name="connsiteX4" fmla="*/ 953811 w 953810"/>
                <a:gd name="connsiteY4" fmla="*/ 476905 h 95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3810" h="953810">
                  <a:moveTo>
                    <a:pt x="953811" y="476905"/>
                  </a:moveTo>
                  <a:cubicBezTo>
                    <a:pt x="953811" y="740293"/>
                    <a:pt x="740293" y="953811"/>
                    <a:pt x="476905" y="953811"/>
                  </a:cubicBezTo>
                  <a:cubicBezTo>
                    <a:pt x="213518" y="953811"/>
                    <a:pt x="0" y="740293"/>
                    <a:pt x="0" y="476905"/>
                  </a:cubicBezTo>
                  <a:cubicBezTo>
                    <a:pt x="0" y="213518"/>
                    <a:pt x="213518" y="0"/>
                    <a:pt x="476905" y="0"/>
                  </a:cubicBezTo>
                  <a:cubicBezTo>
                    <a:pt x="740293" y="0"/>
                    <a:pt x="953811" y="213518"/>
                    <a:pt x="953811" y="47690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49" name="Freeform: Shape 17">
              <a:extLst>
                <a:ext uri="{FF2B5EF4-FFF2-40B4-BE49-F238E27FC236}">
                  <a16:creationId xmlns:a16="http://schemas.microsoft.com/office/drawing/2014/main" id="{E93F847E-6B9A-5FC4-B163-65330E86AA63}"/>
                </a:ext>
              </a:extLst>
            </p:cNvPr>
            <p:cNvSpPr/>
            <p:nvPr/>
          </p:nvSpPr>
          <p:spPr>
            <a:xfrm>
              <a:off x="1567680" y="2988419"/>
              <a:ext cx="2255789" cy="566011"/>
            </a:xfrm>
            <a:custGeom>
              <a:avLst/>
              <a:gdLst>
                <a:gd name="connsiteX0" fmla="*/ 4421174 w 4481017"/>
                <a:gd name="connsiteY0" fmla="*/ 0 h 766696"/>
                <a:gd name="connsiteX1" fmla="*/ 3952711 w 4481017"/>
                <a:gd name="connsiteY1" fmla="*/ 0 h 766696"/>
                <a:gd name="connsiteX2" fmla="*/ 383349 w 4481017"/>
                <a:gd name="connsiteY2" fmla="*/ 0 h 766696"/>
                <a:gd name="connsiteX3" fmla="*/ 0 w 4481017"/>
                <a:gd name="connsiteY3" fmla="*/ 383348 h 766696"/>
                <a:gd name="connsiteX4" fmla="*/ 0 w 4481017"/>
                <a:gd name="connsiteY4" fmla="*/ 383348 h 766696"/>
                <a:gd name="connsiteX5" fmla="*/ 383349 w 4481017"/>
                <a:gd name="connsiteY5" fmla="*/ 766697 h 766696"/>
                <a:gd name="connsiteX6" fmla="*/ 3952711 w 4481017"/>
                <a:gd name="connsiteY6" fmla="*/ 766697 h 766696"/>
                <a:gd name="connsiteX7" fmla="*/ 4421174 w 4481017"/>
                <a:gd name="connsiteY7" fmla="*/ 766697 h 766696"/>
                <a:gd name="connsiteX8" fmla="*/ 4481017 w 4481017"/>
                <a:gd name="connsiteY8" fmla="*/ 706854 h 766696"/>
                <a:gd name="connsiteX9" fmla="*/ 4481017 w 4481017"/>
                <a:gd name="connsiteY9" fmla="*/ 59843 h 766696"/>
                <a:gd name="connsiteX10" fmla="*/ 4421174 w 4481017"/>
                <a:gd name="connsiteY10" fmla="*/ 0 h 76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81017" h="766696">
                  <a:moveTo>
                    <a:pt x="4421174" y="0"/>
                  </a:moveTo>
                  <a:lnTo>
                    <a:pt x="3952711" y="0"/>
                  </a:lnTo>
                  <a:lnTo>
                    <a:pt x="383349" y="0"/>
                  </a:lnTo>
                  <a:cubicBezTo>
                    <a:pt x="171635" y="0"/>
                    <a:pt x="0" y="171628"/>
                    <a:pt x="0" y="383348"/>
                  </a:cubicBezTo>
                  <a:lnTo>
                    <a:pt x="0" y="383348"/>
                  </a:lnTo>
                  <a:cubicBezTo>
                    <a:pt x="0" y="595062"/>
                    <a:pt x="171628" y="766697"/>
                    <a:pt x="383349" y="766697"/>
                  </a:cubicBezTo>
                  <a:lnTo>
                    <a:pt x="3952711" y="766697"/>
                  </a:lnTo>
                  <a:lnTo>
                    <a:pt x="4421174" y="766697"/>
                  </a:lnTo>
                  <a:cubicBezTo>
                    <a:pt x="4454223" y="766697"/>
                    <a:pt x="4481017" y="739903"/>
                    <a:pt x="4481017" y="706854"/>
                  </a:cubicBezTo>
                  <a:lnTo>
                    <a:pt x="4481017" y="59843"/>
                  </a:lnTo>
                  <a:cubicBezTo>
                    <a:pt x="4481017" y="26787"/>
                    <a:pt x="4454223" y="0"/>
                    <a:pt x="4421174" y="0"/>
                  </a:cubicBezTo>
                  <a:close/>
                </a:path>
              </a:pathLst>
            </a:custGeom>
            <a:solidFill>
              <a:srgbClr val="FFFFFF"/>
            </a:solidFill>
            <a:ln w="321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 dirty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0" name="Freeform: Shape 18">
              <a:extLst>
                <a:ext uri="{FF2B5EF4-FFF2-40B4-BE49-F238E27FC236}">
                  <a16:creationId xmlns:a16="http://schemas.microsoft.com/office/drawing/2014/main" id="{2DD37B0B-73AC-9364-5E93-F9B992C15C7A}"/>
                </a:ext>
              </a:extLst>
            </p:cNvPr>
            <p:cNvSpPr/>
            <p:nvPr/>
          </p:nvSpPr>
          <p:spPr>
            <a:xfrm>
              <a:off x="3732197" y="3074440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1" name="Freeform: Shape 19">
              <a:extLst>
                <a:ext uri="{FF2B5EF4-FFF2-40B4-BE49-F238E27FC236}">
                  <a16:creationId xmlns:a16="http://schemas.microsoft.com/office/drawing/2014/main" id="{1FEBDD35-30EB-4308-E225-7C2ABC1B1BE9}"/>
                </a:ext>
              </a:extLst>
            </p:cNvPr>
            <p:cNvSpPr/>
            <p:nvPr/>
          </p:nvSpPr>
          <p:spPr>
            <a:xfrm>
              <a:off x="3732197" y="3074440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2" name="Freeform: Shape 20">
              <a:extLst>
                <a:ext uri="{FF2B5EF4-FFF2-40B4-BE49-F238E27FC236}">
                  <a16:creationId xmlns:a16="http://schemas.microsoft.com/office/drawing/2014/main" id="{BBB5F09D-FBA9-778E-E262-D69F1545A216}"/>
                </a:ext>
              </a:extLst>
            </p:cNvPr>
            <p:cNvSpPr/>
            <p:nvPr/>
          </p:nvSpPr>
          <p:spPr>
            <a:xfrm>
              <a:off x="3732197" y="3074440"/>
              <a:ext cx="188293" cy="376581"/>
            </a:xfrm>
            <a:custGeom>
              <a:avLst/>
              <a:gdLst>
                <a:gd name="connsiteX0" fmla="*/ 251057 w 251057"/>
                <a:gd name="connsiteY0" fmla="*/ 0 h 502108"/>
                <a:gd name="connsiteX1" fmla="*/ 251057 w 251057"/>
                <a:gd name="connsiteY1" fmla="*/ 502109 h 502108"/>
                <a:gd name="connsiteX2" fmla="*/ 0 w 251057"/>
                <a:gd name="connsiteY2" fmla="*/ 251051 h 502108"/>
                <a:gd name="connsiteX3" fmla="*/ 251057 w 251057"/>
                <a:gd name="connsiteY3" fmla="*/ 0 h 50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057" h="502108">
                  <a:moveTo>
                    <a:pt x="251057" y="0"/>
                  </a:moveTo>
                  <a:lnTo>
                    <a:pt x="251057" y="502109"/>
                  </a:lnTo>
                  <a:cubicBezTo>
                    <a:pt x="112403" y="502109"/>
                    <a:pt x="0" y="389706"/>
                    <a:pt x="0" y="251051"/>
                  </a:cubicBezTo>
                  <a:cubicBezTo>
                    <a:pt x="0" y="112396"/>
                    <a:pt x="112403" y="0"/>
                    <a:pt x="251057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3" name="Freeform: Shape 21">
              <a:extLst>
                <a:ext uri="{FF2B5EF4-FFF2-40B4-BE49-F238E27FC236}">
                  <a16:creationId xmlns:a16="http://schemas.microsoft.com/office/drawing/2014/main" id="{6C600ECF-8846-C4F8-81E2-222A52C1D3AD}"/>
                </a:ext>
              </a:extLst>
            </p:cNvPr>
            <p:cNvSpPr/>
            <p:nvPr/>
          </p:nvSpPr>
          <p:spPr>
            <a:xfrm>
              <a:off x="3763737" y="3106226"/>
              <a:ext cx="156506" cy="313013"/>
            </a:xfrm>
            <a:custGeom>
              <a:avLst/>
              <a:gdLst>
                <a:gd name="connsiteX0" fmla="*/ 208675 w 208675"/>
                <a:gd name="connsiteY0" fmla="*/ 0 h 417350"/>
                <a:gd name="connsiteX1" fmla="*/ 208675 w 208675"/>
                <a:gd name="connsiteY1" fmla="*/ 417350 h 417350"/>
                <a:gd name="connsiteX2" fmla="*/ 0 w 208675"/>
                <a:gd name="connsiteY2" fmla="*/ 208675 h 417350"/>
                <a:gd name="connsiteX3" fmla="*/ 208675 w 208675"/>
                <a:gd name="connsiteY3" fmla="*/ 0 h 41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675" h="417350">
                  <a:moveTo>
                    <a:pt x="208675" y="0"/>
                  </a:moveTo>
                  <a:lnTo>
                    <a:pt x="208675" y="417350"/>
                  </a:lnTo>
                  <a:cubicBezTo>
                    <a:pt x="93426" y="417350"/>
                    <a:pt x="0" y="323924"/>
                    <a:pt x="0" y="208675"/>
                  </a:cubicBezTo>
                  <a:cubicBezTo>
                    <a:pt x="0" y="93427"/>
                    <a:pt x="93426" y="0"/>
                    <a:pt x="20867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4" name="Freeform: Shape 22">
              <a:extLst>
                <a:ext uri="{FF2B5EF4-FFF2-40B4-BE49-F238E27FC236}">
                  <a16:creationId xmlns:a16="http://schemas.microsoft.com/office/drawing/2014/main" id="{F1BF9B09-4481-67EF-78A9-FF70349A2932}"/>
                </a:ext>
              </a:extLst>
            </p:cNvPr>
            <p:cNvSpPr/>
            <p:nvPr/>
          </p:nvSpPr>
          <p:spPr>
            <a:xfrm>
              <a:off x="1557291" y="2979418"/>
              <a:ext cx="624914" cy="575013"/>
            </a:xfrm>
            <a:custGeom>
              <a:avLst/>
              <a:gdLst>
                <a:gd name="connsiteX0" fmla="*/ 833220 w 833219"/>
                <a:gd name="connsiteY0" fmla="*/ 381318 h 766683"/>
                <a:gd name="connsiteX1" fmla="*/ 637335 w 833219"/>
                <a:gd name="connsiteY1" fmla="*/ 766683 h 766683"/>
                <a:gd name="connsiteX2" fmla="*/ 383348 w 833219"/>
                <a:gd name="connsiteY2" fmla="*/ 766683 h 766683"/>
                <a:gd name="connsiteX3" fmla="*/ 112279 w 833219"/>
                <a:gd name="connsiteY3" fmla="*/ 654404 h 766683"/>
                <a:gd name="connsiteX4" fmla="*/ 0 w 833219"/>
                <a:gd name="connsiteY4" fmla="*/ 383335 h 766683"/>
                <a:gd name="connsiteX5" fmla="*/ 383355 w 833219"/>
                <a:gd name="connsiteY5" fmla="*/ 0 h 766683"/>
                <a:gd name="connsiteX6" fmla="*/ 642746 w 833219"/>
                <a:gd name="connsiteY6" fmla="*/ 0 h 766683"/>
                <a:gd name="connsiteX7" fmla="*/ 833220 w 833219"/>
                <a:gd name="connsiteY7" fmla="*/ 381318 h 76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3219" h="766683">
                  <a:moveTo>
                    <a:pt x="833220" y="381318"/>
                  </a:moveTo>
                  <a:cubicBezTo>
                    <a:pt x="833220" y="539642"/>
                    <a:pt x="756088" y="679943"/>
                    <a:pt x="637335" y="766683"/>
                  </a:cubicBezTo>
                  <a:lnTo>
                    <a:pt x="383348" y="766683"/>
                  </a:lnTo>
                  <a:cubicBezTo>
                    <a:pt x="277475" y="766683"/>
                    <a:pt x="181655" y="723773"/>
                    <a:pt x="112279" y="654404"/>
                  </a:cubicBezTo>
                  <a:cubicBezTo>
                    <a:pt x="42904" y="585028"/>
                    <a:pt x="0" y="489209"/>
                    <a:pt x="0" y="383335"/>
                  </a:cubicBezTo>
                  <a:cubicBezTo>
                    <a:pt x="0" y="171635"/>
                    <a:pt x="171628" y="0"/>
                    <a:pt x="383355" y="0"/>
                  </a:cubicBezTo>
                  <a:lnTo>
                    <a:pt x="642746" y="0"/>
                  </a:lnTo>
                  <a:cubicBezTo>
                    <a:pt x="758419" y="86994"/>
                    <a:pt x="833220" y="225422"/>
                    <a:pt x="833220" y="38131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/>
              <a:r>
                <a:rPr lang="en-US" b="1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lang="en-IN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55" name="Freeform: Shape 23">
              <a:extLst>
                <a:ext uri="{FF2B5EF4-FFF2-40B4-BE49-F238E27FC236}">
                  <a16:creationId xmlns:a16="http://schemas.microsoft.com/office/drawing/2014/main" id="{BEA0571A-E8C4-9635-AADB-9A9AD1770B39}"/>
                </a:ext>
              </a:extLst>
            </p:cNvPr>
            <p:cNvSpPr/>
            <p:nvPr/>
          </p:nvSpPr>
          <p:spPr>
            <a:xfrm>
              <a:off x="4168792" y="3221719"/>
              <a:ext cx="82028" cy="82028"/>
            </a:xfrm>
            <a:custGeom>
              <a:avLst/>
              <a:gdLst>
                <a:gd name="connsiteX0" fmla="*/ 109371 w 109371"/>
                <a:gd name="connsiteY0" fmla="*/ 54686 h 109371"/>
                <a:gd name="connsiteX1" fmla="*/ 54686 w 109371"/>
                <a:gd name="connsiteY1" fmla="*/ 109372 h 109371"/>
                <a:gd name="connsiteX2" fmla="*/ 0 w 109371"/>
                <a:gd name="connsiteY2" fmla="*/ 54686 h 109371"/>
                <a:gd name="connsiteX3" fmla="*/ 54686 w 109371"/>
                <a:gd name="connsiteY3" fmla="*/ 0 h 109371"/>
                <a:gd name="connsiteX4" fmla="*/ 109371 w 109371"/>
                <a:gd name="connsiteY4" fmla="*/ 54686 h 10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71" h="109371">
                  <a:moveTo>
                    <a:pt x="109371" y="54686"/>
                  </a:moveTo>
                  <a:cubicBezTo>
                    <a:pt x="109371" y="84888"/>
                    <a:pt x="84888" y="109372"/>
                    <a:pt x="54686" y="109372"/>
                  </a:cubicBezTo>
                  <a:cubicBezTo>
                    <a:pt x="24484" y="109372"/>
                    <a:pt x="0" y="84888"/>
                    <a:pt x="0" y="54686"/>
                  </a:cubicBezTo>
                  <a:cubicBezTo>
                    <a:pt x="0" y="24484"/>
                    <a:pt x="24484" y="0"/>
                    <a:pt x="54686" y="0"/>
                  </a:cubicBezTo>
                  <a:cubicBezTo>
                    <a:pt x="84888" y="0"/>
                    <a:pt x="109371" y="24484"/>
                    <a:pt x="109371" y="54686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6" name="Freeform: Shape 24">
              <a:extLst>
                <a:ext uri="{FF2B5EF4-FFF2-40B4-BE49-F238E27FC236}">
                  <a16:creationId xmlns:a16="http://schemas.microsoft.com/office/drawing/2014/main" id="{16D0F76B-65D3-1729-5470-D3FDDF80AD79}"/>
                </a:ext>
              </a:extLst>
            </p:cNvPr>
            <p:cNvSpPr/>
            <p:nvPr/>
          </p:nvSpPr>
          <p:spPr>
            <a:xfrm>
              <a:off x="4141254" y="3194180"/>
              <a:ext cx="137105" cy="137105"/>
            </a:xfrm>
            <a:custGeom>
              <a:avLst/>
              <a:gdLst>
                <a:gd name="connsiteX0" fmla="*/ 91403 w 182806"/>
                <a:gd name="connsiteY0" fmla="*/ 182807 h 182806"/>
                <a:gd name="connsiteX1" fmla="*/ 0 w 182806"/>
                <a:gd name="connsiteY1" fmla="*/ 91403 h 182806"/>
                <a:gd name="connsiteX2" fmla="*/ 91403 w 182806"/>
                <a:gd name="connsiteY2" fmla="*/ 0 h 182806"/>
                <a:gd name="connsiteX3" fmla="*/ 182807 w 182806"/>
                <a:gd name="connsiteY3" fmla="*/ 91403 h 182806"/>
                <a:gd name="connsiteX4" fmla="*/ 91403 w 182806"/>
                <a:gd name="connsiteY4" fmla="*/ 182807 h 182806"/>
                <a:gd name="connsiteX5" fmla="*/ 91403 w 182806"/>
                <a:gd name="connsiteY5" fmla="*/ 6858 h 182806"/>
                <a:gd name="connsiteX6" fmla="*/ 6858 w 182806"/>
                <a:gd name="connsiteY6" fmla="*/ 91403 h 182806"/>
                <a:gd name="connsiteX7" fmla="*/ 91403 w 182806"/>
                <a:gd name="connsiteY7" fmla="*/ 175949 h 182806"/>
                <a:gd name="connsiteX8" fmla="*/ 175949 w 182806"/>
                <a:gd name="connsiteY8" fmla="*/ 91403 h 182806"/>
                <a:gd name="connsiteX9" fmla="*/ 91403 w 182806"/>
                <a:gd name="connsiteY9" fmla="*/ 6858 h 18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06" h="182806">
                  <a:moveTo>
                    <a:pt x="91403" y="182807"/>
                  </a:moveTo>
                  <a:cubicBezTo>
                    <a:pt x="41004" y="182807"/>
                    <a:pt x="0" y="141803"/>
                    <a:pt x="0" y="91403"/>
                  </a:cubicBezTo>
                  <a:cubicBezTo>
                    <a:pt x="0" y="41004"/>
                    <a:pt x="41004" y="0"/>
                    <a:pt x="91403" y="0"/>
                  </a:cubicBezTo>
                  <a:cubicBezTo>
                    <a:pt x="141803" y="0"/>
                    <a:pt x="182807" y="41004"/>
                    <a:pt x="182807" y="91403"/>
                  </a:cubicBezTo>
                  <a:cubicBezTo>
                    <a:pt x="182807" y="141803"/>
                    <a:pt x="141810" y="182807"/>
                    <a:pt x="91403" y="182807"/>
                  </a:cubicBezTo>
                  <a:close/>
                  <a:moveTo>
                    <a:pt x="91403" y="6858"/>
                  </a:moveTo>
                  <a:cubicBezTo>
                    <a:pt x="44783" y="6858"/>
                    <a:pt x="6858" y="44783"/>
                    <a:pt x="6858" y="91403"/>
                  </a:cubicBezTo>
                  <a:cubicBezTo>
                    <a:pt x="6858" y="138024"/>
                    <a:pt x="44783" y="175949"/>
                    <a:pt x="91403" y="175949"/>
                  </a:cubicBezTo>
                  <a:cubicBezTo>
                    <a:pt x="138024" y="175949"/>
                    <a:pt x="175949" y="138024"/>
                    <a:pt x="175949" y="91403"/>
                  </a:cubicBezTo>
                  <a:cubicBezTo>
                    <a:pt x="175956" y="44783"/>
                    <a:pt x="138024" y="6858"/>
                    <a:pt x="91403" y="6858"/>
                  </a:cubicBezTo>
                  <a:close/>
                </a:path>
              </a:pathLst>
            </a:custGeom>
            <a:solidFill>
              <a:srgbClr val="F3B21B"/>
            </a:solidFill>
            <a:ln w="68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en-IN" sz="135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157" name="TextBox 5156">
              <a:extLst>
                <a:ext uri="{FF2B5EF4-FFF2-40B4-BE49-F238E27FC236}">
                  <a16:creationId xmlns:a16="http://schemas.microsoft.com/office/drawing/2014/main" id="{BCB5C91A-D717-D121-72E7-B2DD9AAE34C7}"/>
                </a:ext>
              </a:extLst>
            </p:cNvPr>
            <p:cNvSpPr txBox="1"/>
            <p:nvPr/>
          </p:nvSpPr>
          <p:spPr>
            <a:xfrm>
              <a:off x="2192594" y="3102273"/>
              <a:ext cx="22879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Atomicity</a:t>
              </a:r>
            </a:p>
          </p:txBody>
        </p:sp>
      </p:grpSp>
      <p:sp>
        <p:nvSpPr>
          <p:cNvPr id="5158" name="Rectangle 5157">
            <a:extLst>
              <a:ext uri="{FF2B5EF4-FFF2-40B4-BE49-F238E27FC236}">
                <a16:creationId xmlns:a16="http://schemas.microsoft.com/office/drawing/2014/main" id="{1CAD12AE-FC80-9A19-AF66-33252DD952D4}"/>
              </a:ext>
            </a:extLst>
          </p:cNvPr>
          <p:cNvSpPr/>
          <p:nvPr/>
        </p:nvSpPr>
        <p:spPr>
          <a:xfrm>
            <a:off x="3297375" y="2546886"/>
            <a:ext cx="4817923" cy="109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Constraints like primary and foreign keys ensure data validity.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Transactions always leave the database in a valid state.</a:t>
            </a:r>
            <a:endParaRPr lang="en-US" sz="1400" dirty="0"/>
          </a:p>
        </p:txBody>
      </p:sp>
      <p:sp>
        <p:nvSpPr>
          <p:cNvPr id="5159" name="Rectangle 5158">
            <a:extLst>
              <a:ext uri="{FF2B5EF4-FFF2-40B4-BE49-F238E27FC236}">
                <a16:creationId xmlns:a16="http://schemas.microsoft.com/office/drawing/2014/main" id="{B6B05BC8-A1C6-B125-0BD4-7193977B3F90}"/>
              </a:ext>
            </a:extLst>
          </p:cNvPr>
          <p:cNvSpPr/>
          <p:nvPr/>
        </p:nvSpPr>
        <p:spPr>
          <a:xfrm>
            <a:off x="2271713" y="2612592"/>
            <a:ext cx="6018560" cy="9522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0" name="Rectangle 5159">
            <a:extLst>
              <a:ext uri="{FF2B5EF4-FFF2-40B4-BE49-F238E27FC236}">
                <a16:creationId xmlns:a16="http://schemas.microsoft.com/office/drawing/2014/main" id="{AE4BA63B-A491-C6B1-B067-FA437780D6C5}"/>
              </a:ext>
            </a:extLst>
          </p:cNvPr>
          <p:cNvSpPr/>
          <p:nvPr/>
        </p:nvSpPr>
        <p:spPr>
          <a:xfrm>
            <a:off x="3297375" y="3757391"/>
            <a:ext cx="4992891" cy="109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Concurrent transactions can happen without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Multiple users can submit reviews without data corruption.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3B21B"/>
                </a:solidFill>
              </a:rPr>
              <a:t>E.g. Multiple users may submit or edit reviews simultaneously</a:t>
            </a:r>
            <a:endParaRPr lang="en-US" sz="1400" dirty="0">
              <a:solidFill>
                <a:srgbClr val="F3B21B"/>
              </a:solidFill>
            </a:endParaRPr>
          </a:p>
        </p:txBody>
      </p:sp>
      <p:sp>
        <p:nvSpPr>
          <p:cNvPr id="5161" name="Rectangle 5160">
            <a:extLst>
              <a:ext uri="{FF2B5EF4-FFF2-40B4-BE49-F238E27FC236}">
                <a16:creationId xmlns:a16="http://schemas.microsoft.com/office/drawing/2014/main" id="{DD8A1EB2-5AA1-E596-43E2-94C24E6CACAF}"/>
              </a:ext>
            </a:extLst>
          </p:cNvPr>
          <p:cNvSpPr/>
          <p:nvPr/>
        </p:nvSpPr>
        <p:spPr>
          <a:xfrm>
            <a:off x="2271713" y="3687746"/>
            <a:ext cx="6018552" cy="108220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2" name="Rectangle 5161">
            <a:extLst>
              <a:ext uri="{FF2B5EF4-FFF2-40B4-BE49-F238E27FC236}">
                <a16:creationId xmlns:a16="http://schemas.microsoft.com/office/drawing/2014/main" id="{A2EABA32-44CF-242E-52FD-D55318A0521F}"/>
              </a:ext>
            </a:extLst>
          </p:cNvPr>
          <p:cNvSpPr/>
          <p:nvPr/>
        </p:nvSpPr>
        <p:spPr>
          <a:xfrm>
            <a:off x="3297376" y="4969722"/>
            <a:ext cx="4330653" cy="1096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Committed transactions are saved permanently.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survives crashes or unexpected shutdowns.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3B21B"/>
                </a:solidFill>
              </a:rPr>
              <a:t>E.g. New reviews, user updates, or product pricing changes</a:t>
            </a:r>
            <a:endParaRPr lang="en-US" sz="1400" dirty="0">
              <a:solidFill>
                <a:srgbClr val="F3B21B"/>
              </a:solidFill>
            </a:endParaRPr>
          </a:p>
        </p:txBody>
      </p:sp>
      <p:sp>
        <p:nvSpPr>
          <p:cNvPr id="5163" name="Rectangle 5162">
            <a:extLst>
              <a:ext uri="{FF2B5EF4-FFF2-40B4-BE49-F238E27FC236}">
                <a16:creationId xmlns:a16="http://schemas.microsoft.com/office/drawing/2014/main" id="{3D27E334-5C04-B9B4-D78B-BC48F584BC91}"/>
              </a:ext>
            </a:extLst>
          </p:cNvPr>
          <p:cNvSpPr/>
          <p:nvPr/>
        </p:nvSpPr>
        <p:spPr>
          <a:xfrm>
            <a:off x="2271713" y="4969448"/>
            <a:ext cx="6018553" cy="101283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67" name="Picture 4" descr="Amazon Transaction Itemizer - Chrome Web Store">
            <a:extLst>
              <a:ext uri="{FF2B5EF4-FFF2-40B4-BE49-F238E27FC236}">
                <a16:creationId xmlns:a16="http://schemas.microsoft.com/office/drawing/2014/main" id="{9FED35E7-E3A9-8505-B7FA-4B8034832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9D0A5"/>
              </a:clrFrom>
              <a:clrTo>
                <a:srgbClr val="F9D0A5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64"/>
          <a:stretch/>
        </p:blipFill>
        <p:spPr bwMode="auto">
          <a:xfrm>
            <a:off x="9258899" y="2559787"/>
            <a:ext cx="2060730" cy="24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89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871A4-50AF-FB73-9BEF-B8914710C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DC9FB300-6095-A6E0-7222-8F15F81FE0C2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i="0" u="none" strike="noStrike" dirty="0">
                <a:solidFill>
                  <a:srgbClr val="F3B21B"/>
                </a:solidFill>
                <a:effectLst/>
                <a:latin typeface="Aptos Narrow" panose="020B0004020202020204" pitchFamily="34" charset="0"/>
              </a:rPr>
              <a:t>     ENTITY  RELATIONSHIP  DIAGRAM </a:t>
            </a:r>
            <a:r>
              <a:rPr lang="en-IN" sz="3600" b="1" i="0" u="none" strike="noStrike" dirty="0"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(ERD)</a:t>
            </a:r>
            <a:endParaRPr lang="en-US" sz="5400" b="1" dirty="0">
              <a:solidFill>
                <a:schemeClr val="bg1"/>
              </a:solidFill>
              <a:latin typeface="Aptos Narrow" panose="020B0004020202020204" pitchFamily="34" charset="0"/>
              <a:cs typeface="Angsana New" panose="02020603050405020304" pitchFamily="18" charset="-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945D8B-FD4B-98BE-C853-81B27F67B85C}"/>
              </a:ext>
            </a:extLst>
          </p:cNvPr>
          <p:cNvGrpSpPr/>
          <p:nvPr/>
        </p:nvGrpSpPr>
        <p:grpSpPr>
          <a:xfrm>
            <a:off x="0" y="733162"/>
            <a:ext cx="8872538" cy="6149425"/>
            <a:chOff x="300038" y="708575"/>
            <a:chExt cx="8872538" cy="6149425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A856C0E-7059-F350-7D71-1C8D9D497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038" y="708575"/>
              <a:ext cx="8872538" cy="614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8DA7F7-4B57-AABC-3728-54B541BA6B79}"/>
                </a:ext>
              </a:extLst>
            </p:cNvPr>
            <p:cNvSpPr txBox="1"/>
            <p:nvPr/>
          </p:nvSpPr>
          <p:spPr>
            <a:xfrm>
              <a:off x="471487" y="2143125"/>
              <a:ext cx="47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PK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CE2187-78A6-E523-5792-1353C75755B8}"/>
                </a:ext>
              </a:extLst>
            </p:cNvPr>
            <p:cNvSpPr txBox="1"/>
            <p:nvPr/>
          </p:nvSpPr>
          <p:spPr>
            <a:xfrm>
              <a:off x="442911" y="3429000"/>
              <a:ext cx="47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PK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1B2AF5-6288-F6E1-4715-002408032BD0}"/>
                </a:ext>
              </a:extLst>
            </p:cNvPr>
            <p:cNvSpPr txBox="1"/>
            <p:nvPr/>
          </p:nvSpPr>
          <p:spPr>
            <a:xfrm>
              <a:off x="4395786" y="2881313"/>
              <a:ext cx="47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599A6A-C4EE-38E3-EE50-49738585B899}"/>
                </a:ext>
              </a:extLst>
            </p:cNvPr>
            <p:cNvSpPr txBox="1"/>
            <p:nvPr/>
          </p:nvSpPr>
          <p:spPr>
            <a:xfrm>
              <a:off x="4395786" y="4233863"/>
              <a:ext cx="47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993281-65A4-1BE3-02F2-A323D228C134}"/>
                </a:ext>
              </a:extLst>
            </p:cNvPr>
            <p:cNvSpPr txBox="1"/>
            <p:nvPr/>
          </p:nvSpPr>
          <p:spPr>
            <a:xfrm>
              <a:off x="4405306" y="4029068"/>
              <a:ext cx="471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FK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3538518-5E72-4402-7B5E-DDE162D4953E}"/>
              </a:ext>
            </a:extLst>
          </p:cNvPr>
          <p:cNvSpPr txBox="1"/>
          <p:nvPr/>
        </p:nvSpPr>
        <p:spPr>
          <a:xfrm>
            <a:off x="8629652" y="2491847"/>
            <a:ext cx="3419475" cy="230832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111111"/>
                </a:solidFill>
              </a:rPr>
              <a:t>u</a:t>
            </a:r>
            <a:r>
              <a:rPr lang="en-IN" sz="1600" b="1" i="0" u="none" strike="noStrike" dirty="0">
                <a:solidFill>
                  <a:srgbClr val="111111"/>
                </a:solidFill>
                <a:effectLst/>
              </a:rPr>
              <a:t>ser_id, product_id, review_id  </a:t>
            </a:r>
            <a:r>
              <a:rPr lang="en-IN" sz="1600" b="1" dirty="0">
                <a:solidFill>
                  <a:srgbClr val="111111"/>
                </a:solidFill>
              </a:rPr>
              <a:t>are</a:t>
            </a:r>
            <a:r>
              <a:rPr lang="en-IN" sz="1600" b="1" i="0" u="none" strike="noStrike" dirty="0">
                <a:solidFill>
                  <a:srgbClr val="111111"/>
                </a:solidFill>
                <a:effectLst/>
              </a:rPr>
              <a:t> the primary key</a:t>
            </a:r>
            <a:r>
              <a:rPr lang="en-IN" sz="1600" b="1" dirty="0">
                <a:solidFill>
                  <a:srgbClr val="111111"/>
                </a:solidFill>
              </a:rPr>
              <a:t>s,</a:t>
            </a:r>
            <a:r>
              <a:rPr lang="en-IN" sz="1600" b="1" i="0" u="none" strike="noStrike" dirty="0">
                <a:solidFill>
                  <a:srgbClr val="111111"/>
                </a:solidFill>
                <a:effectLst/>
              </a:rPr>
              <a:t> ensuring that each product has a unique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11111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111111"/>
                </a:solidFill>
              </a:rPr>
              <a:t>User_id and product_id are the foreign keys in reviews table to establish the relationship with users and products tables.</a:t>
            </a:r>
            <a:endParaRPr lang="en-IN" sz="1600" b="1" i="0" u="none" strike="noStrike" dirty="0">
              <a:solidFill>
                <a:srgbClr val="111111"/>
              </a:solidFill>
              <a:effectLst/>
            </a:endParaRPr>
          </a:p>
        </p:txBody>
      </p:sp>
      <p:pic>
        <p:nvPicPr>
          <p:cNvPr id="6148" name="Picture 4" descr="amazon logo vector, amazon icon free vector 19136322 Vector Art at Vecteezy">
            <a:extLst>
              <a:ext uri="{FF2B5EF4-FFF2-40B4-BE49-F238E27FC236}">
                <a16:creationId xmlns:a16="http://schemas.microsoft.com/office/drawing/2014/main" id="{83BB1B45-4CB9-4D4F-4D34-99D5C169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64" y="1543254"/>
            <a:ext cx="948593" cy="94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16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0A8F5-174F-E31D-F52B-AEFCB7AF9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4DDE7-82ED-43A8-9790-B5A16994AEAC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rgbClr val="F3B2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         CREATE READ UPDATE DELETE </a:t>
            </a:r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(CRUD) OPERATIONS</a:t>
            </a:r>
            <a:r>
              <a:rPr lang="en-US" sz="3200" b="1" dirty="0">
                <a:solidFill>
                  <a:schemeClr val="tx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	</a:t>
            </a:r>
          </a:p>
        </p:txBody>
      </p:sp>
      <p:pic>
        <p:nvPicPr>
          <p:cNvPr id="7170" name="Picture 2" descr="What are SQL CRUD operations? | Codebots">
            <a:extLst>
              <a:ext uri="{FF2B5EF4-FFF2-40B4-BE49-F238E27FC236}">
                <a16:creationId xmlns:a16="http://schemas.microsoft.com/office/drawing/2014/main" id="{68C08E20-EAA4-41DB-CDFC-D58B9AC0E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A43F"/>
              </a:clrFrom>
              <a:clrTo>
                <a:srgbClr val="FAA4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" t="7874" r="72630" b="49917"/>
          <a:stretch/>
        </p:blipFill>
        <p:spPr bwMode="auto">
          <a:xfrm>
            <a:off x="465782" y="864349"/>
            <a:ext cx="1743075" cy="15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3EFEE8-BA31-B9FF-6B5D-14524A821508}"/>
              </a:ext>
            </a:extLst>
          </p:cNvPr>
          <p:cNvSpPr txBox="1"/>
          <p:nvPr/>
        </p:nvSpPr>
        <p:spPr>
          <a:xfrm>
            <a:off x="465782" y="2928587"/>
            <a:ext cx="19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3B21B"/>
                </a:solidFill>
              </a:rPr>
              <a:t>Adding new records into a table</a:t>
            </a:r>
            <a:endParaRPr lang="en-US" sz="1600" dirty="0">
              <a:solidFill>
                <a:srgbClr val="F3B21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A1E93-3656-7CCD-4773-18178847AFDD}"/>
              </a:ext>
            </a:extLst>
          </p:cNvPr>
          <p:cNvSpPr txBox="1"/>
          <p:nvPr/>
        </p:nvSpPr>
        <p:spPr>
          <a:xfrm>
            <a:off x="465782" y="2559255"/>
            <a:ext cx="1934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Create(INSERT)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DAC83-6109-5CD0-3EC4-E9B082DCF646}"/>
              </a:ext>
            </a:extLst>
          </p:cNvPr>
          <p:cNvSpPr txBox="1"/>
          <p:nvPr/>
        </p:nvSpPr>
        <p:spPr>
          <a:xfrm>
            <a:off x="3457582" y="2928587"/>
            <a:ext cx="2140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3B21B"/>
                </a:solidFill>
              </a:rPr>
              <a:t>Retrieving or querying data from a table</a:t>
            </a:r>
            <a:endParaRPr lang="en-US" sz="1600" dirty="0">
              <a:solidFill>
                <a:srgbClr val="F3B21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02DCD-6C2F-135D-8FAC-B1DF78B8CC1E}"/>
              </a:ext>
            </a:extLst>
          </p:cNvPr>
          <p:cNvSpPr txBox="1"/>
          <p:nvPr/>
        </p:nvSpPr>
        <p:spPr>
          <a:xfrm>
            <a:off x="3457582" y="2602119"/>
            <a:ext cx="2140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Read(SELECT)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676F0-E984-C925-527F-5EA335732FE4}"/>
              </a:ext>
            </a:extLst>
          </p:cNvPr>
          <p:cNvSpPr txBox="1"/>
          <p:nvPr/>
        </p:nvSpPr>
        <p:spPr>
          <a:xfrm>
            <a:off x="6175541" y="2936453"/>
            <a:ext cx="24255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3B21B"/>
                </a:solidFill>
              </a:rPr>
              <a:t>Modifying existing records in a table</a:t>
            </a:r>
            <a:endParaRPr lang="en-US" sz="1600" dirty="0">
              <a:solidFill>
                <a:srgbClr val="F3B21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CC02D-278C-D7C7-513B-B9C173B95127}"/>
              </a:ext>
            </a:extLst>
          </p:cNvPr>
          <p:cNvSpPr txBox="1"/>
          <p:nvPr/>
        </p:nvSpPr>
        <p:spPr>
          <a:xfrm>
            <a:off x="6175541" y="2567121"/>
            <a:ext cx="2425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Update (UPDATE)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7B7C3-A0D2-07DE-42E3-42313903C6C5}"/>
              </a:ext>
            </a:extLst>
          </p:cNvPr>
          <p:cNvSpPr txBox="1"/>
          <p:nvPr/>
        </p:nvSpPr>
        <p:spPr>
          <a:xfrm>
            <a:off x="9115108" y="2910021"/>
            <a:ext cx="27131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3B21B"/>
                </a:solidFill>
              </a:rPr>
              <a:t>Removing records from a table</a:t>
            </a:r>
            <a:endParaRPr lang="en-US" sz="1600" dirty="0">
              <a:solidFill>
                <a:srgbClr val="F3B21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DC8B8-06BF-74CF-07FB-11EFD91D24EE}"/>
              </a:ext>
            </a:extLst>
          </p:cNvPr>
          <p:cNvSpPr txBox="1"/>
          <p:nvPr/>
        </p:nvSpPr>
        <p:spPr>
          <a:xfrm>
            <a:off x="9115108" y="2540689"/>
            <a:ext cx="2713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Delete (DELETE)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4" name="Picture 2" descr="What are SQL CRUD operations? | Codebots">
            <a:extLst>
              <a:ext uri="{FF2B5EF4-FFF2-40B4-BE49-F238E27FC236}">
                <a16:creationId xmlns:a16="http://schemas.microsoft.com/office/drawing/2014/main" id="{9CC6BF85-ACBE-6972-3EC0-492B84345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A43F"/>
              </a:clrFrom>
              <a:clrTo>
                <a:srgbClr val="FAA4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9" t="29254" r="50094" b="33456"/>
          <a:stretch/>
        </p:blipFill>
        <p:spPr bwMode="auto">
          <a:xfrm>
            <a:off x="3235705" y="959008"/>
            <a:ext cx="1826843" cy="15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What are SQL CRUD operations? | Codebots">
            <a:extLst>
              <a:ext uri="{FF2B5EF4-FFF2-40B4-BE49-F238E27FC236}">
                <a16:creationId xmlns:a16="http://schemas.microsoft.com/office/drawing/2014/main" id="{D20211C1-005D-F01A-633C-B4839A36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A43F"/>
              </a:clrFrom>
              <a:clrTo>
                <a:srgbClr val="FAA4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17" t="42481" r="30245" b="18429"/>
          <a:stretch/>
        </p:blipFill>
        <p:spPr bwMode="auto">
          <a:xfrm>
            <a:off x="5965777" y="720239"/>
            <a:ext cx="1736840" cy="17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What are SQL CRUD operations? | Codebots">
            <a:extLst>
              <a:ext uri="{FF2B5EF4-FFF2-40B4-BE49-F238E27FC236}">
                <a16:creationId xmlns:a16="http://schemas.microsoft.com/office/drawing/2014/main" id="{1DBA3C47-8C3A-1F78-5D7E-538A9A72B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AA43F"/>
              </a:clrFrom>
              <a:clrTo>
                <a:srgbClr val="FAA43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1" t="63678" r="5213" b="6861"/>
          <a:stretch/>
        </p:blipFill>
        <p:spPr bwMode="auto">
          <a:xfrm>
            <a:off x="9109398" y="972297"/>
            <a:ext cx="1983421" cy="14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FD343F-855C-B800-9D08-6F71D140A5DB}"/>
              </a:ext>
            </a:extLst>
          </p:cNvPr>
          <p:cNvCxnSpPr/>
          <p:nvPr/>
        </p:nvCxnSpPr>
        <p:spPr>
          <a:xfrm>
            <a:off x="2757496" y="1142990"/>
            <a:ext cx="0" cy="184308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3D969E-A692-43A7-9578-39635A27CF79}"/>
              </a:ext>
            </a:extLst>
          </p:cNvPr>
          <p:cNvCxnSpPr/>
          <p:nvPr/>
        </p:nvCxnSpPr>
        <p:spPr>
          <a:xfrm>
            <a:off x="5767396" y="1185854"/>
            <a:ext cx="0" cy="184308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625F08-E23E-6700-4DCA-B78D70CD1844}"/>
              </a:ext>
            </a:extLst>
          </p:cNvPr>
          <p:cNvCxnSpPr/>
          <p:nvPr/>
        </p:nvCxnSpPr>
        <p:spPr>
          <a:xfrm>
            <a:off x="8605846" y="1185854"/>
            <a:ext cx="0" cy="184308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050958-5D62-C9A7-32FF-A91938A1758D}"/>
              </a:ext>
            </a:extLst>
          </p:cNvPr>
          <p:cNvCxnSpPr>
            <a:cxnSpLocks/>
          </p:cNvCxnSpPr>
          <p:nvPr/>
        </p:nvCxnSpPr>
        <p:spPr>
          <a:xfrm>
            <a:off x="566746" y="3781411"/>
            <a:ext cx="1083467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975FEDA-D6F0-39F0-5F89-8FFB77E0E7FE}"/>
              </a:ext>
            </a:extLst>
          </p:cNvPr>
          <p:cNvSpPr/>
          <p:nvPr/>
        </p:nvSpPr>
        <p:spPr>
          <a:xfrm>
            <a:off x="0" y="3746413"/>
            <a:ext cx="12192000" cy="3111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AB3067-D576-88F0-6A28-EA268278BA4C}"/>
              </a:ext>
            </a:extLst>
          </p:cNvPr>
          <p:cNvGrpSpPr/>
          <p:nvPr/>
        </p:nvGrpSpPr>
        <p:grpSpPr>
          <a:xfrm>
            <a:off x="120009" y="3809416"/>
            <a:ext cx="12037709" cy="3225676"/>
            <a:chOff x="291992" y="3727354"/>
            <a:chExt cx="12037709" cy="322567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FFC6DC-F4D4-3D77-C94A-26288B044691}"/>
                </a:ext>
              </a:extLst>
            </p:cNvPr>
            <p:cNvSpPr txBox="1"/>
            <p:nvPr/>
          </p:nvSpPr>
          <p:spPr>
            <a:xfrm rot="16200000">
              <a:off x="-862246" y="4881592"/>
              <a:ext cx="2777836" cy="4693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CREATE TABLES</a:t>
              </a:r>
            </a:p>
            <a:p>
              <a:pPr algn="ctr"/>
              <a:r>
                <a:rPr lang="en-IN" sz="100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Creating tables products, users and reviews</a:t>
              </a:r>
              <a:endPara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D03246-E784-00CA-E168-1CBC55687D7E}"/>
                </a:ext>
              </a:extLst>
            </p:cNvPr>
            <p:cNvSpPr txBox="1"/>
            <p:nvPr/>
          </p:nvSpPr>
          <p:spPr>
            <a:xfrm>
              <a:off x="902082" y="3906042"/>
              <a:ext cx="3650457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CREATE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TABLE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products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product_id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NOT NULL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product_name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255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NOT NULL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category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discounted_price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DECIMAL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 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actual_price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DECIMAL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 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 err="1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discount_percentage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DECIMAL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 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rating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DECIMAL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 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rating_count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INT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about_product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2000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PRIMARY KEY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(product_id)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);</a:t>
              </a:r>
              <a:endParaRPr lang="en-IN" sz="1200" b="0" dirty="0">
                <a:effectLst/>
              </a:endParaRPr>
            </a:p>
            <a:p>
              <a:br>
                <a:rPr lang="en-IN" sz="1200" dirty="0"/>
              </a:br>
              <a:endParaRPr lang="en-US" sz="1200" dirty="0"/>
            </a:p>
          </p:txBody>
        </p:sp>
        <p:sp>
          <p:nvSpPr>
            <p:cNvPr id="7168" name="TextBox 7167">
              <a:extLst>
                <a:ext uri="{FF2B5EF4-FFF2-40B4-BE49-F238E27FC236}">
                  <a16:creationId xmlns:a16="http://schemas.microsoft.com/office/drawing/2014/main" id="{94E2219C-849C-07AD-2473-6FF0C5BA1255}"/>
                </a:ext>
              </a:extLst>
            </p:cNvPr>
            <p:cNvSpPr txBox="1"/>
            <p:nvPr/>
          </p:nvSpPr>
          <p:spPr>
            <a:xfrm>
              <a:off x="4566827" y="3906042"/>
              <a:ext cx="610076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CREATE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TABLE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users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user_id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NOT NULL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user_name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255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PRIMARY KEY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(user_id)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);</a:t>
              </a:r>
              <a:endParaRPr lang="en-IN" sz="1200" b="0" dirty="0">
                <a:effectLst/>
              </a:endParaRPr>
            </a:p>
            <a:p>
              <a:br>
                <a:rPr lang="en-IN" sz="1200" dirty="0"/>
              </a:br>
              <a:endParaRPr lang="en-US" sz="1200" dirty="0"/>
            </a:p>
          </p:txBody>
        </p:sp>
        <p:sp>
          <p:nvSpPr>
            <p:cNvPr id="7169" name="TextBox 7168">
              <a:extLst>
                <a:ext uri="{FF2B5EF4-FFF2-40B4-BE49-F238E27FC236}">
                  <a16:creationId xmlns:a16="http://schemas.microsoft.com/office/drawing/2014/main" id="{6D242F72-8DC4-D4C2-31BC-8BC3F16A9856}"/>
                </a:ext>
              </a:extLst>
            </p:cNvPr>
            <p:cNvSpPr txBox="1"/>
            <p:nvPr/>
          </p:nvSpPr>
          <p:spPr>
            <a:xfrm>
              <a:off x="7914865" y="3906042"/>
              <a:ext cx="4414836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CREATE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TABLE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reviews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review_id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 err="1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review_title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255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review_content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5000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 err="1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img_link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2083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product_link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2083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product_id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NOT NULL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user_id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VARCHAR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IN" sz="1200" b="1" i="0" u="none" strike="noStrike" dirty="0">
                  <a:solidFill>
                    <a:srgbClr val="09885A"/>
                  </a:solidFill>
                  <a:effectLst/>
                  <a:latin typeface="Courier New" panose="02070309020205020404" pitchFamily="49" charset="0"/>
                </a:rPr>
                <a:t>100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NOT NULL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PRIMARY KEY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(review_id),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CONSTRAINT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 err="1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fk_product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FOREIGN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KEY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(product_id)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REFERENCES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products(product_id),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CONSTRAINT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 err="1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fk_user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FOREIGN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KEY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(user_id) </a:t>
              </a:r>
              <a:r>
                <a:rPr lang="en-IN" sz="1200" b="1" i="0" u="none" strike="noStrike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rPr>
                <a:t>REFERENCES</a:t>
              </a:r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 users(user_id)</a:t>
              </a:r>
              <a:endParaRPr lang="en-IN" sz="1200" b="0" dirty="0">
                <a:effectLst/>
              </a:endParaRPr>
            </a:p>
            <a:p>
              <a:pPr rtl="0"/>
              <a:r>
                <a:rPr lang="en-IN" sz="1200" b="1" i="0" u="none" strike="noStrike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);</a:t>
              </a:r>
              <a:endParaRPr lang="en-IN" sz="1200" b="0" dirty="0">
                <a:effectLst/>
              </a:endParaRPr>
            </a:p>
            <a:p>
              <a:br>
                <a:rPr lang="en-IN" sz="1200" dirty="0"/>
              </a:br>
              <a:endParaRPr lang="en-US" sz="1200" dirty="0"/>
            </a:p>
          </p:txBody>
        </p:sp>
        <p:sp>
          <p:nvSpPr>
            <p:cNvPr id="7171" name="Freeform 7170">
              <a:extLst>
                <a:ext uri="{FF2B5EF4-FFF2-40B4-BE49-F238E27FC236}">
                  <a16:creationId xmlns:a16="http://schemas.microsoft.com/office/drawing/2014/main" id="{1117AF50-1BED-F1B6-6643-0AA1142F2002}"/>
                </a:ext>
              </a:extLst>
            </p:cNvPr>
            <p:cNvSpPr/>
            <p:nvPr/>
          </p:nvSpPr>
          <p:spPr>
            <a:xfrm>
              <a:off x="3235705" y="5775681"/>
              <a:ext cx="4593432" cy="843372"/>
            </a:xfrm>
            <a:custGeom>
              <a:avLst/>
              <a:gdLst>
                <a:gd name="connsiteX0" fmla="*/ 0 w 4543425"/>
                <a:gd name="connsiteY0" fmla="*/ 314325 h 1261103"/>
                <a:gd name="connsiteX1" fmla="*/ 1500188 w 4543425"/>
                <a:gd name="connsiteY1" fmla="*/ 1257300 h 1261103"/>
                <a:gd name="connsiteX2" fmla="*/ 4543425 w 4543425"/>
                <a:gd name="connsiteY2" fmla="*/ 0 h 126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43425" h="1261103">
                  <a:moveTo>
                    <a:pt x="0" y="314325"/>
                  </a:moveTo>
                  <a:cubicBezTo>
                    <a:pt x="371475" y="812006"/>
                    <a:pt x="742951" y="1309687"/>
                    <a:pt x="1500188" y="1257300"/>
                  </a:cubicBezTo>
                  <a:cubicBezTo>
                    <a:pt x="2257425" y="1204913"/>
                    <a:pt x="3400425" y="602456"/>
                    <a:pt x="454342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2" name="Freeform 7171">
              <a:extLst>
                <a:ext uri="{FF2B5EF4-FFF2-40B4-BE49-F238E27FC236}">
                  <a16:creationId xmlns:a16="http://schemas.microsoft.com/office/drawing/2014/main" id="{71703277-2E8D-7412-4B93-477152D3D259}"/>
                </a:ext>
              </a:extLst>
            </p:cNvPr>
            <p:cNvSpPr/>
            <p:nvPr/>
          </p:nvSpPr>
          <p:spPr>
            <a:xfrm>
              <a:off x="5125227" y="4933942"/>
              <a:ext cx="2689621" cy="1171161"/>
            </a:xfrm>
            <a:custGeom>
              <a:avLst/>
              <a:gdLst>
                <a:gd name="connsiteX0" fmla="*/ 0 w 2457450"/>
                <a:gd name="connsiteY0" fmla="*/ 0 h 1151102"/>
                <a:gd name="connsiteX1" fmla="*/ 571500 w 2457450"/>
                <a:gd name="connsiteY1" fmla="*/ 1128713 h 1151102"/>
                <a:gd name="connsiteX2" fmla="*/ 2457450 w 2457450"/>
                <a:gd name="connsiteY2" fmla="*/ 642938 h 115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7450" h="1151102">
                  <a:moveTo>
                    <a:pt x="0" y="0"/>
                  </a:moveTo>
                  <a:cubicBezTo>
                    <a:pt x="80962" y="510778"/>
                    <a:pt x="161925" y="1021557"/>
                    <a:pt x="571500" y="1128713"/>
                  </a:cubicBezTo>
                  <a:cubicBezTo>
                    <a:pt x="981075" y="1235869"/>
                    <a:pt x="1719262" y="939403"/>
                    <a:pt x="2457450" y="64293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11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B68913-651E-9F9F-AC41-FAAF28E2A73D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rgbClr val="F3B2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           CRUD OPERATIONS – </a:t>
            </a:r>
            <a:r>
              <a:rPr lang="en-US" sz="3200" b="1" dirty="0">
                <a:solidFill>
                  <a:schemeClr val="tx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CREATE STATEMENTS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5BEC32-0700-C887-1B58-2FDD55A9C676}"/>
              </a:ext>
            </a:extLst>
          </p:cNvPr>
          <p:cNvSpPr txBox="1"/>
          <p:nvPr/>
        </p:nvSpPr>
        <p:spPr>
          <a:xfrm>
            <a:off x="535189" y="1716798"/>
            <a:ext cx="498633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--Insert a new product</a:t>
            </a:r>
          </a:p>
          <a:p>
            <a:pPr rtl="0"/>
            <a:endParaRPr lang="en-IN" sz="1400" b="1" i="0" u="none" strike="noStrike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 INTO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products (product_id, product_name, category, discounted_price, actual_price, discount_percentage, rating, rating_count, about_product)</a:t>
            </a:r>
            <a:endParaRPr lang="en-IN" sz="140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'B00KXULGJQ'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'TP-Link AC750 Wifi Range Extender | Up to 750Mbps | Dual Band WiFi Extender, Repeater, Wifi Signal Booster, Access Point| Easy Set-Up | Extends Wifi to Smart Home &amp; Alexa Devices (RE200)'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'Computers&amp;Accessories'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00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00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66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00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49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'Boosts wireless signal'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E73931-A850-53A7-5566-DAAA67D15A7A}"/>
              </a:ext>
            </a:extLst>
          </p:cNvPr>
          <p:cNvSpPr txBox="1"/>
          <p:nvPr/>
        </p:nvSpPr>
        <p:spPr>
          <a:xfrm>
            <a:off x="535189" y="5087243"/>
            <a:ext cx="63650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--Inserting new users</a:t>
            </a:r>
          </a:p>
          <a:p>
            <a:pPr rtl="0"/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 INTO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users (user_id, user_name)</a:t>
            </a:r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'AG1234567890'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'Peter </a:t>
            </a:r>
            <a:r>
              <a:rPr lang="en-IN" sz="1400" b="1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Mazuryk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IN" sz="14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 INTO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users (user_id, user_name)</a:t>
            </a:r>
            <a:endParaRPr lang="en-IN" sz="140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'AH0987654321'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'Sean Bezerra'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F2A119-8578-BF96-C456-3BB3673A37C8}"/>
              </a:ext>
            </a:extLst>
          </p:cNvPr>
          <p:cNvSpPr txBox="1"/>
          <p:nvPr/>
        </p:nvSpPr>
        <p:spPr>
          <a:xfrm>
            <a:off x="6096593" y="1716798"/>
            <a:ext cx="556021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600" b="1" i="0" u="none" strike="noStrike" dirty="0">
                <a:effectLst/>
                <a:highlight>
                  <a:srgbClr val="F3B21B"/>
                </a:highlight>
              </a:rPr>
              <a:t>--Inserting new reviews</a:t>
            </a:r>
          </a:p>
          <a:p>
            <a:pPr rtl="0"/>
            <a:endParaRPr lang="en-IN" sz="160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reviews (review_id, </a:t>
            </a:r>
            <a:r>
              <a:rPr lang="en-IN" sz="1400" b="1" i="0" u="none" strike="noStrike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review_title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review_content, </a:t>
            </a:r>
            <a:r>
              <a:rPr lang="en-IN" sz="1400" b="1" i="0" u="none" strike="noStrike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img_link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product_link, product_id, user_id)</a:t>
            </a:r>
            <a:endParaRPr lang="en-IN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'R110CR4AD558XA'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'Very helpful'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'The product is so good'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</a:t>
            </a:r>
            <a:r>
              <a:rPr lang="en-IN" sz="1400" b="1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m.media-amazon.com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/images/I/312J9hg8ypL._SX300_SY300_QL70_FMwebp_.jpg'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'https://</a:t>
            </a:r>
            <a:r>
              <a:rPr lang="en-IN" sz="1400" b="1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www.amazon.in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/Tp-Link-300Mbps-AC750-Range-Extender/</a:t>
            </a:r>
            <a:r>
              <a:rPr lang="en-IN" sz="1400" b="1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/B00KXULGJQ/ref=sr_1_57?qid=1672902997&amp;s=</a:t>
            </a:r>
            <a:r>
              <a:rPr lang="en-IN" sz="1400" b="1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computers&amp;sr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=1-57'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'B00KXULGJQ'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'AFOVQIU4VXRHWZ2ON5VX6DOVPRVQ</a:t>
            </a:r>
            <a:r>
              <a:rPr lang="en-IN" sz="1600" b="1" i="0" u="none" strike="noStrike" dirty="0">
                <a:solidFill>
                  <a:srgbClr val="A31515"/>
                </a:solidFill>
                <a:effectLst/>
              </a:rPr>
              <a:t>'</a:t>
            </a:r>
            <a:r>
              <a:rPr lang="en-IN" sz="1600" b="1" i="0" u="none" strike="noStrike" dirty="0">
                <a:solidFill>
                  <a:srgbClr val="212121"/>
                </a:solidFill>
                <a:effectLst/>
              </a:rPr>
              <a:t>);</a:t>
            </a:r>
            <a:endParaRPr lang="en-US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CE1FAB-D9DF-BA02-045A-194274A98D33}"/>
              </a:ext>
            </a:extLst>
          </p:cNvPr>
          <p:cNvCxnSpPr>
            <a:cxnSpLocks/>
          </p:cNvCxnSpPr>
          <p:nvPr/>
        </p:nvCxnSpPr>
        <p:spPr>
          <a:xfrm>
            <a:off x="5638809" y="1857367"/>
            <a:ext cx="119054" cy="461487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27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8D9B-9BC6-E9F6-B764-00DBE8E8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A34B01-BF87-8994-0EAF-95BE54A2CA78}"/>
              </a:ext>
            </a:extLst>
          </p:cNvPr>
          <p:cNvSpPr/>
          <p:nvPr/>
        </p:nvSpPr>
        <p:spPr>
          <a:xfrm>
            <a:off x="0" y="0"/>
            <a:ext cx="12192000" cy="839136"/>
          </a:xfrm>
          <a:prstGeom prst="rect">
            <a:avLst/>
          </a:prstGeom>
          <a:solidFill>
            <a:srgbClr val="F3B2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           CRUD OPERATIONS </a:t>
            </a:r>
            <a:r>
              <a:rPr lang="en-US" sz="3200" b="1" dirty="0">
                <a:solidFill>
                  <a:schemeClr val="tx1"/>
                </a:solidFill>
                <a:latin typeface="Aptos Narrow" panose="020B0004020202020204" pitchFamily="34" charset="0"/>
                <a:cs typeface="Angsana New" panose="02020603050405020304" pitchFamily="18" charset="-34"/>
              </a:rPr>
              <a:t>UPDATE AND SELECT STATEMENTS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CF552-3337-1D92-CBB1-BBC3116FFB63}"/>
              </a:ext>
            </a:extLst>
          </p:cNvPr>
          <p:cNvSpPr txBox="1"/>
          <p:nvPr/>
        </p:nvSpPr>
        <p:spPr>
          <a:xfrm>
            <a:off x="-204190" y="1342061"/>
            <a:ext cx="4593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 STATEMENTS( U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EF592-5EEA-93C4-6018-17455769535C}"/>
              </a:ext>
            </a:extLst>
          </p:cNvPr>
          <p:cNvSpPr txBox="1"/>
          <p:nvPr/>
        </p:nvSpPr>
        <p:spPr>
          <a:xfrm>
            <a:off x="749502" y="1920250"/>
            <a:ext cx="4708323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--Update the discounted price of a specific product</a:t>
            </a:r>
          </a:p>
          <a:p>
            <a:pPr rtl="0"/>
            <a:endParaRPr lang="en-IN" sz="105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products</a:t>
            </a:r>
            <a:endParaRPr lang="en-IN" sz="105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discounted_price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89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99</a:t>
            </a:r>
            <a:endParaRPr lang="en-IN" sz="105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product_id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'B00KXULGJQ’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endParaRPr lang="en-IN" sz="14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--Update the user_name of a specific user</a:t>
            </a:r>
          </a:p>
          <a:p>
            <a:pPr rtl="0"/>
            <a:endParaRPr lang="en-IN" sz="105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users</a:t>
            </a:r>
            <a:endParaRPr lang="en-IN" sz="105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user_name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'Johnathan Doe'</a:t>
            </a:r>
            <a:endParaRPr lang="en-IN" sz="105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user_id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'AG1234567890’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endParaRPr lang="en-IN" sz="14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rtl="0"/>
            <a:r>
              <a:rPr lang="en-IN" sz="14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--Update the review content of a specific review</a:t>
            </a:r>
          </a:p>
          <a:p>
            <a:pPr rtl="0"/>
            <a:endParaRPr lang="en-IN" sz="105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reviews</a:t>
            </a:r>
            <a:endParaRPr lang="en-IN" sz="1050" b="0" dirty="0">
              <a:effectLst/>
            </a:endParaRPr>
          </a:p>
          <a:p>
            <a:pPr rtl="0"/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review_content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'This product is fantastic!'</a:t>
            </a:r>
            <a:endParaRPr lang="en-IN" sz="1050" b="0" dirty="0">
              <a:effectLst/>
            </a:endParaRPr>
          </a:p>
          <a:p>
            <a:r>
              <a:rPr lang="en-IN" sz="14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review_id 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'R110CR4AD558XA'</a:t>
            </a:r>
            <a:r>
              <a:rPr lang="en-IN" sz="14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DDDB75-6BA7-1973-F7EC-6088B28470AF}"/>
              </a:ext>
            </a:extLst>
          </p:cNvPr>
          <p:cNvSpPr txBox="1"/>
          <p:nvPr/>
        </p:nvSpPr>
        <p:spPr>
          <a:xfrm>
            <a:off x="5010752" y="1342061"/>
            <a:ext cx="4593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STATEMENTS( R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0047-C972-0655-8D38-C30285501E86}"/>
              </a:ext>
            </a:extLst>
          </p:cNvPr>
          <p:cNvSpPr txBox="1"/>
          <p:nvPr/>
        </p:nvSpPr>
        <p:spPr>
          <a:xfrm>
            <a:off x="6096000" y="1920250"/>
            <a:ext cx="54625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12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--Select all products in a specific category, ordered by rating</a:t>
            </a:r>
          </a:p>
          <a:p>
            <a:pPr rtl="0"/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product_id, product_name, category, rating</a:t>
            </a:r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products</a:t>
            </a:r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category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'%Electronics%'</a:t>
            </a:r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rating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2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IN" sz="1200" b="0" dirty="0">
              <a:effectLst/>
            </a:endParaRPr>
          </a:p>
          <a:p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rating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endParaRPr lang="en-IN" sz="1200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 rtl="0"/>
            <a:r>
              <a:rPr lang="en-IN" sz="12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--Select all users ordered by user_name</a:t>
            </a:r>
          </a:p>
          <a:p>
            <a:pPr rtl="0"/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user_id, user_name</a:t>
            </a:r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users</a:t>
            </a:r>
            <a:endParaRPr lang="en-IN" sz="1200" b="0" dirty="0">
              <a:effectLst/>
            </a:endParaRPr>
          </a:p>
          <a:p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user_name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endParaRPr lang="en-US" sz="1200" dirty="0"/>
          </a:p>
          <a:p>
            <a:pPr rtl="0"/>
            <a:r>
              <a:rPr lang="en-IN" sz="1200" b="1" i="0" u="none" strike="noStrike" dirty="0">
                <a:effectLst/>
                <a:highlight>
                  <a:srgbClr val="F3B21B"/>
                </a:highlight>
                <a:latin typeface="Courier New" panose="02070309020205020404" pitchFamily="49" charset="0"/>
              </a:rPr>
              <a:t>--Select the number of reviews for each product, having more than 5 reviews</a:t>
            </a:r>
          </a:p>
          <a:p>
            <a:pPr rtl="0"/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product_id, </a:t>
            </a:r>
            <a:r>
              <a:rPr lang="en-IN" sz="1200" b="1" i="0" u="none" strike="noStrike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2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no_of_reviews</a:t>
            </a:r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reviews</a:t>
            </a:r>
            <a:endParaRPr lang="en-IN" sz="1200" b="0" dirty="0">
              <a:effectLst/>
            </a:endParaRPr>
          </a:p>
          <a:p>
            <a:pPr rtl="0"/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product_id</a:t>
            </a:r>
            <a:endParaRPr lang="en-IN" sz="1200" b="0" dirty="0">
              <a:effectLst/>
            </a:endParaRPr>
          </a:p>
          <a:p>
            <a:r>
              <a:rPr lang="en-IN" sz="12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HAVING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no_of_reviews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200" b="1" i="0" u="none" strike="noStrike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IN" sz="1200" b="1" i="0" u="none" strike="noStrike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723ED8-A3A7-703E-FCB8-A3120AFF41E9}"/>
              </a:ext>
            </a:extLst>
          </p:cNvPr>
          <p:cNvCxnSpPr>
            <a:cxnSpLocks/>
          </p:cNvCxnSpPr>
          <p:nvPr/>
        </p:nvCxnSpPr>
        <p:spPr>
          <a:xfrm>
            <a:off x="5638809" y="1857367"/>
            <a:ext cx="0" cy="463843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44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1483</Words>
  <Application>Microsoft Office PowerPoint</Application>
  <PresentationFormat>Widescreen</PresentationFormat>
  <Paragraphs>241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Calibri</vt:lpstr>
      <vt:lpstr>Cambria</vt:lpstr>
      <vt:lpstr>Courier New</vt:lpstr>
      <vt:lpstr>Matura MT Script Capitals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Sharma</dc:creator>
  <cp:lastModifiedBy>Bhargav Rishi Medisetti</cp:lastModifiedBy>
  <cp:revision>8</cp:revision>
  <dcterms:created xsi:type="dcterms:W3CDTF">2024-11-14T03:30:34Z</dcterms:created>
  <dcterms:modified xsi:type="dcterms:W3CDTF">2025-06-17T17:18:23Z</dcterms:modified>
</cp:coreProperties>
</file>