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32"/>
  </p:notesMasterIdLst>
  <p:sldIdLst>
    <p:sldId id="256" r:id="rId7"/>
    <p:sldId id="307" r:id="rId8"/>
    <p:sldId id="296" r:id="rId9"/>
    <p:sldId id="257" r:id="rId10"/>
    <p:sldId id="292" r:id="rId11"/>
    <p:sldId id="297" r:id="rId12"/>
    <p:sldId id="312" r:id="rId13"/>
    <p:sldId id="261" r:id="rId14"/>
    <p:sldId id="287" r:id="rId15"/>
    <p:sldId id="295" r:id="rId16"/>
    <p:sldId id="263" r:id="rId17"/>
    <p:sldId id="306" r:id="rId18"/>
    <p:sldId id="303" r:id="rId19"/>
    <p:sldId id="300" r:id="rId20"/>
    <p:sldId id="304" r:id="rId21"/>
    <p:sldId id="311" r:id="rId22"/>
    <p:sldId id="270" r:id="rId23"/>
    <p:sldId id="309" r:id="rId24"/>
    <p:sldId id="313" r:id="rId25"/>
    <p:sldId id="315" r:id="rId26"/>
    <p:sldId id="316" r:id="rId27"/>
    <p:sldId id="317" r:id="rId28"/>
    <p:sldId id="319" r:id="rId29"/>
    <p:sldId id="318"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30DBD8-5E17-404F-B009-DEC552FA517D}">
          <p14:sldIdLst>
            <p14:sldId id="256"/>
            <p14:sldId id="307"/>
            <p14:sldId id="296"/>
            <p14:sldId id="257"/>
            <p14:sldId id="292"/>
            <p14:sldId id="297"/>
            <p14:sldId id="312"/>
            <p14:sldId id="261"/>
            <p14:sldId id="287"/>
            <p14:sldId id="295"/>
            <p14:sldId id="263"/>
          </p14:sldIdLst>
        </p14:section>
        <p14:section name="Untitled Section" id="{DC3D5C7C-E859-4466-BB65-0673113029F5}">
          <p14:sldIdLst>
            <p14:sldId id="306"/>
            <p14:sldId id="303"/>
            <p14:sldId id="300"/>
            <p14:sldId id="304"/>
            <p14:sldId id="311"/>
            <p14:sldId id="270"/>
            <p14:sldId id="309"/>
            <p14:sldId id="313"/>
            <p14:sldId id="315"/>
            <p14:sldId id="316"/>
            <p14:sldId id="317"/>
            <p14:sldId id="319"/>
            <p14:sldId id="318"/>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66"/>
    <a:srgbClr val="008000"/>
    <a:srgbClr val="F37E1D"/>
    <a:srgbClr val="CC0000"/>
    <a:srgbClr val="6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varScale="1">
        <p:scale>
          <a:sx n="80" d="100"/>
          <a:sy n="80" d="100"/>
        </p:scale>
        <p:origin x="152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18F2B-5766-431B-9808-17E7DB95F3CE}" type="datetimeFigureOut">
              <a:rPr lang="en-US" smtClean="0"/>
              <a:pPr/>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41BBD-62BC-4F58-8CE1-258C3A2C23F7}" type="slidenum">
              <a:rPr lang="en-US" smtClean="0"/>
              <a:pPr/>
              <a:t>‹#›</a:t>
            </a:fld>
            <a:endParaRPr lang="en-US"/>
          </a:p>
        </p:txBody>
      </p:sp>
    </p:spTree>
    <p:extLst>
      <p:ext uri="{BB962C8B-B14F-4D97-AF65-F5344CB8AC3E}">
        <p14:creationId xmlns:p14="http://schemas.microsoft.com/office/powerpoint/2010/main" val="3669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41BBD-62BC-4F58-8CE1-258C3A2C23F7}" type="slidenum">
              <a:rPr lang="en-US" smtClean="0"/>
              <a:pPr/>
              <a:t>1</a:t>
            </a:fld>
            <a:endParaRPr lang="en-US"/>
          </a:p>
        </p:txBody>
      </p:sp>
    </p:spTree>
    <p:extLst>
      <p:ext uri="{BB962C8B-B14F-4D97-AF65-F5344CB8AC3E}">
        <p14:creationId xmlns:p14="http://schemas.microsoft.com/office/powerpoint/2010/main" val="129701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904D58-BEDF-4749-B1D1-E4164AE5A342}" type="datetime1">
              <a:rPr lang="en-US" smtClean="0"/>
              <a:t>10/12/2021</a:t>
            </a:fld>
            <a:endParaRPr lang="en-US"/>
          </a:p>
        </p:txBody>
      </p:sp>
      <p:sp>
        <p:nvSpPr>
          <p:cNvPr id="5" name="Footer Placeholder 4"/>
          <p:cNvSpPr>
            <a:spLocks noGrp="1"/>
          </p:cNvSpPr>
          <p:nvPr>
            <p:ph type="ftr" sz="quarter" idx="11"/>
          </p:nvPr>
        </p:nvSpPr>
        <p:spPr/>
        <p:txBody>
          <a:bodyPr/>
          <a:lstStyle/>
          <a:p>
            <a:r>
              <a:rPr lang="en-US"/>
              <a:t>IGATE Sensitive</a:t>
            </a:r>
          </a:p>
        </p:txBody>
      </p:sp>
      <p:sp>
        <p:nvSpPr>
          <p:cNvPr id="6" name="Slide Number Placeholder 5"/>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243385461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ADF86F-666C-4DC6-AF86-A50D16666DA9}" type="datetime1">
              <a:rPr lang="en-US" smtClean="0"/>
              <a:t>10/12/2021</a:t>
            </a:fld>
            <a:endParaRPr lang="en-US"/>
          </a:p>
        </p:txBody>
      </p:sp>
      <p:sp>
        <p:nvSpPr>
          <p:cNvPr id="5" name="Footer Placeholder 4"/>
          <p:cNvSpPr>
            <a:spLocks noGrp="1"/>
          </p:cNvSpPr>
          <p:nvPr>
            <p:ph type="ftr" sz="quarter" idx="11"/>
          </p:nvPr>
        </p:nvSpPr>
        <p:spPr/>
        <p:txBody>
          <a:bodyPr/>
          <a:lstStyle/>
          <a:p>
            <a:r>
              <a:rPr lang="en-US"/>
              <a:t>IGATE Sensitive</a:t>
            </a:r>
          </a:p>
        </p:txBody>
      </p:sp>
      <p:sp>
        <p:nvSpPr>
          <p:cNvPr id="6" name="Slide Number Placeholder 5"/>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40147423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5AAEB6-E3CC-4AAA-80F1-E06A373B224E}" type="datetime1">
              <a:rPr lang="en-US" smtClean="0"/>
              <a:t>10/12/2021</a:t>
            </a:fld>
            <a:endParaRPr lang="en-US"/>
          </a:p>
        </p:txBody>
      </p:sp>
      <p:sp>
        <p:nvSpPr>
          <p:cNvPr id="5" name="Footer Placeholder 4"/>
          <p:cNvSpPr>
            <a:spLocks noGrp="1"/>
          </p:cNvSpPr>
          <p:nvPr>
            <p:ph type="ftr" sz="quarter" idx="11"/>
          </p:nvPr>
        </p:nvSpPr>
        <p:spPr/>
        <p:txBody>
          <a:bodyPr/>
          <a:lstStyle/>
          <a:p>
            <a:r>
              <a:rPr lang="en-US"/>
              <a:t>IGATE Sensitive</a:t>
            </a:r>
          </a:p>
        </p:txBody>
      </p:sp>
      <p:sp>
        <p:nvSpPr>
          <p:cNvPr id="6" name="Slide Number Placeholder 5"/>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250748620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C9181-F9C8-49C4-9790-D050897A77F8}" type="datetime1">
              <a:rPr lang="en-US" smtClean="0"/>
              <a:t>10/12/2021</a:t>
            </a:fld>
            <a:endParaRPr lang="en-US"/>
          </a:p>
        </p:txBody>
      </p:sp>
      <p:sp>
        <p:nvSpPr>
          <p:cNvPr id="5" name="Footer Placeholder 4"/>
          <p:cNvSpPr>
            <a:spLocks noGrp="1"/>
          </p:cNvSpPr>
          <p:nvPr>
            <p:ph type="ftr" sz="quarter" idx="11"/>
          </p:nvPr>
        </p:nvSpPr>
        <p:spPr/>
        <p:txBody>
          <a:bodyPr/>
          <a:lstStyle/>
          <a:p>
            <a:r>
              <a:rPr lang="en-US"/>
              <a:t>IGATE Sensitive</a:t>
            </a:r>
          </a:p>
        </p:txBody>
      </p:sp>
      <p:sp>
        <p:nvSpPr>
          <p:cNvPr id="6" name="Slide Number Placeholder 5"/>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187274563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F05CA2-42A8-4744-B8C1-ECA2C572ECEA}" type="datetime1">
              <a:rPr lang="en-US" smtClean="0"/>
              <a:t>10/12/2021</a:t>
            </a:fld>
            <a:endParaRPr lang="en-US"/>
          </a:p>
        </p:txBody>
      </p:sp>
      <p:sp>
        <p:nvSpPr>
          <p:cNvPr id="5" name="Footer Placeholder 4"/>
          <p:cNvSpPr>
            <a:spLocks noGrp="1"/>
          </p:cNvSpPr>
          <p:nvPr>
            <p:ph type="ftr" sz="quarter" idx="11"/>
          </p:nvPr>
        </p:nvSpPr>
        <p:spPr/>
        <p:txBody>
          <a:bodyPr/>
          <a:lstStyle/>
          <a:p>
            <a:r>
              <a:rPr lang="en-US"/>
              <a:t>IGATE Sensitive</a:t>
            </a:r>
          </a:p>
        </p:txBody>
      </p:sp>
      <p:sp>
        <p:nvSpPr>
          <p:cNvPr id="6" name="Slide Number Placeholder 5"/>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259618364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9F0E9B-7AEF-4796-8E29-C63312B4D67C}" type="datetime1">
              <a:rPr lang="en-US" smtClean="0"/>
              <a:t>10/12/2021</a:t>
            </a:fld>
            <a:endParaRPr lang="en-US"/>
          </a:p>
        </p:txBody>
      </p:sp>
      <p:sp>
        <p:nvSpPr>
          <p:cNvPr id="6" name="Footer Placeholder 5"/>
          <p:cNvSpPr>
            <a:spLocks noGrp="1"/>
          </p:cNvSpPr>
          <p:nvPr>
            <p:ph type="ftr" sz="quarter" idx="11"/>
          </p:nvPr>
        </p:nvSpPr>
        <p:spPr/>
        <p:txBody>
          <a:bodyPr/>
          <a:lstStyle/>
          <a:p>
            <a:r>
              <a:rPr lang="en-US"/>
              <a:t>IGATE Sensitive</a:t>
            </a:r>
          </a:p>
        </p:txBody>
      </p:sp>
      <p:sp>
        <p:nvSpPr>
          <p:cNvPr id="7" name="Slide Number Placeholder 6"/>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199152127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A45C97-9AC8-4F6D-8031-4447FE54870C}" type="datetime1">
              <a:rPr lang="en-US" smtClean="0"/>
              <a:t>10/12/2021</a:t>
            </a:fld>
            <a:endParaRPr lang="en-US"/>
          </a:p>
        </p:txBody>
      </p:sp>
      <p:sp>
        <p:nvSpPr>
          <p:cNvPr id="8" name="Footer Placeholder 7"/>
          <p:cNvSpPr>
            <a:spLocks noGrp="1"/>
          </p:cNvSpPr>
          <p:nvPr>
            <p:ph type="ftr" sz="quarter" idx="11"/>
          </p:nvPr>
        </p:nvSpPr>
        <p:spPr/>
        <p:txBody>
          <a:bodyPr/>
          <a:lstStyle/>
          <a:p>
            <a:r>
              <a:rPr lang="en-US"/>
              <a:t>IGATE Sensitive</a:t>
            </a:r>
          </a:p>
        </p:txBody>
      </p:sp>
      <p:sp>
        <p:nvSpPr>
          <p:cNvPr id="9" name="Slide Number Placeholder 8"/>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293052602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9D2AD0-1A4F-4148-864F-3E6552715DE7}" type="datetime1">
              <a:rPr lang="en-US" smtClean="0"/>
              <a:t>10/12/2021</a:t>
            </a:fld>
            <a:endParaRPr lang="en-US"/>
          </a:p>
        </p:txBody>
      </p:sp>
      <p:sp>
        <p:nvSpPr>
          <p:cNvPr id="4" name="Footer Placeholder 3"/>
          <p:cNvSpPr>
            <a:spLocks noGrp="1"/>
          </p:cNvSpPr>
          <p:nvPr>
            <p:ph type="ftr" sz="quarter" idx="11"/>
          </p:nvPr>
        </p:nvSpPr>
        <p:spPr/>
        <p:txBody>
          <a:bodyPr/>
          <a:lstStyle/>
          <a:p>
            <a:r>
              <a:rPr lang="en-US"/>
              <a:t>IGATE Sensitive</a:t>
            </a:r>
          </a:p>
        </p:txBody>
      </p:sp>
      <p:sp>
        <p:nvSpPr>
          <p:cNvPr id="5" name="Slide Number Placeholder 4"/>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112886754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621A8-8B9C-4FEB-826C-FDA7EA963302}" type="datetime1">
              <a:rPr lang="en-US" smtClean="0"/>
              <a:t>10/12/2021</a:t>
            </a:fld>
            <a:endParaRPr lang="en-US"/>
          </a:p>
        </p:txBody>
      </p:sp>
      <p:sp>
        <p:nvSpPr>
          <p:cNvPr id="3" name="Footer Placeholder 2"/>
          <p:cNvSpPr>
            <a:spLocks noGrp="1"/>
          </p:cNvSpPr>
          <p:nvPr>
            <p:ph type="ftr" sz="quarter" idx="11"/>
          </p:nvPr>
        </p:nvSpPr>
        <p:spPr/>
        <p:txBody>
          <a:bodyPr/>
          <a:lstStyle/>
          <a:p>
            <a:r>
              <a:rPr lang="en-US"/>
              <a:t>IGATE Sensitive</a:t>
            </a:r>
          </a:p>
        </p:txBody>
      </p:sp>
      <p:sp>
        <p:nvSpPr>
          <p:cNvPr id="4" name="Slide Number Placeholder 3"/>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16947468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0C4D3A-37A1-48A7-B086-2147237C06CF}" type="datetime1">
              <a:rPr lang="en-US" smtClean="0"/>
              <a:t>10/12/2021</a:t>
            </a:fld>
            <a:endParaRPr lang="en-US"/>
          </a:p>
        </p:txBody>
      </p:sp>
      <p:sp>
        <p:nvSpPr>
          <p:cNvPr id="6" name="Footer Placeholder 5"/>
          <p:cNvSpPr>
            <a:spLocks noGrp="1"/>
          </p:cNvSpPr>
          <p:nvPr>
            <p:ph type="ftr" sz="quarter" idx="11"/>
          </p:nvPr>
        </p:nvSpPr>
        <p:spPr/>
        <p:txBody>
          <a:bodyPr/>
          <a:lstStyle/>
          <a:p>
            <a:r>
              <a:rPr lang="en-US"/>
              <a:t>IGATE Sensitive</a:t>
            </a:r>
          </a:p>
        </p:txBody>
      </p:sp>
      <p:sp>
        <p:nvSpPr>
          <p:cNvPr id="7" name="Slide Number Placeholder 6"/>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32966202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38B13-1C1A-4DBB-8224-5DAC3308736F}" type="datetime1">
              <a:rPr lang="en-US" smtClean="0"/>
              <a:t>10/12/2021</a:t>
            </a:fld>
            <a:endParaRPr lang="en-US"/>
          </a:p>
        </p:txBody>
      </p:sp>
      <p:sp>
        <p:nvSpPr>
          <p:cNvPr id="6" name="Footer Placeholder 5"/>
          <p:cNvSpPr>
            <a:spLocks noGrp="1"/>
          </p:cNvSpPr>
          <p:nvPr>
            <p:ph type="ftr" sz="quarter" idx="11"/>
          </p:nvPr>
        </p:nvSpPr>
        <p:spPr/>
        <p:txBody>
          <a:bodyPr/>
          <a:lstStyle/>
          <a:p>
            <a:r>
              <a:rPr lang="en-US"/>
              <a:t>IGATE Sensitive</a:t>
            </a:r>
          </a:p>
        </p:txBody>
      </p:sp>
      <p:sp>
        <p:nvSpPr>
          <p:cNvPr id="7" name="Slide Number Placeholder 6"/>
          <p:cNvSpPr>
            <a:spLocks noGrp="1"/>
          </p:cNvSpPr>
          <p:nvPr>
            <p:ph type="sldNum" sz="quarter" idx="12"/>
          </p:nvPr>
        </p:nvSpPr>
        <p:spPr/>
        <p:txBody>
          <a:bodyPr/>
          <a:lstStyle/>
          <a:p>
            <a:fld id="{2859AB13-EB98-45B4-9A1A-30FDFBA046D2}" type="slidenum">
              <a:rPr lang="en-US" smtClean="0"/>
              <a:pPr/>
              <a:t>‹#›</a:t>
            </a:fld>
            <a:endParaRPr lang="en-US"/>
          </a:p>
        </p:txBody>
      </p:sp>
    </p:spTree>
    <p:extLst>
      <p:ext uri="{BB962C8B-B14F-4D97-AF65-F5344CB8AC3E}">
        <p14:creationId xmlns:p14="http://schemas.microsoft.com/office/powerpoint/2010/main" val="43647821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7ACC0-2B58-490D-B4B7-BD66601CBFDF}" type="datetime1">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IGATE Sensitive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9AB13-EB98-45B4-9A1A-30FDFBA046D2}" type="slidenum">
              <a:rPr lang="en-US" smtClean="0"/>
              <a:pPr/>
              <a:t>‹#›</a:t>
            </a:fld>
            <a:endParaRPr lang="en-US"/>
          </a:p>
        </p:txBody>
      </p:sp>
    </p:spTree>
    <p:extLst>
      <p:ext uri="{BB962C8B-B14F-4D97-AF65-F5344CB8AC3E}">
        <p14:creationId xmlns:p14="http://schemas.microsoft.com/office/powerpoint/2010/main" val="386325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descr="AngularJS-large-resized-e1359375316590.png"/>
          <p:cNvPicPr>
            <a:picLocks noChangeAspect="1"/>
          </p:cNvPicPr>
          <p:nvPr/>
        </p:nvPicPr>
        <p:blipFill>
          <a:blip r:embed="rId3"/>
          <a:stretch>
            <a:fillRect/>
          </a:stretch>
        </p:blipFill>
        <p:spPr>
          <a:xfrm>
            <a:off x="1905000" y="1752600"/>
            <a:ext cx="5181600" cy="2590800"/>
          </a:xfrm>
          <a:prstGeom prst="rect">
            <a:avLst/>
          </a:prstGeom>
          <a:ln>
            <a:noFill/>
          </a:ln>
          <a:effectLst/>
        </p:spPr>
      </p:pic>
      <p:sp>
        <p:nvSpPr>
          <p:cNvPr id="8" name="Footer Placeholder 3"/>
          <p:cNvSpPr txBox="1">
            <a:spLocks/>
          </p:cNvSpPr>
          <p:nvPr/>
        </p:nvSpPr>
        <p:spPr>
          <a:xfrm>
            <a:off x="1447800" y="4671435"/>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solidFill>
                <a:schemeClr val="accent3">
                  <a:lumMod val="75000"/>
                </a:schemeClr>
              </a:solidFill>
            </a:endParaRPr>
          </a:p>
        </p:txBody>
      </p:sp>
    </p:spTree>
    <p:extLst>
      <p:ext uri="{BB962C8B-B14F-4D97-AF65-F5344CB8AC3E}">
        <p14:creationId xmlns:p14="http://schemas.microsoft.com/office/powerpoint/2010/main" val="376622366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flow of the angular page</a:t>
            </a:r>
          </a:p>
        </p:txBody>
      </p:sp>
      <p:sp>
        <p:nvSpPr>
          <p:cNvPr id="4" name="Content Placeholder 3"/>
          <p:cNvSpPr>
            <a:spLocks noGrp="1"/>
          </p:cNvSpPr>
          <p:nvPr>
            <p:ph idx="1"/>
          </p:nvPr>
        </p:nvSpPr>
        <p:spPr>
          <a:xfrm>
            <a:off x="0" y="1219200"/>
            <a:ext cx="9144000" cy="5410200"/>
          </a:xfrm>
        </p:spPr>
        <p:txBody>
          <a:bodyPr/>
          <a:lstStyle/>
          <a:p>
            <a:pPr>
              <a:buNone/>
            </a:pPr>
            <a:r>
              <a:rPr lang="en-US" dirty="0"/>
              <a:t>Flow</a:t>
            </a:r>
          </a:p>
        </p:txBody>
      </p:sp>
      <p:sp>
        <p:nvSpPr>
          <p:cNvPr id="8" name="Rounded Rectangle 7"/>
          <p:cNvSpPr/>
          <p:nvPr/>
        </p:nvSpPr>
        <p:spPr>
          <a:xfrm>
            <a:off x="3048000" y="1981200"/>
            <a:ext cx="2743200" cy="1524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b="1" dirty="0"/>
              <a:t>Page start loading and </a:t>
            </a:r>
            <a:r>
              <a:rPr lang="en-US" sz="2000" b="1" dirty="0" err="1"/>
              <a:t>AngularJS</a:t>
            </a:r>
            <a:r>
              <a:rPr lang="en-US" sz="2000" b="1" dirty="0"/>
              <a:t> gets downloaded</a:t>
            </a:r>
          </a:p>
        </p:txBody>
      </p:sp>
      <p:sp>
        <p:nvSpPr>
          <p:cNvPr id="9" name="Rounded Rectangle 8"/>
          <p:cNvSpPr/>
          <p:nvPr/>
        </p:nvSpPr>
        <p:spPr>
          <a:xfrm>
            <a:off x="6248400" y="1981200"/>
            <a:ext cx="2590800" cy="1600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err="1"/>
              <a:t>Angular.Js</a:t>
            </a:r>
            <a:r>
              <a:rPr lang="en-US" sz="2000" b="1" dirty="0"/>
              <a:t> registers  a bootstrap callback</a:t>
            </a:r>
          </a:p>
        </p:txBody>
      </p:sp>
      <p:sp>
        <p:nvSpPr>
          <p:cNvPr id="10" name="Rounded Rectangle 9"/>
          <p:cNvSpPr/>
          <p:nvPr/>
        </p:nvSpPr>
        <p:spPr>
          <a:xfrm>
            <a:off x="228600" y="4724400"/>
            <a:ext cx="2438400" cy="1524000"/>
          </a:xfrm>
          <a:prstGeom prst="round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t>Angular compiles the DOM starting root element, and process the directives bindings</a:t>
            </a:r>
          </a:p>
        </p:txBody>
      </p:sp>
      <p:sp>
        <p:nvSpPr>
          <p:cNvPr id="11" name="Rounded Rectangle 10"/>
          <p:cNvSpPr/>
          <p:nvPr/>
        </p:nvSpPr>
        <p:spPr>
          <a:xfrm>
            <a:off x="3048000" y="4648200"/>
            <a:ext cx="2743200" cy="1600200"/>
          </a:xfrm>
          <a:prstGeom prst="roundRect">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t>Once </a:t>
            </a:r>
            <a:r>
              <a:rPr lang="en-US" sz="2000" b="1" dirty="0" err="1"/>
              <a:t>ng</a:t>
            </a:r>
            <a:r>
              <a:rPr lang="en-US" sz="2000" b="1" dirty="0"/>
              <a:t>-app is found the corresponding element is considered as root element</a:t>
            </a:r>
          </a:p>
        </p:txBody>
      </p:sp>
      <p:sp>
        <p:nvSpPr>
          <p:cNvPr id="12" name="Rounded Rectangle 11"/>
          <p:cNvSpPr/>
          <p:nvPr/>
        </p:nvSpPr>
        <p:spPr>
          <a:xfrm>
            <a:off x="6248400" y="4648200"/>
            <a:ext cx="2514600" cy="1600200"/>
          </a:xfrm>
          <a:prstGeom prst="roundRect">
            <a:avLst/>
          </a:prstGeom>
          <a:solidFill>
            <a:srgbClr val="00CC6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a:t>Once full DOM is loaded, Angular traverses the DOM And find </a:t>
            </a:r>
            <a:r>
              <a:rPr lang="en-US" sz="2000" b="1" dirty="0" err="1"/>
              <a:t>ng</a:t>
            </a:r>
            <a:r>
              <a:rPr lang="en-US" sz="2000" b="1" dirty="0"/>
              <a:t>-app directive</a:t>
            </a:r>
          </a:p>
        </p:txBody>
      </p:sp>
      <p:sp>
        <p:nvSpPr>
          <p:cNvPr id="14" name="Rounded Rectangle 13"/>
          <p:cNvSpPr/>
          <p:nvPr/>
        </p:nvSpPr>
        <p:spPr>
          <a:xfrm>
            <a:off x="228600" y="1981200"/>
            <a:ext cx="23622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User makes a request to URL</a:t>
            </a:r>
          </a:p>
        </p:txBody>
      </p:sp>
      <p:sp>
        <p:nvSpPr>
          <p:cNvPr id="15" name="Right Arrow 14"/>
          <p:cNvSpPr/>
          <p:nvPr/>
        </p:nvSpPr>
        <p:spPr>
          <a:xfrm>
            <a:off x="2667000" y="2590800"/>
            <a:ext cx="304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7" name="Down Arrow 16"/>
          <p:cNvSpPr/>
          <p:nvPr/>
        </p:nvSpPr>
        <p:spPr>
          <a:xfrm>
            <a:off x="7239000" y="3810000"/>
            <a:ext cx="484632" cy="6858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Left Arrow 17"/>
          <p:cNvSpPr/>
          <p:nvPr/>
        </p:nvSpPr>
        <p:spPr>
          <a:xfrm>
            <a:off x="5867400" y="5105400"/>
            <a:ext cx="304800" cy="609600"/>
          </a:xfrm>
          <a:prstGeom prst="leftArrow">
            <a:avLst/>
          </a:prstGeom>
          <a:solidFill>
            <a:srgbClr val="00CC66"/>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b="1"/>
          </a:p>
        </p:txBody>
      </p:sp>
      <p:sp>
        <p:nvSpPr>
          <p:cNvPr id="20" name="Left Arrow 19"/>
          <p:cNvSpPr/>
          <p:nvPr/>
        </p:nvSpPr>
        <p:spPr>
          <a:xfrm>
            <a:off x="2743200" y="5181600"/>
            <a:ext cx="228600" cy="533400"/>
          </a:xfrm>
          <a:prstGeom prst="leftArrow">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b="1"/>
          </a:p>
        </p:txBody>
      </p:sp>
      <p:sp>
        <p:nvSpPr>
          <p:cNvPr id="21" name="Right Arrow 20"/>
          <p:cNvSpPr/>
          <p:nvPr/>
        </p:nvSpPr>
        <p:spPr>
          <a:xfrm>
            <a:off x="5867400" y="2590800"/>
            <a:ext cx="304800" cy="48463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6" name="Straight Connector 15"/>
          <p:cNvCxnSpPr/>
          <p:nvPr/>
        </p:nvCxnSpPr>
        <p:spPr>
          <a:xfrm>
            <a:off x="0" y="12192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476446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2"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1+#ppt_w/2"/>
                                          </p:val>
                                        </p:tav>
                                        <p:tav tm="100000">
                                          <p:val>
                                            <p:strVal val="#ppt_x"/>
                                          </p:val>
                                        </p:tav>
                                      </p:tavLst>
                                    </p:anim>
                                    <p:anim calcmode="lin" valueType="num">
                                      <p:cBhvr additive="base">
                                        <p:cTn id="6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1+#ppt_w/2"/>
                                          </p:val>
                                        </p:tav>
                                        <p:tav tm="100000">
                                          <p:val>
                                            <p:strVal val="#ppt_x"/>
                                          </p:val>
                                        </p:tav>
                                      </p:tavLst>
                                    </p:anim>
                                    <p:anim calcmode="lin" valueType="num">
                                      <p:cBhvr additive="base">
                                        <p:cTn id="6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2" animBg="1"/>
      <p:bldP spid="15" grpId="0" animBg="1"/>
      <p:bldP spid="17" grpId="0" animBg="1"/>
      <p:bldP spid="18"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2057400" cy="639762"/>
          </a:xfrm>
        </p:spPr>
        <p:txBody>
          <a:bodyPr vert="horz" lIns="91440" tIns="45720" rIns="91440" bIns="45720" rtlCol="0" anchor="ctr">
            <a:noAutofit/>
          </a:bodyPr>
          <a:lstStyle/>
          <a:p>
            <a:pPr algn="l"/>
            <a:r>
              <a:rPr lang="en-US" sz="3200" b="1" dirty="0">
                <a:solidFill>
                  <a:schemeClr val="accent2">
                    <a:lumMod val="50000"/>
                  </a:schemeClr>
                </a:solidFill>
              </a:rPr>
              <a:t>Directives</a:t>
            </a:r>
          </a:p>
        </p:txBody>
      </p:sp>
      <p:sp>
        <p:nvSpPr>
          <p:cNvPr id="2" name="Content Placeholder 1"/>
          <p:cNvSpPr>
            <a:spLocks noGrp="1"/>
          </p:cNvSpPr>
          <p:nvPr>
            <p:ph idx="1"/>
          </p:nvPr>
        </p:nvSpPr>
        <p:spPr>
          <a:xfrm>
            <a:off x="304800" y="1143000"/>
            <a:ext cx="8610600" cy="5257800"/>
          </a:xfrm>
        </p:spPr>
        <p:txBody>
          <a:bodyPr>
            <a:normAutofit fontScale="92500" lnSpcReduction="10000"/>
          </a:bodyPr>
          <a:lstStyle/>
          <a:p>
            <a:pPr>
              <a:lnSpc>
                <a:spcPct val="90000"/>
              </a:lnSpc>
            </a:pPr>
            <a:r>
              <a:rPr lang="en-US" sz="2200" b="1" dirty="0">
                <a:solidFill>
                  <a:srgbClr val="C00000"/>
                </a:solidFill>
              </a:rPr>
              <a:t>It provides it’s own and very rich list of attribute and properties for HTML controls which increases the usability of it exponentially. It is also called directives.</a:t>
            </a:r>
          </a:p>
          <a:p>
            <a:pPr>
              <a:lnSpc>
                <a:spcPct val="90000"/>
              </a:lnSpc>
            </a:pPr>
            <a:endParaRPr lang="en-US" sz="2200" b="1" dirty="0"/>
          </a:p>
          <a:p>
            <a:pPr>
              <a:lnSpc>
                <a:spcPct val="90000"/>
              </a:lnSpc>
            </a:pPr>
            <a:r>
              <a:rPr lang="en-US" sz="2200" b="1" dirty="0"/>
              <a:t>Directives are most powerful feature of Angular Js and they will  let  you specify how your page should be structured for the data available in a given scope.</a:t>
            </a:r>
          </a:p>
          <a:p>
            <a:pPr>
              <a:lnSpc>
                <a:spcPct val="90000"/>
              </a:lnSpc>
            </a:pPr>
            <a:endParaRPr lang="en-US" sz="2200" b="1" dirty="0"/>
          </a:p>
          <a:p>
            <a:pPr>
              <a:lnSpc>
                <a:spcPct val="90000"/>
              </a:lnSpc>
            </a:pPr>
            <a:r>
              <a:rPr lang="en-US" sz="2200" b="1" dirty="0"/>
              <a:t>There are 50+ directives in angular Js which we are using in many ways.</a:t>
            </a:r>
          </a:p>
          <a:p>
            <a:pPr>
              <a:lnSpc>
                <a:spcPct val="90000"/>
              </a:lnSpc>
            </a:pPr>
            <a:r>
              <a:rPr lang="en-US" sz="2400" b="1" dirty="0"/>
              <a:t>Here  all  words  prefixing  with “ng” keyword  are  directives.</a:t>
            </a:r>
          </a:p>
          <a:p>
            <a:pPr>
              <a:lnSpc>
                <a:spcPct val="90000"/>
              </a:lnSpc>
            </a:pPr>
            <a:endParaRPr lang="en-US" sz="2400" b="1" dirty="0"/>
          </a:p>
          <a:p>
            <a:pPr>
              <a:lnSpc>
                <a:spcPct val="90000"/>
              </a:lnSpc>
            </a:pPr>
            <a:r>
              <a:rPr lang="en-US" sz="2400" b="1" dirty="0"/>
              <a:t>Some useful directives are  ng-repeat , ng - </a:t>
            </a:r>
            <a:r>
              <a:rPr lang="en-US" sz="2400" b="1" dirty="0" err="1"/>
              <a:t>init</a:t>
            </a:r>
            <a:r>
              <a:rPr lang="en-US" sz="2400" b="1" dirty="0"/>
              <a:t>, ng-show ,  ng-hide, ng-model, ng- switch ,ng – if, ng-model-instant , ng-controller ,ng-click etc….</a:t>
            </a:r>
          </a:p>
          <a:p>
            <a:pPr>
              <a:lnSpc>
                <a:spcPct val="90000"/>
              </a:lnSpc>
            </a:pPr>
            <a:endParaRPr lang="en-US" sz="2400" b="1" dirty="0"/>
          </a:p>
          <a:p>
            <a:pPr>
              <a:lnSpc>
                <a:spcPct val="90000"/>
              </a:lnSpc>
            </a:pPr>
            <a:r>
              <a:rPr lang="en-US" sz="2400" b="1" dirty="0"/>
              <a:t>Some time it is prefixed with data like “data - ng- switch”. Both are of same meaning.</a:t>
            </a:r>
          </a:p>
          <a:p>
            <a:endParaRPr lang="en-US" dirty="0">
              <a:solidFill>
                <a:srgbClr val="002060"/>
              </a:solidFill>
            </a:endParaRPr>
          </a:p>
        </p:txBody>
      </p:sp>
      <p:cxnSp>
        <p:nvCxnSpPr>
          <p:cNvPr id="5" name="Straight Connector 4"/>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5786854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304800"/>
            <a:ext cx="7010400" cy="584775"/>
          </a:xfrm>
          <a:prstGeom prst="rect">
            <a:avLst/>
          </a:prstGeom>
        </p:spPr>
        <p:txBody>
          <a:bodyPr vert="horz" lIns="91440" tIns="45720" rIns="91440" bIns="45720" rtlCol="0" anchor="ctr">
            <a:noAutofit/>
          </a:bodyPr>
          <a:lstStyle>
            <a:lvl1pPr>
              <a:spcBef>
                <a:spcPct val="0"/>
              </a:spcBef>
              <a:buNone/>
              <a:defRPr sz="3200" b="1">
                <a:solidFill>
                  <a:schemeClr val="accent2">
                    <a:lumMod val="50000"/>
                  </a:schemeClr>
                </a:solidFill>
                <a:latin typeface="+mj-lt"/>
                <a:ea typeface="+mj-ea"/>
                <a:cs typeface="+mj-cs"/>
              </a:defRPr>
            </a:lvl1pPr>
          </a:lstStyle>
          <a:p>
            <a:r>
              <a:rPr lang="en-US" dirty="0"/>
              <a:t>Directives</a:t>
            </a:r>
          </a:p>
        </p:txBody>
      </p:sp>
      <p:sp>
        <p:nvSpPr>
          <p:cNvPr id="10" name="Rectangle 9"/>
          <p:cNvSpPr/>
          <p:nvPr/>
        </p:nvSpPr>
        <p:spPr>
          <a:xfrm>
            <a:off x="152400" y="1572161"/>
            <a:ext cx="8534400" cy="1182503"/>
          </a:xfrm>
          <a:prstGeom prst="rect">
            <a:avLst/>
          </a:prstGeom>
        </p:spPr>
        <p:txBody>
          <a:bodyPr wrap="square">
            <a:spAutoFit/>
          </a:bodyPr>
          <a:lstStyle/>
          <a:p>
            <a:pPr algn="just">
              <a:lnSpc>
                <a:spcPct val="80000"/>
              </a:lnSpc>
              <a:spcBef>
                <a:spcPct val="20000"/>
              </a:spcBef>
            </a:pPr>
            <a:r>
              <a:rPr lang="en-US" dirty="0"/>
              <a:t> </a:t>
            </a:r>
            <a:r>
              <a:rPr lang="en-US" sz="2200" b="1" dirty="0"/>
              <a:t>At a high level, directives are markers on a DOM element (such as an attribute, element name, or CSS class) that tell AngularJS's HTML compiler ($compile) to attach a specified behavior to that DOM element or even transform the DOM element and its children</a:t>
            </a:r>
          </a:p>
        </p:txBody>
      </p:sp>
      <p:sp>
        <p:nvSpPr>
          <p:cNvPr id="11" name="Rectangle 10"/>
          <p:cNvSpPr/>
          <p:nvPr/>
        </p:nvSpPr>
        <p:spPr>
          <a:xfrm>
            <a:off x="304800" y="2895600"/>
            <a:ext cx="1752600" cy="3693319"/>
          </a:xfrm>
          <a:prstGeom prst="rect">
            <a:avLst/>
          </a:prstGeom>
        </p:spPr>
        <p:txBody>
          <a:bodyPr wrap="square">
            <a:spAutoFit/>
          </a:bodyPr>
          <a:lstStyle/>
          <a:p>
            <a:r>
              <a:rPr lang="en-US" dirty="0"/>
              <a:t>a</a:t>
            </a:r>
          </a:p>
          <a:p>
            <a:r>
              <a:rPr lang="en-US" dirty="0"/>
              <a:t>form</a:t>
            </a:r>
          </a:p>
          <a:p>
            <a:r>
              <a:rPr lang="en-US" dirty="0"/>
              <a:t>input</a:t>
            </a:r>
          </a:p>
          <a:p>
            <a:r>
              <a:rPr lang="en-US" dirty="0" err="1"/>
              <a:t>input.checkbox</a:t>
            </a:r>
            <a:endParaRPr lang="en-US" dirty="0"/>
          </a:p>
          <a:p>
            <a:r>
              <a:rPr lang="en-US" dirty="0" err="1"/>
              <a:t>input.email</a:t>
            </a:r>
            <a:endParaRPr lang="en-US" dirty="0"/>
          </a:p>
          <a:p>
            <a:r>
              <a:rPr lang="en-US" dirty="0" err="1"/>
              <a:t>input.number</a:t>
            </a:r>
            <a:endParaRPr lang="en-US" dirty="0"/>
          </a:p>
          <a:p>
            <a:r>
              <a:rPr lang="en-US" dirty="0" err="1"/>
              <a:t>input.radio</a:t>
            </a:r>
            <a:endParaRPr lang="en-US" dirty="0"/>
          </a:p>
          <a:p>
            <a:r>
              <a:rPr lang="en-US" dirty="0" err="1"/>
              <a:t>input.text</a:t>
            </a:r>
            <a:endParaRPr lang="en-US" dirty="0"/>
          </a:p>
          <a:p>
            <a:r>
              <a:rPr lang="en-US" dirty="0"/>
              <a:t>input.url</a:t>
            </a:r>
          </a:p>
          <a:p>
            <a:r>
              <a:rPr lang="en-US" b="1" dirty="0" err="1"/>
              <a:t>ngApp</a:t>
            </a:r>
            <a:endParaRPr lang="en-US" b="1" dirty="0"/>
          </a:p>
          <a:p>
            <a:r>
              <a:rPr lang="en-US" b="1" dirty="0" err="1"/>
              <a:t>ngBind</a:t>
            </a:r>
            <a:endParaRPr lang="en-US" b="1" dirty="0"/>
          </a:p>
          <a:p>
            <a:r>
              <a:rPr lang="en-US" b="1" dirty="0" err="1"/>
              <a:t>ngBindHtml</a:t>
            </a:r>
            <a:endParaRPr lang="en-US" b="1" dirty="0"/>
          </a:p>
          <a:p>
            <a:r>
              <a:rPr lang="en-US" b="1" dirty="0" err="1"/>
              <a:t>ngBindTemplate</a:t>
            </a:r>
            <a:endParaRPr lang="en-US" b="1" dirty="0"/>
          </a:p>
        </p:txBody>
      </p:sp>
      <p:sp>
        <p:nvSpPr>
          <p:cNvPr id="12" name="Rectangle 11"/>
          <p:cNvSpPr/>
          <p:nvPr/>
        </p:nvSpPr>
        <p:spPr>
          <a:xfrm>
            <a:off x="2286000" y="3048000"/>
            <a:ext cx="1828800" cy="3693319"/>
          </a:xfrm>
          <a:prstGeom prst="rect">
            <a:avLst/>
          </a:prstGeom>
        </p:spPr>
        <p:txBody>
          <a:bodyPr wrap="square">
            <a:spAutoFit/>
          </a:bodyPr>
          <a:lstStyle/>
          <a:p>
            <a:r>
              <a:rPr lang="en-US" b="1" dirty="0" err="1"/>
              <a:t>ngBlur</a:t>
            </a:r>
            <a:endParaRPr lang="en-US" b="1" dirty="0"/>
          </a:p>
          <a:p>
            <a:r>
              <a:rPr lang="en-US" b="1" dirty="0" err="1"/>
              <a:t>ngChange</a:t>
            </a:r>
            <a:endParaRPr lang="en-US" b="1" dirty="0"/>
          </a:p>
          <a:p>
            <a:r>
              <a:rPr lang="en-US" dirty="0" err="1"/>
              <a:t>ngChecked</a:t>
            </a:r>
            <a:endParaRPr lang="en-US" dirty="0"/>
          </a:p>
          <a:p>
            <a:r>
              <a:rPr lang="en-US" b="1" dirty="0" err="1"/>
              <a:t>ngClass</a:t>
            </a:r>
            <a:endParaRPr lang="en-US" b="1" dirty="0"/>
          </a:p>
          <a:p>
            <a:r>
              <a:rPr lang="en-US" b="1" dirty="0" err="1"/>
              <a:t>ngClassEven</a:t>
            </a:r>
            <a:endParaRPr lang="en-US" b="1" dirty="0"/>
          </a:p>
          <a:p>
            <a:r>
              <a:rPr lang="en-US" b="1" dirty="0" err="1"/>
              <a:t>ngClassOdd</a:t>
            </a:r>
            <a:endParaRPr lang="en-US" b="1" dirty="0"/>
          </a:p>
          <a:p>
            <a:r>
              <a:rPr lang="en-US" b="1" dirty="0" err="1"/>
              <a:t>ngClick</a:t>
            </a:r>
            <a:endParaRPr lang="en-US" b="1" dirty="0"/>
          </a:p>
          <a:p>
            <a:r>
              <a:rPr lang="en-US" dirty="0" err="1"/>
              <a:t>ngCloak</a:t>
            </a:r>
            <a:endParaRPr lang="en-US" dirty="0"/>
          </a:p>
          <a:p>
            <a:r>
              <a:rPr lang="en-US" b="1" dirty="0"/>
              <a:t>ngController</a:t>
            </a:r>
          </a:p>
          <a:p>
            <a:r>
              <a:rPr lang="en-US" dirty="0" err="1"/>
              <a:t>ngCopy</a:t>
            </a:r>
            <a:endParaRPr lang="en-US" dirty="0"/>
          </a:p>
          <a:p>
            <a:r>
              <a:rPr lang="en-US" dirty="0" err="1"/>
              <a:t>ngCsp</a:t>
            </a:r>
            <a:endParaRPr lang="en-US" dirty="0"/>
          </a:p>
          <a:p>
            <a:r>
              <a:rPr lang="en-US" dirty="0" err="1"/>
              <a:t>ngCut</a:t>
            </a:r>
            <a:endParaRPr lang="en-US" dirty="0"/>
          </a:p>
          <a:p>
            <a:r>
              <a:rPr lang="en-US" dirty="0" err="1"/>
              <a:t>ngDblclick</a:t>
            </a:r>
            <a:endParaRPr lang="en-US" dirty="0"/>
          </a:p>
        </p:txBody>
      </p:sp>
      <p:sp>
        <p:nvSpPr>
          <p:cNvPr id="13" name="Rectangle 12"/>
          <p:cNvSpPr/>
          <p:nvPr/>
        </p:nvSpPr>
        <p:spPr>
          <a:xfrm>
            <a:off x="3810000" y="2971800"/>
            <a:ext cx="1524000" cy="3693319"/>
          </a:xfrm>
          <a:prstGeom prst="rect">
            <a:avLst/>
          </a:prstGeom>
        </p:spPr>
        <p:txBody>
          <a:bodyPr wrap="square">
            <a:spAutoFit/>
          </a:bodyPr>
          <a:lstStyle/>
          <a:p>
            <a:r>
              <a:rPr lang="en-US" b="1" dirty="0" err="1"/>
              <a:t>ngDisabled</a:t>
            </a:r>
            <a:endParaRPr lang="en-US" b="1" dirty="0"/>
          </a:p>
          <a:p>
            <a:r>
              <a:rPr lang="en-US" b="1" dirty="0" err="1"/>
              <a:t>ngFocus</a:t>
            </a:r>
            <a:endParaRPr lang="en-US" b="1" dirty="0"/>
          </a:p>
          <a:p>
            <a:r>
              <a:rPr lang="en-US" b="1" dirty="0" err="1"/>
              <a:t>ngForm</a:t>
            </a:r>
            <a:endParaRPr lang="en-US" b="1" dirty="0"/>
          </a:p>
          <a:p>
            <a:r>
              <a:rPr lang="en-US" b="1" dirty="0" err="1"/>
              <a:t>ngHide</a:t>
            </a:r>
            <a:endParaRPr lang="en-US" b="1" dirty="0"/>
          </a:p>
          <a:p>
            <a:r>
              <a:rPr lang="en-US" b="1" dirty="0" err="1"/>
              <a:t>ngHref</a:t>
            </a:r>
            <a:endParaRPr lang="en-US" b="1" dirty="0"/>
          </a:p>
          <a:p>
            <a:r>
              <a:rPr lang="en-US" dirty="0" err="1"/>
              <a:t>ngIf</a:t>
            </a:r>
            <a:endParaRPr lang="en-US" dirty="0"/>
          </a:p>
          <a:p>
            <a:r>
              <a:rPr lang="en-US" b="1" dirty="0" err="1"/>
              <a:t>ngInclude</a:t>
            </a:r>
            <a:endParaRPr lang="en-US" b="1" dirty="0"/>
          </a:p>
          <a:p>
            <a:r>
              <a:rPr lang="en-US" dirty="0" err="1"/>
              <a:t>ngInit</a:t>
            </a:r>
            <a:endParaRPr lang="en-US" dirty="0"/>
          </a:p>
          <a:p>
            <a:r>
              <a:rPr lang="en-US" b="1" dirty="0" err="1"/>
              <a:t>ngKeydown</a:t>
            </a:r>
            <a:endParaRPr lang="en-US" b="1" dirty="0"/>
          </a:p>
          <a:p>
            <a:r>
              <a:rPr lang="en-US" b="1" dirty="0" err="1"/>
              <a:t>ngKeypress</a:t>
            </a:r>
            <a:endParaRPr lang="en-US" b="1" dirty="0"/>
          </a:p>
          <a:p>
            <a:r>
              <a:rPr lang="en-US" b="1" dirty="0" err="1"/>
              <a:t>ngKeyup</a:t>
            </a:r>
            <a:endParaRPr lang="en-US" b="1" dirty="0"/>
          </a:p>
          <a:p>
            <a:r>
              <a:rPr lang="en-US" b="1" dirty="0" err="1"/>
              <a:t>ngList</a:t>
            </a:r>
            <a:endParaRPr lang="en-US" b="1" dirty="0"/>
          </a:p>
          <a:p>
            <a:r>
              <a:rPr lang="en-US" b="1" dirty="0" err="1"/>
              <a:t>ngModel</a:t>
            </a:r>
            <a:endParaRPr lang="en-US" b="1" dirty="0"/>
          </a:p>
        </p:txBody>
      </p:sp>
      <p:sp>
        <p:nvSpPr>
          <p:cNvPr id="14" name="Rectangle 13"/>
          <p:cNvSpPr/>
          <p:nvPr/>
        </p:nvSpPr>
        <p:spPr>
          <a:xfrm>
            <a:off x="5327073" y="2971799"/>
            <a:ext cx="1676400" cy="3693319"/>
          </a:xfrm>
          <a:prstGeom prst="rect">
            <a:avLst/>
          </a:prstGeom>
        </p:spPr>
        <p:txBody>
          <a:bodyPr wrap="square">
            <a:spAutoFit/>
          </a:bodyPr>
          <a:lstStyle/>
          <a:p>
            <a:r>
              <a:rPr lang="en-US" dirty="0" err="1"/>
              <a:t>ngMouseleave</a:t>
            </a:r>
            <a:endParaRPr lang="en-US" dirty="0"/>
          </a:p>
          <a:p>
            <a:r>
              <a:rPr lang="en-US" dirty="0" err="1"/>
              <a:t>ngMousemove</a:t>
            </a:r>
            <a:endParaRPr lang="en-US" dirty="0"/>
          </a:p>
          <a:p>
            <a:r>
              <a:rPr lang="en-US" dirty="0" err="1"/>
              <a:t>ngMouseover</a:t>
            </a:r>
            <a:endParaRPr lang="en-US" dirty="0"/>
          </a:p>
          <a:p>
            <a:r>
              <a:rPr lang="en-US" dirty="0" err="1"/>
              <a:t>ngMouseup</a:t>
            </a:r>
            <a:endParaRPr lang="en-US" dirty="0"/>
          </a:p>
          <a:p>
            <a:r>
              <a:rPr lang="en-US" dirty="0" err="1"/>
              <a:t>ngNonBindable</a:t>
            </a:r>
            <a:endParaRPr lang="en-US" dirty="0"/>
          </a:p>
          <a:p>
            <a:r>
              <a:rPr lang="en-US" b="1" dirty="0" err="1"/>
              <a:t>ngOpen</a:t>
            </a:r>
            <a:endParaRPr lang="en-US" b="1" dirty="0"/>
          </a:p>
          <a:p>
            <a:r>
              <a:rPr lang="en-US" dirty="0" err="1"/>
              <a:t>ngPaste</a:t>
            </a:r>
            <a:endParaRPr lang="en-US" dirty="0"/>
          </a:p>
          <a:p>
            <a:r>
              <a:rPr lang="en-US" dirty="0" err="1"/>
              <a:t>ngPluralize</a:t>
            </a:r>
            <a:endParaRPr lang="en-US" dirty="0"/>
          </a:p>
          <a:p>
            <a:r>
              <a:rPr lang="en-US" dirty="0" err="1"/>
              <a:t>ngReadonly</a:t>
            </a:r>
            <a:endParaRPr lang="en-US" dirty="0"/>
          </a:p>
          <a:p>
            <a:r>
              <a:rPr lang="en-US" b="1" dirty="0" err="1"/>
              <a:t>ngRepeat</a:t>
            </a:r>
            <a:endParaRPr lang="en-US" b="1" dirty="0"/>
          </a:p>
          <a:p>
            <a:r>
              <a:rPr lang="en-US" b="1" dirty="0" err="1"/>
              <a:t>ngSelected</a:t>
            </a:r>
            <a:endParaRPr lang="en-US" b="1" dirty="0"/>
          </a:p>
          <a:p>
            <a:r>
              <a:rPr lang="en-US" b="1" dirty="0" err="1"/>
              <a:t>ngShow</a:t>
            </a:r>
            <a:endParaRPr lang="en-US" b="1" dirty="0"/>
          </a:p>
          <a:p>
            <a:r>
              <a:rPr lang="en-US" b="1" dirty="0" err="1"/>
              <a:t>ngSrc</a:t>
            </a:r>
            <a:endParaRPr lang="en-US" b="1" dirty="0"/>
          </a:p>
        </p:txBody>
      </p:sp>
      <p:sp>
        <p:nvSpPr>
          <p:cNvPr id="15" name="Rectangle 14"/>
          <p:cNvSpPr/>
          <p:nvPr/>
        </p:nvSpPr>
        <p:spPr>
          <a:xfrm>
            <a:off x="7010400" y="2978727"/>
            <a:ext cx="1676400" cy="2862322"/>
          </a:xfrm>
          <a:prstGeom prst="rect">
            <a:avLst/>
          </a:prstGeom>
        </p:spPr>
        <p:txBody>
          <a:bodyPr wrap="square">
            <a:spAutoFit/>
          </a:bodyPr>
          <a:lstStyle/>
          <a:p>
            <a:r>
              <a:rPr lang="en-US" b="1" dirty="0" err="1"/>
              <a:t>ngSrc</a:t>
            </a:r>
            <a:endParaRPr lang="en-US" b="1" dirty="0"/>
          </a:p>
          <a:p>
            <a:r>
              <a:rPr lang="en-US" dirty="0" err="1"/>
              <a:t>ngSrcset</a:t>
            </a:r>
            <a:endParaRPr lang="en-US" dirty="0"/>
          </a:p>
          <a:p>
            <a:r>
              <a:rPr lang="en-US" b="1" dirty="0" err="1"/>
              <a:t>ngStyle</a:t>
            </a:r>
            <a:endParaRPr lang="en-US" b="1" dirty="0"/>
          </a:p>
          <a:p>
            <a:r>
              <a:rPr lang="en-US" b="1" dirty="0" err="1"/>
              <a:t>ngSubmit</a:t>
            </a:r>
            <a:endParaRPr lang="en-US" b="1" dirty="0"/>
          </a:p>
          <a:p>
            <a:r>
              <a:rPr lang="en-US" b="1" dirty="0" err="1"/>
              <a:t>ngSwitch</a:t>
            </a:r>
            <a:endParaRPr lang="en-US" b="1" dirty="0"/>
          </a:p>
          <a:p>
            <a:r>
              <a:rPr lang="en-US" dirty="0" err="1"/>
              <a:t>ngTransclude</a:t>
            </a:r>
            <a:endParaRPr lang="en-US" dirty="0"/>
          </a:p>
          <a:p>
            <a:r>
              <a:rPr lang="en-US" b="1" dirty="0" err="1"/>
              <a:t>ngValue</a:t>
            </a:r>
            <a:endParaRPr lang="en-US" b="1" dirty="0"/>
          </a:p>
          <a:p>
            <a:r>
              <a:rPr lang="en-US" dirty="0"/>
              <a:t>script</a:t>
            </a:r>
          </a:p>
          <a:p>
            <a:r>
              <a:rPr lang="en-US" dirty="0"/>
              <a:t>select</a:t>
            </a:r>
          </a:p>
          <a:p>
            <a:r>
              <a:rPr lang="en-US" dirty="0" err="1"/>
              <a:t>textarea</a:t>
            </a:r>
            <a:endParaRPr lang="en-US" dirty="0"/>
          </a:p>
        </p:txBody>
      </p:sp>
      <p:cxnSp>
        <p:nvCxnSpPr>
          <p:cNvPr id="16" name="Straight Connector 15"/>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31855888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487362"/>
          </a:xfrm>
        </p:spPr>
        <p:txBody>
          <a:bodyPr vert="horz" lIns="91440" tIns="45720" rIns="91440" bIns="45720" rtlCol="0" anchor="ctr">
            <a:noAutofit/>
          </a:bodyPr>
          <a:lstStyle/>
          <a:p>
            <a:pPr algn="l"/>
            <a:r>
              <a:rPr lang="en-US" sz="3200" b="1" dirty="0">
                <a:solidFill>
                  <a:schemeClr val="accent2">
                    <a:lumMod val="50000"/>
                  </a:schemeClr>
                </a:solidFill>
              </a:rPr>
              <a:t>Example of Directive</a:t>
            </a:r>
          </a:p>
        </p:txBody>
      </p:sp>
      <p:sp>
        <p:nvSpPr>
          <p:cNvPr id="3" name="Content Placeholder 2"/>
          <p:cNvSpPr>
            <a:spLocks noGrp="1"/>
          </p:cNvSpPr>
          <p:nvPr>
            <p:ph idx="1"/>
          </p:nvPr>
        </p:nvSpPr>
        <p:spPr>
          <a:xfrm>
            <a:off x="228600" y="914400"/>
            <a:ext cx="8686800" cy="5715000"/>
          </a:xfrm>
        </p:spPr>
        <p:txBody>
          <a:bodyPr>
            <a:normAutofit fontScale="92500"/>
          </a:bodyPr>
          <a:lstStyle/>
          <a:p>
            <a:pPr marL="0" indent="0">
              <a:lnSpc>
                <a:spcPts val="2000"/>
              </a:lnSpc>
              <a:buNone/>
            </a:pPr>
            <a:r>
              <a:rPr lang="en-US" sz="2200" b="1" dirty="0">
                <a:solidFill>
                  <a:srgbClr val="0070C0"/>
                </a:solidFill>
              </a:rPr>
              <a:t>&lt;!DOCTYPE html&gt;</a:t>
            </a:r>
          </a:p>
          <a:p>
            <a:pPr marL="0" indent="0">
              <a:lnSpc>
                <a:spcPts val="2000"/>
              </a:lnSpc>
              <a:buNone/>
            </a:pPr>
            <a:r>
              <a:rPr lang="en-US" sz="2400" b="1" dirty="0">
                <a:solidFill>
                  <a:srgbClr val="0070C0"/>
                </a:solidFill>
              </a:rPr>
              <a:t>&lt;</a:t>
            </a:r>
            <a:r>
              <a:rPr lang="en-US" sz="2400" b="1" dirty="0">
                <a:solidFill>
                  <a:schemeClr val="accent2">
                    <a:lumMod val="75000"/>
                  </a:schemeClr>
                </a:solidFill>
              </a:rPr>
              <a:t>html</a:t>
            </a:r>
            <a:r>
              <a:rPr lang="en-US" sz="2400" b="1" dirty="0">
                <a:solidFill>
                  <a:srgbClr val="0070C0"/>
                </a:solidFill>
              </a:rPr>
              <a:t>&gt;</a:t>
            </a:r>
          </a:p>
          <a:p>
            <a:pPr marL="400050" lvl="1" indent="0">
              <a:lnSpc>
                <a:spcPts val="2000"/>
              </a:lnSpc>
              <a:buNone/>
            </a:pPr>
            <a:r>
              <a:rPr lang="en-US" sz="2400" b="1" dirty="0"/>
              <a:t> </a:t>
            </a:r>
            <a:r>
              <a:rPr lang="en-US" sz="2400" b="1" dirty="0">
                <a:solidFill>
                  <a:srgbClr val="0070C0"/>
                </a:solidFill>
              </a:rPr>
              <a:t>&lt;</a:t>
            </a:r>
            <a:r>
              <a:rPr lang="en-US" sz="2400" b="1" dirty="0">
                <a:solidFill>
                  <a:schemeClr val="accent2">
                    <a:lumMod val="75000"/>
                  </a:schemeClr>
                </a:solidFill>
              </a:rPr>
              <a:t>head</a:t>
            </a:r>
            <a:r>
              <a:rPr lang="en-US" sz="2400" b="1" dirty="0">
                <a:solidFill>
                  <a:srgbClr val="0070C0"/>
                </a:solidFill>
              </a:rPr>
              <a:t>&gt;</a:t>
            </a:r>
            <a:r>
              <a:rPr lang="en-US" sz="2400" b="1" dirty="0"/>
              <a:t> </a:t>
            </a:r>
          </a:p>
          <a:p>
            <a:pPr marL="400050" lvl="1" indent="0">
              <a:lnSpc>
                <a:spcPts val="2000"/>
              </a:lnSpc>
              <a:buNone/>
            </a:pPr>
            <a:r>
              <a:rPr lang="en-US" sz="2400" b="1" dirty="0"/>
              <a:t>	&lt;script </a:t>
            </a:r>
            <a:r>
              <a:rPr lang="en-US" sz="2400" b="1" dirty="0" err="1"/>
              <a:t>src</a:t>
            </a:r>
            <a:r>
              <a:rPr lang="en-US" sz="2400" b="1" dirty="0"/>
              <a:t>="</a:t>
            </a:r>
            <a:r>
              <a:rPr lang="en-US" sz="2400" b="1" dirty="0">
                <a:solidFill>
                  <a:srgbClr val="0070C0"/>
                </a:solidFill>
              </a:rPr>
              <a:t>angular.min.js</a:t>
            </a:r>
            <a:r>
              <a:rPr lang="en-US" sz="2400" b="1" dirty="0"/>
              <a:t>"&gt;&lt;/script&gt; </a:t>
            </a:r>
          </a:p>
          <a:p>
            <a:pPr marL="400050" lvl="1" indent="0">
              <a:lnSpc>
                <a:spcPts val="2000"/>
              </a:lnSpc>
              <a:buNone/>
            </a:pPr>
            <a:r>
              <a:rPr lang="en-US" sz="2400" b="1" dirty="0">
                <a:solidFill>
                  <a:srgbClr val="0070C0"/>
                </a:solidFill>
              </a:rPr>
              <a:t>&lt;/</a:t>
            </a:r>
            <a:r>
              <a:rPr lang="en-US" sz="2400" b="1" dirty="0">
                <a:solidFill>
                  <a:schemeClr val="accent2">
                    <a:lumMod val="75000"/>
                  </a:schemeClr>
                </a:solidFill>
              </a:rPr>
              <a:t>head</a:t>
            </a:r>
            <a:r>
              <a:rPr lang="en-US" sz="2400" b="1" dirty="0">
                <a:solidFill>
                  <a:srgbClr val="0070C0"/>
                </a:solidFill>
              </a:rPr>
              <a:t>&gt;</a:t>
            </a:r>
            <a:r>
              <a:rPr lang="en-US" sz="2400" b="1" dirty="0"/>
              <a:t> </a:t>
            </a:r>
          </a:p>
          <a:p>
            <a:pPr marL="400050" lvl="1" indent="0">
              <a:lnSpc>
                <a:spcPts val="2000"/>
              </a:lnSpc>
              <a:buNone/>
            </a:pPr>
            <a:r>
              <a:rPr lang="en-US" sz="2400" b="1" dirty="0">
                <a:solidFill>
                  <a:srgbClr val="0070C0"/>
                </a:solidFill>
              </a:rPr>
              <a:t>&lt;</a:t>
            </a:r>
            <a:r>
              <a:rPr lang="en-US" sz="2400" b="1" dirty="0">
                <a:solidFill>
                  <a:schemeClr val="accent2">
                    <a:lumMod val="75000"/>
                  </a:schemeClr>
                </a:solidFill>
              </a:rPr>
              <a:t>body</a:t>
            </a:r>
            <a:r>
              <a:rPr lang="en-US" sz="2400" b="1" dirty="0"/>
              <a:t> </a:t>
            </a:r>
            <a:r>
              <a:rPr lang="en-US" sz="2400" b="1" dirty="0">
                <a:solidFill>
                  <a:srgbClr val="FF0000"/>
                </a:solidFill>
              </a:rPr>
              <a:t>ng-app</a:t>
            </a:r>
            <a:r>
              <a:rPr lang="en-US" sz="2400" b="1" dirty="0"/>
              <a:t> </a:t>
            </a:r>
            <a:r>
              <a:rPr lang="en-US" sz="2400" b="1" dirty="0">
                <a:solidFill>
                  <a:srgbClr val="FF0000"/>
                </a:solidFill>
              </a:rPr>
              <a:t>ng-</a:t>
            </a:r>
            <a:r>
              <a:rPr lang="en-US" sz="2400" b="1" dirty="0" err="1">
                <a:solidFill>
                  <a:srgbClr val="FF0000"/>
                </a:solidFill>
              </a:rPr>
              <a:t>init</a:t>
            </a:r>
            <a:r>
              <a:rPr lang="en-US" sz="2400" b="1" dirty="0"/>
              <a:t>="</a:t>
            </a:r>
            <a:r>
              <a:rPr lang="en-US" sz="2400" b="1" dirty="0" err="1"/>
              <a:t>msg</a:t>
            </a:r>
            <a:r>
              <a:rPr lang="en-US" sz="2400" b="1" dirty="0"/>
              <a:t> = 'hello world'"&gt; &lt;input </a:t>
            </a:r>
            <a:r>
              <a:rPr lang="en-US" sz="2400" b="1" dirty="0">
                <a:solidFill>
                  <a:srgbClr val="FF0000"/>
                </a:solidFill>
              </a:rPr>
              <a:t>ng-model</a:t>
            </a:r>
            <a:r>
              <a:rPr lang="en-US" sz="2400" b="1" dirty="0"/>
              <a:t>="</a:t>
            </a:r>
            <a:r>
              <a:rPr lang="en-US" sz="2400" b="1" dirty="0" err="1">
                <a:solidFill>
                  <a:srgbClr val="0070C0"/>
                </a:solidFill>
              </a:rPr>
              <a:t>msg</a:t>
            </a:r>
            <a:r>
              <a:rPr lang="en-US" sz="2400" b="1" dirty="0"/>
              <a:t>" /&gt; </a:t>
            </a:r>
          </a:p>
          <a:p>
            <a:pPr marL="800100" lvl="2" indent="0">
              <a:lnSpc>
                <a:spcPts val="2000"/>
              </a:lnSpc>
              <a:buNone/>
            </a:pPr>
            <a:r>
              <a:rPr lang="en-US" b="1" dirty="0">
                <a:solidFill>
                  <a:srgbClr val="0070C0"/>
                </a:solidFill>
              </a:rPr>
              <a:t>&lt;</a:t>
            </a:r>
            <a:r>
              <a:rPr lang="en-US" b="1" dirty="0">
                <a:solidFill>
                  <a:schemeClr val="accent2">
                    <a:lumMod val="75000"/>
                  </a:schemeClr>
                </a:solidFill>
              </a:rPr>
              <a:t>p</a:t>
            </a:r>
            <a:r>
              <a:rPr lang="en-US" b="1" dirty="0">
                <a:solidFill>
                  <a:srgbClr val="0070C0"/>
                </a:solidFill>
              </a:rPr>
              <a:t>&gt;</a:t>
            </a:r>
          </a:p>
          <a:p>
            <a:pPr marL="800100" lvl="2" indent="0">
              <a:lnSpc>
                <a:spcPts val="2000"/>
              </a:lnSpc>
              <a:buNone/>
            </a:pPr>
            <a:r>
              <a:rPr lang="en-US" b="1" dirty="0"/>
              <a:t>		{{</a:t>
            </a:r>
            <a:r>
              <a:rPr lang="en-US" b="1" dirty="0" err="1"/>
              <a:t>msg</a:t>
            </a:r>
            <a:r>
              <a:rPr lang="en-US" b="1" dirty="0"/>
              <a:t>}}</a:t>
            </a:r>
          </a:p>
          <a:p>
            <a:pPr marL="800100" lvl="2" indent="0">
              <a:lnSpc>
                <a:spcPts val="2000"/>
              </a:lnSpc>
              <a:buNone/>
            </a:pPr>
            <a:r>
              <a:rPr lang="en-US" b="1" dirty="0">
                <a:solidFill>
                  <a:srgbClr val="0070C0"/>
                </a:solidFill>
              </a:rPr>
              <a:t>&lt;/</a:t>
            </a:r>
            <a:r>
              <a:rPr lang="en-US" b="1" dirty="0">
                <a:solidFill>
                  <a:schemeClr val="accent2">
                    <a:lumMod val="75000"/>
                  </a:schemeClr>
                </a:solidFill>
              </a:rPr>
              <a:t>p</a:t>
            </a:r>
            <a:r>
              <a:rPr lang="en-US" b="1" dirty="0">
                <a:solidFill>
                  <a:srgbClr val="0070C0"/>
                </a:solidFill>
              </a:rPr>
              <a:t>&gt; </a:t>
            </a:r>
          </a:p>
          <a:p>
            <a:pPr marL="400050" lvl="1" indent="0">
              <a:lnSpc>
                <a:spcPts val="2000"/>
              </a:lnSpc>
              <a:buNone/>
            </a:pPr>
            <a:r>
              <a:rPr lang="en-US" sz="2400" b="1" dirty="0">
                <a:solidFill>
                  <a:srgbClr val="0070C0"/>
                </a:solidFill>
              </a:rPr>
              <a:t>&lt;/</a:t>
            </a:r>
            <a:r>
              <a:rPr lang="en-US" sz="2400" b="1" dirty="0">
                <a:solidFill>
                  <a:schemeClr val="accent2">
                    <a:lumMod val="75000"/>
                  </a:schemeClr>
                </a:solidFill>
              </a:rPr>
              <a:t>body</a:t>
            </a:r>
            <a:r>
              <a:rPr lang="en-US" sz="2400" b="1" dirty="0">
                <a:solidFill>
                  <a:srgbClr val="0070C0"/>
                </a:solidFill>
              </a:rPr>
              <a:t>&gt; </a:t>
            </a:r>
          </a:p>
          <a:p>
            <a:pPr marL="0" indent="0">
              <a:lnSpc>
                <a:spcPts val="2000"/>
              </a:lnSpc>
              <a:buNone/>
            </a:pPr>
            <a:r>
              <a:rPr lang="en-US" sz="2400" b="1" dirty="0">
                <a:solidFill>
                  <a:srgbClr val="0070C0"/>
                </a:solidFill>
              </a:rPr>
              <a:t>&lt;/</a:t>
            </a:r>
            <a:r>
              <a:rPr lang="en-US" sz="2400" b="1" dirty="0">
                <a:solidFill>
                  <a:schemeClr val="accent2">
                    <a:lumMod val="75000"/>
                  </a:schemeClr>
                </a:solidFill>
              </a:rPr>
              <a:t>html</a:t>
            </a:r>
            <a:r>
              <a:rPr lang="en-US" sz="2400" b="1" dirty="0">
                <a:solidFill>
                  <a:srgbClr val="0070C0"/>
                </a:solidFill>
              </a:rPr>
              <a:t>&gt;</a:t>
            </a:r>
          </a:p>
          <a:p>
            <a:pPr marL="0" indent="0">
              <a:buNone/>
            </a:pPr>
            <a:r>
              <a:rPr lang="en-US" sz="2400" b="1" dirty="0">
                <a:solidFill>
                  <a:srgbClr val="C00000"/>
                </a:solidFill>
              </a:rPr>
              <a:t>In this example, the </a:t>
            </a:r>
            <a:r>
              <a:rPr lang="en-US" sz="2400" b="1" dirty="0" err="1">
                <a:solidFill>
                  <a:srgbClr val="C00000"/>
                </a:solidFill>
              </a:rPr>
              <a:t>ng</a:t>
            </a:r>
            <a:r>
              <a:rPr lang="en-US" sz="2400" b="1" dirty="0">
                <a:solidFill>
                  <a:srgbClr val="C00000"/>
                </a:solidFill>
              </a:rPr>
              <a:t>-init attribute initializes an </a:t>
            </a:r>
            <a:r>
              <a:rPr lang="en-US" sz="2400" b="1" dirty="0" err="1">
                <a:solidFill>
                  <a:srgbClr val="C00000"/>
                </a:solidFill>
              </a:rPr>
              <a:t>msg</a:t>
            </a:r>
            <a:r>
              <a:rPr lang="en-US" sz="2400" b="1" dirty="0">
                <a:solidFill>
                  <a:srgbClr val="C00000"/>
                </a:solidFill>
              </a:rPr>
              <a:t> variable to "hello world" and the </a:t>
            </a:r>
            <a:r>
              <a:rPr lang="en-US" sz="2400" b="1" dirty="0" err="1">
                <a:solidFill>
                  <a:srgbClr val="C00000"/>
                </a:solidFill>
              </a:rPr>
              <a:t>ng</a:t>
            </a:r>
            <a:r>
              <a:rPr lang="en-US" sz="2400" b="1" dirty="0">
                <a:solidFill>
                  <a:srgbClr val="C00000"/>
                </a:solidFill>
              </a:rPr>
              <a:t>-model attribute binds the content of the variable to an input element. The text enclosed in curly braces is a binding expression. </a:t>
            </a:r>
            <a:r>
              <a:rPr lang="en-US" sz="2400" b="1" dirty="0" err="1">
                <a:solidFill>
                  <a:srgbClr val="C00000"/>
                </a:solidFill>
              </a:rPr>
              <a:t>AngularJS</a:t>
            </a:r>
            <a:r>
              <a:rPr lang="en-US" sz="2400" b="1" dirty="0">
                <a:solidFill>
                  <a:srgbClr val="C00000"/>
                </a:solidFill>
              </a:rPr>
              <a:t> evaluates the expression and updates the document whenever the value of the expression changes.</a:t>
            </a:r>
          </a:p>
          <a:p>
            <a:pPr marL="0" indent="0">
              <a:buNone/>
            </a:pPr>
            <a:endParaRPr lang="en-US" sz="2000" dirty="0">
              <a:solidFill>
                <a:srgbClr val="0070C0"/>
              </a:solidFill>
            </a:endParaRPr>
          </a:p>
        </p:txBody>
      </p:sp>
      <p:sp>
        <p:nvSpPr>
          <p:cNvPr id="5" name="Rectangular Callout 4"/>
          <p:cNvSpPr/>
          <p:nvPr/>
        </p:nvSpPr>
        <p:spPr>
          <a:xfrm>
            <a:off x="6691745" y="1226127"/>
            <a:ext cx="1905000" cy="381000"/>
          </a:xfrm>
          <a:prstGeom prst="wedgeRectCallout">
            <a:avLst>
              <a:gd name="adj1" fmla="val -44833"/>
              <a:gd name="adj2" fmla="val 29296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Directive</a:t>
            </a:r>
          </a:p>
        </p:txBody>
      </p:sp>
      <p:sp>
        <p:nvSpPr>
          <p:cNvPr id="9" name="Rectangular Callout 8"/>
          <p:cNvSpPr/>
          <p:nvPr/>
        </p:nvSpPr>
        <p:spPr>
          <a:xfrm flipV="1">
            <a:off x="4156364" y="3699164"/>
            <a:ext cx="1905000" cy="342900"/>
          </a:xfrm>
          <a:prstGeom prst="wedgeRectCallout">
            <a:avLst>
              <a:gd name="adj1" fmla="val -119741"/>
              <a:gd name="adj2" fmla="val 28747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scene3d>
              <a:camera prst="orthographicFront">
                <a:rot lat="21002299" lon="21547166" rev="10804601"/>
              </a:camera>
              <a:lightRig rig="threePt" dir="t"/>
            </a:scene3d>
          </a:bodyPr>
          <a:lstStyle/>
          <a:p>
            <a:pPr algn="ctr"/>
            <a:r>
              <a:rPr lang="en-US" dirty="0"/>
              <a:t>Directive</a:t>
            </a:r>
          </a:p>
        </p:txBody>
      </p:sp>
      <p:cxnSp>
        <p:nvCxnSpPr>
          <p:cNvPr id="10" name="Straight Connector 9"/>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2647575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4724400" cy="457200"/>
          </a:xfrm>
        </p:spPr>
        <p:txBody>
          <a:bodyPr vert="horz" lIns="91440" tIns="45720" rIns="91440" bIns="45720" rtlCol="0" anchor="ctr">
            <a:noAutofit/>
          </a:bodyPr>
          <a:lstStyle/>
          <a:p>
            <a:pPr algn="l"/>
            <a:r>
              <a:rPr lang="en-US" sz="3200" b="1" dirty="0">
                <a:solidFill>
                  <a:schemeClr val="accent2">
                    <a:lumMod val="50000"/>
                  </a:schemeClr>
                </a:solidFill>
              </a:rPr>
              <a:t>Understanding Controllers</a:t>
            </a:r>
            <a:br>
              <a:rPr lang="en-US" sz="3200" b="1" dirty="0">
                <a:solidFill>
                  <a:schemeClr val="accent2">
                    <a:lumMod val="50000"/>
                  </a:schemeClr>
                </a:solidFill>
              </a:rPr>
            </a:br>
            <a:endParaRPr lang="en-US" sz="3200" b="1" dirty="0">
              <a:solidFill>
                <a:schemeClr val="accent2">
                  <a:lumMod val="50000"/>
                </a:schemeClr>
              </a:solidFill>
            </a:endParaRPr>
          </a:p>
        </p:txBody>
      </p:sp>
      <p:sp>
        <p:nvSpPr>
          <p:cNvPr id="3" name="Content Placeholder 2"/>
          <p:cNvSpPr>
            <a:spLocks noGrp="1"/>
          </p:cNvSpPr>
          <p:nvPr>
            <p:ph idx="1"/>
          </p:nvPr>
        </p:nvSpPr>
        <p:spPr>
          <a:xfrm>
            <a:off x="152400" y="1143000"/>
            <a:ext cx="8839200" cy="4983163"/>
          </a:xfrm>
        </p:spPr>
        <p:txBody>
          <a:bodyPr>
            <a:normAutofit/>
          </a:bodyPr>
          <a:lstStyle/>
          <a:p>
            <a:pPr>
              <a:lnSpc>
                <a:spcPct val="80000"/>
              </a:lnSpc>
            </a:pPr>
            <a:r>
              <a:rPr lang="en-US" sz="2200" b="1" dirty="0"/>
              <a:t>In Angular, a Controller is a JavaScript constructor function that is used to augment the Angular </a:t>
            </a:r>
            <a:r>
              <a:rPr lang="en-US" sz="2200" b="1"/>
              <a:t>Scope.</a:t>
            </a:r>
          </a:p>
          <a:p>
            <a:pPr>
              <a:lnSpc>
                <a:spcPct val="80000"/>
              </a:lnSpc>
            </a:pPr>
            <a:endParaRPr lang="en-US" sz="2200" b="1" dirty="0"/>
          </a:p>
          <a:p>
            <a:pPr>
              <a:lnSpc>
                <a:spcPct val="80000"/>
              </a:lnSpc>
            </a:pPr>
            <a:r>
              <a:rPr lang="en-US" sz="2200" b="1" dirty="0"/>
              <a:t>The </a:t>
            </a:r>
            <a:r>
              <a:rPr lang="en-US" sz="2200" b="1" dirty="0" err="1"/>
              <a:t>ngController</a:t>
            </a:r>
            <a:r>
              <a:rPr lang="en-US" sz="2200" b="1" dirty="0"/>
              <a:t> directive attaches a controller class to the view</a:t>
            </a:r>
          </a:p>
          <a:p>
            <a:pPr>
              <a:lnSpc>
                <a:spcPct val="80000"/>
              </a:lnSpc>
            </a:pPr>
            <a:endParaRPr lang="en-US" sz="2200" b="1" dirty="0"/>
          </a:p>
          <a:p>
            <a:pPr>
              <a:lnSpc>
                <a:spcPct val="80000"/>
              </a:lnSpc>
            </a:pPr>
            <a:r>
              <a:rPr lang="en-US" sz="2200" b="1" dirty="0"/>
              <a:t>When a Controller is attached to the DOM via the </a:t>
            </a:r>
            <a:r>
              <a:rPr lang="en-US" sz="2200" b="1" dirty="0" err="1"/>
              <a:t>ng</a:t>
            </a:r>
            <a:r>
              <a:rPr lang="en-US" sz="2200" b="1" dirty="0"/>
              <a:t>-controller directive, Angular will instantiate a new Controller object, using the specified Controller's constructor function. A new child scope will be available as an injectable parameter to the Controller's constructor function as $scope.</a:t>
            </a:r>
          </a:p>
          <a:p>
            <a:pPr>
              <a:lnSpc>
                <a:spcPct val="80000"/>
              </a:lnSpc>
            </a:pPr>
            <a:endParaRPr lang="en-US" sz="2200" b="1" dirty="0"/>
          </a:p>
          <a:p>
            <a:pPr marL="0" indent="0">
              <a:lnSpc>
                <a:spcPct val="80000"/>
              </a:lnSpc>
              <a:buNone/>
            </a:pPr>
            <a:r>
              <a:rPr lang="en-US" sz="2200" b="1" dirty="0">
                <a:solidFill>
                  <a:srgbClr val="C00000"/>
                </a:solidFill>
              </a:rPr>
              <a:t>Use controllers to:</a:t>
            </a:r>
          </a:p>
          <a:p>
            <a:pPr marL="342900" lvl="1" indent="-342900">
              <a:lnSpc>
                <a:spcPct val="80000"/>
              </a:lnSpc>
              <a:buFont typeface="Arial" panose="020B0604020202020204" pitchFamily="34" charset="0"/>
              <a:buChar char="•"/>
            </a:pPr>
            <a:r>
              <a:rPr lang="en-US" sz="2200" b="1" dirty="0"/>
              <a:t>Set up the initial state of the $scope object.</a:t>
            </a:r>
          </a:p>
          <a:p>
            <a:pPr marL="342900" lvl="1" indent="-342900">
              <a:lnSpc>
                <a:spcPct val="80000"/>
              </a:lnSpc>
              <a:buFont typeface="Arial" panose="020B0604020202020204" pitchFamily="34" charset="0"/>
              <a:buChar char="•"/>
            </a:pPr>
            <a:r>
              <a:rPr lang="en-US" sz="2200" b="1" dirty="0"/>
              <a:t>Add behavior to the $scope object.</a:t>
            </a:r>
          </a:p>
          <a:p>
            <a:endParaRPr lang="en-US" dirty="0"/>
          </a:p>
        </p:txBody>
      </p:sp>
      <p:sp>
        <p:nvSpPr>
          <p:cNvPr id="5" name="Footer Placeholder 3"/>
          <p:cNvSpPr txBox="1">
            <a:spLocks/>
          </p:cNvSpPr>
          <p:nvPr/>
        </p:nvSpPr>
        <p:spPr>
          <a:xfrm>
            <a:off x="6705600" y="63246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Continue…</a:t>
            </a:r>
          </a:p>
        </p:txBody>
      </p:sp>
      <p:cxnSp>
        <p:nvCxnSpPr>
          <p:cNvPr id="6" name="Straight Connector 5"/>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334962"/>
          </a:xfrm>
        </p:spPr>
        <p:txBody>
          <a:bodyPr vert="horz" lIns="91440" tIns="45720" rIns="91440" bIns="45720" rtlCol="0" anchor="ctr">
            <a:noAutofit/>
          </a:bodyPr>
          <a:lstStyle/>
          <a:p>
            <a:pPr algn="l"/>
            <a:r>
              <a:rPr lang="en-US" sz="3200" b="1" dirty="0">
                <a:solidFill>
                  <a:schemeClr val="accent2">
                    <a:lumMod val="50000"/>
                  </a:schemeClr>
                </a:solidFill>
              </a:rPr>
              <a:t>Example of Controller in module</a:t>
            </a:r>
          </a:p>
        </p:txBody>
      </p:sp>
      <p:sp>
        <p:nvSpPr>
          <p:cNvPr id="3" name="Content Placeholder 2"/>
          <p:cNvSpPr>
            <a:spLocks noGrp="1"/>
          </p:cNvSpPr>
          <p:nvPr>
            <p:ph idx="1"/>
          </p:nvPr>
        </p:nvSpPr>
        <p:spPr>
          <a:xfrm>
            <a:off x="457200" y="685800"/>
            <a:ext cx="8229600" cy="5715000"/>
          </a:xfrm>
          <a:ln>
            <a:solidFill>
              <a:schemeClr val="accent3">
                <a:lumMod val="75000"/>
              </a:schemeClr>
            </a:solidFill>
          </a:ln>
        </p:spPr>
        <p:txBody>
          <a:bodyPr>
            <a:noAutofit/>
          </a:bodyPr>
          <a:lstStyle/>
          <a:p>
            <a:pPr>
              <a:lnSpc>
                <a:spcPts val="1500"/>
              </a:lnSpc>
              <a:buNone/>
            </a:pPr>
            <a:r>
              <a:rPr lang="en-US" sz="1800" dirty="0"/>
              <a:t>	</a:t>
            </a:r>
          </a:p>
          <a:p>
            <a:pPr>
              <a:lnSpc>
                <a:spcPts val="1500"/>
              </a:lnSpc>
              <a:buNone/>
            </a:pPr>
            <a:r>
              <a:rPr lang="en-US" sz="1800" b="1" dirty="0"/>
              <a:t>&lt;!DOCTYPE html&gt;</a:t>
            </a:r>
          </a:p>
          <a:p>
            <a:pPr>
              <a:lnSpc>
                <a:spcPts val="1500"/>
              </a:lnSpc>
              <a:buNone/>
            </a:pPr>
            <a:r>
              <a:rPr lang="en-US" sz="1800" b="1" dirty="0"/>
              <a:t>	</a:t>
            </a:r>
            <a:r>
              <a:rPr lang="en-US" sz="1800" b="1" dirty="0">
                <a:solidFill>
                  <a:srgbClr val="C00000"/>
                </a:solidFill>
              </a:rPr>
              <a:t>&lt;html </a:t>
            </a:r>
            <a:r>
              <a:rPr lang="en-US" sz="1800" b="1" dirty="0">
                <a:solidFill>
                  <a:srgbClr val="FF0000"/>
                </a:solidFill>
              </a:rPr>
              <a:t>ng-app</a:t>
            </a:r>
            <a:r>
              <a:rPr lang="en-US" sz="1800" b="1" dirty="0"/>
              <a:t>="</a:t>
            </a:r>
            <a:r>
              <a:rPr lang="en-US" sz="1800" b="1" dirty="0" err="1">
                <a:solidFill>
                  <a:srgbClr val="0070C0"/>
                </a:solidFill>
              </a:rPr>
              <a:t>nameApp</a:t>
            </a:r>
            <a:r>
              <a:rPr lang="en-US" sz="1800" b="1" dirty="0"/>
              <a:t>"&gt;</a:t>
            </a:r>
          </a:p>
          <a:p>
            <a:pPr>
              <a:lnSpc>
                <a:spcPts val="1500"/>
              </a:lnSpc>
              <a:buNone/>
            </a:pPr>
            <a:r>
              <a:rPr lang="en-US" sz="1800" b="1" dirty="0"/>
              <a:t>	</a:t>
            </a:r>
            <a:r>
              <a:rPr lang="en-US" sz="1800" b="1" dirty="0">
                <a:solidFill>
                  <a:srgbClr val="C00000"/>
                </a:solidFill>
              </a:rPr>
              <a:t>&lt;head&gt;</a:t>
            </a:r>
          </a:p>
          <a:p>
            <a:pPr>
              <a:lnSpc>
                <a:spcPts val="1500"/>
              </a:lnSpc>
              <a:buNone/>
            </a:pPr>
            <a:r>
              <a:rPr lang="en-US" sz="1800" b="1" dirty="0"/>
              <a:t>		&lt;title&gt;:: Angular JS Example&lt;/title&gt;</a:t>
            </a:r>
          </a:p>
          <a:p>
            <a:pPr>
              <a:lnSpc>
                <a:spcPts val="1500"/>
              </a:lnSpc>
              <a:buNone/>
            </a:pPr>
            <a:r>
              <a:rPr lang="en-US" sz="1800" b="1" dirty="0"/>
              <a:t>		&lt;script </a:t>
            </a:r>
            <a:r>
              <a:rPr lang="en-US" sz="1800" b="1" dirty="0" err="1">
                <a:solidFill>
                  <a:srgbClr val="FF0000"/>
                </a:solidFill>
              </a:rPr>
              <a:t>src</a:t>
            </a:r>
            <a:r>
              <a:rPr lang="en-US" sz="1800" b="1" dirty="0"/>
              <a:t>="</a:t>
            </a:r>
            <a:r>
              <a:rPr lang="en-US" sz="1800" b="1" dirty="0">
                <a:solidFill>
                  <a:srgbClr val="0070C0"/>
                </a:solidFill>
              </a:rPr>
              <a:t>angular.min.js</a:t>
            </a:r>
            <a:r>
              <a:rPr lang="en-US" sz="1800" b="1" dirty="0"/>
              <a:t>"&gt;&lt;/script&gt;</a:t>
            </a:r>
          </a:p>
          <a:p>
            <a:pPr>
              <a:lnSpc>
                <a:spcPts val="1500"/>
              </a:lnSpc>
              <a:buNone/>
            </a:pPr>
            <a:r>
              <a:rPr lang="en-US" sz="1800" b="1" dirty="0"/>
              <a:t>		</a:t>
            </a:r>
            <a:r>
              <a:rPr lang="en-US" sz="1800" b="1" dirty="0">
                <a:solidFill>
                  <a:srgbClr val="C00000"/>
                </a:solidFill>
              </a:rPr>
              <a:t>&lt;script&gt;</a:t>
            </a:r>
          </a:p>
          <a:p>
            <a:pPr>
              <a:lnSpc>
                <a:spcPts val="1500"/>
              </a:lnSpc>
              <a:buNone/>
            </a:pPr>
            <a:r>
              <a:rPr lang="en-US" sz="1800" b="1" dirty="0"/>
              <a:t>			</a:t>
            </a:r>
            <a:r>
              <a:rPr lang="en-US" sz="1800" b="1" dirty="0">
                <a:solidFill>
                  <a:srgbClr val="0000FF"/>
                </a:solidFill>
              </a:rPr>
              <a:t>var</a:t>
            </a:r>
            <a:r>
              <a:rPr lang="en-US" sz="1800" b="1" dirty="0"/>
              <a:t> </a:t>
            </a:r>
            <a:r>
              <a:rPr lang="en-US" sz="1800" b="1" dirty="0" err="1"/>
              <a:t>nameApp</a:t>
            </a:r>
            <a:r>
              <a:rPr lang="en-US" sz="1800" b="1" dirty="0"/>
              <a:t>=</a:t>
            </a:r>
            <a:r>
              <a:rPr lang="en-US" sz="1800" b="1" dirty="0" err="1"/>
              <a:t>angular.</a:t>
            </a:r>
            <a:r>
              <a:rPr lang="en-US" sz="1800" b="1" dirty="0" err="1">
                <a:solidFill>
                  <a:srgbClr val="FF0000"/>
                </a:solidFill>
              </a:rPr>
              <a:t>module</a:t>
            </a:r>
            <a:r>
              <a:rPr lang="en-US" sz="1800" b="1" dirty="0"/>
              <a:t>(</a:t>
            </a:r>
            <a:r>
              <a:rPr lang="en-US" sz="1800" b="1" dirty="0">
                <a:solidFill>
                  <a:srgbClr val="0070C0"/>
                </a:solidFill>
              </a:rPr>
              <a:t>'</a:t>
            </a:r>
            <a:r>
              <a:rPr lang="en-US" sz="1800" b="1" dirty="0" err="1">
                <a:solidFill>
                  <a:srgbClr val="0070C0"/>
                </a:solidFill>
              </a:rPr>
              <a:t>nameApp</a:t>
            </a:r>
            <a:r>
              <a:rPr lang="en-US" sz="1800" b="1" dirty="0"/>
              <a:t>',[]);</a:t>
            </a:r>
          </a:p>
          <a:p>
            <a:pPr>
              <a:lnSpc>
                <a:spcPts val="1500"/>
              </a:lnSpc>
              <a:buNone/>
            </a:pPr>
            <a:r>
              <a:rPr lang="en-US" sz="1800" b="1" dirty="0"/>
              <a:t>			</a:t>
            </a:r>
            <a:r>
              <a:rPr lang="en-US" sz="1800" b="1" dirty="0" err="1"/>
              <a:t>nameApp.</a:t>
            </a:r>
            <a:r>
              <a:rPr lang="en-US" sz="1800" b="1" dirty="0" err="1">
                <a:solidFill>
                  <a:srgbClr val="FF0000"/>
                </a:solidFill>
              </a:rPr>
              <a:t>controller</a:t>
            </a:r>
            <a:r>
              <a:rPr lang="en-US" sz="1800" b="1" dirty="0"/>
              <a:t>(</a:t>
            </a:r>
            <a:r>
              <a:rPr lang="en-US" sz="1800" b="1" dirty="0">
                <a:solidFill>
                  <a:srgbClr val="0070C0"/>
                </a:solidFill>
              </a:rPr>
              <a:t>'</a:t>
            </a:r>
            <a:r>
              <a:rPr lang="en-US" sz="1800" b="1" dirty="0" err="1">
                <a:solidFill>
                  <a:srgbClr val="0070C0"/>
                </a:solidFill>
              </a:rPr>
              <a:t>NameCtrl</a:t>
            </a:r>
            <a:r>
              <a:rPr lang="en-US" sz="1800" b="1" dirty="0" err="1"/>
              <a:t>',function</a:t>
            </a:r>
            <a:r>
              <a:rPr lang="en-US" sz="1800" b="1" dirty="0">
                <a:solidFill>
                  <a:srgbClr val="0070C0"/>
                </a:solidFill>
              </a:rPr>
              <a:t>($scope</a:t>
            </a:r>
            <a:r>
              <a:rPr lang="en-US" sz="1800" b="1" dirty="0"/>
              <a:t>){</a:t>
            </a:r>
          </a:p>
          <a:p>
            <a:pPr>
              <a:lnSpc>
                <a:spcPts val="1500"/>
              </a:lnSpc>
              <a:buNone/>
            </a:pPr>
            <a:r>
              <a:rPr lang="en-US" sz="1800" b="1" dirty="0"/>
              <a:t>			</a:t>
            </a:r>
            <a:r>
              <a:rPr lang="en-US" sz="1800" b="1" dirty="0">
                <a:solidFill>
                  <a:srgbClr val="0000FF"/>
                </a:solidFill>
              </a:rPr>
              <a:t>$</a:t>
            </a:r>
            <a:r>
              <a:rPr lang="en-US" sz="1800" b="1" dirty="0" err="1">
                <a:solidFill>
                  <a:srgbClr val="0000FF"/>
                </a:solidFill>
              </a:rPr>
              <a:t>scope.</a:t>
            </a:r>
            <a:r>
              <a:rPr lang="en-US" sz="1800" b="1" dirty="0" err="1"/>
              <a:t>firstName</a:t>
            </a:r>
            <a:r>
              <a:rPr lang="en-US" sz="1800" b="1" dirty="0"/>
              <a:t>=</a:t>
            </a:r>
            <a:r>
              <a:rPr lang="en-US" sz="1800" b="1" dirty="0">
                <a:solidFill>
                  <a:srgbClr val="0000FF"/>
                </a:solidFill>
              </a:rPr>
              <a:t>'Rambabu'</a:t>
            </a:r>
            <a:r>
              <a:rPr lang="en-US" sz="1800" b="1" dirty="0"/>
              <a:t>;</a:t>
            </a:r>
          </a:p>
          <a:p>
            <a:pPr>
              <a:lnSpc>
                <a:spcPts val="1500"/>
              </a:lnSpc>
              <a:buNone/>
            </a:pPr>
            <a:r>
              <a:rPr lang="en-US" sz="1800" b="1" dirty="0"/>
              <a:t>			</a:t>
            </a:r>
            <a:r>
              <a:rPr lang="en-US" sz="1800" b="1" dirty="0">
                <a:solidFill>
                  <a:srgbClr val="0000FF"/>
                </a:solidFill>
              </a:rPr>
              <a:t>$</a:t>
            </a:r>
            <a:r>
              <a:rPr lang="en-US" sz="1800" b="1" dirty="0" err="1">
                <a:solidFill>
                  <a:srgbClr val="0000FF"/>
                </a:solidFill>
              </a:rPr>
              <a:t>scope</a:t>
            </a:r>
            <a:r>
              <a:rPr lang="en-US" sz="1800" b="1" dirty="0" err="1"/>
              <a:t>.lastName</a:t>
            </a:r>
            <a:r>
              <a:rPr lang="en-US" sz="1800" b="1" dirty="0"/>
              <a:t>=</a:t>
            </a:r>
            <a:r>
              <a:rPr lang="en-US" sz="1800" b="1" dirty="0">
                <a:solidFill>
                  <a:srgbClr val="0000FF"/>
                </a:solidFill>
              </a:rPr>
              <a:t>'Ambala'</a:t>
            </a:r>
            <a:r>
              <a:rPr lang="en-US" sz="1800" b="1" dirty="0"/>
              <a:t>;</a:t>
            </a:r>
          </a:p>
          <a:p>
            <a:pPr>
              <a:lnSpc>
                <a:spcPts val="1500"/>
              </a:lnSpc>
              <a:buNone/>
            </a:pPr>
            <a:r>
              <a:rPr lang="en-US" sz="1800" b="1" dirty="0"/>
              <a:t>			});</a:t>
            </a:r>
          </a:p>
          <a:p>
            <a:pPr>
              <a:lnSpc>
                <a:spcPts val="1500"/>
              </a:lnSpc>
              <a:buNone/>
            </a:pPr>
            <a:r>
              <a:rPr lang="en-US" sz="1800" b="1" dirty="0"/>
              <a:t>		</a:t>
            </a:r>
            <a:r>
              <a:rPr lang="en-US" sz="1800" b="1" dirty="0">
                <a:solidFill>
                  <a:srgbClr val="C00000"/>
                </a:solidFill>
              </a:rPr>
              <a:t>&lt;/script&gt;</a:t>
            </a:r>
          </a:p>
          <a:p>
            <a:pPr>
              <a:lnSpc>
                <a:spcPts val="1500"/>
              </a:lnSpc>
              <a:buNone/>
            </a:pPr>
            <a:endParaRPr lang="en-US" sz="1800" b="1" dirty="0">
              <a:solidFill>
                <a:srgbClr val="C00000"/>
              </a:solidFill>
            </a:endParaRPr>
          </a:p>
          <a:p>
            <a:pPr>
              <a:lnSpc>
                <a:spcPts val="1500"/>
              </a:lnSpc>
              <a:buNone/>
            </a:pPr>
            <a:r>
              <a:rPr lang="en-US" sz="1800" b="1" dirty="0"/>
              <a:t>	</a:t>
            </a:r>
            <a:r>
              <a:rPr lang="en-US" sz="1800" b="1" dirty="0">
                <a:solidFill>
                  <a:srgbClr val="C00000"/>
                </a:solidFill>
              </a:rPr>
              <a:t> &lt;/head&gt;</a:t>
            </a:r>
          </a:p>
          <a:p>
            <a:pPr>
              <a:lnSpc>
                <a:spcPts val="1500"/>
              </a:lnSpc>
              <a:buNone/>
            </a:pPr>
            <a:endParaRPr lang="en-US" sz="1800" b="1" dirty="0">
              <a:solidFill>
                <a:srgbClr val="C00000"/>
              </a:solidFill>
            </a:endParaRPr>
          </a:p>
          <a:p>
            <a:pPr>
              <a:lnSpc>
                <a:spcPts val="1500"/>
              </a:lnSpc>
              <a:buNone/>
            </a:pPr>
            <a:r>
              <a:rPr lang="en-US" sz="1800" b="1" dirty="0"/>
              <a:t>	</a:t>
            </a:r>
            <a:r>
              <a:rPr lang="en-US" sz="1800" b="1" dirty="0">
                <a:solidFill>
                  <a:srgbClr val="C00000"/>
                </a:solidFill>
              </a:rPr>
              <a:t>&lt;body </a:t>
            </a:r>
            <a:r>
              <a:rPr lang="en-US" sz="1800" b="1" dirty="0" err="1">
                <a:solidFill>
                  <a:srgbClr val="FF0000"/>
                </a:solidFill>
              </a:rPr>
              <a:t>ng</a:t>
            </a:r>
            <a:r>
              <a:rPr lang="en-US" sz="1800" b="1" dirty="0">
                <a:solidFill>
                  <a:srgbClr val="FF0000"/>
                </a:solidFill>
              </a:rPr>
              <a:t>-controlle</a:t>
            </a:r>
            <a:r>
              <a:rPr lang="en-US" sz="1800" b="1" dirty="0"/>
              <a:t>r="</a:t>
            </a:r>
            <a:r>
              <a:rPr lang="en-US" sz="1800" b="1" dirty="0" err="1">
                <a:solidFill>
                  <a:srgbClr val="0070C0"/>
                </a:solidFill>
              </a:rPr>
              <a:t>NameCtrl</a:t>
            </a:r>
            <a:r>
              <a:rPr lang="en-US" sz="1800" b="1" dirty="0"/>
              <a:t>"&gt;</a:t>
            </a:r>
          </a:p>
          <a:p>
            <a:pPr>
              <a:lnSpc>
                <a:spcPts val="1500"/>
              </a:lnSpc>
              <a:buNone/>
            </a:pPr>
            <a:r>
              <a:rPr lang="en-US" sz="1800" b="1" dirty="0"/>
              <a:t>		 First Name: </a:t>
            </a:r>
            <a:r>
              <a:rPr lang="en-US" sz="1800" b="1" dirty="0">
                <a:solidFill>
                  <a:srgbClr val="C00000"/>
                </a:solidFill>
              </a:rPr>
              <a:t>&lt;input  </a:t>
            </a:r>
            <a:r>
              <a:rPr lang="en-US" sz="1800" b="1" dirty="0" err="1">
                <a:solidFill>
                  <a:srgbClr val="FF0000"/>
                </a:solidFill>
              </a:rPr>
              <a:t>ng-mode</a:t>
            </a:r>
            <a:r>
              <a:rPr lang="en-US" sz="1800" b="1" dirty="0">
                <a:solidFill>
                  <a:srgbClr val="FF0000"/>
                </a:solidFill>
              </a:rPr>
              <a:t>l</a:t>
            </a:r>
            <a:r>
              <a:rPr lang="en-US" sz="1800" b="1" dirty="0"/>
              <a:t>="</a:t>
            </a:r>
            <a:r>
              <a:rPr lang="en-US" sz="1800" b="1" dirty="0" err="1">
                <a:solidFill>
                  <a:srgbClr val="0070C0"/>
                </a:solidFill>
              </a:rPr>
              <a:t>firstName</a:t>
            </a:r>
            <a:r>
              <a:rPr lang="en-US" sz="1800" b="1" dirty="0"/>
              <a:t>" type="</a:t>
            </a:r>
            <a:r>
              <a:rPr lang="en-US" sz="1800" b="1" dirty="0">
                <a:solidFill>
                  <a:srgbClr val="0000FF"/>
                </a:solidFill>
              </a:rPr>
              <a:t>text</a:t>
            </a:r>
            <a:r>
              <a:rPr lang="en-US" sz="1800" b="1" dirty="0"/>
              <a:t>" </a:t>
            </a:r>
            <a:r>
              <a:rPr lang="en-US" sz="1800" b="1" dirty="0">
                <a:solidFill>
                  <a:srgbClr val="C00000"/>
                </a:solidFill>
              </a:rPr>
              <a:t>/&gt;&lt;</a:t>
            </a:r>
            <a:r>
              <a:rPr lang="en-US" sz="1800" b="1" dirty="0" err="1">
                <a:solidFill>
                  <a:srgbClr val="C00000"/>
                </a:solidFill>
              </a:rPr>
              <a:t>br</a:t>
            </a:r>
            <a:r>
              <a:rPr lang="en-US" sz="1800" b="1" dirty="0">
                <a:solidFill>
                  <a:srgbClr val="C00000"/>
                </a:solidFill>
              </a:rPr>
              <a:t>&gt;</a:t>
            </a:r>
          </a:p>
          <a:p>
            <a:pPr>
              <a:lnSpc>
                <a:spcPts val="1500"/>
              </a:lnSpc>
              <a:buNone/>
            </a:pPr>
            <a:r>
              <a:rPr lang="en-US" sz="1800" b="1" dirty="0"/>
              <a:t>		 Last Name</a:t>
            </a:r>
            <a:r>
              <a:rPr lang="en-US" sz="1800" b="1" dirty="0">
                <a:solidFill>
                  <a:srgbClr val="C00000"/>
                </a:solidFill>
              </a:rPr>
              <a:t>: &lt;input  </a:t>
            </a:r>
            <a:r>
              <a:rPr lang="en-US" sz="1800" b="1" dirty="0" err="1">
                <a:solidFill>
                  <a:srgbClr val="FF0000"/>
                </a:solidFill>
              </a:rPr>
              <a:t>ng</a:t>
            </a:r>
            <a:r>
              <a:rPr lang="en-US" sz="1800" b="1" dirty="0">
                <a:solidFill>
                  <a:srgbClr val="FF0000"/>
                </a:solidFill>
              </a:rPr>
              <a:t>-model</a:t>
            </a:r>
            <a:r>
              <a:rPr lang="en-US" sz="1800" b="1" dirty="0"/>
              <a:t>="</a:t>
            </a:r>
            <a:r>
              <a:rPr lang="en-US" sz="1800" b="1" dirty="0" err="1">
                <a:solidFill>
                  <a:srgbClr val="0070C0"/>
                </a:solidFill>
              </a:rPr>
              <a:t>lastName</a:t>
            </a:r>
            <a:r>
              <a:rPr lang="en-US" sz="1800" b="1" dirty="0"/>
              <a:t>" type="</a:t>
            </a:r>
            <a:r>
              <a:rPr lang="en-US" sz="1800" b="1" dirty="0">
                <a:solidFill>
                  <a:srgbClr val="0000FF"/>
                </a:solidFill>
              </a:rPr>
              <a:t>text"</a:t>
            </a:r>
            <a:r>
              <a:rPr lang="en-US" sz="1800" b="1" dirty="0"/>
              <a:t> </a:t>
            </a:r>
            <a:r>
              <a:rPr lang="en-US" sz="1800" b="1" dirty="0">
                <a:solidFill>
                  <a:srgbClr val="C00000"/>
                </a:solidFill>
              </a:rPr>
              <a:t>/&gt;</a:t>
            </a:r>
          </a:p>
          <a:p>
            <a:pPr>
              <a:lnSpc>
                <a:spcPts val="1500"/>
              </a:lnSpc>
              <a:buNone/>
            </a:pPr>
            <a:r>
              <a:rPr lang="en-US" sz="1800" b="1" dirty="0"/>
              <a:t>		 Hello {{</a:t>
            </a:r>
            <a:r>
              <a:rPr lang="en-US" sz="1800" b="1" dirty="0" err="1">
                <a:solidFill>
                  <a:srgbClr val="0070C0"/>
                </a:solidFill>
              </a:rPr>
              <a:t>firstName</a:t>
            </a:r>
            <a:r>
              <a:rPr lang="en-US" sz="1800" b="1" dirty="0"/>
              <a:t>}} {{</a:t>
            </a:r>
            <a:r>
              <a:rPr lang="en-US" sz="1800" b="1" dirty="0" err="1">
                <a:solidFill>
                  <a:srgbClr val="0070C0"/>
                </a:solidFill>
              </a:rPr>
              <a:t>lastName</a:t>
            </a:r>
            <a:r>
              <a:rPr lang="en-US" sz="1800" b="1" dirty="0"/>
              <a:t>}}</a:t>
            </a:r>
          </a:p>
          <a:p>
            <a:pPr>
              <a:lnSpc>
                <a:spcPts val="1500"/>
              </a:lnSpc>
              <a:buNone/>
            </a:pPr>
            <a:r>
              <a:rPr lang="en-US" sz="1800" b="1" dirty="0"/>
              <a:t>	 </a:t>
            </a:r>
            <a:r>
              <a:rPr lang="en-US" sz="1800" b="1" dirty="0">
                <a:solidFill>
                  <a:srgbClr val="C00000"/>
                </a:solidFill>
              </a:rPr>
              <a:t>&lt;/body&gt;</a:t>
            </a:r>
          </a:p>
          <a:p>
            <a:pPr>
              <a:lnSpc>
                <a:spcPts val="1500"/>
              </a:lnSpc>
              <a:buNone/>
            </a:pPr>
            <a:r>
              <a:rPr lang="en-US" sz="1800" b="1" dirty="0">
                <a:solidFill>
                  <a:srgbClr val="C00000"/>
                </a:solidFill>
              </a:rPr>
              <a:t>	&lt;/html&gt;</a:t>
            </a:r>
          </a:p>
        </p:txBody>
      </p:sp>
      <p:cxnSp>
        <p:nvCxnSpPr>
          <p:cNvPr id="5" name="Straight Connector 4"/>
          <p:cNvCxnSpPr/>
          <p:nvPr/>
        </p:nvCxnSpPr>
        <p:spPr>
          <a:xfrm>
            <a:off x="0" y="533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a:ln>
            <a:solidFill>
              <a:schemeClr val="accent3">
                <a:lumMod val="75000"/>
              </a:schemeClr>
            </a:solidFill>
          </a:ln>
          <a:effectLst/>
        </p:spPr>
        <p:txBody>
          <a:bodyPr>
            <a:normAutofit fontScale="55000" lnSpcReduction="20000"/>
          </a:bodyPr>
          <a:lstStyle/>
          <a:p>
            <a:pPr marL="0" indent="0">
              <a:lnSpc>
                <a:spcPts val="1500"/>
              </a:lnSpc>
              <a:buNone/>
            </a:pPr>
            <a:r>
              <a:rPr lang="en-US" dirty="0"/>
              <a:t>	</a:t>
            </a:r>
          </a:p>
          <a:p>
            <a:pPr marL="0" indent="0">
              <a:lnSpc>
                <a:spcPts val="1500"/>
              </a:lnSpc>
              <a:buNone/>
            </a:pPr>
            <a:r>
              <a:rPr lang="en-US" b="1" dirty="0"/>
              <a:t>	&lt;!DOCTYPE html&gt;</a:t>
            </a:r>
          </a:p>
          <a:p>
            <a:pPr marL="0" indent="0">
              <a:lnSpc>
                <a:spcPts val="1500"/>
              </a:lnSpc>
              <a:buNone/>
            </a:pPr>
            <a:r>
              <a:rPr lang="en-US" b="1" dirty="0"/>
              <a:t>	</a:t>
            </a:r>
            <a:r>
              <a:rPr lang="en-US" b="1" dirty="0">
                <a:solidFill>
                  <a:srgbClr val="C00000"/>
                </a:solidFill>
              </a:rPr>
              <a:t>&lt;html </a:t>
            </a:r>
            <a:r>
              <a:rPr lang="en-US" b="1" dirty="0">
                <a:solidFill>
                  <a:srgbClr val="FF0000"/>
                </a:solidFill>
              </a:rPr>
              <a:t>ng-app</a:t>
            </a:r>
            <a:r>
              <a:rPr lang="en-US" b="1" dirty="0">
                <a:solidFill>
                  <a:srgbClr val="C00000"/>
                </a:solidFill>
              </a:rPr>
              <a:t>="</a:t>
            </a:r>
            <a:r>
              <a:rPr lang="en-US" b="1" dirty="0" err="1">
                <a:solidFill>
                  <a:srgbClr val="0000FF"/>
                </a:solidFill>
              </a:rPr>
              <a:t>nameApp</a:t>
            </a:r>
            <a:r>
              <a:rPr lang="en-US" b="1" dirty="0">
                <a:solidFill>
                  <a:srgbClr val="C00000"/>
                </a:solidFill>
              </a:rPr>
              <a:t>"&gt;</a:t>
            </a:r>
          </a:p>
          <a:p>
            <a:pPr marL="0" indent="0">
              <a:lnSpc>
                <a:spcPts val="1500"/>
              </a:lnSpc>
              <a:buNone/>
            </a:pPr>
            <a:r>
              <a:rPr lang="en-US" b="1" dirty="0">
                <a:solidFill>
                  <a:srgbClr val="C00000"/>
                </a:solidFill>
              </a:rPr>
              <a:t>	&lt;head&gt;</a:t>
            </a:r>
          </a:p>
          <a:p>
            <a:pPr marL="0" indent="0">
              <a:lnSpc>
                <a:spcPts val="1500"/>
              </a:lnSpc>
              <a:buNone/>
            </a:pPr>
            <a:r>
              <a:rPr lang="en-US" b="1" dirty="0"/>
              <a:t>		&lt;title&gt;:: Angular JS Example&lt;/title&gt;</a:t>
            </a:r>
          </a:p>
          <a:p>
            <a:pPr marL="0" indent="0">
              <a:lnSpc>
                <a:spcPts val="1500"/>
              </a:lnSpc>
              <a:buNone/>
            </a:pPr>
            <a:r>
              <a:rPr lang="en-US" b="1" dirty="0"/>
              <a:t>		</a:t>
            </a:r>
            <a:r>
              <a:rPr lang="en-US" b="1" dirty="0">
                <a:solidFill>
                  <a:srgbClr val="C00000"/>
                </a:solidFill>
              </a:rPr>
              <a:t>&lt;script </a:t>
            </a:r>
            <a:r>
              <a:rPr lang="en-US" b="1" dirty="0" err="1">
                <a:solidFill>
                  <a:srgbClr val="FF0000"/>
                </a:solidFill>
              </a:rPr>
              <a:t>src</a:t>
            </a:r>
            <a:r>
              <a:rPr lang="en-US" b="1" dirty="0">
                <a:solidFill>
                  <a:srgbClr val="FF0000"/>
                </a:solidFill>
              </a:rPr>
              <a:t>="</a:t>
            </a:r>
            <a:r>
              <a:rPr lang="en-US" b="1" dirty="0">
                <a:solidFill>
                  <a:srgbClr val="0000FF"/>
                </a:solidFill>
              </a:rPr>
              <a:t>angular.min.js</a:t>
            </a:r>
            <a:r>
              <a:rPr lang="en-US" b="1" dirty="0">
                <a:solidFill>
                  <a:srgbClr val="C00000"/>
                </a:solidFill>
              </a:rPr>
              <a:t>"&gt;&lt;/script&gt;</a:t>
            </a:r>
          </a:p>
          <a:p>
            <a:pPr marL="0" indent="0">
              <a:lnSpc>
                <a:spcPts val="1500"/>
              </a:lnSpc>
              <a:buNone/>
            </a:pPr>
            <a:r>
              <a:rPr lang="en-US" b="1" dirty="0"/>
              <a:t>		</a:t>
            </a:r>
            <a:r>
              <a:rPr lang="en-US" b="1" dirty="0">
                <a:solidFill>
                  <a:srgbClr val="C00000"/>
                </a:solidFill>
              </a:rPr>
              <a:t>&lt;script&gt;</a:t>
            </a:r>
          </a:p>
          <a:p>
            <a:pPr marL="0" indent="0">
              <a:lnSpc>
                <a:spcPts val="1500"/>
              </a:lnSpc>
              <a:buNone/>
            </a:pPr>
            <a:r>
              <a:rPr lang="en-US" b="1" dirty="0"/>
              <a:t>			</a:t>
            </a:r>
            <a:r>
              <a:rPr lang="en-US" b="1" dirty="0">
                <a:solidFill>
                  <a:srgbClr val="0000FF"/>
                </a:solidFill>
              </a:rPr>
              <a:t>var</a:t>
            </a:r>
            <a:r>
              <a:rPr lang="en-US" b="1" dirty="0"/>
              <a:t> </a:t>
            </a:r>
            <a:r>
              <a:rPr lang="en-US" b="1" dirty="0" err="1"/>
              <a:t>nameApp</a:t>
            </a:r>
            <a:r>
              <a:rPr lang="en-US" b="1" dirty="0"/>
              <a:t>=</a:t>
            </a:r>
            <a:r>
              <a:rPr lang="en-US" b="1" dirty="0" err="1"/>
              <a:t>angular</a:t>
            </a:r>
            <a:r>
              <a:rPr lang="en-US" b="1" dirty="0" err="1">
                <a:solidFill>
                  <a:srgbClr val="FF0000"/>
                </a:solidFill>
              </a:rPr>
              <a:t>.module</a:t>
            </a:r>
            <a:r>
              <a:rPr lang="en-US" b="1" dirty="0"/>
              <a:t>('</a:t>
            </a:r>
            <a:r>
              <a:rPr lang="en-US" b="1" dirty="0" err="1">
                <a:solidFill>
                  <a:srgbClr val="0000FF"/>
                </a:solidFill>
              </a:rPr>
              <a:t>nameApp</a:t>
            </a:r>
            <a:r>
              <a:rPr lang="en-US" b="1" dirty="0"/>
              <a:t>',[]);</a:t>
            </a:r>
          </a:p>
          <a:p>
            <a:pPr marL="0" indent="0">
              <a:lnSpc>
                <a:spcPts val="1500"/>
              </a:lnSpc>
              <a:buNone/>
            </a:pPr>
            <a:r>
              <a:rPr lang="en-US" b="1" dirty="0"/>
              <a:t>			</a:t>
            </a:r>
            <a:r>
              <a:rPr lang="en-US" b="1" dirty="0" err="1"/>
              <a:t>nameApp.</a:t>
            </a:r>
            <a:r>
              <a:rPr lang="en-US" b="1" dirty="0" err="1">
                <a:solidFill>
                  <a:srgbClr val="FF0000"/>
                </a:solidFill>
              </a:rPr>
              <a:t>controller</a:t>
            </a:r>
            <a:r>
              <a:rPr lang="en-US" b="1" dirty="0"/>
              <a:t>('</a:t>
            </a:r>
            <a:r>
              <a:rPr lang="en-US" b="1" dirty="0" err="1">
                <a:solidFill>
                  <a:srgbClr val="0000FF"/>
                </a:solidFill>
              </a:rPr>
              <a:t>NameCtrl</a:t>
            </a:r>
            <a:r>
              <a:rPr lang="en-US" b="1" dirty="0"/>
              <a:t>',function</a:t>
            </a:r>
            <a:r>
              <a:rPr lang="en-US" b="1" dirty="0">
                <a:solidFill>
                  <a:schemeClr val="accent5">
                    <a:lumMod val="75000"/>
                  </a:schemeClr>
                </a:solidFill>
              </a:rPr>
              <a:t>($scope</a:t>
            </a:r>
            <a:r>
              <a:rPr lang="en-US" b="1" dirty="0"/>
              <a:t>){</a:t>
            </a:r>
          </a:p>
          <a:p>
            <a:pPr marL="0" indent="0">
              <a:lnSpc>
                <a:spcPts val="1500"/>
              </a:lnSpc>
              <a:buNone/>
            </a:pPr>
            <a:r>
              <a:rPr lang="en-US" b="1" dirty="0"/>
              <a:t>			</a:t>
            </a:r>
            <a:r>
              <a:rPr lang="en-US" b="1" dirty="0">
                <a:solidFill>
                  <a:schemeClr val="accent5">
                    <a:lumMod val="75000"/>
                  </a:schemeClr>
                </a:solidFill>
              </a:rPr>
              <a:t>$</a:t>
            </a:r>
            <a:r>
              <a:rPr lang="en-US" b="1" dirty="0" err="1">
                <a:solidFill>
                  <a:schemeClr val="accent5">
                    <a:lumMod val="75000"/>
                  </a:schemeClr>
                </a:solidFill>
              </a:rPr>
              <a:t>scope.</a:t>
            </a:r>
            <a:r>
              <a:rPr lang="en-US" b="1" dirty="0" err="1"/>
              <a:t>names</a:t>
            </a:r>
            <a:r>
              <a:rPr lang="en-US" b="1" dirty="0"/>
              <a:t>=['Rambabu','</a:t>
            </a:r>
            <a:r>
              <a:rPr lang="en-US" b="1" dirty="0" err="1"/>
              <a:t>Devish</a:t>
            </a:r>
            <a:r>
              <a:rPr lang="en-US" b="1" dirty="0"/>
              <a:t>','Ambala'];</a:t>
            </a:r>
          </a:p>
          <a:p>
            <a:pPr marL="0" indent="0">
              <a:lnSpc>
                <a:spcPts val="1500"/>
              </a:lnSpc>
              <a:buNone/>
            </a:pPr>
            <a:r>
              <a:rPr lang="en-US" b="1" dirty="0"/>
              <a:t>			});</a:t>
            </a:r>
          </a:p>
          <a:p>
            <a:pPr marL="0" indent="0">
              <a:lnSpc>
                <a:spcPts val="1500"/>
              </a:lnSpc>
              <a:buNone/>
            </a:pPr>
            <a:r>
              <a:rPr lang="en-US" b="1" dirty="0"/>
              <a:t>		</a:t>
            </a:r>
            <a:r>
              <a:rPr lang="en-US" b="1" dirty="0">
                <a:solidFill>
                  <a:srgbClr val="C00000"/>
                </a:solidFill>
              </a:rPr>
              <a:t>&lt;/script&gt;</a:t>
            </a:r>
          </a:p>
          <a:p>
            <a:pPr marL="0" indent="0">
              <a:lnSpc>
                <a:spcPts val="1500"/>
              </a:lnSpc>
              <a:buNone/>
            </a:pPr>
            <a:r>
              <a:rPr lang="en-US" b="1" dirty="0"/>
              <a:t>	</a:t>
            </a:r>
            <a:r>
              <a:rPr lang="en-US" b="1" dirty="0">
                <a:solidFill>
                  <a:srgbClr val="C00000"/>
                </a:solidFill>
              </a:rPr>
              <a:t> &lt;/head&gt;</a:t>
            </a:r>
          </a:p>
          <a:p>
            <a:pPr marL="0" indent="0">
              <a:lnSpc>
                <a:spcPts val="1500"/>
              </a:lnSpc>
              <a:buNone/>
            </a:pPr>
            <a:r>
              <a:rPr lang="en-US" b="1" dirty="0"/>
              <a:t>	</a:t>
            </a:r>
            <a:r>
              <a:rPr lang="en-US" b="1" dirty="0">
                <a:solidFill>
                  <a:srgbClr val="C00000"/>
                </a:solidFill>
              </a:rPr>
              <a:t>&lt;body </a:t>
            </a:r>
            <a:r>
              <a:rPr lang="en-US" b="1" dirty="0">
                <a:solidFill>
                  <a:srgbClr val="FF0000"/>
                </a:solidFill>
              </a:rPr>
              <a:t>ng-controller</a:t>
            </a:r>
            <a:r>
              <a:rPr lang="en-US" b="1" dirty="0"/>
              <a:t>="</a:t>
            </a:r>
            <a:r>
              <a:rPr lang="en-US" b="1" dirty="0" err="1">
                <a:solidFill>
                  <a:srgbClr val="0000FF"/>
                </a:solidFill>
              </a:rPr>
              <a:t>NameCtrl</a:t>
            </a:r>
            <a:r>
              <a:rPr lang="en-US" b="1" dirty="0"/>
              <a:t>"&gt;</a:t>
            </a:r>
          </a:p>
          <a:p>
            <a:pPr marL="0" indent="0">
              <a:lnSpc>
                <a:spcPts val="1500"/>
              </a:lnSpc>
              <a:buNone/>
            </a:pPr>
            <a:r>
              <a:rPr lang="en-US" b="1" dirty="0"/>
              <a:t>		&lt;</a:t>
            </a:r>
            <a:r>
              <a:rPr lang="en-US" b="1" dirty="0" err="1"/>
              <a:t>ul</a:t>
            </a:r>
            <a:r>
              <a:rPr lang="en-US" b="1" dirty="0"/>
              <a:t>&gt;</a:t>
            </a:r>
          </a:p>
          <a:p>
            <a:pPr marL="0" indent="0">
              <a:lnSpc>
                <a:spcPts val="1500"/>
              </a:lnSpc>
              <a:buNone/>
            </a:pPr>
            <a:r>
              <a:rPr lang="en-US" b="1" dirty="0"/>
              <a:t>			</a:t>
            </a:r>
            <a:r>
              <a:rPr lang="en-US" b="1" dirty="0">
                <a:solidFill>
                  <a:srgbClr val="C00000"/>
                </a:solidFill>
              </a:rPr>
              <a:t>&lt;li </a:t>
            </a:r>
            <a:r>
              <a:rPr lang="en-US" b="1" dirty="0">
                <a:solidFill>
                  <a:srgbClr val="FF0000"/>
                </a:solidFill>
              </a:rPr>
              <a:t>ng-repeat</a:t>
            </a:r>
            <a:r>
              <a:rPr lang="en-US" b="1" dirty="0"/>
              <a:t>="</a:t>
            </a:r>
            <a:r>
              <a:rPr lang="en-US" b="1" dirty="0">
                <a:solidFill>
                  <a:srgbClr val="0000FF"/>
                </a:solidFill>
              </a:rPr>
              <a:t>name in names</a:t>
            </a:r>
            <a:r>
              <a:rPr lang="en-US" b="1" dirty="0"/>
              <a:t>"&gt;</a:t>
            </a:r>
          </a:p>
          <a:p>
            <a:pPr marL="0" indent="0">
              <a:lnSpc>
                <a:spcPts val="1500"/>
              </a:lnSpc>
              <a:buNone/>
            </a:pPr>
            <a:r>
              <a:rPr lang="en-US" b="1" dirty="0"/>
              <a:t>				{{name}}</a:t>
            </a:r>
          </a:p>
          <a:p>
            <a:pPr marL="0" indent="0">
              <a:lnSpc>
                <a:spcPts val="1500"/>
              </a:lnSpc>
              <a:buNone/>
            </a:pPr>
            <a:r>
              <a:rPr lang="en-US" b="1" dirty="0"/>
              <a:t>			</a:t>
            </a:r>
            <a:r>
              <a:rPr lang="en-US" b="1" dirty="0">
                <a:solidFill>
                  <a:srgbClr val="C00000"/>
                </a:solidFill>
              </a:rPr>
              <a:t>&lt;/li&gt;</a:t>
            </a:r>
          </a:p>
          <a:p>
            <a:pPr marL="0" indent="0">
              <a:lnSpc>
                <a:spcPts val="1500"/>
              </a:lnSpc>
              <a:buNone/>
            </a:pPr>
            <a:r>
              <a:rPr lang="en-US" b="1" dirty="0"/>
              <a:t>		&lt;/</a:t>
            </a:r>
            <a:r>
              <a:rPr lang="en-US" b="1" dirty="0" err="1"/>
              <a:t>ul</a:t>
            </a:r>
            <a:r>
              <a:rPr lang="en-US" b="1" dirty="0"/>
              <a:t>&gt;</a:t>
            </a:r>
          </a:p>
          <a:p>
            <a:pPr marL="0" indent="0">
              <a:lnSpc>
                <a:spcPts val="1500"/>
              </a:lnSpc>
              <a:buNone/>
            </a:pPr>
            <a:r>
              <a:rPr lang="en-US" b="1" dirty="0"/>
              <a:t>	 </a:t>
            </a:r>
            <a:r>
              <a:rPr lang="en-US" b="1" dirty="0">
                <a:solidFill>
                  <a:srgbClr val="C00000"/>
                </a:solidFill>
              </a:rPr>
              <a:t>&lt;/body&gt;</a:t>
            </a:r>
          </a:p>
          <a:p>
            <a:pPr marL="0" indent="0">
              <a:lnSpc>
                <a:spcPts val="1500"/>
              </a:lnSpc>
              <a:buNone/>
            </a:pPr>
            <a:r>
              <a:rPr lang="en-US" b="1" dirty="0">
                <a:solidFill>
                  <a:srgbClr val="C00000"/>
                </a:solidFill>
              </a:rPr>
              <a:t>	&lt;/html&gt;</a:t>
            </a:r>
          </a:p>
        </p:txBody>
      </p:sp>
      <p:sp>
        <p:nvSpPr>
          <p:cNvPr id="5" name="Title 1"/>
          <p:cNvSpPr>
            <a:spLocks noGrp="1"/>
          </p:cNvSpPr>
          <p:nvPr>
            <p:ph type="title"/>
          </p:nvPr>
        </p:nvSpPr>
        <p:spPr>
          <a:xfrm>
            <a:off x="457200" y="274638"/>
            <a:ext cx="7010400" cy="487362"/>
          </a:xfrm>
        </p:spPr>
        <p:txBody>
          <a:bodyPr vert="horz" lIns="91440" tIns="45720" rIns="91440" bIns="45720" rtlCol="0" anchor="ctr">
            <a:noAutofit/>
          </a:bodyPr>
          <a:lstStyle/>
          <a:p>
            <a:pPr algn="l"/>
            <a:r>
              <a:rPr lang="en-US" sz="3200" b="1" dirty="0">
                <a:solidFill>
                  <a:schemeClr val="accent2">
                    <a:lumMod val="50000"/>
                  </a:schemeClr>
                </a:solidFill>
              </a:rPr>
              <a:t>Example of “ng-repeat” Directive</a:t>
            </a:r>
          </a:p>
        </p:txBody>
      </p:sp>
      <p:cxnSp>
        <p:nvCxnSpPr>
          <p:cNvPr id="6" name="Straight Connector 5"/>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
        <p:nvSpPr>
          <p:cNvPr id="7" name="Rectangular Callout 6"/>
          <p:cNvSpPr/>
          <p:nvPr/>
        </p:nvSpPr>
        <p:spPr>
          <a:xfrm flipV="1">
            <a:off x="4724400" y="5810250"/>
            <a:ext cx="1905000" cy="342900"/>
          </a:xfrm>
          <a:prstGeom prst="wedgeRectCallout">
            <a:avLst>
              <a:gd name="adj1" fmla="val -103741"/>
              <a:gd name="adj2" fmla="val 299599"/>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scene3d>
              <a:camera prst="orthographicFront">
                <a:rot lat="21002299" lon="21547166" rev="10804601"/>
              </a:camera>
              <a:lightRig rig="threePt" dir="t"/>
            </a:scene3d>
          </a:bodyPr>
          <a:lstStyle/>
          <a:p>
            <a:pPr algn="ctr"/>
            <a:r>
              <a:rPr lang="en-US" dirty="0"/>
              <a:t>Directive</a:t>
            </a:r>
          </a:p>
        </p:txBody>
      </p:sp>
      <p:sp>
        <p:nvSpPr>
          <p:cNvPr id="8" name="Rectangular Callout 7"/>
          <p:cNvSpPr/>
          <p:nvPr/>
        </p:nvSpPr>
        <p:spPr>
          <a:xfrm>
            <a:off x="3771900" y="3574473"/>
            <a:ext cx="1905000" cy="304800"/>
          </a:xfrm>
          <a:prstGeom prst="wedgeRectCallout">
            <a:avLst>
              <a:gd name="adj1" fmla="val -79742"/>
              <a:gd name="adj2" fmla="val 196596"/>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Directive</a:t>
            </a:r>
          </a:p>
        </p:txBody>
      </p:sp>
    </p:spTree>
    <p:extLst>
      <p:ext uri="{BB962C8B-B14F-4D97-AF65-F5344CB8AC3E}">
        <p14:creationId xmlns:p14="http://schemas.microsoft.com/office/powerpoint/2010/main" val="97276216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1295400" cy="639762"/>
          </a:xfrm>
        </p:spPr>
        <p:txBody>
          <a:bodyPr vert="horz" lIns="91440" tIns="45720" rIns="91440" bIns="45720" rtlCol="0" anchor="ctr">
            <a:noAutofit/>
          </a:bodyPr>
          <a:lstStyle/>
          <a:p>
            <a:pPr algn="l"/>
            <a:r>
              <a:rPr lang="en-US" sz="3200" b="1" dirty="0">
                <a:solidFill>
                  <a:schemeClr val="accent2">
                    <a:lumMod val="50000"/>
                  </a:schemeClr>
                </a:solidFill>
              </a:rPr>
              <a:t>Filters</a:t>
            </a:r>
          </a:p>
        </p:txBody>
      </p:sp>
      <p:sp>
        <p:nvSpPr>
          <p:cNvPr id="2" name="Content Placeholder 1"/>
          <p:cNvSpPr>
            <a:spLocks noGrp="1"/>
          </p:cNvSpPr>
          <p:nvPr>
            <p:ph idx="1"/>
          </p:nvPr>
        </p:nvSpPr>
        <p:spPr>
          <a:xfrm>
            <a:off x="76200" y="1600200"/>
            <a:ext cx="8991600" cy="4525963"/>
          </a:xfrm>
        </p:spPr>
        <p:txBody>
          <a:bodyPr>
            <a:normAutofit/>
          </a:bodyPr>
          <a:lstStyle/>
          <a:p>
            <a:pPr>
              <a:lnSpc>
                <a:spcPct val="80000"/>
              </a:lnSpc>
            </a:pPr>
            <a:r>
              <a:rPr lang="en-US" sz="2200" b="1" dirty="0"/>
              <a:t>Selects a subset of items from array and returns it as a new array.</a:t>
            </a:r>
          </a:p>
          <a:p>
            <a:pPr>
              <a:lnSpc>
                <a:spcPct val="80000"/>
              </a:lnSpc>
            </a:pPr>
            <a:r>
              <a:rPr lang="en-US" sz="2200" b="1" dirty="0"/>
              <a:t>Filters   does  the  formatting  of  output  as  per  user requirement.</a:t>
            </a:r>
          </a:p>
          <a:p>
            <a:pPr>
              <a:lnSpc>
                <a:spcPct val="80000"/>
              </a:lnSpc>
            </a:pPr>
            <a:r>
              <a:rPr lang="en-US" sz="2200" b="1" dirty="0"/>
              <a:t>This can lead to features such as searching, ordering, and more.</a:t>
            </a:r>
          </a:p>
        </p:txBody>
      </p:sp>
      <p:sp>
        <p:nvSpPr>
          <p:cNvPr id="5" name="TextBox 4"/>
          <p:cNvSpPr txBox="1"/>
          <p:nvPr/>
        </p:nvSpPr>
        <p:spPr>
          <a:xfrm>
            <a:off x="782782" y="3276600"/>
            <a:ext cx="1614481" cy="2862322"/>
          </a:xfrm>
          <a:prstGeom prst="rect">
            <a:avLst/>
          </a:prstGeom>
          <a:noFill/>
        </p:spPr>
        <p:txBody>
          <a:bodyPr wrap="none" rtlCol="0">
            <a:spAutoFit/>
          </a:bodyPr>
          <a:lstStyle/>
          <a:p>
            <a:r>
              <a:rPr lang="en-US" b="1" dirty="0">
                <a:solidFill>
                  <a:srgbClr val="C00000"/>
                </a:solidFill>
              </a:rPr>
              <a:t>Types of Filters</a:t>
            </a:r>
          </a:p>
          <a:p>
            <a:pPr>
              <a:buFont typeface="Arial" pitchFamily="34" charset="0"/>
              <a:buChar char="•"/>
            </a:pPr>
            <a:r>
              <a:rPr lang="en-US" dirty="0"/>
              <a:t> Currency</a:t>
            </a:r>
          </a:p>
          <a:p>
            <a:pPr>
              <a:buFont typeface="Arial" pitchFamily="34" charset="0"/>
              <a:buChar char="•"/>
            </a:pPr>
            <a:r>
              <a:rPr lang="en-US" dirty="0"/>
              <a:t> date</a:t>
            </a:r>
          </a:p>
          <a:p>
            <a:pPr>
              <a:buFont typeface="Arial" pitchFamily="34" charset="0"/>
              <a:buChar char="•"/>
            </a:pPr>
            <a:r>
              <a:rPr lang="en-US" dirty="0"/>
              <a:t> filter</a:t>
            </a:r>
          </a:p>
          <a:p>
            <a:pPr>
              <a:buFont typeface="Arial" pitchFamily="34" charset="0"/>
              <a:buChar char="•"/>
            </a:pPr>
            <a:r>
              <a:rPr lang="en-US" dirty="0"/>
              <a:t> </a:t>
            </a:r>
            <a:r>
              <a:rPr lang="en-US" dirty="0" err="1"/>
              <a:t>json</a:t>
            </a:r>
            <a:endParaRPr lang="en-US" dirty="0"/>
          </a:p>
          <a:p>
            <a:pPr>
              <a:buFont typeface="Arial" pitchFamily="34" charset="0"/>
              <a:buChar char="•"/>
            </a:pPr>
            <a:r>
              <a:rPr lang="en-US" dirty="0"/>
              <a:t> </a:t>
            </a:r>
            <a:r>
              <a:rPr lang="en-US" dirty="0" err="1"/>
              <a:t>limitTo</a:t>
            </a:r>
            <a:endParaRPr lang="en-US" dirty="0"/>
          </a:p>
          <a:p>
            <a:pPr>
              <a:buFont typeface="Arial" pitchFamily="34" charset="0"/>
              <a:buChar char="•"/>
            </a:pPr>
            <a:r>
              <a:rPr lang="en-US" dirty="0"/>
              <a:t> lowercase</a:t>
            </a:r>
          </a:p>
          <a:p>
            <a:pPr>
              <a:buFont typeface="Arial" pitchFamily="34" charset="0"/>
              <a:buChar char="•"/>
            </a:pPr>
            <a:r>
              <a:rPr lang="en-US" dirty="0"/>
              <a:t> number</a:t>
            </a:r>
          </a:p>
          <a:p>
            <a:pPr>
              <a:buFont typeface="Arial" pitchFamily="34" charset="0"/>
              <a:buChar char="•"/>
            </a:pPr>
            <a:r>
              <a:rPr lang="en-US" dirty="0"/>
              <a:t> </a:t>
            </a:r>
            <a:r>
              <a:rPr lang="en-US" dirty="0" err="1"/>
              <a:t>orderBy</a:t>
            </a:r>
            <a:endParaRPr lang="en-US" dirty="0"/>
          </a:p>
          <a:p>
            <a:pPr>
              <a:buFont typeface="Arial" pitchFamily="34" charset="0"/>
              <a:buChar char="•"/>
            </a:pPr>
            <a:r>
              <a:rPr lang="en-US" dirty="0"/>
              <a:t> uppercase</a:t>
            </a:r>
          </a:p>
        </p:txBody>
      </p:sp>
      <p:cxnSp>
        <p:nvCxnSpPr>
          <p:cNvPr id="6" name="Straight Connector 5"/>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95270249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228600" y="974725"/>
            <a:ext cx="4419600" cy="5426075"/>
          </a:xfrm>
        </p:spPr>
        <p:style>
          <a:lnRef idx="2">
            <a:schemeClr val="accent3"/>
          </a:lnRef>
          <a:fillRef idx="1">
            <a:schemeClr val="lt1"/>
          </a:fillRef>
          <a:effectRef idx="0">
            <a:schemeClr val="accent3"/>
          </a:effectRef>
          <a:fontRef idx="minor">
            <a:schemeClr val="dk1"/>
          </a:fontRef>
        </p:style>
        <p:txBody>
          <a:bodyPr>
            <a:normAutofit fontScale="25000" lnSpcReduction="20000"/>
          </a:bodyPr>
          <a:lstStyle/>
          <a:p>
            <a:pPr marL="0" indent="0">
              <a:buNone/>
            </a:pPr>
            <a:r>
              <a:rPr lang="en-US" sz="6800" b="1" dirty="0">
                <a:solidFill>
                  <a:srgbClr val="0000FF"/>
                </a:solidFill>
              </a:rPr>
              <a:t>&lt;!DOCTYPE html&gt;</a:t>
            </a:r>
          </a:p>
          <a:p>
            <a:pPr marL="0" indent="0">
              <a:buNone/>
            </a:pPr>
            <a:r>
              <a:rPr lang="en-US" sz="6800" b="1" dirty="0">
                <a:solidFill>
                  <a:srgbClr val="C00000"/>
                </a:solidFill>
              </a:rPr>
              <a:t>&lt;html&gt;</a:t>
            </a:r>
          </a:p>
          <a:p>
            <a:pPr marL="0" indent="0">
              <a:buNone/>
            </a:pPr>
            <a:r>
              <a:rPr lang="en-US" sz="6800" b="1" dirty="0">
                <a:solidFill>
                  <a:srgbClr val="C00000"/>
                </a:solidFill>
              </a:rPr>
              <a:t>     &lt;head&gt; </a:t>
            </a:r>
          </a:p>
          <a:p>
            <a:pPr marL="0" indent="0">
              <a:buNone/>
            </a:pPr>
            <a:r>
              <a:rPr lang="en-US" sz="6800" b="1" dirty="0">
                <a:solidFill>
                  <a:schemeClr val="tx1"/>
                </a:solidFill>
              </a:rPr>
              <a:t>   &lt;title&gt;:: Angular JS Example&lt;/title&gt;</a:t>
            </a:r>
          </a:p>
          <a:p>
            <a:pPr marL="0" indent="0">
              <a:buNone/>
            </a:pPr>
            <a:r>
              <a:rPr lang="en-US" sz="6800" b="1" dirty="0">
                <a:solidFill>
                  <a:schemeClr val="tx1"/>
                </a:solidFill>
              </a:rPr>
              <a:t>   &lt;script </a:t>
            </a:r>
            <a:r>
              <a:rPr lang="en-US" sz="6800" b="1" dirty="0" err="1">
                <a:solidFill>
                  <a:schemeClr val="tx1"/>
                </a:solidFill>
              </a:rPr>
              <a:t>rc</a:t>
            </a:r>
            <a:r>
              <a:rPr lang="en-US" sz="6800" b="1" dirty="0">
                <a:solidFill>
                  <a:schemeClr val="tx1"/>
                </a:solidFill>
              </a:rPr>
              <a:t>="</a:t>
            </a:r>
            <a:r>
              <a:rPr lang="en-US" sz="6800" b="1" dirty="0">
                <a:solidFill>
                  <a:srgbClr val="0000FF"/>
                </a:solidFill>
              </a:rPr>
              <a:t>angular.min.js</a:t>
            </a:r>
            <a:r>
              <a:rPr lang="en-US" sz="6800" b="1" dirty="0">
                <a:solidFill>
                  <a:schemeClr val="tx1"/>
                </a:solidFill>
              </a:rPr>
              <a:t>"&gt;&lt;/script&gt; </a:t>
            </a:r>
          </a:p>
          <a:p>
            <a:pPr marL="0" indent="0">
              <a:buNone/>
            </a:pPr>
            <a:r>
              <a:rPr lang="en-US" sz="6800" b="1" dirty="0">
                <a:solidFill>
                  <a:schemeClr val="tx1"/>
                </a:solidFill>
              </a:rPr>
              <a:t>   &lt;script </a:t>
            </a:r>
            <a:r>
              <a:rPr lang="en-US" sz="6800" b="1" dirty="0" err="1">
                <a:solidFill>
                  <a:schemeClr val="tx1"/>
                </a:solidFill>
              </a:rPr>
              <a:t>src</a:t>
            </a:r>
            <a:r>
              <a:rPr lang="en-US" sz="6800" b="1" dirty="0">
                <a:solidFill>
                  <a:schemeClr val="tx1"/>
                </a:solidFill>
              </a:rPr>
              <a:t>="</a:t>
            </a:r>
            <a:r>
              <a:rPr lang="en-US" sz="6800" b="1" dirty="0">
                <a:solidFill>
                  <a:srgbClr val="0000FF"/>
                </a:solidFill>
              </a:rPr>
              <a:t>ExpandingDerective.js</a:t>
            </a:r>
            <a:r>
              <a:rPr lang="en-US" sz="6800" b="1" dirty="0">
                <a:solidFill>
                  <a:schemeClr val="tx1"/>
                </a:solidFill>
              </a:rPr>
              <a:t>"&gt;&lt;/script&gt; </a:t>
            </a:r>
          </a:p>
          <a:p>
            <a:pPr marL="0" indent="0">
              <a:buNone/>
            </a:pPr>
            <a:r>
              <a:rPr lang="en-US" sz="6800" b="1" dirty="0">
                <a:solidFill>
                  <a:srgbClr val="C00000"/>
                </a:solidFill>
              </a:rPr>
              <a:t>     &lt;/head&gt; </a:t>
            </a:r>
          </a:p>
          <a:p>
            <a:pPr marL="0" indent="0">
              <a:buNone/>
            </a:pPr>
            <a:r>
              <a:rPr lang="en-US" sz="6800" b="1" dirty="0">
                <a:solidFill>
                  <a:schemeClr val="tx1"/>
                </a:solidFill>
              </a:rPr>
              <a:t>     </a:t>
            </a:r>
            <a:r>
              <a:rPr lang="en-US" sz="6800" b="1" dirty="0">
                <a:solidFill>
                  <a:srgbClr val="C00000"/>
                </a:solidFill>
              </a:rPr>
              <a:t>&lt;body </a:t>
            </a:r>
            <a:r>
              <a:rPr lang="en-US" sz="6800" b="1" dirty="0">
                <a:solidFill>
                  <a:srgbClr val="FF0000"/>
                </a:solidFill>
              </a:rPr>
              <a:t>ng-controller</a:t>
            </a:r>
            <a:r>
              <a:rPr lang="en-US" sz="6800" b="1" dirty="0">
                <a:solidFill>
                  <a:srgbClr val="C00000"/>
                </a:solidFill>
              </a:rPr>
              <a:t>="</a:t>
            </a:r>
            <a:r>
              <a:rPr lang="en-US" sz="6800" b="1" dirty="0" err="1">
                <a:solidFill>
                  <a:srgbClr val="0000FF"/>
                </a:solidFill>
              </a:rPr>
              <a:t>CountryCtrl</a:t>
            </a:r>
            <a:r>
              <a:rPr lang="en-US" sz="6800" b="1" dirty="0">
                <a:solidFill>
                  <a:srgbClr val="0000FF"/>
                </a:solidFill>
              </a:rPr>
              <a:t>"</a:t>
            </a:r>
            <a:r>
              <a:rPr lang="en-US" sz="6800" b="1" dirty="0">
                <a:solidFill>
                  <a:srgbClr val="C00000"/>
                </a:solidFill>
              </a:rPr>
              <a:t>&gt;</a:t>
            </a:r>
          </a:p>
          <a:p>
            <a:pPr marL="0" indent="0">
              <a:buNone/>
            </a:pPr>
            <a:r>
              <a:rPr lang="en-US" sz="6800" b="1" dirty="0">
                <a:solidFill>
                  <a:schemeClr val="tx1"/>
                </a:solidFill>
              </a:rPr>
              <a:t>Search : </a:t>
            </a:r>
            <a:r>
              <a:rPr lang="en-US" sz="6800" b="1" dirty="0">
                <a:solidFill>
                  <a:srgbClr val="C00000"/>
                </a:solidFill>
              </a:rPr>
              <a:t>&lt;input ng-model="</a:t>
            </a:r>
            <a:r>
              <a:rPr lang="en-US" sz="6800" b="1" dirty="0">
                <a:solidFill>
                  <a:srgbClr val="0000FF"/>
                </a:solidFill>
              </a:rPr>
              <a:t>query</a:t>
            </a:r>
            <a:r>
              <a:rPr lang="en-US" sz="6800" b="1" dirty="0">
                <a:solidFill>
                  <a:srgbClr val="C00000"/>
                </a:solidFill>
              </a:rPr>
              <a:t>"  type="</a:t>
            </a:r>
            <a:r>
              <a:rPr lang="en-US" sz="6800" b="1" dirty="0">
                <a:solidFill>
                  <a:srgbClr val="0000FF"/>
                </a:solidFill>
              </a:rPr>
              <a:t>text</a:t>
            </a:r>
            <a:r>
              <a:rPr lang="en-US" sz="6800" b="1" dirty="0">
                <a:solidFill>
                  <a:srgbClr val="C00000"/>
                </a:solidFill>
              </a:rPr>
              <a:t>"&gt;</a:t>
            </a:r>
          </a:p>
          <a:p>
            <a:pPr marL="0" indent="0">
              <a:buNone/>
            </a:pPr>
            <a:r>
              <a:rPr lang="en-US" sz="6800" b="1" dirty="0">
                <a:solidFill>
                  <a:srgbClr val="C00000"/>
                </a:solidFill>
              </a:rPr>
              <a:t>&lt;table &gt;</a:t>
            </a:r>
          </a:p>
          <a:p>
            <a:pPr marL="0" indent="0">
              <a:buNone/>
            </a:pPr>
            <a:r>
              <a:rPr lang="en-US" sz="6800" b="1" dirty="0">
                <a:solidFill>
                  <a:srgbClr val="C00000"/>
                </a:solidFill>
              </a:rPr>
              <a:t>	&lt;</a:t>
            </a:r>
            <a:r>
              <a:rPr lang="en-US" sz="6800" b="1" dirty="0" err="1">
                <a:solidFill>
                  <a:srgbClr val="C00000"/>
                </a:solidFill>
              </a:rPr>
              <a:t>tr</a:t>
            </a:r>
            <a:r>
              <a:rPr lang="en-US" sz="6800" b="1" dirty="0">
                <a:solidFill>
                  <a:srgbClr val="C00000"/>
                </a:solidFill>
              </a:rPr>
              <a:t>&gt;&lt;</a:t>
            </a:r>
            <a:r>
              <a:rPr lang="en-US" sz="6800" b="1" dirty="0" err="1">
                <a:solidFill>
                  <a:srgbClr val="C00000"/>
                </a:solidFill>
              </a:rPr>
              <a:t>th</a:t>
            </a:r>
            <a:r>
              <a:rPr lang="en-US" sz="6800" b="1" dirty="0">
                <a:solidFill>
                  <a:srgbClr val="C00000"/>
                </a:solidFill>
              </a:rPr>
              <a:t>&gt;</a:t>
            </a:r>
            <a:r>
              <a:rPr lang="en-US" sz="6800" b="1" dirty="0">
                <a:solidFill>
                  <a:schemeClr val="tx1"/>
                </a:solidFill>
              </a:rPr>
              <a:t>Country</a:t>
            </a:r>
            <a:r>
              <a:rPr lang="en-US" sz="6800" b="1" dirty="0">
                <a:solidFill>
                  <a:srgbClr val="C00000"/>
                </a:solidFill>
              </a:rPr>
              <a:t>&lt;/</a:t>
            </a:r>
            <a:r>
              <a:rPr lang="en-US" sz="6800" b="1" dirty="0" err="1">
                <a:solidFill>
                  <a:srgbClr val="C00000"/>
                </a:solidFill>
              </a:rPr>
              <a:t>th</a:t>
            </a:r>
            <a:r>
              <a:rPr lang="en-US" sz="6800" b="1" dirty="0">
                <a:solidFill>
                  <a:srgbClr val="C00000"/>
                </a:solidFill>
              </a:rPr>
              <a:t>&gt;</a:t>
            </a:r>
          </a:p>
          <a:p>
            <a:pPr marL="0" indent="0">
              <a:buNone/>
            </a:pPr>
            <a:r>
              <a:rPr lang="en-US" sz="6800" b="1" dirty="0">
                <a:solidFill>
                  <a:srgbClr val="C00000"/>
                </a:solidFill>
              </a:rPr>
              <a:t>	&lt;</a:t>
            </a:r>
            <a:r>
              <a:rPr lang="en-US" sz="6800" b="1" dirty="0" err="1">
                <a:solidFill>
                  <a:srgbClr val="C00000"/>
                </a:solidFill>
              </a:rPr>
              <a:t>th</a:t>
            </a:r>
            <a:r>
              <a:rPr lang="en-US" sz="6800" b="1" dirty="0">
                <a:solidFill>
                  <a:srgbClr val="C00000"/>
                </a:solidFill>
              </a:rPr>
              <a:t>&gt;</a:t>
            </a:r>
            <a:r>
              <a:rPr lang="en-US" sz="6800" b="1" dirty="0">
                <a:solidFill>
                  <a:schemeClr val="tx1"/>
                </a:solidFill>
              </a:rPr>
              <a:t>Population</a:t>
            </a:r>
            <a:r>
              <a:rPr lang="en-US" sz="6800" b="1" dirty="0">
                <a:solidFill>
                  <a:srgbClr val="C00000"/>
                </a:solidFill>
              </a:rPr>
              <a:t>&lt;/</a:t>
            </a:r>
            <a:r>
              <a:rPr lang="en-US" sz="6800" b="1" dirty="0" err="1">
                <a:solidFill>
                  <a:srgbClr val="C00000"/>
                </a:solidFill>
              </a:rPr>
              <a:t>th</a:t>
            </a:r>
            <a:r>
              <a:rPr lang="en-US" sz="6800" b="1" dirty="0">
                <a:solidFill>
                  <a:srgbClr val="C00000"/>
                </a:solidFill>
              </a:rPr>
              <a:t>&gt;</a:t>
            </a:r>
          </a:p>
          <a:p>
            <a:pPr marL="0" indent="0">
              <a:buNone/>
            </a:pPr>
            <a:r>
              <a:rPr lang="en-US" sz="6800" b="1" dirty="0">
                <a:solidFill>
                  <a:srgbClr val="C00000"/>
                </a:solidFill>
              </a:rPr>
              <a:t>&lt;/</a:t>
            </a:r>
            <a:r>
              <a:rPr lang="en-US" sz="6800" b="1" dirty="0" err="1">
                <a:solidFill>
                  <a:srgbClr val="C00000"/>
                </a:solidFill>
              </a:rPr>
              <a:t>tr</a:t>
            </a:r>
            <a:r>
              <a:rPr lang="en-US" sz="6800" b="1" dirty="0">
                <a:solidFill>
                  <a:srgbClr val="C00000"/>
                </a:solidFill>
              </a:rPr>
              <a:t>&gt;</a:t>
            </a:r>
          </a:p>
          <a:p>
            <a:pPr marL="0" indent="0">
              <a:buNone/>
            </a:pPr>
            <a:r>
              <a:rPr lang="en-US" sz="6800" b="1" dirty="0">
                <a:solidFill>
                  <a:srgbClr val="C00000"/>
                </a:solidFill>
              </a:rPr>
              <a:t>&lt;</a:t>
            </a:r>
            <a:r>
              <a:rPr lang="en-US" sz="6800" b="1" dirty="0" err="1">
                <a:solidFill>
                  <a:srgbClr val="C00000"/>
                </a:solidFill>
              </a:rPr>
              <a:t>tr</a:t>
            </a:r>
            <a:r>
              <a:rPr lang="en-US" sz="6800" b="1" dirty="0">
                <a:solidFill>
                  <a:srgbClr val="C00000"/>
                </a:solidFill>
              </a:rPr>
              <a:t> ng-repeat="</a:t>
            </a:r>
            <a:r>
              <a:rPr lang="en-US" sz="6800" b="1" dirty="0">
                <a:solidFill>
                  <a:srgbClr val="0000FF"/>
                </a:solidFill>
              </a:rPr>
              <a:t>country in countries </a:t>
            </a:r>
            <a:r>
              <a:rPr lang="en-US" sz="6800" b="1" dirty="0">
                <a:solidFill>
                  <a:srgbClr val="C00000"/>
                </a:solidFill>
              </a:rPr>
              <a:t>| </a:t>
            </a:r>
          </a:p>
          <a:p>
            <a:pPr marL="0" indent="0">
              <a:buNone/>
            </a:pPr>
            <a:r>
              <a:rPr lang="en-US" sz="6800" b="1" dirty="0">
                <a:solidFill>
                  <a:srgbClr val="C00000"/>
                </a:solidFill>
              </a:rPr>
              <a:t>                </a:t>
            </a:r>
            <a:r>
              <a:rPr lang="en-US" sz="6800" b="1" dirty="0" err="1">
                <a:solidFill>
                  <a:schemeClr val="tx1"/>
                </a:solidFill>
              </a:rPr>
              <a:t>filter</a:t>
            </a:r>
            <a:r>
              <a:rPr lang="en-US" sz="6800" b="1" dirty="0" err="1">
                <a:solidFill>
                  <a:srgbClr val="C00000"/>
                </a:solidFill>
              </a:rPr>
              <a:t>:query</a:t>
            </a:r>
            <a:r>
              <a:rPr lang="en-US" sz="6800" b="1" dirty="0">
                <a:solidFill>
                  <a:srgbClr val="C00000"/>
                </a:solidFill>
              </a:rPr>
              <a:t> </a:t>
            </a:r>
            <a:r>
              <a:rPr lang="en-US" sz="6800" b="1" dirty="0">
                <a:solidFill>
                  <a:schemeClr val="tx1"/>
                </a:solidFill>
              </a:rPr>
              <a:t>| </a:t>
            </a:r>
            <a:r>
              <a:rPr lang="en-US" sz="6800" b="1" dirty="0" err="1">
                <a:solidFill>
                  <a:schemeClr val="tx1"/>
                </a:solidFill>
              </a:rPr>
              <a:t>orderBy</a:t>
            </a:r>
            <a:r>
              <a:rPr lang="en-US" sz="6800" b="1" dirty="0">
                <a:solidFill>
                  <a:srgbClr val="C00000"/>
                </a:solidFill>
              </a:rPr>
              <a:t>: '-population'"&gt;</a:t>
            </a:r>
          </a:p>
          <a:p>
            <a:pPr marL="0" indent="0">
              <a:buNone/>
            </a:pPr>
            <a:r>
              <a:rPr lang="en-US" sz="6800" b="1" dirty="0">
                <a:solidFill>
                  <a:srgbClr val="C00000"/>
                </a:solidFill>
              </a:rPr>
              <a:t>	&lt;td&gt;{{</a:t>
            </a:r>
            <a:r>
              <a:rPr lang="en-US" sz="6800" b="1" dirty="0">
                <a:solidFill>
                  <a:schemeClr val="tx1"/>
                </a:solidFill>
              </a:rPr>
              <a:t>country</a:t>
            </a:r>
            <a:r>
              <a:rPr lang="en-US" sz="6800" b="1" dirty="0">
                <a:solidFill>
                  <a:srgbClr val="C00000"/>
                </a:solidFill>
              </a:rPr>
              <a:t>.</a:t>
            </a:r>
            <a:r>
              <a:rPr lang="en-US" sz="6800" b="1" dirty="0">
                <a:solidFill>
                  <a:schemeClr val="tx2">
                    <a:lumMod val="60000"/>
                    <a:lumOff val="40000"/>
                  </a:schemeClr>
                </a:solidFill>
              </a:rPr>
              <a:t>name</a:t>
            </a:r>
            <a:r>
              <a:rPr lang="en-US" sz="6800" b="1" dirty="0">
                <a:solidFill>
                  <a:srgbClr val="C00000"/>
                </a:solidFill>
              </a:rPr>
              <a:t>}}&lt;/td&gt;</a:t>
            </a:r>
          </a:p>
          <a:p>
            <a:pPr marL="0" indent="0">
              <a:buNone/>
            </a:pPr>
            <a:r>
              <a:rPr lang="en-US" sz="6800" b="1" dirty="0">
                <a:solidFill>
                  <a:srgbClr val="C00000"/>
                </a:solidFill>
              </a:rPr>
              <a:t>	&lt;td&gt;{{</a:t>
            </a:r>
            <a:r>
              <a:rPr lang="en-US" sz="6800" b="1" dirty="0" err="1">
                <a:solidFill>
                  <a:schemeClr val="tx1"/>
                </a:solidFill>
              </a:rPr>
              <a:t>country</a:t>
            </a:r>
            <a:r>
              <a:rPr lang="en-US" sz="6800" b="1" dirty="0" err="1">
                <a:solidFill>
                  <a:srgbClr val="C00000"/>
                </a:solidFill>
              </a:rPr>
              <a:t>.</a:t>
            </a:r>
            <a:r>
              <a:rPr lang="en-US" sz="6800" b="1" dirty="0" err="1">
                <a:solidFill>
                  <a:schemeClr val="tx2">
                    <a:lumMod val="60000"/>
                    <a:lumOff val="40000"/>
                  </a:schemeClr>
                </a:solidFill>
              </a:rPr>
              <a:t>population</a:t>
            </a:r>
            <a:r>
              <a:rPr lang="en-US" sz="6800" b="1" dirty="0">
                <a:solidFill>
                  <a:srgbClr val="C00000"/>
                </a:solidFill>
              </a:rPr>
              <a:t>}}&lt;/td&gt;</a:t>
            </a:r>
          </a:p>
          <a:p>
            <a:pPr marL="0" indent="0">
              <a:buNone/>
            </a:pPr>
            <a:r>
              <a:rPr lang="en-US" sz="6800" b="1" dirty="0">
                <a:solidFill>
                  <a:srgbClr val="C00000"/>
                </a:solidFill>
              </a:rPr>
              <a:t>&lt;/</a:t>
            </a:r>
            <a:r>
              <a:rPr lang="en-US" sz="6800" b="1" dirty="0" err="1">
                <a:solidFill>
                  <a:srgbClr val="C00000"/>
                </a:solidFill>
              </a:rPr>
              <a:t>tr</a:t>
            </a:r>
            <a:r>
              <a:rPr lang="en-US" sz="6800" b="1" dirty="0">
                <a:solidFill>
                  <a:srgbClr val="C00000"/>
                </a:solidFill>
              </a:rPr>
              <a:t>&gt;</a:t>
            </a:r>
          </a:p>
          <a:p>
            <a:pPr marL="0" indent="0">
              <a:buNone/>
            </a:pPr>
            <a:r>
              <a:rPr lang="en-US" sz="6800" b="1" dirty="0">
                <a:solidFill>
                  <a:srgbClr val="C00000"/>
                </a:solidFill>
              </a:rPr>
              <a:t>&lt;/table&gt;</a:t>
            </a:r>
          </a:p>
          <a:p>
            <a:pPr marL="0" indent="0">
              <a:buNone/>
            </a:pPr>
            <a:r>
              <a:rPr lang="en-US" sz="6800" b="1" dirty="0">
                <a:solidFill>
                  <a:srgbClr val="C00000"/>
                </a:solidFill>
              </a:rPr>
              <a:t> &lt;/body&gt;&lt;/html&gt;</a:t>
            </a:r>
          </a:p>
          <a:p>
            <a:pPr marL="0" indent="0">
              <a:buNone/>
            </a:pPr>
            <a:br>
              <a:rPr lang="en-US" dirty="0"/>
            </a:br>
            <a:endParaRPr lang="en-US" dirty="0"/>
          </a:p>
          <a:p>
            <a:endParaRPr lang="en-US" i="1" dirty="0"/>
          </a:p>
        </p:txBody>
      </p:sp>
      <p:sp>
        <p:nvSpPr>
          <p:cNvPr id="6" name="Content Placeholder 3"/>
          <p:cNvSpPr txBox="1">
            <a:spLocks/>
          </p:cNvSpPr>
          <p:nvPr/>
        </p:nvSpPr>
        <p:spPr>
          <a:xfrm>
            <a:off x="4800600" y="974725"/>
            <a:ext cx="4191000" cy="54260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1500"/>
              </a:lnSpc>
              <a:buNone/>
            </a:pPr>
            <a:r>
              <a:rPr lang="en-US" sz="3400" b="1" dirty="0">
                <a:solidFill>
                  <a:srgbClr val="0000FF"/>
                </a:solidFill>
              </a:rPr>
              <a:t>var</a:t>
            </a:r>
            <a:r>
              <a:rPr lang="en-US" sz="3400" b="1" dirty="0"/>
              <a:t> </a:t>
            </a:r>
            <a:r>
              <a:rPr lang="en-US" sz="3400" b="1" dirty="0" err="1"/>
              <a:t>countryApp</a:t>
            </a:r>
            <a:r>
              <a:rPr lang="en-US" sz="3400" b="1" dirty="0"/>
              <a:t>=</a:t>
            </a:r>
            <a:r>
              <a:rPr lang="en-US" sz="3400" b="1" dirty="0" err="1"/>
              <a:t>angular.</a:t>
            </a:r>
            <a:r>
              <a:rPr lang="en-US" sz="3400" b="1" dirty="0" err="1">
                <a:solidFill>
                  <a:srgbClr val="FF0000"/>
                </a:solidFill>
              </a:rPr>
              <a:t>module</a:t>
            </a:r>
            <a:r>
              <a:rPr lang="en-US" sz="3400" b="1" dirty="0"/>
              <a:t>('</a:t>
            </a:r>
            <a:r>
              <a:rPr lang="en-US" sz="3400" b="1" dirty="0" err="1"/>
              <a:t>countryApp</a:t>
            </a:r>
            <a:r>
              <a:rPr lang="en-US" sz="3400" b="1" dirty="0"/>
              <a:t>',[]);</a:t>
            </a:r>
          </a:p>
          <a:p>
            <a:pPr marL="0" indent="0">
              <a:lnSpc>
                <a:spcPts val="1500"/>
              </a:lnSpc>
              <a:buNone/>
            </a:pPr>
            <a:r>
              <a:rPr lang="en-US" sz="3400" b="1" dirty="0" err="1"/>
              <a:t>countryApp.</a:t>
            </a:r>
            <a:r>
              <a:rPr lang="en-US" sz="3400" b="1" dirty="0" err="1">
                <a:solidFill>
                  <a:srgbClr val="FF0000"/>
                </a:solidFill>
              </a:rPr>
              <a:t>controller</a:t>
            </a:r>
            <a:r>
              <a:rPr lang="en-US" sz="3400" b="1" dirty="0"/>
              <a:t>('</a:t>
            </a:r>
            <a:r>
              <a:rPr lang="en-US" sz="3400" b="1" dirty="0" err="1">
                <a:solidFill>
                  <a:srgbClr val="0000FF"/>
                </a:solidFill>
              </a:rPr>
              <a:t>CountryCtrl</a:t>
            </a:r>
            <a:r>
              <a:rPr lang="en-US" sz="3400" b="1" dirty="0"/>
              <a:t>',function(</a:t>
            </a:r>
            <a:r>
              <a:rPr lang="en-US" sz="3400" b="1" dirty="0">
                <a:solidFill>
                  <a:schemeClr val="accent5">
                    <a:lumMod val="75000"/>
                  </a:schemeClr>
                </a:solidFill>
              </a:rPr>
              <a:t>$scope</a:t>
            </a:r>
            <a:r>
              <a:rPr lang="en-US" sz="3400" b="1" dirty="0"/>
              <a:t>){</a:t>
            </a:r>
          </a:p>
          <a:p>
            <a:pPr marL="0" indent="0">
              <a:lnSpc>
                <a:spcPts val="1500"/>
              </a:lnSpc>
              <a:buNone/>
            </a:pPr>
            <a:r>
              <a:rPr lang="en-US" sz="3400" b="1" dirty="0"/>
              <a:t> </a:t>
            </a:r>
            <a:r>
              <a:rPr lang="en-US" sz="3400" b="1" dirty="0">
                <a:solidFill>
                  <a:schemeClr val="tx2">
                    <a:lumMod val="60000"/>
                    <a:lumOff val="40000"/>
                  </a:schemeClr>
                </a:solidFill>
              </a:rPr>
              <a:t>$</a:t>
            </a:r>
            <a:r>
              <a:rPr lang="en-US" sz="3400" b="1" dirty="0" err="1">
                <a:solidFill>
                  <a:schemeClr val="tx2">
                    <a:lumMod val="60000"/>
                    <a:lumOff val="40000"/>
                  </a:schemeClr>
                </a:solidFill>
              </a:rPr>
              <a:t>scope</a:t>
            </a:r>
            <a:r>
              <a:rPr lang="en-US" sz="3400" b="1" dirty="0" err="1"/>
              <a:t>.countries</a:t>
            </a:r>
            <a:r>
              <a:rPr lang="en-US" sz="3400" b="1" dirty="0"/>
              <a:t>=[</a:t>
            </a:r>
          </a:p>
          <a:p>
            <a:pPr marL="0" indent="0">
              <a:lnSpc>
                <a:spcPts val="1500"/>
              </a:lnSpc>
              <a:buNone/>
            </a:pPr>
            <a:r>
              <a:rPr lang="en-US" sz="3400" b="1" dirty="0"/>
              <a:t>{"name": "China", "population": 1365370000},</a:t>
            </a:r>
          </a:p>
          <a:p>
            <a:pPr marL="0" indent="0">
              <a:lnSpc>
                <a:spcPts val="1500"/>
              </a:lnSpc>
              <a:buNone/>
            </a:pPr>
            <a:r>
              <a:rPr lang="en-US" sz="3400" b="1" dirty="0"/>
              <a:t> </a:t>
            </a:r>
          </a:p>
          <a:p>
            <a:pPr marL="0" indent="0">
              <a:lnSpc>
                <a:spcPts val="1500"/>
              </a:lnSpc>
              <a:buNone/>
            </a:pPr>
            <a:r>
              <a:rPr lang="en-US" sz="3400" b="1" dirty="0"/>
              <a:t>{"name": "India", "population": 1246160000},</a:t>
            </a:r>
          </a:p>
          <a:p>
            <a:pPr marL="0" indent="0">
              <a:lnSpc>
                <a:spcPts val="1500"/>
              </a:lnSpc>
              <a:buNone/>
            </a:pPr>
            <a:endParaRPr lang="en-US" sz="3400" b="1" dirty="0"/>
          </a:p>
          <a:p>
            <a:pPr marL="0" indent="0">
              <a:lnSpc>
                <a:spcPts val="1500"/>
              </a:lnSpc>
              <a:buNone/>
            </a:pPr>
            <a:r>
              <a:rPr lang="en-US" sz="3400" b="1" dirty="0"/>
              <a:t>{"name": "United States", "population": 318320000},</a:t>
            </a:r>
          </a:p>
          <a:p>
            <a:pPr marL="0" indent="0">
              <a:lnSpc>
                <a:spcPts val="1500"/>
              </a:lnSpc>
              <a:buNone/>
            </a:pPr>
            <a:endParaRPr lang="en-US" sz="3400" b="1" dirty="0"/>
          </a:p>
          <a:p>
            <a:pPr marL="0" indent="0">
              <a:lnSpc>
                <a:spcPts val="1500"/>
              </a:lnSpc>
              <a:buNone/>
            </a:pPr>
            <a:r>
              <a:rPr lang="en-US" sz="3400" b="1" dirty="0"/>
              <a:t>{"name": "Indonesia", "population": 252164800},</a:t>
            </a:r>
          </a:p>
          <a:p>
            <a:pPr marL="0" indent="0">
              <a:lnSpc>
                <a:spcPts val="1500"/>
              </a:lnSpc>
              <a:buNone/>
            </a:pPr>
            <a:endParaRPr lang="en-US" sz="3400" b="1" dirty="0"/>
          </a:p>
          <a:p>
            <a:pPr marL="0" indent="0">
              <a:lnSpc>
                <a:spcPts val="1500"/>
              </a:lnSpc>
              <a:buNone/>
            </a:pPr>
            <a:r>
              <a:rPr lang="en-US" sz="3400" b="1" dirty="0"/>
              <a:t>{"name": "Brazil", "population": 202794000}, </a:t>
            </a:r>
          </a:p>
          <a:p>
            <a:pPr marL="0" indent="0">
              <a:lnSpc>
                <a:spcPts val="1500"/>
              </a:lnSpc>
              <a:buNone/>
            </a:pPr>
            <a:endParaRPr lang="en-US" sz="3400" b="1" dirty="0"/>
          </a:p>
          <a:p>
            <a:pPr marL="0" indent="0">
              <a:lnSpc>
                <a:spcPts val="1500"/>
              </a:lnSpc>
              <a:buNone/>
            </a:pPr>
            <a:r>
              <a:rPr lang="en-US" sz="3400" b="1" dirty="0"/>
              <a:t>{"name": "Pakistan", "population": 188020000}, </a:t>
            </a:r>
          </a:p>
          <a:p>
            <a:pPr marL="0" indent="0">
              <a:lnSpc>
                <a:spcPts val="1500"/>
              </a:lnSpc>
              <a:buNone/>
            </a:pPr>
            <a:endParaRPr lang="en-US" sz="3400" b="1" dirty="0"/>
          </a:p>
          <a:p>
            <a:pPr marL="0" indent="0">
              <a:lnSpc>
                <a:spcPts val="1500"/>
              </a:lnSpc>
              <a:buNone/>
            </a:pPr>
            <a:r>
              <a:rPr lang="en-US" sz="3400" b="1" dirty="0"/>
              <a:t>{"name": "Nigeria", "population": 178517000  },</a:t>
            </a:r>
          </a:p>
          <a:p>
            <a:pPr marL="0" indent="0">
              <a:lnSpc>
                <a:spcPts val="1500"/>
              </a:lnSpc>
              <a:buNone/>
            </a:pPr>
            <a:r>
              <a:rPr lang="en-US" sz="3400" b="1" dirty="0"/>
              <a:t> </a:t>
            </a:r>
          </a:p>
          <a:p>
            <a:pPr marL="0" indent="0">
              <a:lnSpc>
                <a:spcPts val="1500"/>
              </a:lnSpc>
              <a:buNone/>
            </a:pPr>
            <a:r>
              <a:rPr lang="en-US" sz="3400" b="1" dirty="0"/>
              <a:t>{"name": "Bangladesh", "population": 156557000},</a:t>
            </a:r>
          </a:p>
          <a:p>
            <a:pPr marL="0" indent="0">
              <a:lnSpc>
                <a:spcPts val="1500"/>
              </a:lnSpc>
              <a:buNone/>
            </a:pPr>
            <a:r>
              <a:rPr lang="en-US" sz="3400" b="1" dirty="0"/>
              <a:t> </a:t>
            </a:r>
          </a:p>
          <a:p>
            <a:pPr marL="0" indent="0">
              <a:lnSpc>
                <a:spcPts val="1500"/>
              </a:lnSpc>
              <a:buNone/>
            </a:pPr>
            <a:r>
              <a:rPr lang="en-US" sz="3400" b="1" dirty="0"/>
              <a:t>{"name": "Russia", "population": 146000000}];</a:t>
            </a:r>
            <a:br>
              <a:rPr lang="en-US" dirty="0"/>
            </a:br>
            <a:endParaRPr lang="en-US" dirty="0"/>
          </a:p>
          <a:p>
            <a:endParaRPr lang="en-US" i="1" dirty="0"/>
          </a:p>
        </p:txBody>
      </p:sp>
      <p:sp>
        <p:nvSpPr>
          <p:cNvPr id="7" name="Footer Placeholder 2"/>
          <p:cNvSpPr txBox="1">
            <a:spLocks/>
          </p:cNvSpPr>
          <p:nvPr/>
        </p:nvSpPr>
        <p:spPr>
          <a:xfrm>
            <a:off x="457200" y="6096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dirty="0">
                <a:solidFill>
                  <a:srgbClr val="0000FF"/>
                </a:solidFill>
              </a:rPr>
              <a:t>Template-expanding directive.html</a:t>
            </a:r>
          </a:p>
        </p:txBody>
      </p:sp>
      <p:sp>
        <p:nvSpPr>
          <p:cNvPr id="8" name="Footer Placeholder 2"/>
          <p:cNvSpPr txBox="1">
            <a:spLocks/>
          </p:cNvSpPr>
          <p:nvPr/>
        </p:nvSpPr>
        <p:spPr>
          <a:xfrm>
            <a:off x="4800600" y="609600"/>
            <a:ext cx="2895600" cy="365125"/>
          </a:xfrm>
          <a:prstGeom prst="rect">
            <a:avLst/>
          </a:prstGeom>
        </p:spPr>
        <p:txBody>
          <a:bodyPr vert="horz" lIns="91440" tIns="45720" rIns="91440" bIns="45720" rtlCol="0" anchor="ctr"/>
          <a:lstStyle>
            <a:defPPr>
              <a:defRPr lang="en-US"/>
            </a:defPPr>
            <a:lvl1pPr>
              <a:defRPr sz="1400" b="1">
                <a:solidFill>
                  <a:srgbClr val="0000FF"/>
                </a:solidFill>
              </a:defRPr>
            </a:lvl1pPr>
          </a:lstStyle>
          <a:p>
            <a:r>
              <a:rPr lang="en-US" u="sng" dirty="0"/>
              <a:t>ExpandingDerective.js</a:t>
            </a:r>
          </a:p>
        </p:txBody>
      </p:sp>
      <p:sp>
        <p:nvSpPr>
          <p:cNvPr id="9" name="Title 1"/>
          <p:cNvSpPr>
            <a:spLocks noGrp="1"/>
          </p:cNvSpPr>
          <p:nvPr>
            <p:ph type="title"/>
          </p:nvPr>
        </p:nvSpPr>
        <p:spPr>
          <a:xfrm>
            <a:off x="457200" y="0"/>
            <a:ext cx="8229600" cy="334962"/>
          </a:xfrm>
        </p:spPr>
        <p:txBody>
          <a:bodyPr vert="horz" lIns="91440" tIns="45720" rIns="91440" bIns="45720" rtlCol="0" anchor="ctr">
            <a:noAutofit/>
          </a:bodyPr>
          <a:lstStyle/>
          <a:p>
            <a:pPr algn="l"/>
            <a:r>
              <a:rPr lang="en-US" sz="3200" b="1" dirty="0">
                <a:solidFill>
                  <a:schemeClr val="accent2">
                    <a:lumMod val="50000"/>
                  </a:schemeClr>
                </a:solidFill>
              </a:rPr>
              <a:t>Example of Filter</a:t>
            </a:r>
          </a:p>
        </p:txBody>
      </p:sp>
      <p:cxnSp>
        <p:nvCxnSpPr>
          <p:cNvPr id="10" name="Straight Connector 9"/>
          <p:cNvCxnSpPr/>
          <p:nvPr/>
        </p:nvCxnSpPr>
        <p:spPr>
          <a:xfrm>
            <a:off x="0" y="4572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10452361"/>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9659-04E7-49F0-9AEC-9D85A5432231}"/>
              </a:ext>
            </a:extLst>
          </p:cNvPr>
          <p:cNvSpPr>
            <a:spLocks noGrp="1"/>
          </p:cNvSpPr>
          <p:nvPr>
            <p:ph type="title"/>
          </p:nvPr>
        </p:nvSpPr>
        <p:spPr/>
        <p:txBody>
          <a:bodyPr/>
          <a:lstStyle/>
          <a:p>
            <a:r>
              <a:rPr lang="en-US" dirty="0"/>
              <a:t>Angular X</a:t>
            </a:r>
            <a:endParaRPr lang="en-IN" dirty="0"/>
          </a:p>
        </p:txBody>
      </p:sp>
      <p:sp>
        <p:nvSpPr>
          <p:cNvPr id="3" name="Content Placeholder 2">
            <a:extLst>
              <a:ext uri="{FF2B5EF4-FFF2-40B4-BE49-F238E27FC236}">
                <a16:creationId xmlns:a16="http://schemas.microsoft.com/office/drawing/2014/main" id="{4B5C3A64-F446-48B0-800E-F884A2F58042}"/>
              </a:ext>
            </a:extLst>
          </p:cNvPr>
          <p:cNvSpPr>
            <a:spLocks noGrp="1"/>
          </p:cNvSpPr>
          <p:nvPr>
            <p:ph idx="1"/>
          </p:nvPr>
        </p:nvSpPr>
        <p:spPr/>
        <p:txBody>
          <a:bodyPr>
            <a:normAutofit fontScale="77500" lnSpcReduction="20000"/>
          </a:bodyPr>
          <a:lstStyle/>
          <a:p>
            <a:pPr algn="l"/>
            <a:r>
              <a:rPr lang="en-US" b="0" i="0" u="none" strike="noStrike" dirty="0">
                <a:effectLst/>
                <a:latin typeface="Poppins" panose="020B0502040204020203" pitchFamily="2" charset="0"/>
              </a:rPr>
              <a:t>From AngularJS to Angular X</a:t>
            </a:r>
          </a:p>
          <a:p>
            <a:pPr algn="l"/>
            <a:r>
              <a:rPr lang="en-US" b="0" i="0" u="none" strike="noStrike" dirty="0">
                <a:effectLst/>
                <a:latin typeface="Poppins" panose="020B0502040204020203" pitchFamily="2" charset="0"/>
              </a:rPr>
              <a:t>Though AngularJS introduced many features to develop single-page applications, it started to stay behind as and when new advancements in </a:t>
            </a:r>
            <a:r>
              <a:rPr lang="en-US" b="0" i="0" u="none" strike="noStrike" dirty="0" err="1">
                <a:effectLst/>
                <a:latin typeface="Poppins" panose="020B0502040204020203" pitchFamily="2" charset="0"/>
              </a:rPr>
              <a:t>javascript</a:t>
            </a:r>
            <a:r>
              <a:rPr lang="en-US" b="0" i="0" u="none" strike="noStrike" dirty="0">
                <a:effectLst/>
                <a:latin typeface="Poppins" panose="020B0502040204020203" pitchFamily="2" charset="0"/>
              </a:rPr>
              <a:t> emerged. For example, the elimination of a colossal bundle size when compared to other libraries, which leads to performance issues. One of Google’s competitors introduced ReactJS with better performance than angular, and that highlighted the drawbacks of AngularJS.  Therefore, Google had to rewrite the framework altogether due to imperfections. That is how Angular 2 has come into existence.</a:t>
            </a:r>
          </a:p>
          <a:p>
            <a:endParaRPr lang="en-IN" dirty="0"/>
          </a:p>
        </p:txBody>
      </p:sp>
    </p:spTree>
    <p:extLst>
      <p:ext uri="{BB962C8B-B14F-4D97-AF65-F5344CB8AC3E}">
        <p14:creationId xmlns:p14="http://schemas.microsoft.com/office/powerpoint/2010/main" val="251599934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normAutofit/>
          </a:bodyPr>
          <a:lstStyle/>
          <a:p>
            <a:r>
              <a:rPr lang="en-US" sz="2200" b="1" dirty="0"/>
              <a:t>Introduction and definition of </a:t>
            </a:r>
            <a:r>
              <a:rPr lang="en-US" sz="2200" b="1" dirty="0" err="1"/>
              <a:t>AngularJS</a:t>
            </a:r>
            <a:r>
              <a:rPr lang="en-US" sz="2200" b="1" dirty="0"/>
              <a:t>.</a:t>
            </a:r>
          </a:p>
          <a:p>
            <a:r>
              <a:rPr lang="en-US" sz="2200" b="1" dirty="0"/>
              <a:t>Some of the key points about </a:t>
            </a:r>
            <a:r>
              <a:rPr lang="en-US" sz="2200" b="1" dirty="0" err="1"/>
              <a:t>AngularJS</a:t>
            </a:r>
            <a:r>
              <a:rPr lang="en-US" sz="2200" b="1" dirty="0"/>
              <a:t>.</a:t>
            </a:r>
          </a:p>
          <a:p>
            <a:r>
              <a:rPr lang="en-US" sz="2200" b="1" dirty="0"/>
              <a:t>Basic example.</a:t>
            </a:r>
          </a:p>
          <a:p>
            <a:r>
              <a:rPr lang="en-US" sz="2200" b="1" dirty="0"/>
              <a:t>The flow of the angular page.</a:t>
            </a:r>
          </a:p>
          <a:p>
            <a:r>
              <a:rPr lang="en-US" sz="2200" b="1" dirty="0"/>
              <a:t>What is Directive ? Some examples.</a:t>
            </a:r>
          </a:p>
          <a:p>
            <a:r>
              <a:rPr lang="en-US" sz="2200" b="1" dirty="0"/>
              <a:t>Understanding Controllers ? Examples.</a:t>
            </a:r>
          </a:p>
          <a:p>
            <a:r>
              <a:rPr lang="en-US" sz="2200" b="1" dirty="0"/>
              <a:t>How to create module?.</a:t>
            </a:r>
          </a:p>
          <a:p>
            <a:r>
              <a:rPr lang="en-US" sz="2200" b="1" dirty="0"/>
              <a:t>Creating controller in module.</a:t>
            </a:r>
          </a:p>
          <a:p>
            <a:r>
              <a:rPr lang="en-US" sz="2200" b="1" dirty="0"/>
              <a:t>Template-expanding directive Example.</a:t>
            </a:r>
          </a:p>
          <a:p>
            <a:r>
              <a:rPr lang="en-US" sz="2200" b="1" dirty="0"/>
              <a:t>Filters  and Examples.</a:t>
            </a:r>
          </a:p>
          <a:p>
            <a:endParaRPr lang="en-US" b="1" dirty="0"/>
          </a:p>
          <a:p>
            <a:endParaRPr lang="en-US" dirty="0"/>
          </a:p>
        </p:txBody>
      </p:sp>
      <p:sp>
        <p:nvSpPr>
          <p:cNvPr id="5" name="Title 1"/>
          <p:cNvSpPr>
            <a:spLocks noGrp="1"/>
          </p:cNvSpPr>
          <p:nvPr>
            <p:ph type="title"/>
          </p:nvPr>
        </p:nvSpPr>
        <p:spPr>
          <a:xfrm>
            <a:off x="152400" y="304800"/>
            <a:ext cx="6400800" cy="487362"/>
          </a:xfrm>
        </p:spPr>
        <p:txBody>
          <a:bodyPr>
            <a:noAutofit/>
          </a:bodyPr>
          <a:lstStyle/>
          <a:p>
            <a:pPr algn="l"/>
            <a:r>
              <a:rPr lang="en-US" sz="3200" b="1" dirty="0">
                <a:solidFill>
                  <a:schemeClr val="accent2">
                    <a:lumMod val="50000"/>
                  </a:schemeClr>
                </a:solidFill>
              </a:rPr>
              <a:t>This PPT covers below topics</a:t>
            </a:r>
          </a:p>
        </p:txBody>
      </p:sp>
      <p:cxnSp>
        <p:nvCxnSpPr>
          <p:cNvPr id="7" name="Straight Connector 6"/>
          <p:cNvCxnSpPr/>
          <p:nvPr/>
        </p:nvCxnSpPr>
        <p:spPr>
          <a:xfrm>
            <a:off x="0" y="914400"/>
            <a:ext cx="9144000" cy="0"/>
          </a:xfrm>
          <a:prstGeom prst="line">
            <a:avLst/>
          </a:prstGeom>
          <a:effectLst>
            <a:outerShdw blurRad="40000" dist="20000" dir="5400000" rotWithShape="0">
              <a:srgbClr val="000000">
                <a:alpha val="38000"/>
              </a:srgbClr>
            </a:outerShdw>
            <a:reflection blurRad="6350" stA="52000" endA="300" endPos="35000" dir="5400000" sy="-100000" algn="bl" rotWithShape="0"/>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867635960"/>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EFF3A-5075-42F2-B2E2-FE329C058CC8}"/>
              </a:ext>
            </a:extLst>
          </p:cNvPr>
          <p:cNvSpPr>
            <a:spLocks noGrp="1"/>
          </p:cNvSpPr>
          <p:nvPr>
            <p:ph idx="1"/>
          </p:nvPr>
        </p:nvSpPr>
        <p:spPr>
          <a:xfrm>
            <a:off x="381000" y="266700"/>
            <a:ext cx="8229600" cy="6324600"/>
          </a:xfrm>
        </p:spPr>
        <p:txBody>
          <a:bodyPr>
            <a:normAutofit fontScale="55000" lnSpcReduction="20000"/>
          </a:bodyPr>
          <a:lstStyle/>
          <a:p>
            <a:pPr algn="l"/>
            <a:endParaRPr lang="en-US" b="0" i="0" u="none" strike="noStrike" dirty="0">
              <a:effectLst/>
              <a:latin typeface="Poppins" panose="00000500000000000000" pitchFamily="2" charset="0"/>
            </a:endParaRPr>
          </a:p>
          <a:p>
            <a:pPr algn="l"/>
            <a:r>
              <a:rPr lang="en-US" dirty="0">
                <a:latin typeface="Poppins" panose="00000500000000000000" pitchFamily="2" charset="0"/>
              </a:rPr>
              <a:t>Angular is Type Script Based.</a:t>
            </a:r>
          </a:p>
          <a:p>
            <a:pPr algn="l"/>
            <a:endParaRPr lang="en-US" dirty="0">
              <a:latin typeface="Poppins" panose="00000500000000000000" pitchFamily="2" charset="0"/>
            </a:endParaRPr>
          </a:p>
          <a:p>
            <a:pPr algn="l"/>
            <a:r>
              <a:rPr lang="en-US" b="0" i="0" u="none" strike="noStrike" dirty="0">
                <a:effectLst/>
                <a:latin typeface="Poppins" panose="00000500000000000000" pitchFamily="2" charset="0"/>
              </a:rPr>
              <a:t>Many companies are using angular X as it benefits the developers for many reasons such as:</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AOT (Ahead-of-Time) Compilation which converts the HTML and Typescript code into </a:t>
            </a:r>
            <a:r>
              <a:rPr lang="en-US" b="0" i="0" dirty="0" err="1">
                <a:effectLst/>
                <a:latin typeface="Poppins" panose="00000500000000000000" pitchFamily="2" charset="0"/>
              </a:rPr>
              <a:t>Javascript</a:t>
            </a:r>
            <a:r>
              <a:rPr lang="en-US" b="0" i="0" dirty="0">
                <a:effectLst/>
                <a:latin typeface="Poppins" panose="00000500000000000000" pitchFamily="2" charset="0"/>
              </a:rPr>
              <a:t> during the build time. Advantage of AOT compilation is that it compiles the code first and then the browser loads the compiled code which results in faster rendering.</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Angular CLI (stands for Command Line Interface) is a command-line tool that helps in creating and serving angular applications. Once a project is designed for further development, you will have to to create and configure the building blocks such as components, pipes, services, directives. Rest of the things are taken care of by the cli. CLI also takes care of the build of a project and ultimately makes the project development and testing much more comfortable.</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Component-based architecture really helps an application to divide into logical and functional components. Components are independent of each other, which also makes testing easy.</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HTML elements can act dynamically by using directives.</a:t>
            </a:r>
          </a:p>
        </p:txBody>
      </p:sp>
    </p:spTree>
    <p:extLst>
      <p:ext uri="{BB962C8B-B14F-4D97-AF65-F5344CB8AC3E}">
        <p14:creationId xmlns:p14="http://schemas.microsoft.com/office/powerpoint/2010/main" val="151595293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ngular JS vs Angular">
            <a:extLst>
              <a:ext uri="{FF2B5EF4-FFF2-40B4-BE49-F238E27FC236}">
                <a16:creationId xmlns:a16="http://schemas.microsoft.com/office/drawing/2014/main" id="{7420081F-B75A-4C38-8CC9-ED04F29D5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6131" y="643466"/>
            <a:ext cx="721173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630943"/>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x: Angular CLI Power-ups for your modern Development">
            <a:extLst>
              <a:ext uri="{FF2B5EF4-FFF2-40B4-BE49-F238E27FC236}">
                <a16:creationId xmlns:a16="http://schemas.microsoft.com/office/drawing/2014/main" id="{1734578D-ED79-4BAD-8454-4412E3EDC5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28712"/>
            <a:ext cx="8178799" cy="460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95891"/>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588E93-FEBA-4CE8-80FF-DCF89378F5D2}"/>
              </a:ext>
            </a:extLst>
          </p:cNvPr>
          <p:cNvSpPr txBox="1"/>
          <p:nvPr/>
        </p:nvSpPr>
        <p:spPr>
          <a:xfrm>
            <a:off x="628650" y="1929384"/>
            <a:ext cx="78867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dirty="0">
                <a:effectLst/>
              </a:rPr>
              <a:t>Why </a:t>
            </a:r>
            <a:r>
              <a:rPr lang="en-US" sz="1900" b="0" i="0" dirty="0" err="1">
                <a:effectLst/>
              </a:rPr>
              <a:t>Nx</a:t>
            </a:r>
            <a:r>
              <a:rPr lang="en-US" sz="1900" b="0" i="0" dirty="0">
                <a:effectLst/>
              </a:rPr>
              <a:t>?</a:t>
            </a:r>
          </a:p>
          <a:p>
            <a:pPr indent="-228600">
              <a:lnSpc>
                <a:spcPct val="90000"/>
              </a:lnSpc>
              <a:spcAft>
                <a:spcPts val="600"/>
              </a:spcAft>
              <a:buFont typeface="Arial" panose="020B0604020202020204" pitchFamily="34" charset="0"/>
              <a:buChar char="•"/>
            </a:pPr>
            <a:r>
              <a:rPr lang="en-US" sz="1900" b="0" i="0" dirty="0" err="1">
                <a:effectLst/>
              </a:rPr>
              <a:t>Nrwl</a:t>
            </a:r>
            <a:r>
              <a:rPr lang="en-US" sz="1900" b="0" i="0" dirty="0">
                <a:effectLst/>
              </a:rPr>
              <a:t> helps the Fortune 500 build Angular applications.</a:t>
            </a:r>
          </a:p>
          <a:p>
            <a:pPr indent="-228600">
              <a:lnSpc>
                <a:spcPct val="90000"/>
              </a:lnSpc>
              <a:spcAft>
                <a:spcPts val="600"/>
              </a:spcAft>
              <a:buFont typeface="Arial" panose="020B0604020202020204" pitchFamily="34" charset="0"/>
              <a:buChar char="•"/>
            </a:pPr>
            <a:r>
              <a:rPr lang="en-US" sz="1900" b="1" i="0" dirty="0">
                <a:effectLst/>
              </a:rPr>
              <a:t>These companies don’t build small apps.</a:t>
            </a:r>
            <a:r>
              <a:rPr lang="en-US" sz="1900" b="0" i="0" dirty="0">
                <a:effectLst/>
              </a:rPr>
              <a:t> They have multiple teams building multiple apps using multiple shared libs. It’s many to many to many. Organizing this dev workflow is challenging.</a:t>
            </a:r>
          </a:p>
          <a:p>
            <a:pPr indent="-228600">
              <a:lnSpc>
                <a:spcPct val="90000"/>
              </a:lnSpc>
              <a:spcAft>
                <a:spcPts val="600"/>
              </a:spcAft>
              <a:buFont typeface="Arial" panose="020B0604020202020204" pitchFamily="34" charset="0"/>
              <a:buChar char="•"/>
            </a:pPr>
            <a:r>
              <a:rPr lang="en-US" sz="1900" b="1" i="0" dirty="0">
                <a:effectLst/>
              </a:rPr>
              <a:t>They care about consistency.</a:t>
            </a:r>
            <a:r>
              <a:rPr lang="en-US" sz="1900" b="0" i="0" dirty="0">
                <a:effectLst/>
              </a:rPr>
              <a:t> If every team uses their own unique way of building software, the code is harder to reuse and integrate.</a:t>
            </a:r>
          </a:p>
          <a:p>
            <a:pPr indent="-228600">
              <a:lnSpc>
                <a:spcPct val="90000"/>
              </a:lnSpc>
              <a:spcAft>
                <a:spcPts val="600"/>
              </a:spcAft>
              <a:buFont typeface="Arial" panose="020B0604020202020204" pitchFamily="34" charset="0"/>
              <a:buChar char="•"/>
            </a:pPr>
            <a:r>
              <a:rPr lang="en-US" sz="1900" b="1" i="0" dirty="0">
                <a:effectLst/>
              </a:rPr>
              <a:t>They have legacy AngularJS apps they need to upgrade.</a:t>
            </a:r>
            <a:r>
              <a:rPr lang="en-US" sz="1900" b="0" i="0" dirty="0">
                <a:effectLst/>
              </a:rPr>
              <a:t> </a:t>
            </a:r>
            <a:r>
              <a:rPr lang="en-US" sz="1900" b="0" i="0" dirty="0" err="1">
                <a:effectLst/>
              </a:rPr>
              <a:t>NgUpgrade</a:t>
            </a:r>
            <a:r>
              <a:rPr lang="en-US" sz="1900" b="0" i="0" dirty="0">
                <a:effectLst/>
              </a:rPr>
              <a:t> is great, but it is easy to misconfigure.</a:t>
            </a:r>
          </a:p>
          <a:p>
            <a:pPr indent="-228600">
              <a:lnSpc>
                <a:spcPct val="90000"/>
              </a:lnSpc>
              <a:spcAft>
                <a:spcPts val="600"/>
              </a:spcAft>
              <a:buFont typeface="Arial" panose="020B0604020202020204" pitchFamily="34" charset="0"/>
              <a:buChar char="•"/>
            </a:pPr>
            <a:r>
              <a:rPr lang="en-US" sz="1900" b="1" i="0" dirty="0">
                <a:effectLst/>
              </a:rPr>
              <a:t>They want to write robust, proven code</a:t>
            </a:r>
            <a:r>
              <a:rPr lang="en-US" sz="1900" b="0" i="0" dirty="0">
                <a:effectLst/>
              </a:rPr>
              <a:t>: error handling, race conditions, etc.</a:t>
            </a:r>
          </a:p>
        </p:txBody>
      </p:sp>
    </p:spTree>
    <p:extLst>
      <p:ext uri="{BB962C8B-B14F-4D97-AF65-F5344CB8AC3E}">
        <p14:creationId xmlns:p14="http://schemas.microsoft.com/office/powerpoint/2010/main" val="242950123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64629D-5A82-4CC3-BC23-5132113BC3AB}"/>
              </a:ext>
            </a:extLst>
          </p:cNvPr>
          <p:cNvSpPr txBox="1"/>
          <p:nvPr/>
        </p:nvSpPr>
        <p:spPr>
          <a:xfrm>
            <a:off x="628650" y="1929384"/>
            <a:ext cx="78867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dirty="0">
                <a:effectLst/>
              </a:rPr>
              <a:t>State Management</a:t>
            </a:r>
          </a:p>
          <a:p>
            <a:pPr indent="-228600">
              <a:lnSpc>
                <a:spcPct val="90000"/>
              </a:lnSpc>
              <a:spcAft>
                <a:spcPts val="600"/>
              </a:spcAft>
              <a:buFont typeface="Arial" panose="020B0604020202020204" pitchFamily="34" charset="0"/>
              <a:buChar char="•"/>
            </a:pPr>
            <a:r>
              <a:rPr lang="en-US" sz="1900" b="1" i="0" dirty="0">
                <a:effectLst/>
              </a:rPr>
              <a:t>Managing state and side effects is probably the hardest problem in frontend development.</a:t>
            </a:r>
            <a:endParaRPr lang="en-US" sz="1900" b="0" i="0" dirty="0">
              <a:effectLst/>
            </a:endParaRPr>
          </a:p>
          <a:p>
            <a:pPr indent="-228600">
              <a:lnSpc>
                <a:spcPct val="90000"/>
              </a:lnSpc>
              <a:spcAft>
                <a:spcPts val="600"/>
              </a:spcAft>
              <a:buFont typeface="Arial" panose="020B0604020202020204" pitchFamily="34" charset="0"/>
              <a:buChar char="•"/>
            </a:pPr>
            <a:r>
              <a:rPr lang="en-US" sz="1900" b="0" i="0" dirty="0" err="1">
                <a:effectLst/>
              </a:rPr>
              <a:t>NgRx</a:t>
            </a:r>
            <a:r>
              <a:rPr lang="en-US" sz="1900" b="0" i="0" dirty="0">
                <a:effectLst/>
              </a:rPr>
              <a:t> is the de facto state-management library used in the Angular community. It gives you a lot of freedom, but it means that it leaves a lot up to you to figure out. As a result, teams spend time debating how it should be used, and different teams come up with their own incompatible solutions. Not only is it an inefficient use of developer time, it also inhibits teams’ abilities to share knowledge and tools.</a:t>
            </a:r>
          </a:p>
        </p:txBody>
      </p:sp>
    </p:spTree>
    <p:extLst>
      <p:ext uri="{BB962C8B-B14F-4D97-AF65-F5344CB8AC3E}">
        <p14:creationId xmlns:p14="http://schemas.microsoft.com/office/powerpoint/2010/main" val="35450674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87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pPr marL="0" indent="0">
              <a:buNone/>
            </a:pPr>
            <a:r>
              <a:rPr lang="en-US" sz="6000" dirty="0">
                <a:solidFill>
                  <a:srgbClr val="002060"/>
                </a:solidFill>
              </a:rPr>
              <a:t>				</a:t>
            </a:r>
            <a:endParaRPr lang="en-US" sz="1800" dirty="0">
              <a:solidFill>
                <a:srgbClr val="002060"/>
              </a:solidFill>
            </a:endParaRPr>
          </a:p>
        </p:txBody>
      </p:sp>
      <p:pic>
        <p:nvPicPr>
          <p:cNvPr id="1026" name="Picture 2" descr="C:\Users\ra720495\Desktop\3240_thank-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10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ra720495\Desktop\thank-you-pink-and-green-graph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1039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p:cNvSpPr txBox="1">
            <a:spLocks/>
          </p:cNvSpPr>
          <p:nvPr/>
        </p:nvSpPr>
        <p:spPr>
          <a:xfrm>
            <a:off x="5334000" y="5597235"/>
            <a:ext cx="2895600" cy="365125"/>
          </a:xfrm>
          <a:prstGeom prst="rect">
            <a:avLst/>
          </a:prstGeom>
        </p:spPr>
        <p:txBody>
          <a:bodyPr vert="horz" lIns="91440" tIns="45720" rIns="91440" bIns="0" rtlCol="0" anchor="ctr">
            <a:scene3d>
              <a:camera prst="orthographicFront">
                <a:rot lat="0" lon="0" rev="19799999"/>
              </a:camera>
              <a:lightRig rig="threePt" dir="t"/>
            </a:scene3d>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solidFill>
                <a:srgbClr val="00B0F0"/>
              </a:solidFill>
            </a:endParaRPr>
          </a:p>
        </p:txBody>
      </p:sp>
    </p:spTree>
    <p:extLst>
      <p:ext uri="{BB962C8B-B14F-4D97-AF65-F5344CB8AC3E}">
        <p14:creationId xmlns:p14="http://schemas.microsoft.com/office/powerpoint/2010/main" val="386035517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2438400" cy="457200"/>
          </a:xfrm>
        </p:spPr>
        <p:txBody>
          <a:bodyPr vert="horz" lIns="91440" tIns="45720" rIns="91440" bIns="45720" rtlCol="0" anchor="ctr">
            <a:noAutofit/>
          </a:bodyPr>
          <a:lstStyle/>
          <a:p>
            <a:pPr algn="l"/>
            <a:r>
              <a:rPr lang="en-US" sz="3200" b="1" dirty="0">
                <a:solidFill>
                  <a:schemeClr val="accent2">
                    <a:lumMod val="50000"/>
                  </a:schemeClr>
                </a:solidFill>
              </a:rPr>
              <a:t>Introduction</a:t>
            </a:r>
          </a:p>
        </p:txBody>
      </p:sp>
      <p:sp>
        <p:nvSpPr>
          <p:cNvPr id="3" name="Content Placeholder 2"/>
          <p:cNvSpPr>
            <a:spLocks noGrp="1"/>
          </p:cNvSpPr>
          <p:nvPr>
            <p:ph idx="1"/>
          </p:nvPr>
        </p:nvSpPr>
        <p:spPr>
          <a:xfrm>
            <a:off x="228600" y="1143000"/>
            <a:ext cx="8763000" cy="4952999"/>
          </a:xfrm>
        </p:spPr>
        <p:txBody>
          <a:bodyPr>
            <a:normAutofit/>
          </a:bodyPr>
          <a:lstStyle/>
          <a:p>
            <a:r>
              <a:rPr lang="en-US" sz="2000" dirty="0"/>
              <a:t>Client side programming is becoming the one of the main parts of web applications. Now a days, We are seeing the explosion of JavaScript libraries. And the reason is that some JavaScript libraries got very popular and developers took them hand to hand because of its cool feature and almost negligible performance cost, Now in our projects,  count of JavaScript files (plugins and custom files) are increasing rapidly which is making it  unmanageable and unmaintainable</a:t>
            </a:r>
            <a:r>
              <a:rPr lang="en-US" sz="2000" b="1" dirty="0"/>
              <a:t>. </a:t>
            </a:r>
            <a:r>
              <a:rPr lang="en-US" sz="2000" dirty="0" err="1"/>
              <a:t>AngularJS</a:t>
            </a:r>
            <a:r>
              <a:rPr lang="en-US" sz="2000" dirty="0"/>
              <a:t> provides best of the both the worlds and now a days, it is one of the most talked and used JavaScript framework in web applications. </a:t>
            </a:r>
          </a:p>
          <a:p>
            <a:endParaRPr lang="en-US" sz="2000" b="1" dirty="0"/>
          </a:p>
          <a:p>
            <a:pPr marL="0" indent="0">
              <a:buNone/>
            </a:pPr>
            <a:r>
              <a:rPr lang="en-US" sz="2200" b="1" dirty="0">
                <a:solidFill>
                  <a:srgbClr val="C00000"/>
                </a:solidFill>
              </a:rPr>
              <a:t>What is </a:t>
            </a:r>
            <a:r>
              <a:rPr lang="en-US" sz="2200" b="1" dirty="0" err="1">
                <a:solidFill>
                  <a:srgbClr val="C00000"/>
                </a:solidFill>
              </a:rPr>
              <a:t>AngularJS</a:t>
            </a:r>
            <a:r>
              <a:rPr lang="en-US" sz="2200" b="1" dirty="0">
                <a:solidFill>
                  <a:srgbClr val="C00000"/>
                </a:solidFill>
              </a:rPr>
              <a:t>?</a:t>
            </a:r>
          </a:p>
          <a:p>
            <a:r>
              <a:rPr lang="en-US" sz="2200" b="1" dirty="0" err="1"/>
              <a:t>AngularJS</a:t>
            </a:r>
            <a:r>
              <a:rPr lang="en-US" sz="2200" b="1" dirty="0"/>
              <a:t> is not just another JavaScript library but it provides a framework to write a proper </a:t>
            </a:r>
            <a:r>
              <a:rPr lang="en-US" sz="2200" b="1" dirty="0" err="1"/>
              <a:t>architectured</a:t>
            </a:r>
            <a:r>
              <a:rPr lang="en-US" sz="2200" b="1" dirty="0"/>
              <a:t>, maintainable and testable client side code.</a:t>
            </a:r>
          </a:p>
          <a:p>
            <a:endParaRPr lang="en-US" dirty="0"/>
          </a:p>
        </p:txBody>
      </p:sp>
      <p:sp>
        <p:nvSpPr>
          <p:cNvPr id="6" name="Footer Placeholder 3"/>
          <p:cNvSpPr txBox="1">
            <a:spLocks/>
          </p:cNvSpPr>
          <p:nvPr/>
        </p:nvSpPr>
        <p:spPr>
          <a:xfrm>
            <a:off x="6705600" y="63246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Continue…</a:t>
            </a:r>
          </a:p>
        </p:txBody>
      </p:sp>
      <p:cxnSp>
        <p:nvCxnSpPr>
          <p:cNvPr id="7" name="Straight Connector 6"/>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4428193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7239000" cy="457200"/>
          </a:xfrm>
        </p:spPr>
        <p:txBody>
          <a:bodyPr vert="horz" lIns="91440" tIns="45720" rIns="91440" bIns="45720" rtlCol="0" anchor="ctr">
            <a:noAutofit/>
          </a:bodyPr>
          <a:lstStyle/>
          <a:p>
            <a:pPr algn="l"/>
            <a:r>
              <a:rPr lang="en-US" sz="3200" b="1" dirty="0">
                <a:solidFill>
                  <a:schemeClr val="accent2">
                    <a:lumMod val="50000"/>
                  </a:schemeClr>
                </a:solidFill>
              </a:rPr>
              <a:t> Some of the key points are…</a:t>
            </a:r>
          </a:p>
        </p:txBody>
      </p:sp>
      <p:sp>
        <p:nvSpPr>
          <p:cNvPr id="2" name="Content Placeholder 1"/>
          <p:cNvSpPr>
            <a:spLocks noGrp="1"/>
          </p:cNvSpPr>
          <p:nvPr>
            <p:ph idx="1"/>
          </p:nvPr>
        </p:nvSpPr>
        <p:spPr>
          <a:xfrm>
            <a:off x="228600" y="1143000"/>
            <a:ext cx="8763000" cy="5257800"/>
          </a:xfrm>
        </p:spPr>
        <p:txBody>
          <a:bodyPr>
            <a:normAutofit/>
          </a:bodyPr>
          <a:lstStyle/>
          <a:p>
            <a:r>
              <a:rPr lang="en-US" sz="2200" b="1" dirty="0"/>
              <a:t>It follows MVC framework. If you don’t have Idea MVC framework, I’ll suggest you to get an Idea of MVC framework and then start learning </a:t>
            </a:r>
            <a:r>
              <a:rPr lang="en-US" sz="2200" b="1" dirty="0" err="1"/>
              <a:t>AngularJS</a:t>
            </a:r>
            <a:r>
              <a:rPr lang="en-US" sz="2200" b="1" dirty="0"/>
              <a:t>.</a:t>
            </a:r>
          </a:p>
          <a:p>
            <a:endParaRPr lang="en-US" sz="2200" b="1" dirty="0"/>
          </a:p>
          <a:p>
            <a:r>
              <a:rPr lang="en-US" sz="2200" b="1" dirty="0" err="1"/>
              <a:t>AngularJS</a:t>
            </a:r>
            <a:r>
              <a:rPr lang="en-US" sz="2200" b="1" dirty="0"/>
              <a:t> is primarily aimed to develop SPAs (Single Page Applications), it means your single HTML document turns into application. But it is also used a lot in ASP.NET and other applications .</a:t>
            </a:r>
          </a:p>
          <a:p>
            <a:pPr>
              <a:lnSpc>
                <a:spcPct val="80000"/>
              </a:lnSpc>
            </a:pPr>
            <a:endParaRPr lang="en-US" sz="2200" b="1" dirty="0"/>
          </a:p>
          <a:p>
            <a:pPr>
              <a:lnSpc>
                <a:spcPct val="80000"/>
              </a:lnSpc>
            </a:pPr>
            <a:r>
              <a:rPr lang="en-US" sz="2200" b="1" dirty="0"/>
              <a:t>Allows you to write Unit and integration tests for JavaScript code. Testability is one of the main points, which was kept in mind while writing this framework so it has great support of it</a:t>
            </a:r>
          </a:p>
          <a:p>
            <a:pPr>
              <a:lnSpc>
                <a:spcPct val="80000"/>
              </a:lnSpc>
            </a:pPr>
            <a:endParaRPr lang="en-US" sz="2200" b="1" dirty="0"/>
          </a:p>
          <a:p>
            <a:pPr>
              <a:lnSpc>
                <a:spcPct val="80000"/>
              </a:lnSpc>
            </a:pPr>
            <a:r>
              <a:rPr lang="en-US" sz="2200" b="1" dirty="0">
                <a:solidFill>
                  <a:srgbClr val="C00000"/>
                </a:solidFill>
              </a:rPr>
              <a:t>It provides it’s own and very rich list of attribute and properties for HTML controls which increases the usability of it exponentially. It is also called directives.</a:t>
            </a:r>
          </a:p>
          <a:p>
            <a:pPr>
              <a:lnSpc>
                <a:spcPct val="90000"/>
              </a:lnSpc>
            </a:pPr>
            <a:endParaRPr lang="en-US" sz="2800" b="1" dirty="0"/>
          </a:p>
          <a:p>
            <a:pPr marL="0" indent="0">
              <a:buNone/>
            </a:pPr>
            <a:endParaRPr lang="en-US" dirty="0">
              <a:solidFill>
                <a:srgbClr val="002060"/>
              </a:solidFill>
            </a:endParaRPr>
          </a:p>
          <a:p>
            <a:pPr marL="0" indent="0">
              <a:buNone/>
            </a:pPr>
            <a:endParaRPr lang="en-US" dirty="0"/>
          </a:p>
          <a:p>
            <a:endParaRPr lang="en-US" dirty="0"/>
          </a:p>
        </p:txBody>
      </p:sp>
      <p:sp>
        <p:nvSpPr>
          <p:cNvPr id="5" name="Footer Placeholder 3"/>
          <p:cNvSpPr txBox="1">
            <a:spLocks/>
          </p:cNvSpPr>
          <p:nvPr/>
        </p:nvSpPr>
        <p:spPr>
          <a:xfrm>
            <a:off x="6553200" y="6366595"/>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Continue…</a:t>
            </a:r>
          </a:p>
        </p:txBody>
      </p:sp>
      <p:cxnSp>
        <p:nvCxnSpPr>
          <p:cNvPr id="6" name="Straight Connector 5"/>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369990070"/>
      </p:ext>
    </p:extLst>
  </p:cSld>
  <p:clrMapOvr>
    <a:overrideClrMapping bg1="lt1" tx1="dk1" bg2="lt2" tx2="dk2" accent1="accent1" accent2="accent2" accent3="accent3" accent4="accent4" accent5="accent5" accent6="accent6" hlink="hlink" folHlink="folHlink"/>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181600"/>
          </a:xfrm>
        </p:spPr>
        <p:txBody>
          <a:bodyPr>
            <a:normAutofit fontScale="92500" lnSpcReduction="10000"/>
          </a:bodyPr>
          <a:lstStyle/>
          <a:p>
            <a:pPr algn="just">
              <a:lnSpc>
                <a:spcPct val="90000"/>
              </a:lnSpc>
            </a:pPr>
            <a:endParaRPr lang="en-US" sz="2400" b="1" dirty="0">
              <a:solidFill>
                <a:schemeClr val="bg2">
                  <a:lumMod val="25000"/>
                </a:schemeClr>
              </a:solidFill>
            </a:endParaRPr>
          </a:p>
          <a:p>
            <a:pPr algn="just">
              <a:lnSpc>
                <a:spcPct val="90000"/>
              </a:lnSpc>
            </a:pPr>
            <a:r>
              <a:rPr lang="en-US" sz="2400" b="1" dirty="0"/>
              <a:t>Supports two-way binding that means your data model and control’s data will be in sync.</a:t>
            </a:r>
          </a:p>
          <a:p>
            <a:pPr algn="just">
              <a:lnSpc>
                <a:spcPct val="90000"/>
              </a:lnSpc>
            </a:pPr>
            <a:endParaRPr lang="en-US" sz="2400" b="1" dirty="0"/>
          </a:p>
          <a:p>
            <a:pPr algn="just">
              <a:lnSpc>
                <a:spcPct val="90000"/>
              </a:lnSpc>
            </a:pPr>
            <a:r>
              <a:rPr lang="en-US" sz="2400" b="1" dirty="0"/>
              <a:t>Angular library is also available on CDN so you just need to the </a:t>
            </a:r>
            <a:r>
              <a:rPr lang="en-US" sz="2400" b="1" dirty="0" err="1"/>
              <a:t>url</a:t>
            </a:r>
            <a:r>
              <a:rPr lang="en-US" sz="2400" b="1" dirty="0"/>
              <a:t> of the CDN and it available for use.</a:t>
            </a:r>
          </a:p>
          <a:p>
            <a:pPr algn="just">
              <a:lnSpc>
                <a:spcPct val="80000"/>
              </a:lnSpc>
              <a:buNone/>
            </a:pPr>
            <a:endParaRPr lang="en-US" sz="2400" b="1" dirty="0">
              <a:solidFill>
                <a:schemeClr val="bg2">
                  <a:lumMod val="25000"/>
                </a:schemeClr>
              </a:solidFill>
            </a:endParaRPr>
          </a:p>
          <a:p>
            <a:pPr algn="just">
              <a:lnSpc>
                <a:spcPct val="80000"/>
              </a:lnSpc>
              <a:buNone/>
            </a:pPr>
            <a:r>
              <a:rPr lang="en-US" sz="1900" b="1" dirty="0">
                <a:solidFill>
                  <a:schemeClr val="bg2">
                    <a:lumMod val="25000"/>
                  </a:schemeClr>
                </a:solidFill>
              </a:rPr>
              <a:t>      Note: </a:t>
            </a:r>
            <a:r>
              <a:rPr lang="en-US" sz="1500" dirty="0">
                <a:solidFill>
                  <a:schemeClr val="accent6">
                    <a:lumMod val="75000"/>
                  </a:schemeClr>
                </a:solidFill>
              </a:rPr>
              <a:t>A content delivery network or content distribution network (CDN) is a large distributed system of servers deployed in multiple data centers across the Internet.</a:t>
            </a:r>
          </a:p>
          <a:p>
            <a:pPr algn="just">
              <a:lnSpc>
                <a:spcPct val="110000"/>
              </a:lnSpc>
            </a:pPr>
            <a:r>
              <a:rPr lang="en-US" sz="2400" b="1" u="sng" dirty="0">
                <a:solidFill>
                  <a:schemeClr val="accent2">
                    <a:lumMod val="50000"/>
                  </a:schemeClr>
                </a:solidFill>
              </a:rPr>
              <a:t>It is an Open Source</a:t>
            </a:r>
            <a:endParaRPr lang="en-US" sz="2400" b="1" dirty="0">
              <a:solidFill>
                <a:schemeClr val="bg2">
                  <a:lumMod val="25000"/>
                </a:schemeClr>
              </a:solidFill>
            </a:endParaRPr>
          </a:p>
          <a:p>
            <a:pPr lvl="1" algn="just">
              <a:lnSpc>
                <a:spcPct val="110000"/>
              </a:lnSpc>
              <a:buFont typeface="Arial" panose="020B0604020202020204" pitchFamily="34" charset="0"/>
              <a:buChar char="•"/>
            </a:pPr>
            <a:r>
              <a:rPr lang="en-US" sz="2400" b="1" dirty="0" err="1"/>
              <a:t>AngularJS</a:t>
            </a:r>
            <a:r>
              <a:rPr lang="en-US" sz="2400" b="1" dirty="0"/>
              <a:t> is a open source library and developed and supported by Google. Being an open source, you can go through the code itself and customize it if required. There is lot of support from JavaScript community and even you can contribute to it.  Currently, more that 100 contributors have contributed and it is increasing day by day.</a:t>
            </a:r>
          </a:p>
          <a:p>
            <a:pPr marL="0" indent="0">
              <a:lnSpc>
                <a:spcPct val="80000"/>
              </a:lnSpc>
              <a:buNone/>
            </a:pPr>
            <a:endParaRPr lang="en-US" sz="2400" dirty="0">
              <a:solidFill>
                <a:schemeClr val="accent5">
                  <a:lumMod val="50000"/>
                </a:schemeClr>
              </a:solidFill>
            </a:endParaRPr>
          </a:p>
        </p:txBody>
      </p:sp>
      <p:sp>
        <p:nvSpPr>
          <p:cNvPr id="5" name="Footer Placeholder 3"/>
          <p:cNvSpPr txBox="1">
            <a:spLocks/>
          </p:cNvSpPr>
          <p:nvPr/>
        </p:nvSpPr>
        <p:spPr>
          <a:xfrm>
            <a:off x="6553200" y="63246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Continue…</a:t>
            </a:r>
          </a:p>
        </p:txBody>
      </p:sp>
      <p:sp>
        <p:nvSpPr>
          <p:cNvPr id="7" name="Title 1"/>
          <p:cNvSpPr>
            <a:spLocks noGrp="1"/>
          </p:cNvSpPr>
          <p:nvPr>
            <p:ph type="title"/>
          </p:nvPr>
        </p:nvSpPr>
        <p:spPr>
          <a:xfrm>
            <a:off x="457200" y="381000"/>
            <a:ext cx="7239000" cy="457200"/>
          </a:xfrm>
        </p:spPr>
        <p:txBody>
          <a:bodyPr vert="horz" lIns="91440" tIns="45720" rIns="91440" bIns="45720" rtlCol="0" anchor="ctr">
            <a:noAutofit/>
          </a:bodyPr>
          <a:lstStyle/>
          <a:p>
            <a:pPr algn="l"/>
            <a:r>
              <a:rPr lang="en-US" sz="3200" b="1" dirty="0">
                <a:solidFill>
                  <a:schemeClr val="accent2">
                    <a:lumMod val="50000"/>
                  </a:schemeClr>
                </a:solidFill>
              </a:rPr>
              <a:t> Some of the key points are…</a:t>
            </a:r>
          </a:p>
        </p:txBody>
      </p:sp>
      <p:cxnSp>
        <p:nvCxnSpPr>
          <p:cNvPr id="8" name="Straight Connector 7"/>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82799185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763000" cy="639762"/>
          </a:xfrm>
        </p:spPr>
        <p:txBody>
          <a:bodyPr vert="horz" lIns="91440" tIns="45720" rIns="91440" bIns="45720" rtlCol="0" anchor="ctr">
            <a:noAutofit/>
          </a:bodyPr>
          <a:lstStyle/>
          <a:p>
            <a:pPr algn="l"/>
            <a:r>
              <a:rPr lang="en-US" sz="3200" b="1" dirty="0">
                <a:solidFill>
                  <a:schemeClr val="accent2">
                    <a:lumMod val="50000"/>
                  </a:schemeClr>
                </a:solidFill>
              </a:rPr>
              <a:t>So let’s discuss the main components of </a:t>
            </a:r>
            <a:r>
              <a:rPr lang="en-US" sz="3200" b="1" dirty="0" err="1">
                <a:solidFill>
                  <a:schemeClr val="accent2">
                    <a:lumMod val="50000"/>
                  </a:schemeClr>
                </a:solidFill>
              </a:rPr>
              <a:t>AngularJS</a:t>
            </a:r>
            <a:r>
              <a:rPr lang="en-US" sz="3200" b="1" dirty="0">
                <a:solidFill>
                  <a:schemeClr val="accent2">
                    <a:lumMod val="50000"/>
                  </a:schemeClr>
                </a:solidFill>
              </a:rPr>
              <a:t>.</a:t>
            </a:r>
          </a:p>
        </p:txBody>
      </p:sp>
      <p:sp>
        <p:nvSpPr>
          <p:cNvPr id="3" name="Content Placeholder 2"/>
          <p:cNvSpPr>
            <a:spLocks noGrp="1"/>
          </p:cNvSpPr>
          <p:nvPr>
            <p:ph idx="1"/>
          </p:nvPr>
        </p:nvSpPr>
        <p:spPr/>
        <p:txBody>
          <a:bodyPr>
            <a:normAutofit/>
          </a:bodyPr>
          <a:lstStyle/>
          <a:p>
            <a:pPr algn="just"/>
            <a:r>
              <a:rPr lang="en-US" sz="2400" b="1" dirty="0">
                <a:solidFill>
                  <a:srgbClr val="FF0000"/>
                </a:solidFill>
              </a:rPr>
              <a:t>Controller </a:t>
            </a:r>
            <a:r>
              <a:rPr lang="en-US" sz="2200" b="1" dirty="0"/>
              <a:t>– It is main component of </a:t>
            </a:r>
            <a:r>
              <a:rPr lang="en-US" sz="2200" b="1" dirty="0" err="1"/>
              <a:t>AngularJS</a:t>
            </a:r>
            <a:r>
              <a:rPr lang="en-US" sz="2200" b="1" dirty="0"/>
              <a:t> and contains the state and logic both. It acts as bridge between services and views.</a:t>
            </a:r>
          </a:p>
          <a:p>
            <a:pPr algn="just"/>
            <a:r>
              <a:rPr lang="en-US" sz="2400" b="1" dirty="0">
                <a:solidFill>
                  <a:srgbClr val="FF0000"/>
                </a:solidFill>
              </a:rPr>
              <a:t>Views/Directives</a:t>
            </a:r>
            <a:r>
              <a:rPr lang="en-US" sz="2400" b="1" dirty="0"/>
              <a:t> –  </a:t>
            </a:r>
            <a:r>
              <a:rPr lang="en-US" sz="2200" b="1" dirty="0"/>
              <a:t>Here we generate the UI. Directives extends the HTML element and enables us to generate the complex html easily. Controllers talks to view to both directions.</a:t>
            </a:r>
          </a:p>
          <a:p>
            <a:pPr algn="just"/>
            <a:r>
              <a:rPr lang="en-US" sz="2400" b="1" dirty="0">
                <a:solidFill>
                  <a:srgbClr val="FF0000"/>
                </a:solidFill>
              </a:rPr>
              <a:t>Services</a:t>
            </a:r>
            <a:r>
              <a:rPr lang="en-US" sz="2400" b="1" dirty="0"/>
              <a:t> – </a:t>
            </a:r>
            <a:r>
              <a:rPr lang="en-US" sz="2200" b="1" dirty="0"/>
              <a:t>It contains the core logic and state of the application. In it, we can communicate to server to get and post the data.</a:t>
            </a:r>
          </a:p>
          <a:p>
            <a:pPr algn="just"/>
            <a:endParaRPr lang="en-US" sz="2200" b="1" dirty="0"/>
          </a:p>
          <a:p>
            <a:r>
              <a:rPr lang="en-US" sz="2200" b="1" dirty="0">
                <a:solidFill>
                  <a:srgbClr val="C00000"/>
                </a:solidFill>
              </a:rPr>
              <a:t>See all the above components glued with each other</a:t>
            </a:r>
          </a:p>
        </p:txBody>
      </p:sp>
      <p:sp>
        <p:nvSpPr>
          <p:cNvPr id="6" name="Footer Placeholder 3"/>
          <p:cNvSpPr txBox="1">
            <a:spLocks/>
          </p:cNvSpPr>
          <p:nvPr/>
        </p:nvSpPr>
        <p:spPr>
          <a:xfrm>
            <a:off x="6705600" y="63246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Continue…</a:t>
            </a:r>
          </a:p>
        </p:txBody>
      </p:sp>
      <p:cxnSp>
        <p:nvCxnSpPr>
          <p:cNvPr id="7" name="Straight Connector 6"/>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5105400"/>
            <a:ext cx="5981700" cy="1219200"/>
          </a:xfrm>
          <a:prstGeom prst="rect">
            <a:avLst/>
          </a:prstGeom>
        </p:spPr>
      </p:pic>
    </p:spTree>
    <p:extLst>
      <p:ext uri="{BB962C8B-B14F-4D97-AF65-F5344CB8AC3E}">
        <p14:creationId xmlns:p14="http://schemas.microsoft.com/office/powerpoint/2010/main" val="77299708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304800" y="274638"/>
            <a:ext cx="8763000" cy="639762"/>
          </a:xfrm>
        </p:spPr>
        <p:txBody>
          <a:bodyPr vert="horz" lIns="91440" tIns="45720" rIns="91440" bIns="45720" rtlCol="0" anchor="ctr">
            <a:noAutofit/>
          </a:bodyPr>
          <a:lstStyle/>
          <a:p>
            <a:pPr algn="l"/>
            <a:r>
              <a:rPr lang="en-US" sz="3200" b="1" dirty="0">
                <a:solidFill>
                  <a:schemeClr val="accent2">
                    <a:lumMod val="50000"/>
                  </a:schemeClr>
                </a:solidFill>
              </a:rPr>
              <a:t>Some of the features are…</a:t>
            </a:r>
          </a:p>
        </p:txBody>
      </p:sp>
      <p:cxnSp>
        <p:nvCxnSpPr>
          <p:cNvPr id="7" name="Straight Connector 6"/>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0458452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3429000" cy="563562"/>
          </a:xfrm>
        </p:spPr>
        <p:txBody>
          <a:bodyPr vert="horz" lIns="91440" tIns="45720" rIns="91440" bIns="45720" rtlCol="0" anchor="ctr">
            <a:noAutofit/>
          </a:bodyPr>
          <a:lstStyle/>
          <a:p>
            <a:pPr algn="l"/>
            <a:r>
              <a:rPr lang="en-US" sz="3200" b="1" dirty="0">
                <a:solidFill>
                  <a:schemeClr val="accent2">
                    <a:lumMod val="50000"/>
                  </a:schemeClr>
                </a:solidFill>
              </a:rPr>
              <a:t>Getting  Started…..</a:t>
            </a:r>
          </a:p>
        </p:txBody>
      </p:sp>
      <p:sp>
        <p:nvSpPr>
          <p:cNvPr id="2" name="Content Placeholder 1"/>
          <p:cNvSpPr>
            <a:spLocks noGrp="1"/>
          </p:cNvSpPr>
          <p:nvPr>
            <p:ph idx="1"/>
          </p:nvPr>
        </p:nvSpPr>
        <p:spPr/>
        <p:txBody>
          <a:bodyPr>
            <a:normAutofit/>
          </a:bodyPr>
          <a:lstStyle/>
          <a:p>
            <a:pPr>
              <a:lnSpc>
                <a:spcPct val="90000"/>
              </a:lnSpc>
            </a:pPr>
            <a:r>
              <a:rPr lang="en-US" sz="2200" b="1" dirty="0"/>
              <a:t>To use </a:t>
            </a:r>
            <a:r>
              <a:rPr lang="en-US" sz="2200" b="1" dirty="0" err="1"/>
              <a:t>AngularJS</a:t>
            </a:r>
            <a:r>
              <a:rPr lang="en-US" sz="2200" b="1" dirty="0"/>
              <a:t>, you must include it as a reference in your HTML page</a:t>
            </a:r>
          </a:p>
          <a:p>
            <a:pPr marL="914400" lvl="2" indent="0">
              <a:lnSpc>
                <a:spcPts val="1500"/>
              </a:lnSpc>
              <a:buNone/>
            </a:pPr>
            <a:r>
              <a:rPr lang="en-US" sz="2000" b="1" dirty="0">
                <a:solidFill>
                  <a:srgbClr val="C00000"/>
                </a:solidFill>
              </a:rPr>
              <a:t>&lt;script </a:t>
            </a:r>
            <a:r>
              <a:rPr lang="en-US" sz="2000" b="1" dirty="0">
                <a:solidFill>
                  <a:srgbClr val="0000FF"/>
                </a:solidFill>
              </a:rPr>
              <a:t>src=“angular.min.js”</a:t>
            </a:r>
            <a:r>
              <a:rPr lang="en-US" sz="2000" b="1" dirty="0">
                <a:solidFill>
                  <a:srgbClr val="C00000"/>
                </a:solidFill>
              </a:rPr>
              <a:t>&gt;&lt;/script&gt;</a:t>
            </a:r>
          </a:p>
          <a:p>
            <a:pPr marL="914400" lvl="2" indent="0">
              <a:lnSpc>
                <a:spcPts val="1500"/>
              </a:lnSpc>
              <a:buNone/>
            </a:pPr>
            <a:r>
              <a:rPr lang="en-US" sz="2000" b="1" dirty="0">
                <a:solidFill>
                  <a:srgbClr val="0000FF"/>
                </a:solidFill>
              </a:rPr>
              <a:t>		</a:t>
            </a:r>
            <a:r>
              <a:rPr lang="en-US" sz="2000" b="1" dirty="0"/>
              <a:t>(OR)</a:t>
            </a:r>
          </a:p>
          <a:p>
            <a:pPr marL="914400" lvl="2" indent="0">
              <a:lnSpc>
                <a:spcPts val="1500"/>
              </a:lnSpc>
              <a:buNone/>
            </a:pPr>
            <a:r>
              <a:rPr lang="en-US" sz="2000" b="1" dirty="0">
                <a:solidFill>
                  <a:srgbClr val="C00000"/>
                </a:solidFill>
              </a:rPr>
              <a:t>&lt;script </a:t>
            </a:r>
            <a:r>
              <a:rPr lang="en-US" sz="2000" b="1" dirty="0" err="1">
                <a:solidFill>
                  <a:srgbClr val="0000FF"/>
                </a:solidFill>
              </a:rPr>
              <a:t>src</a:t>
            </a:r>
            <a:r>
              <a:rPr lang="en-US" sz="2000" b="1" dirty="0">
                <a:solidFill>
                  <a:srgbClr val="0000FF"/>
                </a:solidFill>
              </a:rPr>
              <a:t>="http://code.angularjs.org/angular-1.0.1.js"</a:t>
            </a:r>
            <a:r>
              <a:rPr lang="en-US" sz="2000" b="1" dirty="0">
                <a:solidFill>
                  <a:srgbClr val="C00000"/>
                </a:solidFill>
              </a:rPr>
              <a:t>&gt;&lt;/script&gt;</a:t>
            </a:r>
            <a:r>
              <a:rPr lang="en-US" sz="2000" b="1" dirty="0">
                <a:solidFill>
                  <a:srgbClr val="0000FF"/>
                </a:solidFill>
              </a:rPr>
              <a:t> </a:t>
            </a:r>
          </a:p>
          <a:p>
            <a:pPr marL="914400" lvl="2" indent="0">
              <a:lnSpc>
                <a:spcPts val="1500"/>
              </a:lnSpc>
              <a:buNone/>
            </a:pPr>
            <a:r>
              <a:rPr lang="en-US" sz="2000" b="1" dirty="0">
                <a:solidFill>
                  <a:srgbClr val="0000FF"/>
                </a:solidFill>
              </a:rPr>
              <a:t>		</a:t>
            </a:r>
            <a:r>
              <a:rPr lang="en-US" sz="2000" b="1" dirty="0"/>
              <a:t>(OR)</a:t>
            </a:r>
          </a:p>
          <a:p>
            <a:pPr marL="914400" lvl="2" indent="0">
              <a:lnSpc>
                <a:spcPts val="1500"/>
              </a:lnSpc>
              <a:buNone/>
            </a:pPr>
            <a:r>
              <a:rPr lang="en-US" sz="2000" b="1" dirty="0">
                <a:solidFill>
                  <a:srgbClr val="C00000"/>
                </a:solidFill>
              </a:rPr>
              <a:t>&lt;script </a:t>
            </a:r>
            <a:r>
              <a:rPr lang="en-US" sz="2000" b="1" dirty="0" err="1">
                <a:solidFill>
                  <a:srgbClr val="0000FF"/>
                </a:solidFill>
              </a:rPr>
              <a:t>src</a:t>
            </a:r>
            <a:r>
              <a:rPr lang="en-US" sz="2000" b="1" dirty="0">
                <a:solidFill>
                  <a:srgbClr val="0000FF"/>
                </a:solidFill>
              </a:rPr>
              <a:t>="https://ajax.googleapis.com/</a:t>
            </a:r>
            <a:r>
              <a:rPr lang="en-US" sz="2000" b="1" dirty="0" err="1">
                <a:solidFill>
                  <a:srgbClr val="0000FF"/>
                </a:solidFill>
              </a:rPr>
              <a:t>ajax</a:t>
            </a:r>
            <a:r>
              <a:rPr lang="en-US" sz="2000" b="1" dirty="0">
                <a:solidFill>
                  <a:srgbClr val="0000FF"/>
                </a:solidFill>
              </a:rPr>
              <a:t>/libs/</a:t>
            </a:r>
            <a:r>
              <a:rPr lang="en-US" sz="2000" b="1" dirty="0" err="1">
                <a:solidFill>
                  <a:srgbClr val="0000FF"/>
                </a:solidFill>
              </a:rPr>
              <a:t>angularjs</a:t>
            </a:r>
            <a:r>
              <a:rPr lang="en-US" sz="2000" b="1" dirty="0">
                <a:solidFill>
                  <a:srgbClr val="0000FF"/>
                </a:solidFill>
              </a:rPr>
              <a:t>/1.0.7/angular.min.js" type="text/</a:t>
            </a:r>
            <a:r>
              <a:rPr lang="en-US" sz="2000" b="1" dirty="0" err="1">
                <a:solidFill>
                  <a:srgbClr val="0000FF"/>
                </a:solidFill>
              </a:rPr>
              <a:t>javascript</a:t>
            </a:r>
            <a:r>
              <a:rPr lang="en-US" sz="2000" b="1" dirty="0">
                <a:solidFill>
                  <a:srgbClr val="C00000"/>
                </a:solidFill>
              </a:rPr>
              <a:t>"&gt;&lt;/script&gt;</a:t>
            </a:r>
          </a:p>
          <a:p>
            <a:pPr marL="0" lvl="2" indent="0">
              <a:buNone/>
            </a:pPr>
            <a:r>
              <a:rPr lang="en-US" sz="1600" b="1" dirty="0">
                <a:solidFill>
                  <a:srgbClr val="FF0000"/>
                </a:solidFill>
              </a:rPr>
              <a:t>Note: Use Google’s CDN is recommended. Google’s servers are very fast, and the scripts cacheable across applications.</a:t>
            </a:r>
            <a:endParaRPr lang="en-US" sz="2000" b="1" dirty="0">
              <a:solidFill>
                <a:srgbClr val="C00000"/>
              </a:solidFill>
            </a:endParaRPr>
          </a:p>
          <a:p>
            <a:pPr>
              <a:lnSpc>
                <a:spcPct val="90000"/>
              </a:lnSpc>
            </a:pPr>
            <a:r>
              <a:rPr lang="en-US" sz="2200" b="1" dirty="0"/>
              <a:t>Add  a  directive  in HTML  tag called  ng-app to indicate  that  this is using Angular JS.</a:t>
            </a:r>
          </a:p>
          <a:p>
            <a:pPr marL="914400" lvl="2" indent="0">
              <a:lnSpc>
                <a:spcPct val="80000"/>
              </a:lnSpc>
              <a:buNone/>
            </a:pPr>
            <a:r>
              <a:rPr lang="en-US" sz="2000" b="1" dirty="0">
                <a:solidFill>
                  <a:srgbClr val="0000FF"/>
                </a:solidFill>
              </a:rPr>
              <a:t>&lt;html </a:t>
            </a:r>
            <a:r>
              <a:rPr lang="en-US" sz="2000" b="1" dirty="0">
                <a:solidFill>
                  <a:srgbClr val="FF0000"/>
                </a:solidFill>
              </a:rPr>
              <a:t>ng-app</a:t>
            </a:r>
            <a:r>
              <a:rPr lang="en-US" sz="2000" b="1" dirty="0">
                <a:solidFill>
                  <a:srgbClr val="0000FF"/>
                </a:solidFill>
              </a:rPr>
              <a:t>&gt;&lt;/html&gt; </a:t>
            </a:r>
            <a:r>
              <a:rPr lang="en-US" sz="2000" b="1" dirty="0"/>
              <a:t>(or) </a:t>
            </a:r>
            <a:r>
              <a:rPr lang="en-US" sz="2000" b="1" dirty="0">
                <a:solidFill>
                  <a:srgbClr val="0000FF"/>
                </a:solidFill>
              </a:rPr>
              <a:t>&lt;body </a:t>
            </a:r>
            <a:r>
              <a:rPr lang="en-US" sz="2000" b="1" dirty="0">
                <a:solidFill>
                  <a:srgbClr val="FF0000"/>
                </a:solidFill>
              </a:rPr>
              <a:t>ng-app</a:t>
            </a:r>
            <a:r>
              <a:rPr lang="en-US" sz="2000" b="1" dirty="0">
                <a:solidFill>
                  <a:srgbClr val="0000FF"/>
                </a:solidFill>
              </a:rPr>
              <a:t>&gt;&lt;/body&gt;</a:t>
            </a:r>
          </a:p>
          <a:p>
            <a:pPr marL="0" indent="0">
              <a:buNone/>
            </a:pPr>
            <a:endParaRPr lang="en-US" dirty="0">
              <a:solidFill>
                <a:srgbClr val="002060"/>
              </a:solidFill>
            </a:endParaRPr>
          </a:p>
          <a:p>
            <a:pPr marL="0" indent="0">
              <a:buNone/>
            </a:pPr>
            <a:endParaRPr lang="en-US" dirty="0"/>
          </a:p>
          <a:p>
            <a:pPr marL="0" indent="0">
              <a:buNone/>
            </a:pPr>
            <a:endParaRPr lang="en-US" dirty="0"/>
          </a:p>
          <a:p>
            <a:endParaRPr lang="en-US" dirty="0">
              <a:solidFill>
                <a:schemeClr val="accent6">
                  <a:lumMod val="50000"/>
                </a:schemeClr>
              </a:solidFill>
            </a:endParaRPr>
          </a:p>
        </p:txBody>
      </p:sp>
      <p:sp>
        <p:nvSpPr>
          <p:cNvPr id="5" name="Rectangular Callout 4"/>
          <p:cNvSpPr/>
          <p:nvPr/>
        </p:nvSpPr>
        <p:spPr>
          <a:xfrm flipV="1">
            <a:off x="5562600" y="5867400"/>
            <a:ext cx="1905000" cy="381000"/>
          </a:xfrm>
          <a:prstGeom prst="wedgeRectCallout">
            <a:avLst>
              <a:gd name="adj1" fmla="val -65195"/>
              <a:gd name="adj2" fmla="val 1747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t>Directive</a:t>
            </a:r>
          </a:p>
        </p:txBody>
      </p:sp>
      <p:sp>
        <p:nvSpPr>
          <p:cNvPr id="6" name="Rectangular Callout 5"/>
          <p:cNvSpPr/>
          <p:nvPr/>
        </p:nvSpPr>
        <p:spPr>
          <a:xfrm flipV="1">
            <a:off x="2743200" y="5867400"/>
            <a:ext cx="1905000" cy="381000"/>
          </a:xfrm>
          <a:prstGeom prst="wedgeRectCallout">
            <a:avLst>
              <a:gd name="adj1" fmla="val -63014"/>
              <a:gd name="adj2" fmla="val 18206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t>Directive</a:t>
            </a:r>
          </a:p>
        </p:txBody>
      </p:sp>
      <p:cxnSp>
        <p:nvCxnSpPr>
          <p:cNvPr id="7" name="Straight Connector 6"/>
          <p:cNvCxnSpPr/>
          <p:nvPr/>
        </p:nvCxnSpPr>
        <p:spPr>
          <a:xfrm>
            <a:off x="0" y="914400"/>
            <a:ext cx="914400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6416179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487362"/>
          </a:xfrm>
        </p:spPr>
        <p:txBody>
          <a:bodyPr vert="horz" lIns="91440" tIns="45720" rIns="91440" bIns="45720" rtlCol="0" anchor="ctr">
            <a:noAutofit/>
          </a:bodyPr>
          <a:lstStyle/>
          <a:p>
            <a:pPr algn="l"/>
            <a:r>
              <a:rPr lang="en-US" sz="3200" b="1" dirty="0">
                <a:solidFill>
                  <a:schemeClr val="accent2">
                    <a:lumMod val="50000"/>
                  </a:schemeClr>
                </a:solidFill>
              </a:rPr>
              <a:t>Basic Example of </a:t>
            </a:r>
            <a:r>
              <a:rPr lang="en-US" sz="3200" b="1" dirty="0" err="1">
                <a:solidFill>
                  <a:schemeClr val="accent2">
                    <a:lumMod val="50000"/>
                  </a:schemeClr>
                </a:solidFill>
              </a:rPr>
              <a:t>AngularJS</a:t>
            </a:r>
            <a:r>
              <a:rPr lang="en-US" sz="3200" b="1" dirty="0">
                <a:solidFill>
                  <a:schemeClr val="accent2">
                    <a:lumMod val="50000"/>
                  </a:schemeClr>
                </a:solidFill>
              </a:rPr>
              <a:t> </a:t>
            </a:r>
          </a:p>
        </p:txBody>
      </p:sp>
      <p:sp>
        <p:nvSpPr>
          <p:cNvPr id="3" name="Content Placeholder 2"/>
          <p:cNvSpPr>
            <a:spLocks noGrp="1"/>
          </p:cNvSpPr>
          <p:nvPr>
            <p:ph idx="1"/>
          </p:nvPr>
        </p:nvSpPr>
        <p:spPr>
          <a:xfrm>
            <a:off x="381000" y="838200"/>
            <a:ext cx="8534400" cy="6019800"/>
          </a:xfrm>
        </p:spPr>
        <p:txBody>
          <a:bodyPr>
            <a:normAutofit fontScale="92500"/>
          </a:bodyPr>
          <a:lstStyle/>
          <a:p>
            <a:pPr marL="0" indent="0">
              <a:lnSpc>
                <a:spcPts val="1500"/>
              </a:lnSpc>
              <a:buNone/>
            </a:pPr>
            <a:r>
              <a:rPr lang="en-US" sz="2200" b="1" dirty="0">
                <a:solidFill>
                  <a:srgbClr val="0070C0"/>
                </a:solidFill>
              </a:rPr>
              <a:t>&lt;!DOCTYPE html&gt;</a:t>
            </a:r>
          </a:p>
          <a:p>
            <a:pPr marL="0" indent="0">
              <a:lnSpc>
                <a:spcPts val="1500"/>
              </a:lnSpc>
              <a:buNone/>
            </a:pPr>
            <a:r>
              <a:rPr lang="en-US" sz="2200" b="1" dirty="0">
                <a:solidFill>
                  <a:srgbClr val="0070C0"/>
                </a:solidFill>
              </a:rPr>
              <a:t>&lt;</a:t>
            </a:r>
            <a:r>
              <a:rPr lang="en-US" sz="2200" b="1" dirty="0">
                <a:solidFill>
                  <a:schemeClr val="accent2">
                    <a:lumMod val="75000"/>
                  </a:schemeClr>
                </a:solidFill>
              </a:rPr>
              <a:t>html</a:t>
            </a:r>
            <a:r>
              <a:rPr lang="en-US" sz="2200" b="1" dirty="0">
                <a:solidFill>
                  <a:srgbClr val="0070C0"/>
                </a:solidFill>
              </a:rPr>
              <a:t>&gt;</a:t>
            </a:r>
          </a:p>
          <a:p>
            <a:pPr marL="400050" lvl="1" indent="0">
              <a:lnSpc>
                <a:spcPts val="1500"/>
              </a:lnSpc>
              <a:buNone/>
            </a:pPr>
            <a:r>
              <a:rPr lang="en-US" sz="2200" b="1" dirty="0"/>
              <a:t> </a:t>
            </a:r>
            <a:r>
              <a:rPr lang="en-US" sz="2200" b="1" dirty="0">
                <a:solidFill>
                  <a:srgbClr val="0070C0"/>
                </a:solidFill>
              </a:rPr>
              <a:t>&lt;</a:t>
            </a:r>
            <a:r>
              <a:rPr lang="en-US" sz="2200" b="1" dirty="0">
                <a:solidFill>
                  <a:schemeClr val="accent2">
                    <a:lumMod val="75000"/>
                  </a:schemeClr>
                </a:solidFill>
              </a:rPr>
              <a:t>head</a:t>
            </a:r>
            <a:r>
              <a:rPr lang="en-US" sz="2200" b="1" dirty="0">
                <a:solidFill>
                  <a:srgbClr val="0070C0"/>
                </a:solidFill>
              </a:rPr>
              <a:t>&gt;</a:t>
            </a:r>
            <a:r>
              <a:rPr lang="en-US" sz="2200" b="1" dirty="0"/>
              <a:t> </a:t>
            </a:r>
          </a:p>
          <a:p>
            <a:pPr marL="400050" lvl="1" indent="0">
              <a:lnSpc>
                <a:spcPts val="1500"/>
              </a:lnSpc>
              <a:buNone/>
            </a:pPr>
            <a:r>
              <a:rPr lang="en-US" sz="2200" b="1" dirty="0"/>
              <a:t>	</a:t>
            </a:r>
            <a:r>
              <a:rPr lang="en-US" sz="2200" b="1" dirty="0">
                <a:solidFill>
                  <a:srgbClr val="C00000"/>
                </a:solidFill>
              </a:rPr>
              <a:t>&lt;script </a:t>
            </a:r>
            <a:r>
              <a:rPr lang="en-US" sz="2200" b="1" dirty="0" err="1"/>
              <a:t>src</a:t>
            </a:r>
            <a:r>
              <a:rPr lang="en-US" sz="2200" b="1" dirty="0"/>
              <a:t>="</a:t>
            </a:r>
            <a:r>
              <a:rPr lang="en-US" sz="2200" b="1" dirty="0">
                <a:solidFill>
                  <a:srgbClr val="0070C0"/>
                </a:solidFill>
              </a:rPr>
              <a:t>angular.min.js</a:t>
            </a:r>
            <a:r>
              <a:rPr lang="en-US" sz="2200" b="1" dirty="0">
                <a:solidFill>
                  <a:srgbClr val="C00000"/>
                </a:solidFill>
              </a:rPr>
              <a:t>"&gt;&lt;/script&gt;</a:t>
            </a:r>
            <a:r>
              <a:rPr lang="en-US" sz="2200" b="1" dirty="0"/>
              <a:t> </a:t>
            </a:r>
          </a:p>
          <a:p>
            <a:pPr marL="400050" lvl="1" indent="0">
              <a:lnSpc>
                <a:spcPts val="1500"/>
              </a:lnSpc>
              <a:buNone/>
            </a:pPr>
            <a:r>
              <a:rPr lang="en-US" sz="2200" b="1" dirty="0">
                <a:solidFill>
                  <a:srgbClr val="0070C0"/>
                </a:solidFill>
              </a:rPr>
              <a:t>&lt;/</a:t>
            </a:r>
            <a:r>
              <a:rPr lang="en-US" sz="2200" b="1" dirty="0">
                <a:solidFill>
                  <a:schemeClr val="accent2">
                    <a:lumMod val="75000"/>
                  </a:schemeClr>
                </a:solidFill>
              </a:rPr>
              <a:t>head</a:t>
            </a:r>
            <a:r>
              <a:rPr lang="en-US" sz="2200" b="1" dirty="0">
                <a:solidFill>
                  <a:srgbClr val="0070C0"/>
                </a:solidFill>
              </a:rPr>
              <a:t>&gt;</a:t>
            </a:r>
            <a:r>
              <a:rPr lang="en-US" sz="2200" b="1" dirty="0"/>
              <a:t> </a:t>
            </a:r>
          </a:p>
          <a:p>
            <a:pPr marL="400050" lvl="1" indent="0">
              <a:lnSpc>
                <a:spcPts val="1500"/>
              </a:lnSpc>
              <a:buNone/>
            </a:pPr>
            <a:r>
              <a:rPr lang="en-US" sz="2200" b="1" dirty="0">
                <a:solidFill>
                  <a:srgbClr val="0070C0"/>
                </a:solidFill>
              </a:rPr>
              <a:t>&lt;</a:t>
            </a:r>
            <a:r>
              <a:rPr lang="en-US" sz="2200" b="1" dirty="0">
                <a:solidFill>
                  <a:schemeClr val="accent2">
                    <a:lumMod val="75000"/>
                  </a:schemeClr>
                </a:solidFill>
              </a:rPr>
              <a:t>body</a:t>
            </a:r>
            <a:r>
              <a:rPr lang="en-US" sz="2200" b="1" dirty="0"/>
              <a:t> </a:t>
            </a:r>
            <a:r>
              <a:rPr lang="en-US" sz="2200" b="1" dirty="0">
                <a:solidFill>
                  <a:srgbClr val="FF0000"/>
                </a:solidFill>
              </a:rPr>
              <a:t>ng-app</a:t>
            </a:r>
            <a:r>
              <a:rPr lang="en-US" sz="2200" b="1" dirty="0"/>
              <a:t> &gt; &lt;input </a:t>
            </a:r>
            <a:r>
              <a:rPr lang="en-US" sz="2200" b="1" dirty="0">
                <a:solidFill>
                  <a:srgbClr val="FF0000"/>
                </a:solidFill>
              </a:rPr>
              <a:t>ng-model</a:t>
            </a:r>
            <a:r>
              <a:rPr lang="en-US" sz="2200" b="1" dirty="0"/>
              <a:t>="</a:t>
            </a:r>
            <a:r>
              <a:rPr lang="en-US" sz="2200" b="1" dirty="0" err="1">
                <a:solidFill>
                  <a:srgbClr val="0070C0"/>
                </a:solidFill>
              </a:rPr>
              <a:t>msg</a:t>
            </a:r>
            <a:r>
              <a:rPr lang="en-US" sz="2200" b="1" dirty="0"/>
              <a:t>" /&gt; </a:t>
            </a:r>
          </a:p>
          <a:p>
            <a:pPr marL="800100" lvl="2" indent="0">
              <a:lnSpc>
                <a:spcPts val="1500"/>
              </a:lnSpc>
              <a:buNone/>
            </a:pPr>
            <a:r>
              <a:rPr lang="en-US" sz="2200" b="1" dirty="0">
                <a:solidFill>
                  <a:srgbClr val="0070C0"/>
                </a:solidFill>
              </a:rPr>
              <a:t>&lt;</a:t>
            </a:r>
            <a:r>
              <a:rPr lang="en-US" sz="2200" b="1" dirty="0">
                <a:solidFill>
                  <a:schemeClr val="accent2">
                    <a:lumMod val="75000"/>
                  </a:schemeClr>
                </a:solidFill>
              </a:rPr>
              <a:t>p</a:t>
            </a:r>
            <a:r>
              <a:rPr lang="en-US" sz="2200" b="1" dirty="0">
                <a:solidFill>
                  <a:srgbClr val="0070C0"/>
                </a:solidFill>
              </a:rPr>
              <a:t>&gt;</a:t>
            </a:r>
          </a:p>
          <a:p>
            <a:pPr marL="800100" lvl="2" indent="0">
              <a:lnSpc>
                <a:spcPts val="1500"/>
              </a:lnSpc>
              <a:buNone/>
            </a:pPr>
            <a:r>
              <a:rPr lang="en-US" sz="2200" b="1" dirty="0"/>
              <a:t>		{{</a:t>
            </a:r>
            <a:r>
              <a:rPr lang="en-US" sz="2200" b="1" dirty="0" err="1"/>
              <a:t>msg</a:t>
            </a:r>
            <a:r>
              <a:rPr lang="en-US" sz="2200" b="1" dirty="0"/>
              <a:t>}}</a:t>
            </a:r>
          </a:p>
          <a:p>
            <a:pPr marL="800100" lvl="2" indent="0">
              <a:lnSpc>
                <a:spcPts val="1500"/>
              </a:lnSpc>
              <a:buNone/>
            </a:pPr>
            <a:r>
              <a:rPr lang="en-US" sz="2200" b="1" dirty="0">
                <a:solidFill>
                  <a:srgbClr val="0070C0"/>
                </a:solidFill>
              </a:rPr>
              <a:t>&lt;/</a:t>
            </a:r>
            <a:r>
              <a:rPr lang="en-US" sz="2200" b="1" dirty="0">
                <a:solidFill>
                  <a:schemeClr val="accent2">
                    <a:lumMod val="75000"/>
                  </a:schemeClr>
                </a:solidFill>
              </a:rPr>
              <a:t>p</a:t>
            </a:r>
            <a:r>
              <a:rPr lang="en-US" sz="2200" b="1" dirty="0">
                <a:solidFill>
                  <a:srgbClr val="0070C0"/>
                </a:solidFill>
              </a:rPr>
              <a:t>&gt; </a:t>
            </a:r>
          </a:p>
          <a:p>
            <a:pPr marL="400050" lvl="1" indent="0">
              <a:lnSpc>
                <a:spcPts val="1500"/>
              </a:lnSpc>
              <a:buNone/>
            </a:pPr>
            <a:r>
              <a:rPr lang="en-US" sz="2200" b="1" dirty="0">
                <a:solidFill>
                  <a:srgbClr val="0070C0"/>
                </a:solidFill>
              </a:rPr>
              <a:t>&lt;/</a:t>
            </a:r>
            <a:r>
              <a:rPr lang="en-US" sz="2200" b="1" dirty="0">
                <a:solidFill>
                  <a:schemeClr val="accent2">
                    <a:lumMod val="75000"/>
                  </a:schemeClr>
                </a:solidFill>
              </a:rPr>
              <a:t>body</a:t>
            </a:r>
            <a:r>
              <a:rPr lang="en-US" sz="2200" b="1" dirty="0">
                <a:solidFill>
                  <a:srgbClr val="0070C0"/>
                </a:solidFill>
              </a:rPr>
              <a:t>&gt; </a:t>
            </a:r>
          </a:p>
          <a:p>
            <a:pPr marL="0" indent="0">
              <a:lnSpc>
                <a:spcPts val="1500"/>
              </a:lnSpc>
              <a:buNone/>
            </a:pPr>
            <a:r>
              <a:rPr lang="en-US" sz="2200" b="1" dirty="0">
                <a:solidFill>
                  <a:srgbClr val="0070C0"/>
                </a:solidFill>
              </a:rPr>
              <a:t>&lt;/</a:t>
            </a:r>
            <a:r>
              <a:rPr lang="en-US" sz="2200" b="1" dirty="0">
                <a:solidFill>
                  <a:schemeClr val="accent2">
                    <a:lumMod val="75000"/>
                  </a:schemeClr>
                </a:solidFill>
              </a:rPr>
              <a:t>html</a:t>
            </a:r>
            <a:r>
              <a:rPr lang="en-US" sz="2200" b="1" dirty="0">
                <a:solidFill>
                  <a:srgbClr val="0070C0"/>
                </a:solidFill>
              </a:rPr>
              <a:t>&gt;</a:t>
            </a:r>
          </a:p>
          <a:p>
            <a:pPr marL="0" indent="0">
              <a:buNone/>
            </a:pPr>
            <a:r>
              <a:rPr lang="en-US" sz="2400" b="1" dirty="0">
                <a:solidFill>
                  <a:srgbClr val="C00000"/>
                </a:solidFill>
              </a:rPr>
              <a:t>When </a:t>
            </a:r>
            <a:r>
              <a:rPr lang="en-US" sz="2400" b="1" dirty="0" err="1">
                <a:solidFill>
                  <a:srgbClr val="C00000"/>
                </a:solidFill>
              </a:rPr>
              <a:t>AngularJS</a:t>
            </a:r>
            <a:r>
              <a:rPr lang="en-US" sz="2400" b="1" dirty="0">
                <a:solidFill>
                  <a:srgbClr val="C00000"/>
                </a:solidFill>
              </a:rPr>
              <a:t> loads, it scans the document for the </a:t>
            </a:r>
            <a:r>
              <a:rPr lang="en-US" sz="2400" b="1" dirty="0" err="1">
                <a:solidFill>
                  <a:srgbClr val="C00000"/>
                </a:solidFill>
              </a:rPr>
              <a:t>ng</a:t>
            </a:r>
            <a:r>
              <a:rPr lang="en-US" sz="2400" b="1" dirty="0">
                <a:solidFill>
                  <a:srgbClr val="C00000"/>
                </a:solidFill>
              </a:rPr>
              <a:t>-app attribute. This tag is usually set to the name of the application's main module. Once the ng-app attribute is found, Angular will process the document, loading the main module and its dependencies, scanning the document for custom directives, and so on.</a:t>
            </a:r>
          </a:p>
          <a:p>
            <a:pPr marL="0" indent="0">
              <a:buNone/>
            </a:pPr>
            <a:r>
              <a:rPr lang="en-US" sz="2400" b="1" dirty="0"/>
              <a:t>The </a:t>
            </a:r>
            <a:r>
              <a:rPr lang="en-US" sz="2400" b="1" dirty="0" err="1"/>
              <a:t>ngModel</a:t>
            </a:r>
            <a:r>
              <a:rPr lang="en-US" sz="2400" b="1" dirty="0"/>
              <a:t> directive binds an </a:t>
            </a:r>
            <a:r>
              <a:rPr lang="en-US" sz="2400" b="1" dirty="0" err="1"/>
              <a:t>input,select</a:t>
            </a:r>
            <a:r>
              <a:rPr lang="en-US" sz="2400" b="1" dirty="0"/>
              <a:t>, </a:t>
            </a:r>
            <a:r>
              <a:rPr lang="en-US" sz="2400" b="1" dirty="0" err="1"/>
              <a:t>textarea</a:t>
            </a:r>
            <a:r>
              <a:rPr lang="en-US" sz="2400" b="1" dirty="0"/>
              <a:t> (or custom form control) to a property on the scope using </a:t>
            </a:r>
            <a:r>
              <a:rPr lang="en-US" sz="2400" b="1" dirty="0" err="1"/>
              <a:t>NgModelController</a:t>
            </a:r>
            <a:r>
              <a:rPr lang="en-US" sz="2400" b="1" dirty="0"/>
              <a:t>, which is created and exposed by this directive.</a:t>
            </a:r>
          </a:p>
          <a:p>
            <a:pPr marL="0" indent="0">
              <a:buNone/>
            </a:pPr>
            <a:endParaRPr lang="en-US" sz="2400" b="1" dirty="0">
              <a:solidFill>
                <a:srgbClr val="C00000"/>
              </a:solidFill>
            </a:endParaRPr>
          </a:p>
          <a:p>
            <a:pPr marL="0" indent="0">
              <a:buNone/>
            </a:pPr>
            <a:endParaRPr lang="en-US" sz="2000" dirty="0">
              <a:solidFill>
                <a:srgbClr val="0070C0"/>
              </a:solidFill>
            </a:endParaRPr>
          </a:p>
        </p:txBody>
      </p:sp>
      <p:sp>
        <p:nvSpPr>
          <p:cNvPr id="5" name="Rectangular Callout 4"/>
          <p:cNvSpPr/>
          <p:nvPr/>
        </p:nvSpPr>
        <p:spPr>
          <a:xfrm flipV="1">
            <a:off x="6380018" y="1066800"/>
            <a:ext cx="1905000" cy="533400"/>
          </a:xfrm>
          <a:prstGeom prst="wedgeRectCallout">
            <a:avLst>
              <a:gd name="adj1" fmla="val -167015"/>
              <a:gd name="adj2" fmla="val -14184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t>Directive</a:t>
            </a:r>
          </a:p>
        </p:txBody>
      </p:sp>
      <p:sp>
        <p:nvSpPr>
          <p:cNvPr id="6" name="Rectangular Callout 5"/>
          <p:cNvSpPr/>
          <p:nvPr/>
        </p:nvSpPr>
        <p:spPr>
          <a:xfrm flipV="1">
            <a:off x="1905000" y="3290455"/>
            <a:ext cx="1676400" cy="381000"/>
          </a:xfrm>
          <a:prstGeom prst="wedgeRectCallout">
            <a:avLst>
              <a:gd name="adj1" fmla="val -62519"/>
              <a:gd name="adj2" fmla="val 30570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t>Directive</a:t>
            </a:r>
          </a:p>
        </p:txBody>
      </p:sp>
      <p:cxnSp>
        <p:nvCxnSpPr>
          <p:cNvPr id="7" name="Straight Connector 6"/>
          <p:cNvCxnSpPr/>
          <p:nvPr/>
        </p:nvCxnSpPr>
        <p:spPr>
          <a:xfrm>
            <a:off x="0" y="762000"/>
            <a:ext cx="9144000" cy="0"/>
          </a:xfrm>
          <a:prstGeom prst="line">
            <a:avLst/>
          </a:prstGeom>
        </p:spPr>
        <p:style>
          <a:lnRef idx="2">
            <a:schemeClr val="accent3"/>
          </a:lnRef>
          <a:fillRef idx="0">
            <a:schemeClr val="accent3"/>
          </a:fillRef>
          <a:effectRef idx="1">
            <a:schemeClr val="accent3"/>
          </a:effectRef>
          <a:fontRef idx="minor">
            <a:schemeClr val="tx1"/>
          </a:fontRef>
        </p:style>
      </p:cxnSp>
      <p:sp>
        <p:nvSpPr>
          <p:cNvPr id="9" name="Rectangular Callout 8"/>
          <p:cNvSpPr/>
          <p:nvPr/>
        </p:nvSpPr>
        <p:spPr>
          <a:xfrm flipV="1">
            <a:off x="5029200" y="2473038"/>
            <a:ext cx="1905000" cy="609600"/>
          </a:xfrm>
          <a:prstGeom prst="wedgeRectCallout">
            <a:avLst>
              <a:gd name="adj1" fmla="val -151015"/>
              <a:gd name="adj2" fmla="val 10103"/>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t>Data binding Expression</a:t>
            </a:r>
          </a:p>
        </p:txBody>
      </p:sp>
    </p:spTree>
    <p:extLst>
      <p:ext uri="{BB962C8B-B14F-4D97-AF65-F5344CB8AC3E}">
        <p14:creationId xmlns:p14="http://schemas.microsoft.com/office/powerpoint/2010/main" val="46764794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FBA46CD28CED4C8649DBA9454F2333" ma:contentTypeVersion="152" ma:contentTypeDescription="Create a new document." ma:contentTypeScope="" ma:versionID="66c4e4a00e5a84cc21c7e764ed33924b">
  <xsd:schema xmlns:xsd="http://www.w3.org/2001/XMLSchema" xmlns:xs="http://www.w3.org/2001/XMLSchema" xmlns:p="http://schemas.microsoft.com/office/2006/metadata/properties" xmlns:ns1="http://schemas.microsoft.com/sharepoint/v3" xmlns:ns2="6511031e-2fb7-4925-a148-475b487b13b7" xmlns:ns3="5b6705c4-c360-42c5-93ae-5a1bef219f3b" xmlns:ns4="02b96429-ed3e-450f-830a-15a78206aa2f" xmlns:ns5="6a4ca24c-d26f-4b85-82a7-e4f3266849cc" xmlns:ns6="68a9658f-3641-411d-a02a-6e80870ada5a" xmlns:ns7="0970bd1c-3ef9-418d-86bf-c38a16d14d0d" targetNamespace="http://schemas.microsoft.com/office/2006/metadata/properties" ma:root="true" ma:fieldsID="463d9e3e79900b6034407d1068cd676d" ns1:_="" ns2:_="" ns3:_="" ns4:_="" ns5:_="" ns6:_="" ns7:_="">
    <xsd:import namespace="http://schemas.microsoft.com/sharepoint/v3"/>
    <xsd:import namespace="6511031e-2fb7-4925-a148-475b487b13b7"/>
    <xsd:import namespace="5b6705c4-c360-42c5-93ae-5a1bef219f3b"/>
    <xsd:import namespace="02b96429-ed3e-450f-830a-15a78206aa2f"/>
    <xsd:import namespace="6a4ca24c-d26f-4b85-82a7-e4f3266849cc"/>
    <xsd:import namespace="68a9658f-3641-411d-a02a-6e80870ada5a"/>
    <xsd:import namespace="0970bd1c-3ef9-418d-86bf-c38a16d14d0d"/>
    <xsd:element name="properties">
      <xsd:complexType>
        <xsd:sequence>
          <xsd:element name="documentManagement">
            <xsd:complexType>
              <xsd:all>
                <xsd:element ref="ns2:SME" minOccurs="0"/>
                <xsd:element ref="ns2:BUPublisher" minOccurs="0"/>
                <xsd:element ref="ns2:Document_x0020_Author" minOccurs="0"/>
                <xsd:element ref="ns2:Document_x0020_Contributor" minOccurs="0"/>
                <xsd:element ref="ns2:Context" minOccurs="0"/>
                <xsd:element ref="ns2:Keyword" minOccurs="0"/>
                <xsd:element ref="ns2:Downloads" minOccurs="0"/>
                <xsd:element ref="ns2:Views" minOccurs="0"/>
                <xsd:element ref="ns2:PurgePolicy" minOccurs="0"/>
                <xsd:element ref="ns2:SMERating" minOccurs="0"/>
                <xsd:element ref="ns2:UserRating" minOccurs="0"/>
                <xsd:element ref="ns2:Expiry_x0020_Date" minOccurs="0"/>
                <xsd:element ref="ns2:Upload_x0020_Date" minOccurs="0"/>
                <xsd:element ref="ns2:ContributorName" minOccurs="0"/>
                <xsd:element ref="ns2:Document_x0020_Comments" minOccurs="0"/>
                <xsd:element ref="ns3:df" minOccurs="0"/>
                <xsd:element ref="ns4:BOKID" minOccurs="0"/>
                <xsd:element ref="ns4:References" minOccurs="0"/>
                <xsd:element ref="ns4:TotalHits" minOccurs="0"/>
                <xsd:element ref="ns4:AccessBy" minOccurs="0"/>
                <xsd:element ref="ns5:Document_x0020_Type1" minOccurs="0"/>
                <xsd:element ref="ns5:Author_x0020_Name" minOccurs="0"/>
                <xsd:element ref="ns5:Co_x0020_Author" minOccurs="0"/>
                <xsd:element ref="ns5:Technology1" minOccurs="0"/>
                <xsd:element ref="ns5:Services1" minOccurs="0"/>
                <xsd:element ref="ns5:Industry1" minOccurs="0"/>
                <xsd:element ref="ns5:Description0" minOccurs="0"/>
                <xsd:element ref="ns5:Document_x0020_Expiry_x0020_Date" minOccurs="0"/>
                <xsd:element ref="ns5:Target_x0020_Audience" minOccurs="0"/>
                <xsd:element ref="ns5:Document_x0020_Creation_x0020_Date" minOccurs="0"/>
                <xsd:element ref="ns5:SME_x0020_Approval_x0020_Date" minOccurs="0"/>
                <xsd:element ref="ns5:Published_x0020_Date" minOccurs="0"/>
                <xsd:element ref="ns5:Rework_x0020_Comments" minOccurs="0"/>
                <xsd:element ref="ns5:SMERatings" minOccurs="0"/>
                <xsd:element ref="ns5:Rework_x0020_Count" minOccurs="0"/>
                <xsd:element ref="ns5:DocumentTypeText" minOccurs="0"/>
                <xsd:element ref="ns5:SBUText" minOccurs="0"/>
                <xsd:element ref="ns5:IndustryText" minOccurs="0"/>
                <xsd:element ref="ns5:TechnologyText" minOccurs="0"/>
                <xsd:element ref="ns5:ServicesText" minOccurs="0"/>
                <xsd:element ref="ns5:TargetAudienceText" minOccurs="0"/>
                <xsd:element ref="ns5:Contributor_x0020_Name" minOccurs="0"/>
                <xsd:element ref="ns1:AverageRating" minOccurs="0"/>
                <xsd:element ref="ns1:RatingCount" minOccurs="0"/>
                <xsd:element ref="ns6:TaxCatchAll" minOccurs="0"/>
                <xsd:element ref="ns5:DisciplineText" minOccurs="0"/>
                <xsd:element ref="ns5:TobeUploaded" minOccurs="0"/>
                <xsd:element ref="ns5:Old_DocumentAuthor" minOccurs="0"/>
                <xsd:element ref="ns5:f05c7c0822794982a50dfd431cb05cad" minOccurs="0"/>
                <xsd:element ref="ns5:g1c94ad8c3024a9eb0781e846959b9f5" minOccurs="0"/>
                <xsd:element ref="ns5:efb0c9a394aa4911a249c55f5b8372fc" minOccurs="0"/>
                <xsd:element ref="ns5:h6aa0f40ff4a408d8c89f4e8511eb3a1" minOccurs="0"/>
                <xsd:element ref="ns5:SBUOld" minOccurs="0"/>
                <xsd:element ref="ns5:c722de0a77a84bdd8b31acb8ddea5987" minOccurs="0"/>
                <xsd:element ref="ns5:a7656bbeaf1d48009f69d47cf01e30ad" minOccurs="0"/>
                <xsd:element ref="ns1:_dlc_Exempt" minOccurs="0"/>
                <xsd:element ref="ns7:e3e0e3a2debd4d2b967fc88b8c09795f" minOccurs="0"/>
                <xsd:element ref="ns7:ddf929405d8a4ccf86a64fda88073d37" minOccurs="0"/>
                <xsd:element ref="ns7:ReworkCount" minOccurs="0"/>
                <xsd:element ref="ns1:KpiDescription" minOccurs="0"/>
                <xsd:element ref="ns7:ke8ba37382b9490491e3f49ed16191b3" minOccurs="0"/>
                <xsd:element ref="ns7:NewSubjectAre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55" nillable="true" ma:displayName="Rating (0-5)" ma:decimals="2" ma:description="Average value of all the ratings that have been submitted" ma:internalName="AverageRating" ma:readOnly="true">
      <xsd:simpleType>
        <xsd:restriction base="dms:Number"/>
      </xsd:simpleType>
    </xsd:element>
    <xsd:element name="RatingCount" ma:index="56" nillable="true" ma:displayName="Number of Ratings" ma:decimals="0" ma:description="Number of ratings submitted" ma:internalName="RatingCount" ma:readOnly="true">
      <xsd:simpleType>
        <xsd:restriction base="dms:Number"/>
      </xsd:simpleType>
    </xsd:element>
    <xsd:element name="_dlc_Exempt" ma:index="75" nillable="true" ma:displayName="Exempt from Policy" ma:hidden="true" ma:internalName="_dlc_Exempt" ma:readOnly="true">
      <xsd:simpleType>
        <xsd:restriction base="dms:Unknown"/>
      </xsd:simpleType>
    </xsd:element>
    <xsd:element name="KpiDescription" ma:index="8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511031e-2fb7-4925-a148-475b487b13b7" elementFormDefault="qualified">
    <xsd:import namespace="http://schemas.microsoft.com/office/2006/documentManagement/types"/>
    <xsd:import namespace="http://schemas.microsoft.com/office/infopath/2007/PartnerControls"/>
    <xsd:element name="SME" ma:index="2" nillable="true" ma:displayName="SME" ma:list="UserInfo" ma:SharePointGroup="0" ma:internalName="SME"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UPublisher" ma:index="3" nillable="true" ma:displayName="BUPublisher" ma:list="UserInfo" ma:SharePointGroup="0" ma:internalName="BUPublish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Author" ma:index="4"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tributor" ma:index="5" nillable="true" ma:displayName="Document Contributor" ma:list="UserInfo" ma:SharePointGroup="0" ma:internalName="Document_x0020_Contribut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xt" ma:index="6" nillable="true" ma:displayName="Context" ma:internalName="Context">
      <xsd:simpleType>
        <xsd:restriction base="dms:Note">
          <xsd:maxLength value="255"/>
        </xsd:restriction>
      </xsd:simpleType>
    </xsd:element>
    <xsd:element name="Keyword" ma:index="7" nillable="true" ma:displayName="Keyword" ma:internalName="Keyword">
      <xsd:simpleType>
        <xsd:restriction base="dms:Note">
          <xsd:maxLength value="255"/>
        </xsd:restriction>
      </xsd:simpleType>
    </xsd:element>
    <xsd:element name="Downloads" ma:index="8" nillable="true" ma:displayName="Downloads" ma:internalName="Downloads">
      <xsd:simpleType>
        <xsd:restriction base="dms:Number"/>
      </xsd:simpleType>
    </xsd:element>
    <xsd:element name="Views" ma:index="9" nillable="true" ma:displayName="Views" ma:internalName="Views">
      <xsd:simpleType>
        <xsd:restriction base="dms:Number"/>
      </xsd:simpleType>
    </xsd:element>
    <xsd:element name="PurgePolicy" ma:index="10" nillable="true" ma:displayName="PurgePolicy" ma:default="Yes" ma:format="Dropdown" ma:internalName="PurgePolicy">
      <xsd:simpleType>
        <xsd:restriction base="dms:Choice">
          <xsd:enumeration value="Yes"/>
          <xsd:enumeration value="No"/>
        </xsd:restriction>
      </xsd:simpleType>
    </xsd:element>
    <xsd:element name="SMERating" ma:index="11" nillable="true" ma:displayName="SMERating" ma:default="Not Rated" ma:format="Dropdown" ma:internalName="SMERating">
      <xsd:simpleType>
        <xsd:restriction base="dms:Choice">
          <xsd:enumeration value="Not Rated"/>
          <xsd:enumeration value="Relevant and Interesting"/>
          <xsd:enumeration value="Relevant but not Interesting"/>
          <xsd:enumeration value="Interesting but not Relevant"/>
          <xsd:enumeration value="Neither Interesting nor Relevant"/>
        </xsd:restriction>
      </xsd:simpleType>
    </xsd:element>
    <xsd:element name="UserRating" ma:index="12" nillable="true" ma:displayName="UserRating" ma:default="Not Rated" ma:format="Dropdown" ma:internalName="UserRating">
      <xsd:simpleType>
        <xsd:restriction base="dms:Choice">
          <xsd:enumeration value="Not Rated"/>
          <xsd:enumeration value="Relevant and Interesting"/>
          <xsd:enumeration value="Relevant but not Interesting"/>
          <xsd:enumeration value="Interesting but not Relevant"/>
          <xsd:enumeration value="Neither Interesting nor Relevant"/>
          <xsd:enumeration value="Should be removed"/>
        </xsd:restriction>
      </xsd:simpleType>
    </xsd:element>
    <xsd:element name="Expiry_x0020_Date" ma:index="13" nillable="true" ma:displayName="Expiry Date" ma:format="DateOnly" ma:internalName="Expiry_x0020_Date">
      <xsd:simpleType>
        <xsd:restriction base="dms:DateTime"/>
      </xsd:simpleType>
    </xsd:element>
    <xsd:element name="Upload_x0020_Date" ma:index="14" nillable="true" ma:displayName="Actual Creation Date" ma:default="" ma:description="Original name of column:&quot;Upload Date&quot;&#10;Changed to Actual Created Date for migration purpose before launch.&#10;Please use &quot;Upload Date&quot; as name to fetch this column value during coding." ma:format="DateTime" ma:internalName="Upload_x0020_Date">
      <xsd:simpleType>
        <xsd:restriction base="dms:DateTime"/>
      </xsd:simpleType>
    </xsd:element>
    <xsd:element name="ContributorName" ma:index="15" nillable="true" ma:displayName="ContributorName" ma:internalName="ContributorName">
      <xsd:simpleType>
        <xsd:restriction base="dms:Text">
          <xsd:maxLength value="255"/>
        </xsd:restriction>
      </xsd:simpleType>
    </xsd:element>
    <xsd:element name="Document_x0020_Comments" ma:index="16" nillable="true" ma:displayName="Document Comments" ma:internalName="Document_x0020_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b6705c4-c360-42c5-93ae-5a1bef219f3b" elementFormDefault="qualified">
    <xsd:import namespace="http://schemas.microsoft.com/office/2006/documentManagement/types"/>
    <xsd:import namespace="http://schemas.microsoft.com/office/infopath/2007/PartnerControls"/>
    <xsd:element name="df" ma:index="17" nillable="true" ma:displayName="df" ma:internalName="df">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b96429-ed3e-450f-830a-15a78206aa2f" elementFormDefault="qualified">
    <xsd:import namespace="http://schemas.microsoft.com/office/2006/documentManagement/types"/>
    <xsd:import namespace="http://schemas.microsoft.com/office/infopath/2007/PartnerControls"/>
    <xsd:element name="BOKID" ma:index="24" nillable="true" ma:displayName="BOKID" ma:internalName="BOKID">
      <xsd:simpleType>
        <xsd:restriction base="dms:Text">
          <xsd:maxLength value="255"/>
        </xsd:restriction>
      </xsd:simpleType>
    </xsd:element>
    <xsd:element name="References" ma:index="25" nillable="true" ma:displayName="References" ma:internalName="References">
      <xsd:simpleType>
        <xsd:restriction base="dms:Note">
          <xsd:maxLength value="255"/>
        </xsd:restriction>
      </xsd:simpleType>
    </xsd:element>
    <xsd:element name="TotalHits" ma:index="26" nillable="true" ma:displayName="TotalHits" ma:description="Total Hits for each document" ma:internalName="TotalHits">
      <xsd:simpleType>
        <xsd:restriction base="dms:Number"/>
      </xsd:simpleType>
    </xsd:element>
    <xsd:element name="AccessBy" ma:index="27" nillable="true" ma:displayName="AccessBy" ma:list="UserInfo" ma:SharePointGroup="0" ma:internalName="AccessBy"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a4ca24c-d26f-4b85-82a7-e4f3266849cc" elementFormDefault="qualified">
    <xsd:import namespace="http://schemas.microsoft.com/office/2006/documentManagement/types"/>
    <xsd:import namespace="http://schemas.microsoft.com/office/infopath/2007/PartnerControls"/>
    <xsd:element name="Document_x0020_Type1" ma:index="32" nillable="true" ma:displayName="Document Type1" ma:internalName="Document_x0020_Type1">
      <xsd:simpleType>
        <xsd:restriction base="dms:Text">
          <xsd:maxLength value="255"/>
        </xsd:restriction>
      </xsd:simpleType>
    </xsd:element>
    <xsd:element name="Author_x0020_Name" ma:index="33" nillable="true" ma:displayName="Author Name" ma:list="UserInfo" ma:SharePointGroup="0" ma:internalName="Author_x0020_Name" ma:readOnly="false" ma:showField="EMail">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_x0020_Author" ma:index="34" nillable="true" ma:displayName="Co Author" ma:list="UserInfo" ma:SharePointGroup="0" ma:internalName="Co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chnology1" ma:index="35" nillable="true" ma:displayName="Technology1" ma:internalName="Technology1">
      <xsd:simpleType>
        <xsd:restriction base="dms:Text">
          <xsd:maxLength value="255"/>
        </xsd:restriction>
      </xsd:simpleType>
    </xsd:element>
    <xsd:element name="Services1" ma:index="36" nillable="true" ma:displayName="Services1" ma:internalName="Services1">
      <xsd:simpleType>
        <xsd:restriction base="dms:Text">
          <xsd:maxLength value="255"/>
        </xsd:restriction>
      </xsd:simpleType>
    </xsd:element>
    <xsd:element name="Industry1" ma:index="37" nillable="true" ma:displayName="Industry1" ma:internalName="Industry1">
      <xsd:simpleType>
        <xsd:restriction base="dms:Text">
          <xsd:maxLength value="255"/>
        </xsd:restriction>
      </xsd:simpleType>
    </xsd:element>
    <xsd:element name="Description0" ma:index="38" nillable="true" ma:displayName="Description" ma:internalName="Description0">
      <xsd:simpleType>
        <xsd:restriction base="dms:Note">
          <xsd:maxLength value="255"/>
        </xsd:restriction>
      </xsd:simpleType>
    </xsd:element>
    <xsd:element name="Document_x0020_Expiry_x0020_Date" ma:index="40" nillable="true" ma:displayName="Document Expiry Date" ma:format="DateOnly" ma:internalName="Document_x0020_Expiry_x0020_Date">
      <xsd:simpleType>
        <xsd:restriction base="dms:DateTime"/>
      </xsd:simpleType>
    </xsd:element>
    <xsd:element name="Target_x0020_Audience" ma:index="41" nillable="true" ma:displayName="Target Audience" ma:internalName="Target_x0020_Audience">
      <xsd:simpleType>
        <xsd:restriction base="dms:Text">
          <xsd:maxLength value="255"/>
        </xsd:restriction>
      </xsd:simpleType>
    </xsd:element>
    <xsd:element name="Document_x0020_Creation_x0020_Date" ma:index="42" nillable="true" ma:displayName="Document Creation Date" ma:format="DateOnly" ma:internalName="Document_x0020_Creation_x0020_Date">
      <xsd:simpleType>
        <xsd:restriction base="dms:DateTime"/>
      </xsd:simpleType>
    </xsd:element>
    <xsd:element name="SME_x0020_Approval_x0020_Date" ma:index="43" nillable="true" ma:displayName="SME Approval Date" ma:format="DateOnly" ma:internalName="SME_x0020_Approval_x0020_Date">
      <xsd:simpleType>
        <xsd:restriction base="dms:DateTime"/>
      </xsd:simpleType>
    </xsd:element>
    <xsd:element name="Published_x0020_Date" ma:index="44" nillable="true" ma:displayName="Published Date" ma:format="DateOnly" ma:internalName="Published_x0020_Date">
      <xsd:simpleType>
        <xsd:restriction base="dms:DateTime"/>
      </xsd:simpleType>
    </xsd:element>
    <xsd:element name="Rework_x0020_Comments" ma:index="45" nillable="true" ma:displayName="Rework Comments" ma:internalName="Rework_x0020_Comments">
      <xsd:simpleType>
        <xsd:restriction base="dms:Note">
          <xsd:maxLength value="255"/>
        </xsd:restriction>
      </xsd:simpleType>
    </xsd:element>
    <xsd:element name="SMERatings" ma:index="46" nillable="true" ma:displayName="SMERatings" ma:internalName="SMERatings">
      <xsd:simpleType>
        <xsd:restriction base="dms:Text">
          <xsd:maxLength value="255"/>
        </xsd:restriction>
      </xsd:simpleType>
    </xsd:element>
    <xsd:element name="Rework_x0020_Count" ma:index="47" nillable="true" ma:displayName="Rework Count" ma:internalName="Rework_x0020_Count">
      <xsd:simpleType>
        <xsd:restriction base="dms:Number"/>
      </xsd:simpleType>
    </xsd:element>
    <xsd:element name="DocumentTypeText" ma:index="48" nillable="true" ma:displayName="DocumentTypeText" ma:internalName="DocumentTypeText">
      <xsd:simpleType>
        <xsd:restriction base="dms:Text">
          <xsd:maxLength value="255"/>
        </xsd:restriction>
      </xsd:simpleType>
    </xsd:element>
    <xsd:element name="SBUText" ma:index="49" nillable="true" ma:displayName="SBUText" ma:internalName="SBUText">
      <xsd:simpleType>
        <xsd:restriction base="dms:Text">
          <xsd:maxLength value="255"/>
        </xsd:restriction>
      </xsd:simpleType>
    </xsd:element>
    <xsd:element name="IndustryText" ma:index="50" nillable="true" ma:displayName="IndustryText" ma:internalName="IndustryText">
      <xsd:simpleType>
        <xsd:restriction base="dms:Text">
          <xsd:maxLength value="255"/>
        </xsd:restriction>
      </xsd:simpleType>
    </xsd:element>
    <xsd:element name="TechnologyText" ma:index="51" nillable="true" ma:displayName="TechnologyText" ma:internalName="TechnologyText">
      <xsd:simpleType>
        <xsd:restriction base="dms:Text">
          <xsd:maxLength value="255"/>
        </xsd:restriction>
      </xsd:simpleType>
    </xsd:element>
    <xsd:element name="ServicesText" ma:index="52" nillable="true" ma:displayName="ServicesText" ma:internalName="ServicesText">
      <xsd:simpleType>
        <xsd:restriction base="dms:Text">
          <xsd:maxLength value="255"/>
        </xsd:restriction>
      </xsd:simpleType>
    </xsd:element>
    <xsd:element name="TargetAudienceText" ma:index="53" nillable="true" ma:displayName="TargetAudienceText" ma:internalName="TargetAudienceText">
      <xsd:simpleType>
        <xsd:restriction base="dms:Text">
          <xsd:maxLength value="255"/>
        </xsd:restriction>
      </xsd:simpleType>
    </xsd:element>
    <xsd:element name="Contributor_x0020_Name" ma:index="54" nillable="true" ma:displayName="Contributor Name" ma:internalName="Contributor_x0020_Name">
      <xsd:simpleType>
        <xsd:restriction base="dms:Text">
          <xsd:maxLength value="255"/>
        </xsd:restriction>
      </xsd:simpleType>
    </xsd:element>
    <xsd:element name="DisciplineText" ma:index="59" nillable="true" ma:displayName="DisciplineText" ma:internalName="DisciplineText">
      <xsd:simpleType>
        <xsd:restriction base="dms:Text">
          <xsd:maxLength value="255"/>
        </xsd:restriction>
      </xsd:simpleType>
    </xsd:element>
    <xsd:element name="TobeUploaded" ma:index="60" nillable="true" ma:displayName="TobeUploaded" ma:internalName="TobeUploaded">
      <xsd:simpleType>
        <xsd:restriction base="dms:Text">
          <xsd:maxLength value="255"/>
        </xsd:restriction>
      </xsd:simpleType>
    </xsd:element>
    <xsd:element name="Old_DocumentAuthor" ma:index="61" nillable="true" ma:displayName="Old_DocumentAuthor" ma:internalName="Old_DocumentAuthor">
      <xsd:simpleType>
        <xsd:restriction base="dms:Text">
          <xsd:maxLength value="255"/>
        </xsd:restriction>
      </xsd:simpleType>
    </xsd:element>
    <xsd:element name="f05c7c0822794982a50dfd431cb05cad" ma:index="63" nillable="true" ma:taxonomy="true" ma:internalName="f05c7c0822794982a50dfd431cb05cad" ma:taxonomyFieldName="Technology" ma:displayName="Technology" ma:readOnly="false" ma:default="" ma:fieldId="{f05c7c08-2279-4982-a50d-fd431cb05cad}" ma:taxonomyMulti="true" ma:sspId="5bb4ad40-d232-4b83-8cc7-1814e7e91ed6" ma:termSetId="4c82be1a-0bde-4fa7-a49d-1e4dacf7c3c0" ma:anchorId="00000000-0000-0000-0000-000000000000" ma:open="false" ma:isKeyword="false">
      <xsd:complexType>
        <xsd:sequence>
          <xsd:element ref="pc:Terms" minOccurs="0" maxOccurs="1"/>
        </xsd:sequence>
      </xsd:complexType>
    </xsd:element>
    <xsd:element name="g1c94ad8c3024a9eb0781e846959b9f5" ma:index="65" nillable="true" ma:taxonomy="true" ma:internalName="g1c94ad8c3024a9eb0781e846959b9f5" ma:taxonomyFieldName="Services" ma:displayName="Services" ma:default="" ma:fieldId="{01c94ad8-c302-4a9e-b078-1e846959b9f5}" ma:sspId="5bb4ad40-d232-4b83-8cc7-1814e7e91ed6" ma:termSetId="d8dfdd26-382c-4357-ae5e-84668515430d" ma:anchorId="00000000-0000-0000-0000-000000000000" ma:open="false" ma:isKeyword="false">
      <xsd:complexType>
        <xsd:sequence>
          <xsd:element ref="pc:Terms" minOccurs="0" maxOccurs="1"/>
        </xsd:sequence>
      </xsd:complexType>
    </xsd:element>
    <xsd:element name="efb0c9a394aa4911a249c55f5b8372fc" ma:index="67" nillable="true" ma:taxonomy="true" ma:internalName="efb0c9a394aa4911a249c55f5b8372fc" ma:taxonomyFieldName="Discipline" ma:displayName="Discipline" ma:default="" ma:fieldId="{efb0c9a3-94aa-4911-a249-c55f5b8372fc}" ma:sspId="5bb4ad40-d232-4b83-8cc7-1814e7e91ed6" ma:termSetId="e0ff9c41-dbae-45b2-8aad-265dd50fa030" ma:anchorId="00000000-0000-0000-0000-000000000000" ma:open="false" ma:isKeyword="false">
      <xsd:complexType>
        <xsd:sequence>
          <xsd:element ref="pc:Terms" minOccurs="0" maxOccurs="1"/>
        </xsd:sequence>
      </xsd:complexType>
    </xsd:element>
    <xsd:element name="h6aa0f40ff4a408d8c89f4e8511eb3a1" ma:index="69" nillable="true" ma:taxonomy="true" ma:internalName="h6aa0f40ff4a408d8c89f4e8511eb3a1" ma:taxonomyFieldName="Industry" ma:displayName="Industry" ma:default="" ma:fieldId="{16aa0f40-ff4a-408d-8c89-f4e8511eb3a1}" ma:sspId="5bb4ad40-d232-4b83-8cc7-1814e7e91ed6" ma:termSetId="8ca3f7df-92dc-4cc6-b292-62fd5ccd40e4" ma:anchorId="00000000-0000-0000-0000-000000000000" ma:open="false" ma:isKeyword="false">
      <xsd:complexType>
        <xsd:sequence>
          <xsd:element ref="pc:Terms" minOccurs="0" maxOccurs="1"/>
        </xsd:sequence>
      </xsd:complexType>
    </xsd:element>
    <xsd:element name="SBUOld" ma:index="70" nillable="true" ma:displayName="SBUOld" ma:internalName="SBUOld">
      <xsd:simpleType>
        <xsd:restriction base="dms:Text">
          <xsd:maxLength value="255"/>
        </xsd:restriction>
      </xsd:simpleType>
    </xsd:element>
    <xsd:element name="c722de0a77a84bdd8b31acb8ddea5987" ma:index="72" nillable="true" ma:taxonomy="true" ma:internalName="c722de0a77a84bdd8b31acb8ddea5987" ma:taxonomyFieldName="SBU" ma:displayName="SBU" ma:default="" ma:fieldId="{c722de0a-77a8-4bdd-8b31-acb8ddea5987}" ma:sspId="5bb4ad40-d232-4b83-8cc7-1814e7e91ed6" ma:termSetId="d4deb932-5ea0-4654-ad85-385a3bb075c3" ma:anchorId="00000000-0000-0000-0000-000000000000" ma:open="false" ma:isKeyword="false">
      <xsd:complexType>
        <xsd:sequence>
          <xsd:element ref="pc:Terms" minOccurs="0" maxOccurs="1"/>
        </xsd:sequence>
      </xsd:complexType>
    </xsd:element>
    <xsd:element name="a7656bbeaf1d48009f69d47cf01e30ad" ma:index="74" nillable="true" ma:taxonomy="true" ma:internalName="a7656bbeaf1d48009f69d47cf01e30ad" ma:taxonomyFieldName="Document_x0020_Type" ma:displayName="Document Type" ma:default="" ma:fieldId="{a7656bbe-af1d-4800-9f69-d47cf01e30ad}" ma:sspId="5bb4ad40-d232-4b83-8cc7-1814e7e91ed6" ma:termSetId="958ea087-b891-4afc-9be1-e977b7e0555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8a9658f-3641-411d-a02a-6e80870ada5a" elementFormDefault="qualified">
    <xsd:import namespace="http://schemas.microsoft.com/office/2006/documentManagement/types"/>
    <xsd:import namespace="http://schemas.microsoft.com/office/infopath/2007/PartnerControls"/>
    <xsd:element name="TaxCatchAll" ma:index="58" nillable="true" ma:displayName="Taxonomy Catch All Column" ma:hidden="true" ma:list="{a09b260f-fe8e-42ce-9451-147220421597}" ma:internalName="TaxCatchAll" ma:showField="CatchAllData" ma:web="68a9658f-3641-411d-a02a-6e80870ada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970bd1c-3ef9-418d-86bf-c38a16d14d0d" elementFormDefault="qualified">
    <xsd:import namespace="http://schemas.microsoft.com/office/2006/documentManagement/types"/>
    <xsd:import namespace="http://schemas.microsoft.com/office/infopath/2007/PartnerControls"/>
    <xsd:element name="e3e0e3a2debd4d2b967fc88b8c09795f" ma:index="77" nillable="true" ma:taxonomy="true" ma:internalName="e3e0e3a2debd4d2b967fc88b8c09795f" ma:taxonomyFieldName="DocType" ma:displayName="DocType" ma:default="" ma:fieldId="{e3e0e3a2-debd-4d2b-967f-c88b8c09795f}" ma:sspId="5bb4ad40-d232-4b83-8cc7-1814e7e91ed6" ma:termSetId="958ea087-b891-4afc-9be1-e977b7e05555" ma:anchorId="00000000-0000-0000-0000-000000000000" ma:open="false" ma:isKeyword="false">
      <xsd:complexType>
        <xsd:sequence>
          <xsd:element ref="pc:Terms" minOccurs="0" maxOccurs="1"/>
        </xsd:sequence>
      </xsd:complexType>
    </xsd:element>
    <xsd:element name="ddf929405d8a4ccf86a64fda88073d37" ma:index="79" nillable="true" ma:taxonomy="true" ma:internalName="ddf929405d8a4ccf86a64fda88073d37" ma:taxonomyFieldName="TargetAudience" ma:displayName="TargetAudience" ma:default="" ma:fieldId="{ddf92940-5d8a-4ccf-86a6-4fda88073d37}" ma:sspId="5bb4ad40-d232-4b83-8cc7-1814e7e91ed6" ma:termSetId="0950ab51-3e63-414f-9c06-8e4de293c508" ma:anchorId="00000000-0000-0000-0000-000000000000" ma:open="false" ma:isKeyword="false">
      <xsd:complexType>
        <xsd:sequence>
          <xsd:element ref="pc:Terms" minOccurs="0" maxOccurs="1"/>
        </xsd:sequence>
      </xsd:complexType>
    </xsd:element>
    <xsd:element name="ReworkCount" ma:index="80" nillable="true" ma:displayName="ReworkCount" ma:internalName="ReworkCount">
      <xsd:simpleType>
        <xsd:restriction base="dms:Number"/>
      </xsd:simpleType>
    </xsd:element>
    <xsd:element name="ke8ba37382b9490491e3f49ed16191b3" ma:index="83" nillable="true" ma:taxonomy="true" ma:internalName="ke8ba37382b9490491e3f49ed16191b3" ma:taxonomyFieldName="SubjectArea" ma:displayName="SubjectArea" ma:default="" ma:fieldId="{4e8ba373-82b9-4904-91e3-f49ed16191b3}" ma:taxonomyMulti="true" ma:sspId="5bb4ad40-d232-4b83-8cc7-1814e7e91ed6" ma:termSetId="2563f51f-4740-41db-a652-9f5148fbef1e" ma:anchorId="00000000-0000-0000-0000-000000000000" ma:open="false" ma:isKeyword="false">
      <xsd:complexType>
        <xsd:sequence>
          <xsd:element ref="pc:Terms" minOccurs="0" maxOccurs="1"/>
        </xsd:sequence>
      </xsd:complexType>
    </xsd:element>
    <xsd:element name="NewSubjectArea" ma:index="84" nillable="true" ma:displayName="NewSubjectArea" ma:internalName="NewSubjectArea">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Content Type"/>
        <xsd:element ref="dc:title" minOccurs="0" maxOccurs="1" ma:index="1" ma:displayName="Title"/>
        <xsd:element ref="dc:subject" minOccurs="0" maxOccurs="1"/>
        <xsd:element ref="dc:description" minOccurs="0" maxOccurs="1"/>
        <xsd:element name="keywords" minOccurs="0" maxOccurs="1" type="xsd:string" ma:index="3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piDescription xmlns="http://schemas.microsoft.com/sharepoint/v3" xsi:nil="true"/>
    <TaxCatchAll xmlns="68a9658f-3641-411d-a02a-6e80870ada5a">
      <Value>483</Value>
      <Value>2144</Value>
      <Value>666</Value>
      <Value>1346</Value>
    </TaxCatchAll>
    <SME xmlns="6511031e-2fb7-4925-a148-475b487b13b7">
      <UserInfo>
        <DisplayName/>
        <AccountId xsi:nil="true"/>
        <AccountType/>
      </UserInfo>
    </SME>
    <SMERatings xmlns="6a4ca24c-d26f-4b85-82a7-e4f3266849cc" xsi:nil="true"/>
    <Author_x0020_Name xmlns="6a4ca24c-d26f-4b85-82a7-e4f3266849cc">
      <UserInfo>
        <DisplayName>Rambabu Ambala</DisplayName>
        <AccountId>42209</AccountId>
        <AccountType/>
      </UserInfo>
    </Author_x0020_Name>
    <SME_x0020_Approval_x0020_Date xmlns="6a4ca24c-d26f-4b85-82a7-e4f3266849cc" xsi:nil="true"/>
    <Document_x0020_Expiry_x0020_Date xmlns="6a4ca24c-d26f-4b85-82a7-e4f3266849cc" xsi:nil="true"/>
    <NewSubjectArea xmlns="0970bd1c-3ef9-418d-86bf-c38a16d14d0d" xsi:nil="true"/>
    <References xmlns="02b96429-ed3e-450f-830a-15a78206aa2f">References of user...</References>
    <Published_x0020_Date xmlns="6a4ca24c-d26f-4b85-82a7-e4f3266849cc" xsi:nil="true"/>
    <Document_x0020_Creation_x0020_Date xmlns="6a4ca24c-d26f-4b85-82a7-e4f3266849cc" xsi:nil="true"/>
    <Contributor_x0020_Name xmlns="6a4ca24c-d26f-4b85-82a7-e4f3266849cc">Rambabu Ambala</Contributor_x0020_Name>
    <Co_x0020_Author xmlns="6a4ca24c-d26f-4b85-82a7-e4f3266849cc">
      <UserInfo>
        <DisplayName/>
        <AccountId xsi:nil="true"/>
        <AccountType/>
      </UserInfo>
    </Co_x0020_Author>
    <Description0 xmlns="6a4ca24c-d26f-4b85-82a7-e4f3266849cc">AngularJS Basic concepts</Description0>
    <Rework_x0020_Comments xmlns="6a4ca24c-d26f-4b85-82a7-e4f3266849cc" xsi:nil="true"/>
    <ReworkCount xmlns="0970bd1c-3ef9-418d-86bf-c38a16d14d0d">0</ReworkCount>
    <PurgePolicy xmlns="6511031e-2fb7-4925-a148-475b487b13b7">Yes</PurgePolicy>
    <IndustryText xmlns="6a4ca24c-d26f-4b85-82a7-e4f3266849cc" xsi:nil="true"/>
    <Document_x0020_Author xmlns="6511031e-2fb7-4925-a148-475b487b13b7">
      <UserInfo>
        <DisplayName/>
        <AccountId xsi:nil="true"/>
        <AccountType/>
      </UserInfo>
    </Document_x0020_Author>
    <Downloads xmlns="6511031e-2fb7-4925-a148-475b487b13b7" xsi:nil="true"/>
    <Expiry_x0020_Date xmlns="6511031e-2fb7-4925-a148-475b487b13b7" xsi:nil="true"/>
    <BUPublisher xmlns="6511031e-2fb7-4925-a148-475b487b13b7">
      <UserInfo>
        <DisplayName/>
        <AccountId xsi:nil="true"/>
        <AccountType/>
      </UserInfo>
    </BUPublisher>
    <Technology1 xmlns="6a4ca24c-d26f-4b85-82a7-e4f3266849cc" xsi:nil="true"/>
    <efb0c9a394aa4911a249c55f5b8372fc xmlns="6a4ca24c-d26f-4b85-82a7-e4f3266849cc">
      <Terms xmlns="http://schemas.microsoft.com/office/infopath/2007/PartnerControls"/>
    </efb0c9a394aa4911a249c55f5b8372fc>
    <c722de0a77a84bdd8b31acb8ddea5987 xmlns="6a4ca24c-d26f-4b85-82a7-e4f3266849cc">
      <Terms xmlns="http://schemas.microsoft.com/office/infopath/2007/PartnerControls"/>
    </c722de0a77a84bdd8b31acb8ddea5987>
    <TotalHits xmlns="02b96429-ed3e-450f-830a-15a78206aa2f" xsi:nil="true"/>
    <DocumentTypeText xmlns="6a4ca24c-d26f-4b85-82a7-e4f3266849cc" xsi:nil="true"/>
    <SMERating xmlns="6511031e-2fb7-4925-a148-475b487b13b7">Not Rated</SMERating>
    <AccessBy xmlns="02b96429-ed3e-450f-830a-15a78206aa2f">
      <UserInfo>
        <DisplayName/>
        <AccountId xsi:nil="true"/>
        <AccountType/>
      </UserInfo>
    </AccessBy>
    <g1c94ad8c3024a9eb0781e846959b9f5 xmlns="6a4ca24c-d26f-4b85-82a7-e4f3266849cc">
      <Terms xmlns="http://schemas.microsoft.com/office/infopath/2007/PartnerControls"/>
    </g1c94ad8c3024a9eb0781e846959b9f5>
    <ddf929405d8a4ccf86a64fda88073d37 xmlns="0970bd1c-3ef9-418d-86bf-c38a16d14d0d">
      <Terms xmlns="http://schemas.microsoft.com/office/infopath/2007/PartnerControls"/>
    </ddf929405d8a4ccf86a64fda88073d37>
    <Context xmlns="6511031e-2fb7-4925-a148-475b487b13b7" xsi:nil="true"/>
    <UserRating xmlns="6511031e-2fb7-4925-a148-475b487b13b7">Not Rated</UserRating>
    <Services1 xmlns="6a4ca24c-d26f-4b85-82a7-e4f3266849cc" xsi:nil="true"/>
    <Old_DocumentAuthor xmlns="6a4ca24c-d26f-4b85-82a7-e4f3266849cc" xsi:nil="true"/>
    <e3e0e3a2debd4d2b967fc88b8c09795f xmlns="0970bd1c-3ef9-418d-86bf-c38a16d14d0d">
      <Terms xmlns="http://schemas.microsoft.com/office/infopath/2007/PartnerControls"/>
    </e3e0e3a2debd4d2b967fc88b8c09795f>
    <ContributorName xmlns="6511031e-2fb7-4925-a148-475b487b13b7" xsi:nil="true"/>
    <h6aa0f40ff4a408d8c89f4e8511eb3a1 xmlns="6a4ca24c-d26f-4b85-82a7-e4f3266849cc">
      <Terms xmlns="http://schemas.microsoft.com/office/infopath/2007/PartnerControls"/>
    </h6aa0f40ff4a408d8c89f4e8511eb3a1>
    <Rework_x0020_Count xmlns="6a4ca24c-d26f-4b85-82a7-e4f3266849cc" xsi:nil="true"/>
    <ke8ba37382b9490491e3f49ed16191b3 xmlns="0970bd1c-3ef9-418d-86bf-c38a16d14d0d">
      <Terms xmlns="http://schemas.microsoft.com/office/infopath/2007/PartnerControls"/>
    </ke8ba37382b9490491e3f49ed16191b3>
    <Keyword xmlns="6511031e-2fb7-4925-a148-475b487b13b7" xsi:nil="true"/>
    <Industry1 xmlns="6a4ca24c-d26f-4b85-82a7-e4f3266849cc" xsi:nil="true"/>
    <f05c7c0822794982a50dfd431cb05cad xmlns="6a4ca24c-d26f-4b85-82a7-e4f3266849cc">
      <Terms xmlns="http://schemas.microsoft.com/office/infopath/2007/PartnerControls"/>
    </f05c7c0822794982a50dfd431cb05cad>
    <Upload_x0020_Date xmlns="6511031e-2fb7-4925-a148-475b487b13b7" xsi:nil="true"/>
    <TechnologyText xmlns="6a4ca24c-d26f-4b85-82a7-e4f3266849cc" xsi:nil="true"/>
    <a7656bbeaf1d48009f69d47cf01e30ad xmlns="6a4ca24c-d26f-4b85-82a7-e4f3266849cc">
      <Terms xmlns="http://schemas.microsoft.com/office/infopath/2007/PartnerControls"/>
    </a7656bbeaf1d48009f69d47cf01e30ad>
    <BOKID xmlns="02b96429-ed3e-450f-830a-15a78206aa2f" xsi:nil="true"/>
    <Views xmlns="6511031e-2fb7-4925-a148-475b487b13b7" xsi:nil="true"/>
    <TargetAudienceText xmlns="6a4ca24c-d26f-4b85-82a7-e4f3266849cc" xsi:nil="true"/>
    <DisciplineText xmlns="6a4ca24c-d26f-4b85-82a7-e4f3266849cc" xsi:nil="true"/>
    <Document_x0020_Comments xmlns="6511031e-2fb7-4925-a148-475b487b13b7" xsi:nil="true"/>
    <ServicesText xmlns="6a4ca24c-d26f-4b85-82a7-e4f3266849cc" xsi:nil="true"/>
    <Document_x0020_Contributor xmlns="6511031e-2fb7-4925-a148-475b487b13b7">
      <UserInfo>
        <DisplayName/>
        <AccountId xsi:nil="true"/>
        <AccountType/>
      </UserInfo>
    </Document_x0020_Contributor>
    <df xmlns="5b6705c4-c360-42c5-93ae-5a1bef219f3b" xsi:nil="true"/>
    <Document_x0020_Type1 xmlns="6a4ca24c-d26f-4b85-82a7-e4f3266849cc" xsi:nil="true"/>
    <Target_x0020_Audience xmlns="6a4ca24c-d26f-4b85-82a7-e4f3266849cc" xsi:nil="true"/>
    <SBUOld xmlns="6a4ca24c-d26f-4b85-82a7-e4f3266849cc" xsi:nil="true"/>
    <SBUText xmlns="6a4ca24c-d26f-4b85-82a7-e4f3266849cc" xsi:nil="true"/>
    <TobeUploaded xmlns="6a4ca24c-d26f-4b85-82a7-e4f3266849c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Props1.xml><?xml version="1.0" encoding="utf-8"?>
<ds:datastoreItem xmlns:ds="http://schemas.openxmlformats.org/officeDocument/2006/customXml" ds:itemID="{1736A5CC-3EFC-405F-B111-1A7247993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031e-2fb7-4925-a148-475b487b13b7"/>
    <ds:schemaRef ds:uri="5b6705c4-c360-42c5-93ae-5a1bef219f3b"/>
    <ds:schemaRef ds:uri="02b96429-ed3e-450f-830a-15a78206aa2f"/>
    <ds:schemaRef ds:uri="6a4ca24c-d26f-4b85-82a7-e4f3266849cc"/>
    <ds:schemaRef ds:uri="68a9658f-3641-411d-a02a-6e80870ada5a"/>
    <ds:schemaRef ds:uri="0970bd1c-3ef9-418d-86bf-c38a16d14d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C5FFCE-72A1-4304-B60B-790AF6C4A1DF}">
  <ds:schemaRefs>
    <ds:schemaRef ds:uri="http://schemas.microsoft.com/office/2006/metadata/properties"/>
    <ds:schemaRef ds:uri="http://schemas.microsoft.com/office/infopath/2007/PartnerControls"/>
    <ds:schemaRef ds:uri="http://schemas.microsoft.com/sharepoint/v3"/>
    <ds:schemaRef ds:uri="68a9658f-3641-411d-a02a-6e80870ada5a"/>
    <ds:schemaRef ds:uri="6511031e-2fb7-4925-a148-475b487b13b7"/>
    <ds:schemaRef ds:uri="6a4ca24c-d26f-4b85-82a7-e4f3266849cc"/>
    <ds:schemaRef ds:uri="0970bd1c-3ef9-418d-86bf-c38a16d14d0d"/>
    <ds:schemaRef ds:uri="02b96429-ed3e-450f-830a-15a78206aa2f"/>
    <ds:schemaRef ds:uri="5b6705c4-c360-42c5-93ae-5a1bef219f3b"/>
  </ds:schemaRefs>
</ds:datastoreItem>
</file>

<file path=customXml/itemProps3.xml><?xml version="1.0" encoding="utf-8"?>
<ds:datastoreItem xmlns:ds="http://schemas.openxmlformats.org/officeDocument/2006/customXml" ds:itemID="{8D6CF3BC-1830-4FA9-88AD-D3BEEF6A8743}">
  <ds:schemaRefs>
    <ds:schemaRef ds:uri="http://schemas.microsoft.com/sharepoint/v3/contenttype/forms"/>
  </ds:schemaRefs>
</ds:datastoreItem>
</file>

<file path=customXml/itemProps4.xml><?xml version="1.0" encoding="utf-8"?>
<ds:datastoreItem xmlns:ds="http://schemas.openxmlformats.org/officeDocument/2006/customXml" ds:itemID="{19A71D8A-21D0-4E03-995F-7BD504C9156F}">
  <ds:schemaRefs>
    <ds:schemaRef ds:uri="office.server.policy"/>
  </ds:schemaRefs>
</ds:datastoreItem>
</file>

<file path=customXml/itemProps5.xml><?xml version="1.0" encoding="utf-8"?>
<ds:datastoreItem xmlns:ds="http://schemas.openxmlformats.org/officeDocument/2006/customXml" ds:itemID="{0DB149E1-EA1B-4E51-B584-172DB493A70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8417</TotalTime>
  <Words>2638</Words>
  <Application>Microsoft Office PowerPoint</Application>
  <PresentationFormat>On-screen Show (4:3)</PresentationFormat>
  <Paragraphs>319</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Poppins</vt:lpstr>
      <vt:lpstr>Office Theme</vt:lpstr>
      <vt:lpstr>PowerPoint Presentation</vt:lpstr>
      <vt:lpstr>This PPT covers below topics</vt:lpstr>
      <vt:lpstr>Introduction</vt:lpstr>
      <vt:lpstr> Some of the key points are…</vt:lpstr>
      <vt:lpstr> Some of the key points are…</vt:lpstr>
      <vt:lpstr>So let’s discuss the main components of AngularJS.</vt:lpstr>
      <vt:lpstr>Some of the features are…</vt:lpstr>
      <vt:lpstr>Getting  Started…..</vt:lpstr>
      <vt:lpstr>Basic Example of AngularJS </vt:lpstr>
      <vt:lpstr>The flow of the angular page</vt:lpstr>
      <vt:lpstr>Directives</vt:lpstr>
      <vt:lpstr>PowerPoint Presentation</vt:lpstr>
      <vt:lpstr>Example of Directive</vt:lpstr>
      <vt:lpstr>Understanding Controllers </vt:lpstr>
      <vt:lpstr>Example of Controller in module</vt:lpstr>
      <vt:lpstr>Example of “ng-repeat” Directive</vt:lpstr>
      <vt:lpstr>Filters</vt:lpstr>
      <vt:lpstr>Example of Filter</vt:lpstr>
      <vt:lpstr>Angular X</vt:lpstr>
      <vt:lpstr>PowerPoint Presentation</vt:lpstr>
      <vt:lpstr>PowerPoint Presentation</vt:lpstr>
      <vt:lpstr>PowerPoint Presentation</vt:lpstr>
      <vt:lpstr>PowerPoint Presentation</vt:lpstr>
      <vt:lpstr>PowerPoint Presentation</vt:lpstr>
      <vt:lpstr>PowerPoint Presentation</vt:lpstr>
    </vt:vector>
  </TitlesOfParts>
  <Company>IGATECORP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R Mishra</dc:creator>
  <cp:keywords/>
  <cp:lastModifiedBy>Bhargav Sarvaria</cp:lastModifiedBy>
  <cp:revision>291</cp:revision>
  <dcterms:created xsi:type="dcterms:W3CDTF">2014-06-17T08:50:06Z</dcterms:created>
  <dcterms:modified xsi:type="dcterms:W3CDTF">2021-10-12T06:23:03Z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0x0101005AFBA46CD28CED4C8649DBA9454F2333</vt:lpwstr>
  </property>
  <property fmtid="{D5CDD505-2E9C-101B-9397-08002B2CF9AE}" pid="3" name="SubjectArea">
    <vt:lpwstr>2144;#AngularJS|048fd4fe-1740-41b5-9ba4-ab9a1c9ac6ad</vt:lpwstr>
  </property>
  <property fmtid="{D5CDD505-2E9C-101B-9397-08002B2CF9AE}" pid="4" name="Industry">
    <vt:lpwstr>1346;#All|f98457c0-a491-43fc-b686-b75fe51f3286</vt:lpwstr>
  </property>
  <property fmtid="{D5CDD505-2E9C-101B-9397-08002B2CF9AE}" pid="5" name="Services">
    <vt:lpwstr>666;#Web Technology Solutions|6f9725bd-4e15-4ded-ae93-952a71f089ee</vt:lpwstr>
  </property>
  <property fmtid="{D5CDD505-2E9C-101B-9397-08002B2CF9AE}" pid="6" name="DocType">
    <vt:lpwstr>483;#Presentation|6e05ee14-9ae9-4b44-892c-6f92075efbcf</vt:lpwstr>
  </property>
  <property fmtid="{D5CDD505-2E9C-101B-9397-08002B2CF9AE}" pid="7" name="Technology">
    <vt:lpwstr/>
  </property>
</Properties>
</file>