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5" r:id="rId10"/>
    <p:sldId id="266" r:id="rId11"/>
    <p:sldId id="267" r:id="rId12"/>
    <p:sldId id="268" r:id="rId13"/>
    <p:sldId id="270" r:id="rId14"/>
    <p:sldId id="269" r:id="rId15"/>
    <p:sldId id="272" r:id="rId16"/>
    <p:sldId id="27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26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6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953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6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384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8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8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7B1D3E-5728-44E4-873C-A5479B0F9B2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4DA89A-1520-487E-836B-D879C9F1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51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Ultrasonic distance </a:t>
            </a:r>
            <a:r>
              <a:rPr lang="en-US" b="1" dirty="0" smtClean="0"/>
              <a:t>measurer </a:t>
            </a:r>
            <a:r>
              <a:rPr lang="en-US" b="1" dirty="0"/>
              <a:t>with Arduino UNO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review I</a:t>
            </a:r>
          </a:p>
          <a:p>
            <a:r>
              <a:rPr lang="en-US" dirty="0" smtClean="0"/>
              <a:t>cse322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66" y="453981"/>
            <a:ext cx="8534400" cy="1507067"/>
          </a:xfrm>
        </p:spPr>
        <p:txBody>
          <a:bodyPr/>
          <a:lstStyle/>
          <a:p>
            <a:r>
              <a:rPr lang="en-US" dirty="0" smtClean="0"/>
              <a:t>Specification of sr04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756" y="2437327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/>
              <a:t>Working </a:t>
            </a:r>
            <a:r>
              <a:rPr lang="en-US" sz="2400" dirty="0" smtClean="0"/>
              <a:t>Voltage: </a:t>
            </a:r>
            <a:r>
              <a:rPr lang="en-US" sz="2400" dirty="0"/>
              <a:t>DC 5 V</a:t>
            </a:r>
          </a:p>
          <a:p>
            <a:r>
              <a:rPr lang="en-US" sz="2400" dirty="0"/>
              <a:t>Working </a:t>
            </a:r>
            <a:r>
              <a:rPr lang="en-US" sz="2400" dirty="0" smtClean="0"/>
              <a:t>Current: </a:t>
            </a:r>
            <a:r>
              <a:rPr lang="en-US" sz="2400" dirty="0"/>
              <a:t>15mA</a:t>
            </a:r>
          </a:p>
          <a:p>
            <a:r>
              <a:rPr lang="en-US" sz="2400" dirty="0"/>
              <a:t>Working </a:t>
            </a:r>
            <a:r>
              <a:rPr lang="en-US" sz="2400" dirty="0" smtClean="0"/>
              <a:t>Frequency: </a:t>
            </a:r>
            <a:r>
              <a:rPr lang="en-US" sz="2400" dirty="0"/>
              <a:t>40Hz</a:t>
            </a:r>
          </a:p>
          <a:p>
            <a:r>
              <a:rPr lang="en-US" sz="2400" dirty="0"/>
              <a:t>Max </a:t>
            </a:r>
            <a:r>
              <a:rPr lang="en-US" sz="2400" dirty="0" smtClean="0"/>
              <a:t>Range: </a:t>
            </a:r>
            <a:r>
              <a:rPr lang="en-US" sz="2400" dirty="0"/>
              <a:t>4m</a:t>
            </a:r>
          </a:p>
          <a:p>
            <a:r>
              <a:rPr lang="en-US" sz="2400" dirty="0"/>
              <a:t>Min </a:t>
            </a:r>
            <a:r>
              <a:rPr lang="en-US" sz="2400" dirty="0" smtClean="0"/>
              <a:t>Range: </a:t>
            </a:r>
            <a:r>
              <a:rPr lang="en-US" sz="2400" dirty="0"/>
              <a:t>2cm</a:t>
            </a:r>
          </a:p>
          <a:p>
            <a:r>
              <a:rPr lang="en-US" sz="2400" dirty="0" smtClean="0"/>
              <a:t>Measuring Angle: </a:t>
            </a:r>
            <a:r>
              <a:rPr lang="en-US" sz="2400" dirty="0"/>
              <a:t>15 degree </a:t>
            </a:r>
          </a:p>
        </p:txBody>
      </p:sp>
    </p:spTree>
    <p:extLst>
      <p:ext uri="{BB962C8B-B14F-4D97-AF65-F5344CB8AC3E}">
        <p14:creationId xmlns:p14="http://schemas.microsoft.com/office/powerpoint/2010/main" val="133664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18" y="95636"/>
            <a:ext cx="8534400" cy="1507067"/>
          </a:xfrm>
        </p:spPr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36" y="2030810"/>
            <a:ext cx="6466095" cy="414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1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30487"/>
            <a:ext cx="8534400" cy="1507067"/>
          </a:xfrm>
        </p:spPr>
        <p:txBody>
          <a:bodyPr/>
          <a:lstStyle/>
          <a:p>
            <a:r>
              <a:rPr lang="en-US" dirty="0" smtClean="0"/>
              <a:t>Connection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359" y="1937554"/>
            <a:ext cx="10068016" cy="4798097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Ultrasonic sensor connection </a:t>
            </a:r>
            <a:r>
              <a:rPr lang="en-US" sz="2600" b="1" dirty="0" smtClean="0"/>
              <a:t>:</a:t>
            </a:r>
            <a:endParaRPr lang="en-US" sz="2600" b="1" dirty="0"/>
          </a:p>
          <a:p>
            <a:pPr lvl="1"/>
            <a:r>
              <a:rPr lang="en-US" dirty="0"/>
              <a:t>VCC pin - 5V pin of Arduino</a:t>
            </a:r>
          </a:p>
          <a:p>
            <a:pPr lvl="1"/>
            <a:r>
              <a:rPr lang="en-US" dirty="0"/>
              <a:t>GND pin - Ground pin of Arduino</a:t>
            </a:r>
          </a:p>
          <a:p>
            <a:pPr lvl="1"/>
            <a:r>
              <a:rPr lang="en-US" dirty="0"/>
              <a:t>TRIG pin - Digital pin 9</a:t>
            </a:r>
            <a:r>
              <a:rPr lang="en-US" dirty="0" smtClean="0"/>
              <a:t> </a:t>
            </a:r>
            <a:r>
              <a:rPr lang="en-US" dirty="0"/>
              <a:t>of Arduino</a:t>
            </a:r>
          </a:p>
          <a:p>
            <a:pPr lvl="1"/>
            <a:r>
              <a:rPr lang="en-US" dirty="0"/>
              <a:t>ECHO pin - Digital pin </a:t>
            </a:r>
            <a:r>
              <a:rPr lang="en-US" dirty="0" smtClean="0"/>
              <a:t>10 </a:t>
            </a:r>
            <a:r>
              <a:rPr lang="en-US" dirty="0"/>
              <a:t>of Arduino</a:t>
            </a:r>
          </a:p>
          <a:p>
            <a:r>
              <a:rPr lang="en-US" sz="2400" b="1" dirty="0"/>
              <a:t>LCD connections 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lvl="1"/>
            <a:r>
              <a:rPr lang="en-US" dirty="0"/>
              <a:t>LCD RS pin to digital pin 12</a:t>
            </a:r>
          </a:p>
          <a:p>
            <a:pPr lvl="1"/>
            <a:r>
              <a:rPr lang="en-US" dirty="0"/>
              <a:t>LCD Enable pin to digital pin 11</a:t>
            </a:r>
          </a:p>
          <a:p>
            <a:pPr lvl="1"/>
            <a:r>
              <a:rPr lang="en-US" dirty="0"/>
              <a:t>LCD D4 pin to digital pin 5</a:t>
            </a:r>
          </a:p>
          <a:p>
            <a:pPr lvl="1"/>
            <a:r>
              <a:rPr lang="en-US" dirty="0"/>
              <a:t>LCD D5 pin to digital pin 4</a:t>
            </a:r>
          </a:p>
          <a:p>
            <a:pPr lvl="1"/>
            <a:r>
              <a:rPr lang="en-US" dirty="0"/>
              <a:t>LCD D6 pin to digital pin 3</a:t>
            </a:r>
          </a:p>
          <a:p>
            <a:pPr lvl="1"/>
            <a:r>
              <a:rPr lang="en-US" dirty="0"/>
              <a:t>LCD D7 pin to digital pin 2</a:t>
            </a:r>
          </a:p>
          <a:p>
            <a:pPr lvl="1"/>
            <a:r>
              <a:rPr lang="en-US" dirty="0"/>
              <a:t>LCD R/W pin to ground</a:t>
            </a:r>
          </a:p>
        </p:txBody>
      </p:sp>
    </p:spTree>
    <p:extLst>
      <p:ext uri="{BB962C8B-B14F-4D97-AF65-F5344CB8AC3E}">
        <p14:creationId xmlns:p14="http://schemas.microsoft.com/office/powerpoint/2010/main" val="339336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97" y="275941"/>
            <a:ext cx="8534400" cy="1507067"/>
          </a:xfrm>
        </p:spPr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08" y="1651715"/>
            <a:ext cx="8534400" cy="3615267"/>
          </a:xfrm>
        </p:spPr>
        <p:txBody>
          <a:bodyPr/>
          <a:lstStyle/>
          <a:p>
            <a:r>
              <a:rPr lang="en-US" dirty="0" smtClean="0"/>
              <a:t>Create LCD Object</a:t>
            </a:r>
          </a:p>
          <a:p>
            <a:r>
              <a:rPr lang="en-US" dirty="0" smtClean="0"/>
              <a:t>Define PIN with variable name </a:t>
            </a:r>
          </a:p>
          <a:p>
            <a:r>
              <a:rPr lang="en-US" dirty="0" smtClean="0"/>
              <a:t>Define PIN Mode as OUTPUT/INPUT</a:t>
            </a:r>
          </a:p>
          <a:p>
            <a:r>
              <a:rPr lang="en-US" dirty="0" smtClean="0"/>
              <a:t>Start LCD and set cursor position</a:t>
            </a:r>
          </a:p>
          <a:p>
            <a:r>
              <a:rPr lang="en-US" dirty="0" smtClean="0"/>
              <a:t>Give a pulse to </a:t>
            </a:r>
            <a:r>
              <a:rPr lang="en-US" dirty="0" err="1" smtClean="0"/>
              <a:t>Trigr</a:t>
            </a:r>
            <a:r>
              <a:rPr lang="en-US" dirty="0" smtClean="0"/>
              <a:t> PIN of SR04 by making signal low-high-low</a:t>
            </a:r>
          </a:p>
          <a:p>
            <a:r>
              <a:rPr lang="en-US" dirty="0" smtClean="0"/>
              <a:t>Read the output of echo PIN of SR04 and calculate the distance</a:t>
            </a:r>
          </a:p>
          <a:p>
            <a:r>
              <a:rPr lang="en-US" dirty="0" smtClean="0"/>
              <a:t>Then print the distance on the LCD display</a:t>
            </a:r>
          </a:p>
        </p:txBody>
      </p:sp>
    </p:spTree>
    <p:extLst>
      <p:ext uri="{BB962C8B-B14F-4D97-AF65-F5344CB8AC3E}">
        <p14:creationId xmlns:p14="http://schemas.microsoft.com/office/powerpoint/2010/main" val="101256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78" y="0"/>
            <a:ext cx="8534400" cy="1507067"/>
          </a:xfrm>
        </p:spPr>
        <p:txBody>
          <a:bodyPr/>
          <a:lstStyle/>
          <a:p>
            <a:r>
              <a:rPr lang="en-US" dirty="0" smtClean="0"/>
              <a:t>Code explanation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45" y="1020649"/>
            <a:ext cx="10520408" cy="56248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LiquidCrystal.h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 smtClean="0"/>
              <a:t>Call to a LCD Library </a:t>
            </a:r>
          </a:p>
          <a:p>
            <a:r>
              <a:rPr lang="en-US" b="1" dirty="0" err="1"/>
              <a:t>LiquidCrystal</a:t>
            </a:r>
            <a:r>
              <a:rPr lang="en-US" b="1" dirty="0"/>
              <a:t> </a:t>
            </a:r>
            <a:r>
              <a:rPr lang="en-US" b="1" dirty="0" smtClean="0"/>
              <a:t>LCD(12,10,11,5,4,3,2); // </a:t>
            </a:r>
            <a:r>
              <a:rPr lang="en-US" b="1" dirty="0" err="1" smtClean="0"/>
              <a:t>LiquidCrystal</a:t>
            </a:r>
            <a:r>
              <a:rPr lang="en-US" b="1" dirty="0" smtClean="0"/>
              <a:t>(</a:t>
            </a:r>
            <a:r>
              <a:rPr lang="en-US" b="1" dirty="0" err="1" smtClean="0"/>
              <a:t>rs</a:t>
            </a:r>
            <a:r>
              <a:rPr lang="en-US" b="1" dirty="0"/>
              <a:t>, </a:t>
            </a:r>
            <a:r>
              <a:rPr lang="en-US" b="1" dirty="0" err="1"/>
              <a:t>rw</a:t>
            </a:r>
            <a:r>
              <a:rPr lang="en-US" b="1" dirty="0"/>
              <a:t>, enable, d4, d5, d6, d7)</a:t>
            </a:r>
            <a:r>
              <a:rPr lang="en-US" dirty="0"/>
              <a:t> </a:t>
            </a:r>
            <a:endParaRPr lang="en-US" b="1" dirty="0" smtClean="0"/>
          </a:p>
          <a:p>
            <a:pPr lvl="1"/>
            <a:r>
              <a:rPr lang="en-US" dirty="0" smtClean="0"/>
              <a:t>Creation of LCD object by specifying </a:t>
            </a:r>
            <a:r>
              <a:rPr lang="en-US" i="1" dirty="0"/>
              <a:t>numbers of the interface </a:t>
            </a:r>
            <a:r>
              <a:rPr lang="en-US" i="1" dirty="0" smtClean="0"/>
              <a:t>pins</a:t>
            </a:r>
          </a:p>
          <a:p>
            <a:r>
              <a:rPr lang="en-US" b="1" dirty="0"/>
              <a:t>void setup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To setup the direction of pins and starting values of Arduino</a:t>
            </a:r>
          </a:p>
          <a:p>
            <a:r>
              <a:rPr lang="en-US" b="1" dirty="0" err="1"/>
              <a:t>pinMode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To define port as an input/output</a:t>
            </a:r>
          </a:p>
          <a:p>
            <a:r>
              <a:rPr lang="en-US" b="1" dirty="0" err="1"/>
              <a:t>LCD.begin</a:t>
            </a:r>
            <a:r>
              <a:rPr lang="en-US" b="1" dirty="0"/>
              <a:t>(16,2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Tell </a:t>
            </a:r>
            <a:r>
              <a:rPr lang="en-US" dirty="0"/>
              <a:t>Arduino to start your 16 column 2 row </a:t>
            </a:r>
            <a:r>
              <a:rPr lang="en-US" dirty="0" smtClean="0"/>
              <a:t>LCD</a:t>
            </a:r>
          </a:p>
          <a:p>
            <a:r>
              <a:rPr lang="en-US" b="1" dirty="0" err="1"/>
              <a:t>LCD.setCursor</a:t>
            </a:r>
            <a:r>
              <a:rPr lang="en-US" b="1" dirty="0"/>
              <a:t>(0,0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LCD cursor to upper left corner, column 0, row </a:t>
            </a:r>
            <a:r>
              <a:rPr lang="en-US" dirty="0" smtClean="0"/>
              <a:t>0</a:t>
            </a:r>
          </a:p>
          <a:p>
            <a:r>
              <a:rPr lang="en-US" b="1" dirty="0" err="1"/>
              <a:t>LCD.print</a:t>
            </a:r>
            <a:r>
              <a:rPr lang="en-US" b="1" dirty="0"/>
              <a:t>("Target Distance</a:t>
            </a:r>
            <a:r>
              <a:rPr lang="en-US" b="1" dirty="0" smtClean="0"/>
              <a:t>:");</a:t>
            </a:r>
          </a:p>
          <a:p>
            <a:pPr lvl="1"/>
            <a:r>
              <a:rPr lang="en-US" dirty="0"/>
              <a:t>Print Message on First Row</a:t>
            </a:r>
          </a:p>
        </p:txBody>
      </p:sp>
    </p:spTree>
    <p:extLst>
      <p:ext uri="{BB962C8B-B14F-4D97-AF65-F5344CB8AC3E}">
        <p14:creationId xmlns:p14="http://schemas.microsoft.com/office/powerpoint/2010/main" val="162964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94" y="0"/>
            <a:ext cx="8534400" cy="1507067"/>
          </a:xfrm>
        </p:spPr>
        <p:txBody>
          <a:bodyPr/>
          <a:lstStyle/>
          <a:p>
            <a:r>
              <a:rPr lang="en-US" dirty="0"/>
              <a:t>Code explanation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666" y="1507067"/>
            <a:ext cx="8534400" cy="4880854"/>
          </a:xfrm>
        </p:spPr>
        <p:txBody>
          <a:bodyPr>
            <a:normAutofit/>
          </a:bodyPr>
          <a:lstStyle/>
          <a:p>
            <a:r>
              <a:rPr lang="en-US" b="1" dirty="0"/>
              <a:t>void loop</a:t>
            </a:r>
            <a:r>
              <a:rPr lang="en-US" b="1" dirty="0" smtClean="0"/>
              <a:t>()	</a:t>
            </a:r>
          </a:p>
          <a:p>
            <a:pPr lvl="1"/>
            <a:r>
              <a:rPr lang="en-US" dirty="0" smtClean="0"/>
              <a:t>Main Loop of program</a:t>
            </a:r>
          </a:p>
          <a:p>
            <a:r>
              <a:rPr lang="en-US" b="1" dirty="0" err="1" smtClean="0"/>
              <a:t>delayMicroseconds</a:t>
            </a:r>
            <a:r>
              <a:rPr lang="en-US" b="1" dirty="0" smtClean="0"/>
              <a:t>(10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Delay in Microseconds</a:t>
            </a:r>
            <a:r>
              <a:rPr lang="en-US" b="1" dirty="0"/>
              <a:t>	</a:t>
            </a:r>
            <a:endParaRPr lang="en-US" b="1" dirty="0" smtClean="0"/>
          </a:p>
          <a:p>
            <a:r>
              <a:rPr lang="en-US" b="1" dirty="0"/>
              <a:t>#include &lt;</a:t>
            </a:r>
            <a:r>
              <a:rPr lang="en-US" b="1" dirty="0" err="1"/>
              <a:t>NewPing.h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 smtClean="0"/>
              <a:t>Ping Library to send pulse/ping to sensor</a:t>
            </a:r>
            <a:endParaRPr lang="en-US" dirty="0" smtClean="0"/>
          </a:p>
          <a:p>
            <a:r>
              <a:rPr lang="en-US" b="1" dirty="0" err="1"/>
              <a:t>NewPing</a:t>
            </a:r>
            <a:r>
              <a:rPr lang="en-US" b="1" dirty="0"/>
              <a:t> sonar(</a:t>
            </a:r>
            <a:r>
              <a:rPr lang="en-US" b="1" dirty="0" err="1"/>
              <a:t>trigPin,echoPin</a:t>
            </a:r>
            <a:r>
              <a:rPr lang="en-US" b="1" dirty="0"/>
              <a:t>, MAX_DISTANCE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Declare Ping Object</a:t>
            </a:r>
          </a:p>
          <a:p>
            <a:r>
              <a:rPr lang="en-US" b="1" dirty="0" err="1"/>
              <a:t>sonar.ping</a:t>
            </a:r>
            <a:r>
              <a:rPr lang="en-US" b="1" dirty="0" smtClean="0"/>
              <a:t>();</a:t>
            </a:r>
          </a:p>
          <a:p>
            <a:pPr lvl="1"/>
            <a:r>
              <a:rPr lang="en-US" dirty="0" smtClean="0"/>
              <a:t>Send Ping and return the time duration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9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03" y="353213"/>
            <a:ext cx="8534400" cy="1507067"/>
          </a:xfrm>
        </p:spPr>
        <p:txBody>
          <a:bodyPr/>
          <a:lstStyle/>
          <a:p>
            <a:r>
              <a:rPr lang="en-US" dirty="0" smtClean="0"/>
              <a:t>Formula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665" y="1741868"/>
            <a:ext cx="10314345" cy="467181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distance = (duration/2) / 29.1</a:t>
            </a:r>
            <a:r>
              <a:rPr lang="en-US" b="1" dirty="0" smtClean="0"/>
              <a:t>;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divide by two because it goes out and back so the time would be double that of a one-way travel. </a:t>
            </a:r>
            <a:endParaRPr lang="en-US" dirty="0" smtClean="0"/>
          </a:p>
          <a:p>
            <a:pPr lvl="1"/>
            <a:r>
              <a:rPr lang="en-US" dirty="0"/>
              <a:t>The 29.1 is some sort of calibration factor to relate duration to actual distance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he approximate speed of sound in dry air is given by the formula:</a:t>
            </a:r>
          </a:p>
          <a:p>
            <a:pPr lvl="2"/>
            <a:r>
              <a:rPr lang="en-US" b="1" dirty="0"/>
              <a:t>c = 331.5 + 0.6 * [air temperature in degrees Celsius</a:t>
            </a:r>
            <a:r>
              <a:rPr lang="en-US" b="1" dirty="0" smtClean="0"/>
              <a:t>] m/s</a:t>
            </a:r>
          </a:p>
          <a:p>
            <a:pPr lvl="2"/>
            <a:r>
              <a:rPr lang="en-US" dirty="0"/>
              <a:t>At 20°C, c = 331.5 + 0.6 * 20 = 343.5 m/s</a:t>
            </a:r>
          </a:p>
          <a:p>
            <a:pPr lvl="2"/>
            <a:r>
              <a:rPr lang="en-US" dirty="0"/>
              <a:t>If we convert the speed in </a:t>
            </a:r>
            <a:r>
              <a:rPr lang="en-US" dirty="0" smtClean="0"/>
              <a:t>centimeters </a:t>
            </a:r>
            <a:r>
              <a:rPr lang="en-US" dirty="0"/>
              <a:t>per microseconds we get:</a:t>
            </a:r>
          </a:p>
          <a:p>
            <a:pPr lvl="2"/>
            <a:r>
              <a:rPr lang="en-US" dirty="0"/>
              <a:t>c = 343.5 * 100 / 1000000 = 0.03435 </a:t>
            </a:r>
            <a:r>
              <a:rPr lang="en-US" dirty="0" smtClean="0"/>
              <a:t>cm/</a:t>
            </a:r>
            <a:r>
              <a:rPr lang="en-US" dirty="0" err="1" smtClean="0"/>
              <a:t>ss</a:t>
            </a:r>
            <a:endParaRPr lang="en-US" dirty="0" smtClean="0"/>
          </a:p>
          <a:p>
            <a:pPr lvl="2"/>
            <a:r>
              <a:rPr lang="en-US" dirty="0"/>
              <a:t>Instead of using the Speed of Sound, we can also use the "Pace of Sound".</a:t>
            </a:r>
          </a:p>
          <a:p>
            <a:pPr lvl="2"/>
            <a:r>
              <a:rPr lang="en-US" dirty="0"/>
              <a:t>The Pace of Sound = 1 / Speed of Sound = 1 / 0.03435 = 29.1 </a:t>
            </a:r>
            <a:r>
              <a:rPr lang="en-US" dirty="0" err="1"/>
              <a:t>ss</a:t>
            </a:r>
            <a:r>
              <a:rPr lang="en-US" dirty="0"/>
              <a:t>/cm</a:t>
            </a:r>
          </a:p>
          <a:p>
            <a:pPr lvl="2"/>
            <a:r>
              <a:rPr lang="en-US" dirty="0"/>
              <a:t>In this case the equation to calculate the distance become: </a:t>
            </a:r>
            <a:r>
              <a:rPr lang="en-US" b="1" dirty="0"/>
              <a:t>D = (</a:t>
            </a:r>
            <a:r>
              <a:rPr lang="en-US" b="1" dirty="0" err="1"/>
              <a:t>Δt</a:t>
            </a:r>
            <a:r>
              <a:rPr lang="en-US" b="1" dirty="0"/>
              <a:t>/2) / Pace of sound</a:t>
            </a:r>
            <a:endParaRPr lang="en-US" b="1" dirty="0" smtClean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710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Bhargav</a:t>
            </a:r>
            <a:r>
              <a:rPr lang="en-US" dirty="0" smtClean="0"/>
              <a:t> </a:t>
            </a:r>
            <a:r>
              <a:rPr lang="en-US" dirty="0" err="1" smtClean="0"/>
              <a:t>Maniar</a:t>
            </a:r>
            <a:r>
              <a:rPr lang="en-US" dirty="0" smtClean="0"/>
              <a:t> (13BCE1075)</a:t>
            </a:r>
          </a:p>
          <a:p>
            <a:r>
              <a:rPr lang="en-US" dirty="0" smtClean="0"/>
              <a:t>Kashish Kohli (13BCE1067)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The Ultrasonic Distance Measurer uses Ultrasonic waves and the Echo principle to detect obstacles. </a:t>
            </a:r>
            <a:r>
              <a:rPr lang="en-US" sz="2800" dirty="0"/>
              <a:t>This module is often used on robots and toy cars to locate obstacles but it can be used to measure distances as well.</a:t>
            </a:r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maximum range of HC-SR04 is 4 meters, and the shortest measurable distance is 2cm with an accuracy of 3mm.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21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system transmits a burst of ultrasonic sound waves towards the subject and then receives the corresponding echo. According to the reflection time, Arduino calculates the distance thanks to the following formula:</a:t>
            </a:r>
          </a:p>
          <a:p>
            <a:pPr marL="0" indent="0">
              <a:buNone/>
            </a:pPr>
            <a:r>
              <a:rPr lang="en-US" sz="2800" dirty="0"/>
              <a:t>Test distance = (high level time × speed of sound*) / 2</a:t>
            </a:r>
          </a:p>
          <a:p>
            <a:pPr marL="0" indent="0">
              <a:buNone/>
            </a:pPr>
            <a:r>
              <a:rPr lang="en-US" sz="2800" i="1" dirty="0"/>
              <a:t>*speed of sound in air is 340m/s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2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Other two things are required if you want your distance meter to do more accurate measurements:</a:t>
            </a:r>
          </a:p>
          <a:p>
            <a:r>
              <a:rPr lang="en-US" sz="2400" dirty="0"/>
              <a:t>A spirit level</a:t>
            </a:r>
          </a:p>
          <a:p>
            <a:r>
              <a:rPr lang="en-US" sz="2400" dirty="0"/>
              <a:t>A laser pointer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65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ultrasonic sensor’s response is not dependent upon the surface color or optical reflectivity of the object. For example, the sensing of a clear glass plate, a brown pottery plate, a white plastic plate, and a shiny aluminum plate is the same</a:t>
            </a:r>
            <a:r>
              <a:rPr lang="en-US" dirty="0" smtClean="0"/>
              <a:t>.</a:t>
            </a:r>
          </a:p>
          <a:p>
            <a:r>
              <a:rPr lang="en-US" dirty="0"/>
              <a:t>The response of analog ultrasonic sensors is linear with distance. By interfacing the sensor to an LED display, it is possible to have a visual indication of target distance. This makes ultrasonic sensors ideal for level monitoring or linear motion monitoring applications.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Ultrasonic sensors must view a surface (especially a hard, flat surface) squarely (perpendicularly) to receive ample sound echo. Also, reliable sensing requires a minimum target surface area, which is specified for each sensor type</a:t>
            </a:r>
            <a:r>
              <a:rPr lang="en-US" dirty="0" smtClean="0"/>
              <a:t>.</a:t>
            </a:r>
            <a:r>
              <a:rPr lang="en-US" dirty="0"/>
              <a:t> Smooth surfaces reflect sound energy more efficiently than rough surfaces; however, the sensing angle to a smooth surface is generally more critical than to a rough surface.</a:t>
            </a:r>
            <a:endParaRPr lang="en-US" dirty="0" smtClean="0"/>
          </a:p>
          <a:p>
            <a:r>
              <a:rPr lang="en-US" dirty="0"/>
              <a:t>Ultrasonic sensors have a minimum sensing distance.</a:t>
            </a:r>
          </a:p>
        </p:txBody>
      </p:sp>
    </p:spTree>
    <p:extLst>
      <p:ext uri="{BB962C8B-B14F-4D97-AF65-F5344CB8AC3E}">
        <p14:creationId xmlns:p14="http://schemas.microsoft.com/office/powerpoint/2010/main" val="7934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60" y="443365"/>
            <a:ext cx="8534400" cy="1507067"/>
          </a:xfrm>
        </p:spPr>
        <p:txBody>
          <a:bodyPr/>
          <a:lstStyle/>
          <a:p>
            <a:r>
              <a:rPr lang="en-US" dirty="0" smtClean="0"/>
              <a:t>Components Reqd.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022353" cy="3416300"/>
          </a:xfrm>
        </p:spPr>
        <p:txBody>
          <a:bodyPr>
            <a:normAutofit/>
          </a:bodyPr>
          <a:lstStyle/>
          <a:p>
            <a:r>
              <a:rPr lang="en-US" dirty="0"/>
              <a:t>Arduino UNO</a:t>
            </a:r>
          </a:p>
          <a:p>
            <a:r>
              <a:rPr lang="en-US" dirty="0"/>
              <a:t>USB cable</a:t>
            </a:r>
          </a:p>
          <a:p>
            <a:r>
              <a:rPr lang="en-US" dirty="0"/>
              <a:t>The Arduino IDE installed on your PC</a:t>
            </a:r>
          </a:p>
          <a:p>
            <a:r>
              <a:rPr lang="en-US"/>
              <a:t>Set </a:t>
            </a:r>
            <a:r>
              <a:rPr lang="en-US" smtClean="0"/>
              <a:t>of </a:t>
            </a:r>
            <a:r>
              <a:rPr lang="en-US" dirty="0"/>
              <a:t>cables</a:t>
            </a:r>
          </a:p>
          <a:p>
            <a:r>
              <a:rPr lang="en-US" dirty="0"/>
              <a:t>B</a:t>
            </a:r>
            <a:r>
              <a:rPr lang="en-US" dirty="0" smtClean="0"/>
              <a:t>readboard</a:t>
            </a:r>
            <a:endParaRPr lang="en-US" dirty="0"/>
          </a:p>
          <a:p>
            <a:r>
              <a:rPr lang="en-US" dirty="0"/>
              <a:t>An HC-SR04 ultrasonic </a:t>
            </a:r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89202" y="2268649"/>
            <a:ext cx="4022353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Liquid Crystal Library for Arduino</a:t>
            </a:r>
          </a:p>
          <a:p>
            <a:r>
              <a:rPr lang="en-US" dirty="0" smtClean="0"/>
              <a:t>LCD 16x2 display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39" y="250183"/>
            <a:ext cx="8534400" cy="1507067"/>
          </a:xfrm>
        </p:spPr>
        <p:txBody>
          <a:bodyPr/>
          <a:lstStyle/>
          <a:p>
            <a:r>
              <a:rPr lang="en-US" dirty="0" smtClean="0"/>
              <a:t>PIN Description of SR04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86" y="1870655"/>
            <a:ext cx="8534400" cy="3615267"/>
          </a:xfrm>
        </p:spPr>
        <p:txBody>
          <a:bodyPr>
            <a:normAutofit/>
          </a:bodyPr>
          <a:lstStyle/>
          <a:p>
            <a:r>
              <a:rPr lang="en-US" sz="2800" dirty="0"/>
              <a:t>5V Supply</a:t>
            </a:r>
          </a:p>
          <a:p>
            <a:r>
              <a:rPr lang="en-US" sz="2800" dirty="0" smtClean="0"/>
              <a:t>Trigger </a:t>
            </a:r>
            <a:r>
              <a:rPr lang="en-US" sz="2800" dirty="0"/>
              <a:t>Pulse Input</a:t>
            </a:r>
          </a:p>
          <a:p>
            <a:r>
              <a:rPr lang="en-US" sz="2800" dirty="0" smtClean="0"/>
              <a:t>Echo </a:t>
            </a:r>
            <a:r>
              <a:rPr lang="en-US" sz="2800" dirty="0"/>
              <a:t>Pulse Output</a:t>
            </a:r>
          </a:p>
          <a:p>
            <a:r>
              <a:rPr lang="en-US" sz="2800" dirty="0" smtClean="0"/>
              <a:t>0V </a:t>
            </a:r>
            <a:r>
              <a:rPr lang="en-US" sz="2800" dirty="0"/>
              <a:t>Ground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33683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773</TotalTime>
  <Words>631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Slice</vt:lpstr>
      <vt:lpstr>Ultrasonic distance measurer with Arduino UNO</vt:lpstr>
      <vt:lpstr>Group Members</vt:lpstr>
      <vt:lpstr>Abstract</vt:lpstr>
      <vt:lpstr>Abstract (Contd.)</vt:lpstr>
      <vt:lpstr>Abstract (Contd.)</vt:lpstr>
      <vt:lpstr>Advantages</vt:lpstr>
      <vt:lpstr>Disadvantages</vt:lpstr>
      <vt:lpstr>Components Reqd.</vt:lpstr>
      <vt:lpstr>PIN Description of SR04</vt:lpstr>
      <vt:lpstr>Specification of sr04</vt:lpstr>
      <vt:lpstr>Circuit Diagram</vt:lpstr>
      <vt:lpstr>Connection description</vt:lpstr>
      <vt:lpstr>Procedure</vt:lpstr>
      <vt:lpstr>Code explanation </vt:lpstr>
      <vt:lpstr>Code explanation </vt:lpstr>
      <vt:lpstr>Formula Logic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Ultrasonic distance meter with Arduino UNO</dc:title>
  <dc:creator>Kashish Kohli</dc:creator>
  <cp:lastModifiedBy>Bhargav's</cp:lastModifiedBy>
  <cp:revision>28</cp:revision>
  <dcterms:created xsi:type="dcterms:W3CDTF">2016-03-02T05:32:37Z</dcterms:created>
  <dcterms:modified xsi:type="dcterms:W3CDTF">2016-04-25T07:19:10Z</dcterms:modified>
</cp:coreProperties>
</file>