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1" r:id="rId2"/>
    <p:sldId id="259" r:id="rId3"/>
    <p:sldId id="257" r:id="rId4"/>
    <p:sldId id="280" r:id="rId5"/>
    <p:sldId id="279" r:id="rId6"/>
    <p:sldId id="262" r:id="rId7"/>
    <p:sldId id="264" r:id="rId8"/>
    <p:sldId id="266" r:id="rId9"/>
    <p:sldId id="281" r:id="rId10"/>
    <p:sldId id="270" r:id="rId11"/>
    <p:sldId id="271" r:id="rId12"/>
    <p:sldId id="272" r:id="rId13"/>
    <p:sldId id="274" r:id="rId14"/>
    <p:sldId id="282" r:id="rId15"/>
    <p:sldId id="283" r:id="rId16"/>
    <p:sldId id="284" r:id="rId17"/>
    <p:sldId id="285" r:id="rId18"/>
    <p:sldId id="28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08A16-9031-496F-AC79-D5BE79A47880}" type="datetimeFigureOut">
              <a:rPr lang="en-US"/>
              <a:pPr/>
              <a:t>4/26/2016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160F7-5C63-464F-82BE-DF5B1D897AF2}" type="slidenum">
              <a:rPr lang="en-US"/>
              <a:pPr/>
              <a:t>‹#›</a:t>
            </a:fld>
            <a:endParaRPr lang="en-US"/>
          </a:p>
        </p:txBody>
      </p:sp>
    </p:spTree>
    <p:extLst>
      <p:ext uri="{BB962C8B-B14F-4D97-AF65-F5344CB8AC3E}">
        <p14:creationId xmlns="" xmlns:p14="http://schemas.microsoft.com/office/powerpoint/2010/main" val="230116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3160F7-5C63-464F-82BE-DF5B1D897AF2}" type="slidenum">
              <a:rPr lang="en-US"/>
              <a:pPr/>
              <a:t>1</a:t>
            </a:fld>
            <a:endParaRPr lang="en-US"/>
          </a:p>
        </p:txBody>
      </p:sp>
    </p:spTree>
    <p:extLst>
      <p:ext uri="{BB962C8B-B14F-4D97-AF65-F5344CB8AC3E}">
        <p14:creationId xmlns="" xmlns:p14="http://schemas.microsoft.com/office/powerpoint/2010/main" val="377479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3160F7-5C63-464F-82BE-DF5B1D897AF2}" type="slidenum">
              <a:rPr lang="en-US"/>
              <a:pPr/>
              <a:t>2</a:t>
            </a:fld>
            <a:endParaRPr lang="en-US"/>
          </a:p>
        </p:txBody>
      </p:sp>
    </p:spTree>
    <p:extLst>
      <p:ext uri="{BB962C8B-B14F-4D97-AF65-F5344CB8AC3E}">
        <p14:creationId xmlns="" xmlns:p14="http://schemas.microsoft.com/office/powerpoint/2010/main" val="68456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3160F7-5C63-464F-82BE-DF5B1D897AF2}" type="slidenum">
              <a:rPr lang="en-US"/>
              <a:pPr/>
              <a:t>3</a:t>
            </a:fld>
            <a:endParaRPr lang="en-US"/>
          </a:p>
        </p:txBody>
      </p:sp>
    </p:spTree>
    <p:extLst>
      <p:ext uri="{BB962C8B-B14F-4D97-AF65-F5344CB8AC3E}">
        <p14:creationId xmlns="" xmlns:p14="http://schemas.microsoft.com/office/powerpoint/2010/main" val="43226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3160F7-5C63-464F-82BE-DF5B1D897AF2}" type="slidenum">
              <a:rPr lang="en-US"/>
              <a:pPr/>
              <a:t>6</a:t>
            </a:fld>
            <a:endParaRPr lang="en-US"/>
          </a:p>
        </p:txBody>
      </p:sp>
    </p:spTree>
    <p:extLst>
      <p:ext uri="{BB962C8B-B14F-4D97-AF65-F5344CB8AC3E}">
        <p14:creationId xmlns="" xmlns:p14="http://schemas.microsoft.com/office/powerpoint/2010/main" val="172349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4/26/2016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in.mathworks.com/help/stats/hmmviterbi.html" TargetMode="External"/><Relationship Id="rId2" Type="http://schemas.openxmlformats.org/officeDocument/2006/relationships/hyperlink" Target="http://in.mathworks.com/help/stats/hmmgenerate.html" TargetMode="External"/><Relationship Id="rId1" Type="http://schemas.openxmlformats.org/officeDocument/2006/relationships/slideLayout" Target="../slideLayouts/slideLayout2.xml"/><Relationship Id="rId5" Type="http://schemas.openxmlformats.org/officeDocument/2006/relationships/hyperlink" Target="http://in.mathworks.com/help/stats/hmmtrain.html" TargetMode="External"/><Relationship Id="rId4" Type="http://schemas.openxmlformats.org/officeDocument/2006/relationships/hyperlink" Target="http://in.mathworks.com/help/stats/hmmestimat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sz="4000" dirty="0"/>
              <a:t>A Framework For Web Opinion Mining   Using Lexicalized Hidden Markov Model</a:t>
            </a:r>
          </a:p>
        </p:txBody>
      </p:sp>
    </p:spTree>
    <p:extLst>
      <p:ext uri="{BB962C8B-B14F-4D97-AF65-F5344CB8AC3E}">
        <p14:creationId xmlns="" xmlns:p14="http://schemas.microsoft.com/office/powerpoint/2010/main" val="1662371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965" y="1399956"/>
            <a:ext cx="10515600" cy="4351338"/>
          </a:xfrm>
        </p:spPr>
        <p:txBody>
          <a:bodyPr>
            <a:normAutofit/>
          </a:bodyPr>
          <a:lstStyle/>
          <a:p>
            <a:r>
              <a:rPr lang="en-US" sz="1800" dirty="0"/>
              <a:t>Different from traditional Hidden Markov Models, in our work, we integrate linguistic features such as </a:t>
            </a:r>
            <a:r>
              <a:rPr lang="en-US" sz="1800" dirty="0" smtClean="0"/>
              <a:t>part-of speech </a:t>
            </a:r>
            <a:r>
              <a:rPr lang="en-US" sz="1800" dirty="0"/>
              <a:t>and lexical patterns into HMMs. An observable state is represented by a pair (</a:t>
            </a:r>
            <a:r>
              <a:rPr lang="en-US" sz="1800" dirty="0" smtClean="0"/>
              <a:t>word i </a:t>
            </a:r>
            <a:r>
              <a:rPr lang="en-US" sz="1800" dirty="0"/>
              <a:t>, </a:t>
            </a:r>
            <a:r>
              <a:rPr lang="en-US" sz="1800" dirty="0" smtClean="0"/>
              <a:t>POS(word i)) </a:t>
            </a:r>
            <a:r>
              <a:rPr lang="en-US" sz="1800" dirty="0"/>
              <a:t>where </a:t>
            </a:r>
            <a:r>
              <a:rPr lang="en-US" sz="1800" dirty="0" smtClean="0"/>
              <a:t>POS(word i</a:t>
            </a:r>
            <a:r>
              <a:rPr lang="en-US" sz="1800" dirty="0"/>
              <a:t>) represents the part-of-speech of </a:t>
            </a:r>
            <a:r>
              <a:rPr lang="en-US" sz="1800" dirty="0" smtClean="0"/>
              <a:t>word</a:t>
            </a:r>
            <a:r>
              <a:rPr lang="en-US" sz="1800" baseline="-25000" dirty="0"/>
              <a:t> </a:t>
            </a:r>
            <a:r>
              <a:rPr lang="en-US" sz="1800" dirty="0"/>
              <a:t>i</a:t>
            </a:r>
            <a:r>
              <a:rPr lang="en-US" sz="1800" dirty="0" smtClean="0"/>
              <a:t>. </a:t>
            </a:r>
          </a:p>
          <a:p>
            <a:r>
              <a:rPr lang="en-US" sz="1800" dirty="0" smtClean="0"/>
              <a:t>The </a:t>
            </a:r>
            <a:r>
              <a:rPr lang="en-US" sz="1800" dirty="0"/>
              <a:t>task is then described as follows: Given a sequence of words W= w1w2w3…</a:t>
            </a:r>
            <a:r>
              <a:rPr lang="en-US" sz="1800" dirty="0" err="1"/>
              <a:t>wn</a:t>
            </a:r>
            <a:r>
              <a:rPr lang="en-US" sz="1800" dirty="0"/>
              <a:t> and corresponding parts-of-speech S = s1s2s3…</a:t>
            </a:r>
            <a:r>
              <a:rPr lang="en-US" sz="1800" dirty="0" err="1"/>
              <a:t>sn</a:t>
            </a:r>
            <a:r>
              <a:rPr lang="en-US" sz="1800" dirty="0"/>
              <a:t>, the task is to find an appropriate sequence of hybrid tags n </a:t>
            </a:r>
            <a:r>
              <a:rPr lang="en-US" sz="1800" dirty="0" smtClean="0"/>
              <a:t>Tˆ </a:t>
            </a:r>
            <a:r>
              <a:rPr lang="en-US" sz="1800" dirty="0"/>
              <a:t>= </a:t>
            </a:r>
            <a:r>
              <a:rPr lang="en-US" sz="1800" dirty="0" smtClean="0"/>
              <a:t>t1 t2 t3 </a:t>
            </a:r>
            <a:r>
              <a:rPr lang="en-US" sz="1800" dirty="0"/>
              <a:t>that maximize the conditional probability P(T|W,S), namely </a:t>
            </a:r>
          </a:p>
        </p:txBody>
      </p:sp>
      <p:sp>
        <p:nvSpPr>
          <p:cNvPr id="2" name="Title 1"/>
          <p:cNvSpPr>
            <a:spLocks noGrp="1"/>
          </p:cNvSpPr>
          <p:nvPr>
            <p:ph type="title"/>
          </p:nvPr>
        </p:nvSpPr>
        <p:spPr>
          <a:xfrm>
            <a:off x="853965" y="254766"/>
            <a:ext cx="10515600" cy="1325563"/>
          </a:xfrm>
        </p:spPr>
        <p:txBody>
          <a:bodyPr/>
          <a:lstStyle/>
          <a:p>
            <a:r>
              <a:rPr lang="en-US" dirty="0"/>
              <a:t>Lexicalized HMMs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954215" y="3332312"/>
            <a:ext cx="4876508" cy="2773179"/>
          </a:xfrm>
          <a:prstGeom prst="rect">
            <a:avLst/>
          </a:prstGeom>
        </p:spPr>
      </p:pic>
    </p:spTree>
    <p:extLst>
      <p:ext uri="{BB962C8B-B14F-4D97-AF65-F5344CB8AC3E}">
        <p14:creationId xmlns="" xmlns:p14="http://schemas.microsoft.com/office/powerpoint/2010/main" val="3431000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Lexicalized HMMs </a:t>
            </a:r>
            <a:r>
              <a:rPr lang="en-US" dirty="0" err="1" smtClean="0"/>
              <a:t>Contd</a:t>
            </a:r>
            <a:endParaRPr lang="en-US" dirty="0"/>
          </a:p>
        </p:txBody>
      </p:sp>
      <p:sp>
        <p:nvSpPr>
          <p:cNvPr id="3" name="Content Placeholder 2"/>
          <p:cNvSpPr>
            <a:spLocks noGrp="1"/>
          </p:cNvSpPr>
          <p:nvPr>
            <p:ph idx="1"/>
          </p:nvPr>
        </p:nvSpPr>
        <p:spPr/>
        <p:txBody>
          <a:bodyPr>
            <a:normAutofit/>
          </a:bodyPr>
          <a:lstStyle/>
          <a:p>
            <a:r>
              <a:rPr lang="en-US" sz="1800" dirty="0" smtClean="0"/>
              <a:t>Two types of approximations are made to simplify the general model. </a:t>
            </a:r>
          </a:p>
          <a:p>
            <a:r>
              <a:rPr lang="en-US" sz="1800" dirty="0" smtClean="0"/>
              <a:t>The first approximation is based on the independent hypothesis used in standard HMMs. First-order HMMs is used in view of data sparseness, i.e., P(</a:t>
            </a:r>
            <a:r>
              <a:rPr lang="en-US" sz="1800" dirty="0" err="1" smtClean="0"/>
              <a:t>ti</a:t>
            </a:r>
            <a:r>
              <a:rPr lang="en-US" sz="1800" dirty="0" smtClean="0"/>
              <a:t> | </a:t>
            </a:r>
            <a:r>
              <a:rPr lang="en-US" sz="1800" dirty="0" err="1" smtClean="0"/>
              <a:t>ti</a:t>
            </a:r>
            <a:r>
              <a:rPr lang="en-US" sz="1800" dirty="0" smtClean="0"/>
              <a:t>-K…ti-1 ) ≈ P(</a:t>
            </a:r>
            <a:r>
              <a:rPr lang="en-US" sz="1800" dirty="0" err="1" smtClean="0"/>
              <a:t>ti</a:t>
            </a:r>
            <a:r>
              <a:rPr lang="en-US" sz="1800" dirty="0" smtClean="0"/>
              <a:t> | ti-1 ). </a:t>
            </a:r>
          </a:p>
          <a:p>
            <a:r>
              <a:rPr lang="en-US" sz="1800" dirty="0" smtClean="0"/>
              <a:t>The second approximation combines the POS information with the lexicalization technique where three main hypotheses are made:</a:t>
            </a:r>
          </a:p>
          <a:p>
            <a:pPr lvl="1"/>
            <a:r>
              <a:rPr lang="en-US" sz="1400" dirty="0" smtClean="0"/>
              <a:t> </a:t>
            </a:r>
            <a:r>
              <a:rPr lang="en-US" sz="1800" dirty="0" smtClean="0"/>
              <a:t>1. The assignment of current tag </a:t>
            </a:r>
            <a:r>
              <a:rPr lang="en-US" sz="1800" dirty="0" err="1" smtClean="0"/>
              <a:t>ti</a:t>
            </a:r>
            <a:r>
              <a:rPr lang="en-US" sz="1800" dirty="0" smtClean="0"/>
              <a:t> is supposed to depend not only on its previous tag ti-1 but also previous J (1≤J≤i-1) words </a:t>
            </a:r>
            <a:r>
              <a:rPr lang="en-US" sz="1800" dirty="0" err="1" smtClean="0"/>
              <a:t>wi</a:t>
            </a:r>
            <a:r>
              <a:rPr lang="en-US" sz="1800" dirty="0" smtClean="0"/>
              <a:t>-J…wi-1.</a:t>
            </a:r>
          </a:p>
          <a:p>
            <a:pPr lvl="1"/>
            <a:r>
              <a:rPr lang="en-US" sz="1800" dirty="0" smtClean="0"/>
              <a:t> 2. The appearance of current word </a:t>
            </a:r>
            <a:r>
              <a:rPr lang="en-US" sz="1800" dirty="0" err="1" smtClean="0"/>
              <a:t>wi</a:t>
            </a:r>
            <a:r>
              <a:rPr lang="en-US" sz="1800" dirty="0" smtClean="0"/>
              <a:t> is assumed to depend not only on the current tag </a:t>
            </a:r>
            <a:r>
              <a:rPr lang="en-US" sz="1800" dirty="0" err="1" smtClean="0"/>
              <a:t>ti</a:t>
            </a:r>
            <a:r>
              <a:rPr lang="en-US" sz="1800" dirty="0" smtClean="0"/>
              <a:t> , current POS </a:t>
            </a:r>
            <a:r>
              <a:rPr lang="en-US" sz="1800" dirty="0" err="1" smtClean="0"/>
              <a:t>si</a:t>
            </a:r>
            <a:r>
              <a:rPr lang="en-US" sz="1800" dirty="0" smtClean="0"/>
              <a:t> , but also the previous K(1≤K≤i-1) words </a:t>
            </a:r>
            <a:r>
              <a:rPr lang="en-US" sz="1800" dirty="0" err="1" smtClean="0"/>
              <a:t>wi</a:t>
            </a:r>
            <a:r>
              <a:rPr lang="en-US" sz="1800" dirty="0" smtClean="0"/>
              <a:t>-K…wi-1. </a:t>
            </a:r>
          </a:p>
          <a:p>
            <a:pPr lvl="1"/>
            <a:r>
              <a:rPr lang="en-US" sz="1800" dirty="0" smtClean="0"/>
              <a:t>3. The appearance of current POS </a:t>
            </a:r>
            <a:r>
              <a:rPr lang="en-US" sz="1800" dirty="0" err="1" smtClean="0"/>
              <a:t>si</a:t>
            </a:r>
            <a:r>
              <a:rPr lang="en-US" sz="1800" dirty="0" smtClean="0"/>
              <a:t> is supposed to depend both on the current tag </a:t>
            </a:r>
            <a:r>
              <a:rPr lang="en-US" sz="1800" dirty="0" err="1" smtClean="0"/>
              <a:t>ti</a:t>
            </a:r>
            <a:r>
              <a:rPr lang="en-US" sz="1800" dirty="0" smtClean="0"/>
              <a:t> and previous L(1≤L≤i-1) words </a:t>
            </a:r>
            <a:r>
              <a:rPr lang="en-US" sz="1800" dirty="0" err="1" smtClean="0"/>
              <a:t>wi</a:t>
            </a:r>
            <a:r>
              <a:rPr lang="en-US" sz="1800" dirty="0" smtClean="0"/>
              <a:t>-L…wi-1. </a:t>
            </a:r>
          </a:p>
        </p:txBody>
      </p:sp>
    </p:spTree>
    <p:extLst>
      <p:ext uri="{BB962C8B-B14F-4D97-AF65-F5344CB8AC3E}">
        <p14:creationId xmlns="" xmlns:p14="http://schemas.microsoft.com/office/powerpoint/2010/main" val="388150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Lexicalized HMMs </a:t>
            </a:r>
            <a:r>
              <a:rPr lang="en-US" dirty="0" err="1"/>
              <a:t>Contd</a:t>
            </a:r>
            <a:endParaRPr lang="en-US" dirty="0"/>
          </a:p>
        </p:txBody>
      </p:sp>
      <p:sp>
        <p:nvSpPr>
          <p:cNvPr id="3" name="Content Placeholder 2"/>
          <p:cNvSpPr>
            <a:spLocks noGrp="1"/>
          </p:cNvSpPr>
          <p:nvPr>
            <p:ph idx="1"/>
          </p:nvPr>
        </p:nvSpPr>
        <p:spPr/>
        <p:txBody>
          <a:bodyPr>
            <a:normAutofit/>
          </a:bodyPr>
          <a:lstStyle/>
          <a:p>
            <a:r>
              <a:rPr lang="en-US" sz="1800" dirty="0"/>
              <a:t>With a view to the issue of data sparseness, we set J=K=L=1. Based on these assumptions, the general model in equation (2) can be rewritten as: </a:t>
            </a:r>
          </a:p>
          <a:p>
            <a:endParaRPr lang="en-US" sz="1800" dirty="0" smtClean="0"/>
          </a:p>
          <a:p>
            <a:endParaRPr lang="en-US" sz="1800" dirty="0"/>
          </a:p>
          <a:p>
            <a:endParaRPr lang="en-US" sz="1800" dirty="0" smtClean="0"/>
          </a:p>
          <a:p>
            <a:r>
              <a:rPr lang="en-US" sz="1800" dirty="0" smtClean="0"/>
              <a:t>Maximum </a:t>
            </a:r>
            <a:r>
              <a:rPr lang="en-US" sz="1800" dirty="0"/>
              <a:t>Likelihood Estimation (MLE) is used to estimate the parameters in equation (3). For instance, P(</a:t>
            </a:r>
            <a:r>
              <a:rPr lang="en-US" sz="1800" dirty="0" err="1"/>
              <a:t>si</a:t>
            </a:r>
            <a:r>
              <a:rPr lang="en-US" sz="1800" dirty="0"/>
              <a:t> | wi-1, </a:t>
            </a:r>
            <a:r>
              <a:rPr lang="en-US" sz="1800" dirty="0" err="1"/>
              <a:t>ti</a:t>
            </a:r>
            <a:r>
              <a:rPr lang="en-US" sz="1800" dirty="0"/>
              <a:t>) can be estimated as: </a:t>
            </a:r>
            <a:endParaRPr lang="en-US" sz="1800" dirty="0" smtClean="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400101" y="2426973"/>
            <a:ext cx="4248825" cy="1029660"/>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06839" y="4267582"/>
            <a:ext cx="4842087" cy="781431"/>
          </a:xfrm>
          <a:prstGeom prst="rect">
            <a:avLst/>
          </a:prstGeom>
        </p:spPr>
      </p:pic>
    </p:spTree>
    <p:extLst>
      <p:ext uri="{BB962C8B-B14F-4D97-AF65-F5344CB8AC3E}">
        <p14:creationId xmlns="" xmlns:p14="http://schemas.microsoft.com/office/powerpoint/2010/main" val="266830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Opinion Sentence Extraction </a:t>
            </a:r>
          </a:p>
        </p:txBody>
      </p:sp>
      <p:sp>
        <p:nvSpPr>
          <p:cNvPr id="3" name="Content Placeholder 2"/>
          <p:cNvSpPr>
            <a:spLocks noGrp="1"/>
          </p:cNvSpPr>
          <p:nvPr>
            <p:ph idx="1"/>
          </p:nvPr>
        </p:nvSpPr>
        <p:spPr/>
        <p:txBody>
          <a:bodyPr/>
          <a:lstStyle/>
          <a:p>
            <a:r>
              <a:rPr lang="en-US" dirty="0">
                <a:latin typeface="+mj-lt"/>
              </a:rPr>
              <a:t>This step identifies opinion sentences in the reviews. Opinion sentences in our work are defined as sentences that express an opinion on product related entities. In the pruning step, the following two types of sentences are not considered as effective opinion sentences: </a:t>
            </a:r>
            <a:endParaRPr lang="en-US" dirty="0" smtClean="0">
              <a:latin typeface="+mj-lt"/>
            </a:endParaRPr>
          </a:p>
          <a:p>
            <a:r>
              <a:rPr lang="en-US" dirty="0" smtClean="0">
                <a:latin typeface="+mj-lt"/>
              </a:rPr>
              <a:t>1</a:t>
            </a:r>
            <a:r>
              <a:rPr lang="en-US" dirty="0">
                <a:latin typeface="+mj-lt"/>
              </a:rPr>
              <a:t>. Sentences that describe product related entities without expressing reviewers’ opinions. </a:t>
            </a:r>
            <a:endParaRPr lang="en-US" dirty="0" smtClean="0">
              <a:latin typeface="+mj-lt"/>
            </a:endParaRPr>
          </a:p>
          <a:p>
            <a:r>
              <a:rPr lang="en-US" dirty="0" smtClean="0">
                <a:latin typeface="+mj-lt"/>
              </a:rPr>
              <a:t>2</a:t>
            </a:r>
            <a:r>
              <a:rPr lang="en-US" dirty="0">
                <a:latin typeface="+mj-lt"/>
              </a:rPr>
              <a:t>. Sentences that express opinions on another product model’s entities</a:t>
            </a:r>
          </a:p>
        </p:txBody>
      </p:sp>
    </p:spTree>
    <p:extLst>
      <p:ext uri="{BB962C8B-B14F-4D97-AF65-F5344CB8AC3E}">
        <p14:creationId xmlns="" xmlns:p14="http://schemas.microsoft.com/office/powerpoint/2010/main" val="1205686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Pre -Processing:</a:t>
            </a:r>
            <a:endParaRPr lang="en-IN" dirty="0" smtClean="0"/>
          </a:p>
          <a:p>
            <a:r>
              <a:rPr lang="en-US" dirty="0" smtClean="0"/>
              <a:t>All the stop words present in a given input text file which consists of selected product reviews are removed.</a:t>
            </a:r>
            <a:endParaRPr lang="en-IN" dirty="0" smtClean="0"/>
          </a:p>
          <a:p>
            <a:pPr lvl="0"/>
            <a:r>
              <a:rPr lang="en-US" dirty="0" smtClean="0"/>
              <a:t>The text file that contains all the selected product reviews is given as input to the program.</a:t>
            </a:r>
            <a:endParaRPr lang="en-IN" dirty="0" smtClean="0"/>
          </a:p>
          <a:p>
            <a:pPr lvl="0"/>
            <a:r>
              <a:rPr lang="en-US" dirty="0" smtClean="0"/>
              <a:t>The program processes the text file and then splits each word of the file.</a:t>
            </a:r>
            <a:endParaRPr lang="en-IN" dirty="0" smtClean="0"/>
          </a:p>
          <a:p>
            <a:pPr lvl="0"/>
            <a:r>
              <a:rPr lang="en-US" dirty="0" smtClean="0"/>
              <a:t>Each word of the file is compared with the set of stop words.</a:t>
            </a:r>
            <a:endParaRPr lang="en-IN" dirty="0" smtClean="0"/>
          </a:p>
          <a:p>
            <a:pPr lvl="0"/>
            <a:r>
              <a:rPr lang="en-US" dirty="0" smtClean="0"/>
              <a:t>If the word that is present in the file is a stop word, then it is eliminated.</a:t>
            </a:r>
            <a:endParaRPr lang="en-IN" dirty="0" smtClean="0"/>
          </a:p>
          <a:p>
            <a:pPr lvl="0"/>
            <a:r>
              <a:rPr lang="en-US" dirty="0" smtClean="0"/>
              <a:t>Since all the stop words are removed the resultant file has no stop words.</a:t>
            </a:r>
            <a:endParaRPr lang="en-IN" dirty="0" smtClean="0"/>
          </a:p>
          <a:p>
            <a:pPr lvl="0"/>
            <a:r>
              <a:rPr lang="en-US" dirty="0" smtClean="0"/>
              <a:t>The program creates a file and then writes all the reviews that do not contain the stop words.</a:t>
            </a:r>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Content Placeholder 2"/>
          <p:cNvSpPr>
            <a:spLocks noGrp="1"/>
          </p:cNvSpPr>
          <p:nvPr>
            <p:ph idx="1"/>
          </p:nvPr>
        </p:nvSpPr>
        <p:spPr/>
        <p:txBody>
          <a:bodyPr>
            <a:normAutofit fontScale="92500"/>
          </a:bodyPr>
          <a:lstStyle/>
          <a:p>
            <a:pPr>
              <a:buNone/>
            </a:pPr>
            <a:r>
              <a:rPr lang="en-US" b="1" dirty="0" smtClean="0"/>
              <a:t>Parts of speech tagging:</a:t>
            </a:r>
            <a:endParaRPr lang="en-IN" dirty="0" smtClean="0"/>
          </a:p>
          <a:p>
            <a:r>
              <a:rPr lang="en-US" dirty="0" smtClean="0"/>
              <a:t>Each word in the text file is tagged with the respective parts of speech.</a:t>
            </a:r>
            <a:endParaRPr lang="en-IN" dirty="0" smtClean="0"/>
          </a:p>
          <a:p>
            <a:pPr lvl="0"/>
            <a:r>
              <a:rPr lang="en-US" dirty="0" smtClean="0"/>
              <a:t>The output text file from the step-2 is given to the step-3 for parts of speech tagging.</a:t>
            </a:r>
            <a:endParaRPr lang="en-IN" dirty="0" smtClean="0"/>
          </a:p>
          <a:p>
            <a:pPr lvl="0"/>
            <a:r>
              <a:rPr lang="en-US" dirty="0" smtClean="0"/>
              <a:t>In this step the Stanford-postagger.jar file is used to tag the parts of speech of any given text.</a:t>
            </a:r>
            <a:endParaRPr lang="en-IN" dirty="0" smtClean="0"/>
          </a:p>
          <a:p>
            <a:pPr lvl="0"/>
            <a:r>
              <a:rPr lang="en-US" dirty="0" smtClean="0"/>
              <a:t>The .jar file can be accessed by using a command in the command prompt.</a:t>
            </a:r>
            <a:endParaRPr lang="en-IN" dirty="0" smtClean="0"/>
          </a:p>
          <a:p>
            <a:r>
              <a:rPr lang="en-US" dirty="0" smtClean="0"/>
              <a:t>The command is embedded in a java program and use process builder that opens the command prompt and directs to the path that is given where the Stanford-</a:t>
            </a:r>
            <a:r>
              <a:rPr lang="en-US" dirty="0" err="1" smtClean="0"/>
              <a:t>POStagger</a:t>
            </a:r>
            <a:r>
              <a:rPr lang="en-US" dirty="0" smtClean="0"/>
              <a:t> is present</a:t>
            </a:r>
            <a:r>
              <a:rPr lang="en-US" dirty="0" smtClean="0"/>
              <a: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Calculating Emission and Transition Probabilities:</a:t>
            </a:r>
            <a:endParaRPr lang="en-IN" dirty="0" smtClean="0"/>
          </a:p>
          <a:p>
            <a:r>
              <a:rPr lang="en-US" dirty="0" smtClean="0"/>
              <a:t>All the particular words are stored in a particular excel sheet along with their number of occurrences in noun form and adjective form.</a:t>
            </a:r>
            <a:endParaRPr lang="en-IN" dirty="0" smtClean="0"/>
          </a:p>
          <a:p>
            <a:pPr lvl="0"/>
            <a:r>
              <a:rPr lang="en-US" dirty="0" smtClean="0"/>
              <a:t>The output file from step-3 is dynamically given to step-4 for calculating probabilities.</a:t>
            </a:r>
            <a:endParaRPr lang="en-IN" dirty="0" smtClean="0"/>
          </a:p>
          <a:p>
            <a:pPr lvl="0"/>
            <a:r>
              <a:rPr lang="en-US" dirty="0" smtClean="0"/>
              <a:t>The words are represented in the excel sheet with the number of occurrences as noun and adjective.</a:t>
            </a:r>
            <a:endParaRPr lang="en-IN" dirty="0" smtClean="0"/>
          </a:p>
          <a:p>
            <a:pPr lvl="0"/>
            <a:r>
              <a:rPr lang="en-US" dirty="0" smtClean="0"/>
              <a:t>Then we calculate the probability of the word occurring as a noun and it occurring as an adjective respectively.</a:t>
            </a:r>
            <a:endParaRPr lang="en-IN" dirty="0" smtClean="0"/>
          </a:p>
          <a:p>
            <a:pPr lvl="0"/>
            <a:r>
              <a:rPr lang="en-US" dirty="0" smtClean="0"/>
              <a:t>The transition probability is 2X2 matrix which is generated by calculating the probabilities of transition from NOUN -&gt; NOUN, NOUN -&gt;ADJECTIVE, ADJECTIVE -&gt; NOUN, ADJECTIVE -&gt; ADJECTIVE. </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Content Placeholder 2"/>
          <p:cNvSpPr>
            <a:spLocks noGrp="1"/>
          </p:cNvSpPr>
          <p:nvPr>
            <p:ph idx="1"/>
          </p:nvPr>
        </p:nvSpPr>
        <p:spPr/>
        <p:txBody>
          <a:bodyPr/>
          <a:lstStyle/>
          <a:p>
            <a:pPr>
              <a:buNone/>
            </a:pPr>
            <a:r>
              <a:rPr lang="en-US" b="1" dirty="0" smtClean="0"/>
              <a:t>Feeding the probabilities to MATLAB HMM ALGORITHM:</a:t>
            </a:r>
            <a:endParaRPr lang="en-IN" dirty="0" smtClean="0"/>
          </a:p>
          <a:p>
            <a:pPr lvl="0"/>
            <a:r>
              <a:rPr lang="en-US" dirty="0" smtClean="0"/>
              <a:t>To generate a random sequence of states and emissions from the model, use </a:t>
            </a:r>
            <a:r>
              <a:rPr lang="en-US" dirty="0" err="1" smtClean="0">
                <a:hlinkClick r:id="rId2"/>
              </a:rPr>
              <a:t>hmmgenerate</a:t>
            </a:r>
            <a:r>
              <a:rPr lang="en-US" dirty="0" smtClean="0"/>
              <a:t> with TRANS and EMIS probabilities.</a:t>
            </a:r>
            <a:endParaRPr lang="en-IN" dirty="0" smtClean="0"/>
          </a:p>
          <a:p>
            <a:pPr lvl="0"/>
            <a:r>
              <a:rPr lang="en-US" dirty="0" smtClean="0"/>
              <a:t>Given the transition and emission matrices TRANS and EMIS, the function </a:t>
            </a:r>
            <a:r>
              <a:rPr lang="en-US" dirty="0" err="1" smtClean="0">
                <a:hlinkClick r:id="rId3"/>
              </a:rPr>
              <a:t>hmmviterbi</a:t>
            </a:r>
            <a:r>
              <a:rPr lang="en-US" dirty="0" smtClean="0"/>
              <a:t> uses the </a:t>
            </a:r>
            <a:r>
              <a:rPr lang="en-US" dirty="0" err="1" smtClean="0"/>
              <a:t>Viterbi</a:t>
            </a:r>
            <a:r>
              <a:rPr lang="en-US" dirty="0" smtClean="0"/>
              <a:t> algorithm to compute the most likely sequence of states the model would go through to generate a given sequences of emissions.</a:t>
            </a:r>
            <a:endParaRPr lang="en-IN" dirty="0" smtClean="0"/>
          </a:p>
          <a:p>
            <a:pPr lvl="0"/>
            <a:r>
              <a:rPr lang="en-US" dirty="0" smtClean="0"/>
              <a:t>The functions </a:t>
            </a:r>
            <a:r>
              <a:rPr lang="en-US" dirty="0" err="1" smtClean="0">
                <a:hlinkClick r:id="rId4"/>
              </a:rPr>
              <a:t>hmmestimate</a:t>
            </a:r>
            <a:r>
              <a:rPr lang="en-US" dirty="0" smtClean="0"/>
              <a:t> and </a:t>
            </a:r>
            <a:r>
              <a:rPr lang="en-US" dirty="0" err="1" smtClean="0">
                <a:hlinkClick r:id="rId5"/>
              </a:rPr>
              <a:t>hmmtrain</a:t>
            </a:r>
            <a:r>
              <a:rPr lang="en-US" dirty="0" smtClean="0"/>
              <a:t> estimate the transition and emission matrices TRANS and EMIS given a sequence </a:t>
            </a:r>
            <a:r>
              <a:rPr lang="en-US" dirty="0" err="1" smtClean="0"/>
              <a:t>seq</a:t>
            </a:r>
            <a:r>
              <a:rPr lang="en-US" dirty="0" smtClean="0"/>
              <a:t> of emissions.</a:t>
            </a:r>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Content Placeholder 2"/>
          <p:cNvSpPr>
            <a:spLocks noGrp="1"/>
          </p:cNvSpPr>
          <p:nvPr>
            <p:ph idx="1"/>
          </p:nvPr>
        </p:nvSpPr>
        <p:spPr/>
        <p:txBody>
          <a:bodyPr/>
          <a:lstStyle/>
          <a:p>
            <a:pPr>
              <a:buNone/>
            </a:pPr>
            <a:r>
              <a:rPr lang="en-US" b="1" dirty="0" smtClean="0"/>
              <a:t>Word Orientation and testing:</a:t>
            </a:r>
            <a:endParaRPr lang="en-IN" dirty="0" smtClean="0"/>
          </a:p>
          <a:p>
            <a:pPr lvl="0"/>
            <a:r>
              <a:rPr lang="en-US" dirty="0" smtClean="0"/>
              <a:t>Based on these estimations the words’ orientation is judged where noun means it’s a feature word and adjective means it’s an opinion word.</a:t>
            </a:r>
            <a:endParaRPr lang="en-IN" dirty="0" smtClean="0"/>
          </a:p>
          <a:p>
            <a:pPr lvl="0"/>
            <a:r>
              <a:rPr lang="en-US" dirty="0" smtClean="0"/>
              <a:t>A new set of features list is generated from the estimated transition and emission probabilities.</a:t>
            </a:r>
            <a:endParaRPr lang="en-IN" dirty="0" smtClean="0"/>
          </a:p>
          <a:p>
            <a:pPr lvl="0"/>
            <a:r>
              <a:rPr lang="en-US" dirty="0" smtClean="0"/>
              <a:t>The new set of features is compared with the features list the company has declared for the product.</a:t>
            </a:r>
            <a:endParaRPr lang="en-IN" dirty="0" smtClean="0"/>
          </a:p>
          <a:p>
            <a:pPr lvl="0"/>
            <a:r>
              <a:rPr lang="en-US" dirty="0" smtClean="0"/>
              <a:t>Precision and Recall are calculated based on the hits obtained.</a:t>
            </a:r>
            <a:endParaRPr lang="en-IN" dirty="0" smtClean="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69" y="96184"/>
            <a:ext cx="10515600" cy="1325563"/>
          </a:xfrm>
        </p:spPr>
        <p:txBody>
          <a:bodyPr/>
          <a:lstStyle/>
          <a:p>
            <a:pPr algn="ctr"/>
            <a:r>
              <a:rPr lang="en-US" sz="3600" dirty="0"/>
              <a:t>Introduction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Calibri" charset="0"/>
              </a:rPr>
              <a:t>With the rapid expansion of e-commerce, more and more products are sold on the web, and more and more people are buying products online. It has become a common practice for online merchants to ask their customers to share their opinions and hands-on experiences on products they have purchased. Unfortunately, reading through all customer reviews is difficult, especially for popular items, the number of reviews can be up to hundreds or even thousands. Our goal in this research is to design a framework that is capable of extracting, learning and classifying product related entities from product reviews.</a:t>
            </a:r>
          </a:p>
          <a:p>
            <a:pPr algn="just"/>
            <a:endParaRPr lang="en-US" dirty="0">
              <a:latin typeface="Calibri" charset="0"/>
            </a:endParaRPr>
          </a:p>
          <a:p>
            <a:pPr algn="just"/>
            <a:endParaRPr lang="en-US" dirty="0"/>
          </a:p>
        </p:txBody>
      </p:sp>
    </p:spTree>
    <p:extLst>
      <p:ext uri="{BB962C8B-B14F-4D97-AF65-F5344CB8AC3E}">
        <p14:creationId xmlns="" xmlns:p14="http://schemas.microsoft.com/office/powerpoint/2010/main" val="531024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54"/>
            <a:ext cx="10515600" cy="1133463"/>
          </a:xfrm>
        </p:spPr>
        <p:txBody>
          <a:bodyPr/>
          <a:lstStyle/>
          <a:p>
            <a:pPr algn="ctr"/>
            <a:r>
              <a:rPr lang="en-US" sz="3600" dirty="0"/>
              <a:t>Abstract</a:t>
            </a:r>
          </a:p>
        </p:txBody>
      </p:sp>
      <p:sp>
        <p:nvSpPr>
          <p:cNvPr id="3" name="Content Placeholder 2"/>
          <p:cNvSpPr>
            <a:spLocks noGrp="1"/>
          </p:cNvSpPr>
          <p:nvPr>
            <p:ph idx="1"/>
          </p:nvPr>
        </p:nvSpPr>
        <p:spPr>
          <a:xfrm>
            <a:off x="838200" y="1287743"/>
            <a:ext cx="10515600" cy="4889220"/>
          </a:xfrm>
        </p:spPr>
        <p:txBody>
          <a:bodyPr vert="horz" lIns="91440" tIns="45720" rIns="91440" bIns="45720" rtlCol="0" anchor="t">
            <a:normAutofit fontScale="92500" lnSpcReduction="20000"/>
          </a:bodyPr>
          <a:lstStyle/>
          <a:p>
            <a:pPr algn="just"/>
            <a:r>
              <a:rPr lang="en-US" dirty="0">
                <a:latin typeface="Calibri" charset="0"/>
              </a:rPr>
              <a:t>Merchants selling products on the Web often ask their customers to share their opinions and hands-on experiences on products they have purchased. As e-commerce is becoming more and more popular, the number of customer reviews a product receives grows rapidly. This makes it difficult for a potential customer to read them to make an informed decision on whether to purchase the product. In this research, we aim to mine customer reviews of a product and extract highly specific product related entities on which reviewers express their opinions. Opinion expressions and sentences are also identified and opinion orientations for each recognized product entity are classified as positive or negative. Different from previous approaches that have mostly relied on natural language processing techniques or statistic information, we propose a novel machine learning framework using lexicalized HMMs. The approach naturally integrates linguistic features, such as part-of-speech and surrounding contextual clues of words into automatic learning. The experimental results demonstrate the effectiveness of the proposed approach in web opinion mining and extraction from product reviews.</a:t>
            </a:r>
          </a:p>
          <a:p>
            <a:pPr algn="just"/>
            <a:endParaRPr lang="en-US" dirty="0"/>
          </a:p>
        </p:txBody>
      </p:sp>
    </p:spTree>
    <p:extLst>
      <p:ext uri="{BB962C8B-B14F-4D97-AF65-F5344CB8AC3E}">
        <p14:creationId xmlns="" xmlns:p14="http://schemas.microsoft.com/office/powerpoint/2010/main" val="287182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r>
              <a:rPr lang="en-US" dirty="0" smtClean="0"/>
              <a:t>Specifically, given a particular product, the system first identifies potential product related entities and opinion related entities from the reviews, and then extracts opinion sentences which describe each identified product entity. </a:t>
            </a:r>
            <a:r>
              <a:rPr lang="en-US" dirty="0" smtClean="0"/>
              <a:t>The </a:t>
            </a:r>
            <a:r>
              <a:rPr lang="en-US" dirty="0" smtClean="0"/>
              <a:t>experimental results demonstrate the effectiveness of the proposed approach in web opinion mining and extraction from product reviews.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meant by sequence </a:t>
            </a:r>
            <a:r>
              <a:rPr lang="en-IN" dirty="0" err="1" smtClean="0"/>
              <a:t>labeling</a:t>
            </a:r>
            <a:r>
              <a:rPr lang="en-IN" dirty="0" smtClean="0"/>
              <a:t>?</a:t>
            </a:r>
            <a:endParaRPr lang="en-IN" dirty="0"/>
          </a:p>
        </p:txBody>
      </p:sp>
      <p:sp>
        <p:nvSpPr>
          <p:cNvPr id="4" name="TextBox 3"/>
          <p:cNvSpPr txBox="1"/>
          <p:nvPr/>
        </p:nvSpPr>
        <p:spPr>
          <a:xfrm>
            <a:off x="537029" y="1712686"/>
            <a:ext cx="11263085" cy="2954655"/>
          </a:xfrm>
          <a:prstGeom prst="rect">
            <a:avLst/>
          </a:prstGeom>
          <a:noFill/>
        </p:spPr>
        <p:txBody>
          <a:bodyPr wrap="square" rtlCol="0">
            <a:spAutoFit/>
          </a:bodyPr>
          <a:lstStyle/>
          <a:p>
            <a:r>
              <a:rPr lang="en-US" dirty="0" smtClean="0"/>
              <a:t>	</a:t>
            </a:r>
            <a:endParaRPr lang="en-US" dirty="0" smtClean="0"/>
          </a:p>
          <a:p>
            <a:endParaRPr lang="en-US" sz="2800" dirty="0" smtClean="0"/>
          </a:p>
          <a:p>
            <a:r>
              <a:rPr lang="en-US" sz="2800" dirty="0" smtClean="0"/>
              <a:t>	Sequence </a:t>
            </a:r>
            <a:r>
              <a:rPr lang="en-US" sz="2800" dirty="0" smtClean="0"/>
              <a:t>labeling is a type of pattern recognition task that involves the algorithmic assignment of a categorical label to each member of a sequence of observed values. A common example of a sequence labeling task is part of speech tagging, which seeks to assign a part of speech to each word in an input sentence or document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69" y="57764"/>
            <a:ext cx="10515600" cy="749448"/>
          </a:xfrm>
        </p:spPr>
        <p:txBody>
          <a:bodyPr/>
          <a:lstStyle/>
          <a:p>
            <a:pPr algn="ctr"/>
            <a:r>
              <a:rPr lang="en-US" sz="3200" dirty="0"/>
              <a:t>System architecture</a:t>
            </a:r>
          </a:p>
        </p:txBody>
      </p:sp>
      <p:pic>
        <p:nvPicPr>
          <p:cNvPr id="3" name="Picture 2" descr="1.PNG"/>
          <p:cNvPicPr>
            <a:picLocks noChangeAspect="1"/>
          </p:cNvPicPr>
          <p:nvPr/>
        </p:nvPicPr>
        <p:blipFill>
          <a:blip r:embed="rId3" cstate="print"/>
          <a:stretch>
            <a:fillRect/>
          </a:stretch>
        </p:blipFill>
        <p:spPr>
          <a:xfrm>
            <a:off x="1671638" y="711200"/>
            <a:ext cx="8793162" cy="5897269"/>
          </a:xfrm>
          <a:prstGeom prst="rect">
            <a:avLst/>
          </a:prstGeom>
        </p:spPr>
      </p:pic>
    </p:spTree>
    <p:extLst>
      <p:ext uri="{BB962C8B-B14F-4D97-AF65-F5344CB8AC3E}">
        <p14:creationId xmlns="" xmlns:p14="http://schemas.microsoft.com/office/powerpoint/2010/main" val="1194688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a:t>Categories and Tag Sets </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28593524"/>
              </p:ext>
            </p:extLst>
          </p:nvPr>
        </p:nvGraphicFramePr>
        <p:xfrm>
          <a:off x="828153" y="1775385"/>
          <a:ext cx="10491488" cy="3521829"/>
        </p:xfrm>
        <a:graphic>
          <a:graphicData uri="http://schemas.openxmlformats.org/drawingml/2006/table">
            <a:tbl>
              <a:tblPr firstRow="1" bandRow="1">
                <a:tableStyleId>{5C22544A-7EE6-4342-B048-85BDC9FD1C3A}</a:tableStyleId>
              </a:tblPr>
              <a:tblGrid>
                <a:gridCol w="5245744"/>
                <a:gridCol w="5245744"/>
              </a:tblGrid>
              <a:tr h="3521829">
                <a:tc>
                  <a:txBody>
                    <a:bodyPr/>
                    <a:lstStyle/>
                    <a:p>
                      <a:r>
                        <a:rPr lang="en-US" sz="2000" dirty="0" smtClean="0"/>
                        <a:t>COMPONENTS </a:t>
                      </a:r>
                      <a:endParaRPr lang="en-US" sz="2000" b="0" dirty="0" smtClean="0"/>
                    </a:p>
                    <a:p>
                      <a:endParaRPr lang="en-US" sz="2000" dirty="0" smtClean="0"/>
                    </a:p>
                    <a:p>
                      <a:endParaRPr lang="en-US" sz="2000" dirty="0" smtClean="0"/>
                    </a:p>
                    <a:p>
                      <a:r>
                        <a:rPr lang="en-US" sz="2000" dirty="0" smtClean="0"/>
                        <a:t>FUNCTIONS </a:t>
                      </a:r>
                    </a:p>
                    <a:p>
                      <a:endParaRPr lang="en-US" sz="2000" dirty="0" smtClean="0"/>
                    </a:p>
                    <a:p>
                      <a:endParaRPr lang="en-US" sz="2000" dirty="0" smtClean="0"/>
                    </a:p>
                    <a:p>
                      <a:r>
                        <a:rPr lang="en-US" sz="2000" dirty="0" smtClean="0"/>
                        <a:t>FEATURES</a:t>
                      </a:r>
                    </a:p>
                    <a:p>
                      <a:endParaRPr lang="en-US" sz="2000" dirty="0" smtClean="0"/>
                    </a:p>
                    <a:p>
                      <a:endParaRPr lang="en-US" sz="2000" dirty="0" smtClean="0"/>
                    </a:p>
                    <a:p>
                      <a:r>
                        <a:rPr lang="en-US" sz="2000" dirty="0" smtClean="0"/>
                        <a:t>OPINIONS </a:t>
                      </a:r>
                      <a:endParaRPr lang="en-US" sz="2000" dirty="0"/>
                    </a:p>
                  </a:txBody>
                  <a:tcPr/>
                </a:tc>
                <a:tc>
                  <a:txBody>
                    <a:bodyPr/>
                    <a:lstStyle/>
                    <a:p>
                      <a:r>
                        <a:rPr lang="en-US" sz="2000" dirty="0" smtClean="0"/>
                        <a:t>Physical objects of a camera including the camera itself, e.g., LCD, viewfinder, battery </a:t>
                      </a:r>
                    </a:p>
                    <a:p>
                      <a:endParaRPr lang="en-US" sz="2000" dirty="0" smtClean="0"/>
                    </a:p>
                    <a:p>
                      <a:r>
                        <a:rPr lang="en-US" sz="2000" dirty="0" smtClean="0"/>
                        <a:t>Capabilities provided by a camera, e.g., movie playback, zoom, automatic fill flash, auto focus</a:t>
                      </a:r>
                    </a:p>
                    <a:p>
                      <a:endParaRPr lang="en-US" sz="2000" dirty="0" smtClean="0"/>
                    </a:p>
                    <a:p>
                      <a:r>
                        <a:rPr lang="en-US" sz="2000" dirty="0" smtClean="0"/>
                        <a:t>Properties of components or functions, e.g., color, speed, size, weight, clarity  </a:t>
                      </a:r>
                    </a:p>
                    <a:p>
                      <a:endParaRPr lang="en-US" sz="2000" dirty="0" smtClean="0"/>
                    </a:p>
                    <a:p>
                      <a:r>
                        <a:rPr lang="en-US" sz="2000" dirty="0" smtClean="0"/>
                        <a:t>Ideas and thoughts expressed by reviewers on product features / components / functions. </a:t>
                      </a:r>
                    </a:p>
                  </a:txBody>
                  <a:tcPr/>
                </a:tc>
              </a:tr>
            </a:tbl>
          </a:graphicData>
        </a:graphic>
      </p:graphicFrame>
    </p:spTree>
    <p:extLst>
      <p:ext uri="{BB962C8B-B14F-4D97-AF65-F5344CB8AC3E}">
        <p14:creationId xmlns="" xmlns:p14="http://schemas.microsoft.com/office/powerpoint/2010/main" val="2117707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lstStyle/>
          <a:p>
            <a:r>
              <a:rPr lang="en-US" dirty="0"/>
              <a:t>Entity Categories and Tag Sets Contd.</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54595" y="1747422"/>
            <a:ext cx="4264868" cy="4804103"/>
          </a:xfrm>
        </p:spPr>
      </p:pic>
      <p:sp>
        <p:nvSpPr>
          <p:cNvPr id="5" name="TextBox 4"/>
          <p:cNvSpPr txBox="1"/>
          <p:nvPr/>
        </p:nvSpPr>
        <p:spPr>
          <a:xfrm>
            <a:off x="5757705" y="1637881"/>
            <a:ext cx="5496449" cy="4708981"/>
          </a:xfrm>
          <a:prstGeom prst="rect">
            <a:avLst/>
          </a:prstGeom>
          <a:noFill/>
        </p:spPr>
        <p:txBody>
          <a:bodyPr wrap="square" rtlCol="0">
            <a:spAutoFit/>
          </a:bodyPr>
          <a:lstStyle/>
          <a:p>
            <a:r>
              <a:rPr lang="en-US" sz="1500" dirty="0"/>
              <a:t>The following example illustrates the hybrid tag and basic</a:t>
            </a:r>
          </a:p>
          <a:p>
            <a:r>
              <a:rPr lang="en-US" sz="1500" dirty="0"/>
              <a:t>tag representations of an opinion sentence “</a:t>
            </a:r>
            <a:r>
              <a:rPr lang="en-US" sz="1500" b="1" dirty="0"/>
              <a:t>I love the ease</a:t>
            </a:r>
          </a:p>
          <a:p>
            <a:r>
              <a:rPr lang="en-US" sz="1500" b="1" dirty="0"/>
              <a:t>of transferring the pictures to my computer</a:t>
            </a:r>
            <a:r>
              <a:rPr lang="en-US" sz="1500" dirty="0"/>
              <a:t>.”</a:t>
            </a:r>
          </a:p>
          <a:p>
            <a:endParaRPr lang="en-US" sz="1500" b="1" dirty="0" smtClean="0"/>
          </a:p>
          <a:p>
            <a:r>
              <a:rPr lang="en-US" sz="1500" b="1" dirty="0" smtClean="0"/>
              <a:t>Hybrid </a:t>
            </a:r>
            <a:r>
              <a:rPr lang="en-US" sz="1500" b="1" dirty="0"/>
              <a:t>tags</a:t>
            </a:r>
            <a:r>
              <a:rPr lang="en-US" sz="1500" b="1" dirty="0" smtClean="0"/>
              <a:t>:</a:t>
            </a:r>
          </a:p>
          <a:p>
            <a:endParaRPr lang="en-US" sz="1500" b="1" dirty="0"/>
          </a:p>
          <a:p>
            <a:r>
              <a:rPr lang="en-US" sz="1500" dirty="0"/>
              <a:t>&lt;BG&gt;</a:t>
            </a:r>
            <a:r>
              <a:rPr lang="en-US" sz="1500" b="1" dirty="0"/>
              <a:t>I</a:t>
            </a:r>
            <a:r>
              <a:rPr lang="en-US" sz="1500" dirty="0"/>
              <a:t>&lt;/BG&gt;&lt;OPINION_POS_EXP&gt;</a:t>
            </a:r>
            <a:r>
              <a:rPr lang="en-US" sz="1500" b="1" dirty="0"/>
              <a:t>love</a:t>
            </a:r>
            <a:r>
              <a:rPr lang="en-US" sz="1500" dirty="0"/>
              <a:t>&lt;/OPINION_P</a:t>
            </a:r>
          </a:p>
          <a:p>
            <a:r>
              <a:rPr lang="en-US" sz="1500" dirty="0"/>
              <a:t>OS_EXP&gt;&lt;BG&gt;</a:t>
            </a:r>
            <a:r>
              <a:rPr lang="en-US" sz="1500" b="1" dirty="0"/>
              <a:t>the</a:t>
            </a:r>
            <a:r>
              <a:rPr lang="en-US" sz="1500" dirty="0"/>
              <a:t>&lt;/BG&gt;&lt;PROD_FEATBOE&gt;</a:t>
            </a:r>
            <a:r>
              <a:rPr lang="en-US" sz="1500" b="1" dirty="0"/>
              <a:t>ease</a:t>
            </a:r>
            <a:r>
              <a:rPr lang="en-US" sz="1500" dirty="0"/>
              <a:t>&lt;/PROD_FEAT-BOE&gt;</a:t>
            </a:r>
          </a:p>
          <a:p>
            <a:r>
              <a:rPr lang="en-US" sz="1500" dirty="0"/>
              <a:t>&lt;</a:t>
            </a:r>
            <a:r>
              <a:rPr lang="en-US" sz="1500" dirty="0" smtClean="0"/>
              <a:t>PROD_FEAT-MOE&gt;</a:t>
            </a:r>
            <a:r>
              <a:rPr lang="en-US" sz="1500" b="1" dirty="0" smtClean="0"/>
              <a:t>of</a:t>
            </a:r>
            <a:r>
              <a:rPr lang="en-US" sz="1500" dirty="0"/>
              <a:t>&lt;/PROD_FEAT-MOE&gt;&lt;PROD_FEATMOE&gt;</a:t>
            </a:r>
            <a:r>
              <a:rPr lang="en-US" sz="1500" b="1" dirty="0"/>
              <a:t>transferring</a:t>
            </a:r>
            <a:r>
              <a:rPr lang="en-US" sz="1500" dirty="0"/>
              <a:t>&lt;/PROD_FEAT-MOE</a:t>
            </a:r>
            <a:r>
              <a:rPr lang="en-US" sz="1500" dirty="0" smtClean="0"/>
              <a:t>&gt;&lt;</a:t>
            </a:r>
            <a:r>
              <a:rPr lang="en-US" sz="1500" dirty="0"/>
              <a:t>PROD_FEAT-MOE&gt;</a:t>
            </a:r>
            <a:r>
              <a:rPr lang="en-US" sz="1500" b="1" dirty="0"/>
              <a:t>the</a:t>
            </a:r>
            <a:r>
              <a:rPr lang="en-US" sz="1500" dirty="0"/>
              <a:t>&lt;/PROD_FEAT-MOE&gt;</a:t>
            </a:r>
          </a:p>
          <a:p>
            <a:r>
              <a:rPr lang="en-US" sz="1500" dirty="0"/>
              <a:t>&lt;PROD_FEAT-EOE&gt;</a:t>
            </a:r>
            <a:r>
              <a:rPr lang="en-US" sz="1500" b="1" dirty="0"/>
              <a:t>pictures</a:t>
            </a:r>
            <a:r>
              <a:rPr lang="en-US" sz="1500" dirty="0"/>
              <a:t>&lt;/PROD_FEAT-EOE&gt;</a:t>
            </a:r>
          </a:p>
          <a:p>
            <a:r>
              <a:rPr lang="en-US" sz="1500" dirty="0"/>
              <a:t>&lt;BG&gt;</a:t>
            </a:r>
            <a:r>
              <a:rPr lang="en-US" sz="1500" b="1" dirty="0"/>
              <a:t>to</a:t>
            </a:r>
            <a:r>
              <a:rPr lang="en-US" sz="1500" dirty="0"/>
              <a:t>&lt;/BG&gt;&lt;BG&gt;</a:t>
            </a:r>
            <a:r>
              <a:rPr lang="en-US" sz="1500" b="1" dirty="0"/>
              <a:t>my</a:t>
            </a:r>
            <a:r>
              <a:rPr lang="en-US" sz="1500" dirty="0"/>
              <a:t>&lt;/BG&gt;&lt;BG&gt;</a:t>
            </a:r>
            <a:r>
              <a:rPr lang="en-US" sz="1500" b="1" dirty="0"/>
              <a:t>computer</a:t>
            </a:r>
            <a:r>
              <a:rPr lang="en-US" sz="1500" dirty="0"/>
              <a:t>&lt;/BG&gt;</a:t>
            </a:r>
          </a:p>
          <a:p>
            <a:endParaRPr lang="en-US" sz="1500" b="1" dirty="0" smtClean="0"/>
          </a:p>
          <a:p>
            <a:r>
              <a:rPr lang="en-US" sz="1500" b="1" dirty="0" smtClean="0"/>
              <a:t>Basic </a:t>
            </a:r>
            <a:r>
              <a:rPr lang="en-US" sz="1500" b="1" dirty="0"/>
              <a:t>tags</a:t>
            </a:r>
            <a:r>
              <a:rPr lang="en-US" sz="1500" b="1" dirty="0" smtClean="0"/>
              <a:t>:</a:t>
            </a:r>
          </a:p>
          <a:p>
            <a:endParaRPr lang="en-US" sz="1500" b="1" dirty="0"/>
          </a:p>
          <a:p>
            <a:r>
              <a:rPr lang="en-US" sz="1500" dirty="0"/>
              <a:t>&lt;BG&gt;</a:t>
            </a:r>
            <a:r>
              <a:rPr lang="en-US" sz="1500" b="1" dirty="0"/>
              <a:t>I</a:t>
            </a:r>
            <a:r>
              <a:rPr lang="en-US" sz="1500" dirty="0"/>
              <a:t>&lt;/BG&gt;&lt;OPINION_POS_EXP&gt;</a:t>
            </a:r>
            <a:r>
              <a:rPr lang="en-US" sz="1500" b="1" dirty="0"/>
              <a:t>love</a:t>
            </a:r>
            <a:r>
              <a:rPr lang="en-US" sz="1500" dirty="0"/>
              <a:t>&lt;/OPINION_P</a:t>
            </a:r>
          </a:p>
          <a:p>
            <a:r>
              <a:rPr lang="en-US" sz="1500" dirty="0"/>
              <a:t>OS_EXP&gt; &lt;BG&gt; </a:t>
            </a:r>
            <a:r>
              <a:rPr lang="en-US" sz="1500" b="1" dirty="0"/>
              <a:t>the</a:t>
            </a:r>
            <a:r>
              <a:rPr lang="en-US" sz="1500" dirty="0"/>
              <a:t> &lt;/BG&gt; &lt;PROD_FEAT&gt;</a:t>
            </a:r>
            <a:r>
              <a:rPr lang="en-US" sz="1500" b="1" dirty="0"/>
              <a:t>ease of</a:t>
            </a:r>
          </a:p>
          <a:p>
            <a:r>
              <a:rPr lang="en-US" sz="1500" b="1" dirty="0"/>
              <a:t>transferring the pictures</a:t>
            </a:r>
            <a:r>
              <a:rPr lang="en-US" sz="1500" dirty="0"/>
              <a:t> &lt;/PROD_FEAT&gt; &lt;BG&gt; </a:t>
            </a:r>
            <a:r>
              <a:rPr lang="en-US" sz="1500" b="1" dirty="0"/>
              <a:t>to</a:t>
            </a:r>
          </a:p>
          <a:p>
            <a:r>
              <a:rPr lang="en-US" sz="1500" dirty="0"/>
              <a:t>&lt;/BG&gt;&lt;BG&gt;</a:t>
            </a:r>
            <a:r>
              <a:rPr lang="en-US" sz="1500" b="1" dirty="0"/>
              <a:t>my</a:t>
            </a:r>
            <a:r>
              <a:rPr lang="en-US" sz="1500" dirty="0"/>
              <a:t>&lt;/BG&gt;&lt;BG&gt;</a:t>
            </a:r>
            <a:r>
              <a:rPr lang="en-US" sz="1500" b="1" dirty="0"/>
              <a:t>computer</a:t>
            </a:r>
            <a:r>
              <a:rPr lang="en-US" sz="1500" dirty="0"/>
              <a:t>&lt;/BG&gt; </a:t>
            </a:r>
          </a:p>
        </p:txBody>
      </p:sp>
    </p:spTree>
    <p:extLst>
      <p:ext uri="{BB962C8B-B14F-4D97-AF65-F5344CB8AC3E}">
        <p14:creationId xmlns="" xmlns:p14="http://schemas.microsoft.com/office/powerpoint/2010/main" val="70522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Hidden Markov Model</a:t>
            </a:r>
            <a:endParaRPr lang="en-IN" dirty="0"/>
          </a:p>
        </p:txBody>
      </p:sp>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r="1271" b="10045"/>
          <a:stretch>
            <a:fillRect/>
          </a:stretch>
        </p:blipFill>
        <p:spPr bwMode="auto">
          <a:xfrm>
            <a:off x="2621245" y="1962059"/>
            <a:ext cx="6949510" cy="407847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3089</TotalTime>
  <Words>1439</Words>
  <Application>Microsoft Office PowerPoint</Application>
  <PresentationFormat>Custom</PresentationFormat>
  <Paragraphs>108</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 Framework For Web Opinion Mining   Using Lexicalized Hidden Markov Model</vt:lpstr>
      <vt:lpstr>Introduction</vt:lpstr>
      <vt:lpstr>Abstract</vt:lpstr>
      <vt:lpstr>Problem Definition</vt:lpstr>
      <vt:lpstr>What is meant by sequence labeling?</vt:lpstr>
      <vt:lpstr>System architecture</vt:lpstr>
      <vt:lpstr>Entity Categories and Tag Sets </vt:lpstr>
      <vt:lpstr>Entity Categories and Tag Sets Contd.</vt:lpstr>
      <vt:lpstr>Hidden Markov Model</vt:lpstr>
      <vt:lpstr>Lexicalized HMMs </vt:lpstr>
      <vt:lpstr>Lexicalized HMMs Contd</vt:lpstr>
      <vt:lpstr>Lexicalized HMMs Contd</vt:lpstr>
      <vt:lpstr>Opinion Sentence Extraction </vt:lpstr>
      <vt:lpstr>Algorithms </vt:lpstr>
      <vt:lpstr>Algorithms</vt:lpstr>
      <vt:lpstr>Algorithms</vt:lpstr>
      <vt:lpstr>Algorithms</vt:lpstr>
      <vt:lpstr>Algorithms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dc:creator>
  <cp:lastModifiedBy>BHARGAV</cp:lastModifiedBy>
  <cp:revision>31</cp:revision>
  <dcterms:created xsi:type="dcterms:W3CDTF">2013-07-15T20:26:40Z</dcterms:created>
  <dcterms:modified xsi:type="dcterms:W3CDTF">2016-04-26T02:48:46Z</dcterms:modified>
</cp:coreProperties>
</file>