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9"/>
  </p:notesMasterIdLst>
  <p:handoutMasterIdLst>
    <p:handoutMasterId r:id="rId20"/>
  </p:handoutMasterIdLst>
  <p:sldIdLst>
    <p:sldId id="285" r:id="rId2"/>
    <p:sldId id="310" r:id="rId3"/>
    <p:sldId id="311" r:id="rId4"/>
    <p:sldId id="315" r:id="rId5"/>
    <p:sldId id="324" r:id="rId6"/>
    <p:sldId id="329" r:id="rId7"/>
    <p:sldId id="321" r:id="rId8"/>
    <p:sldId id="330" r:id="rId9"/>
    <p:sldId id="325" r:id="rId10"/>
    <p:sldId id="316" r:id="rId11"/>
    <p:sldId id="326" r:id="rId12"/>
    <p:sldId id="327" r:id="rId13"/>
    <p:sldId id="328" r:id="rId14"/>
    <p:sldId id="322" r:id="rId15"/>
    <p:sldId id="313" r:id="rId16"/>
    <p:sldId id="318" r:id="rId17"/>
    <p:sldId id="320" r:id="rId18"/>
  </p:sldIdLst>
  <p:sldSz cx="9144000" cy="6858000" type="screen4x3"/>
  <p:notesSz cx="6858000" cy="9144000"/>
  <p:embeddedFontLst>
    <p:embeddedFont>
      <p:font typeface="Roboto Slab" charset="0"/>
      <p:regular r:id="rId21"/>
      <p:bold r:id="rId22"/>
    </p:embeddedFont>
    <p:embeddedFont>
      <p:font typeface="Source Sans Pro"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7E69104-9706-4E09-9F0E-F1807B334CFE}">
          <p14:sldIdLst/>
        </p14:section>
        <p14:section name="Untitled Section" id="{2C5553D2-6668-494B-BED4-14A20125B5DE}">
          <p14:sldIdLst>
            <p14:sldId id="285"/>
            <p14:sldId id="310"/>
          </p14:sldIdLst>
        </p14:section>
        <p14:section name="Untitled Section" id="{9EFCB82D-B7F3-4A12-B526-0FB649AE143A}">
          <p14:sldIdLst>
            <p14:sldId id="311"/>
            <p14:sldId id="315"/>
            <p14:sldId id="324"/>
            <p14:sldId id="329"/>
            <p14:sldId id="321"/>
            <p14:sldId id="330"/>
            <p14:sldId id="325"/>
            <p14:sldId id="316"/>
            <p14:sldId id="326"/>
            <p14:sldId id="327"/>
            <p14:sldId id="328"/>
            <p14:sldId id="322"/>
            <p14:sldId id="313"/>
            <p14:sldId id="318"/>
            <p14:sldId id="320"/>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9B42DE2F-4B6D-4003-A1A2-7F0BF6DEC256}">
  <a:tblStyle styleId="{9B42DE2F-4B6D-4003-A1A2-7F0BF6DEC25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9" autoAdjust="0"/>
    <p:restoredTop sz="94660"/>
  </p:normalViewPr>
  <p:slideViewPr>
    <p:cSldViewPr snapToGrid="0">
      <p:cViewPr>
        <p:scale>
          <a:sx n="76" d="100"/>
          <a:sy n="76" d="100"/>
        </p:scale>
        <p:origin x="-1200" y="-72"/>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83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a:t>Emotion Perception using Reinforcement Learning</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3B46BBF-A732-4EC4-B7FF-A71348E1C772}" type="slidenum">
              <a:rPr lang="en-IN" smtClean="0"/>
              <a:t>‹#›</a:t>
            </a:fld>
            <a:endParaRPr lang="en-IN"/>
          </a:p>
        </p:txBody>
      </p:sp>
    </p:spTree>
    <p:extLst>
      <p:ext uri="{BB962C8B-B14F-4D97-AF65-F5344CB8AC3E}">
        <p14:creationId xmlns:p14="http://schemas.microsoft.com/office/powerpoint/2010/main" val="56942629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120231216"/>
      </p:ext>
    </p:extLst>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148174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224087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IN" dirty="0"/>
              <a:t>                           </a:t>
            </a:r>
          </a:p>
        </p:txBody>
      </p:sp>
    </p:spTree>
    <p:extLst>
      <p:ext uri="{BB962C8B-B14F-4D97-AF65-F5344CB8AC3E}">
        <p14:creationId xmlns:p14="http://schemas.microsoft.com/office/powerpoint/2010/main" val="29598977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360350"/>
            <a:ext cx="5807400" cy="1546500"/>
          </a:xfrm>
          <a:prstGeom prst="rect">
            <a:avLst/>
          </a:prstGeom>
        </p:spPr>
        <p:txBody>
          <a:bodyPr spcFirstLastPara="1" wrap="square" lIns="91425" tIns="91425" rIns="91425" bIns="91425" anchor="t" anchorCtr="0"/>
          <a:lstStyle>
            <a:lvl1pPr lvl="0">
              <a:spcBef>
                <a:spcPts val="0"/>
              </a:spcBef>
              <a:spcAft>
                <a:spcPts val="0"/>
              </a:spcAft>
              <a:buClr>
                <a:srgbClr val="0091EA"/>
              </a:buClr>
              <a:buSzPts val="6000"/>
              <a:buNone/>
              <a:defRPr sz="6000" b="1">
                <a:solidFill>
                  <a:srgbClr val="0091EA"/>
                </a:solidFill>
              </a:defRPr>
            </a:lvl1pPr>
            <a:lvl2pPr lvl="1">
              <a:spcBef>
                <a:spcPts val="0"/>
              </a:spcBef>
              <a:spcAft>
                <a:spcPts val="0"/>
              </a:spcAft>
              <a:buClr>
                <a:srgbClr val="0091EA"/>
              </a:buClr>
              <a:buSzPts val="6000"/>
              <a:buNone/>
              <a:defRPr sz="6000" b="1">
                <a:solidFill>
                  <a:srgbClr val="0091EA"/>
                </a:solidFill>
              </a:defRPr>
            </a:lvl2pPr>
            <a:lvl3pPr lvl="2">
              <a:spcBef>
                <a:spcPts val="0"/>
              </a:spcBef>
              <a:spcAft>
                <a:spcPts val="0"/>
              </a:spcAft>
              <a:buClr>
                <a:srgbClr val="0091EA"/>
              </a:buClr>
              <a:buSzPts val="6000"/>
              <a:buNone/>
              <a:defRPr sz="6000" b="1">
                <a:solidFill>
                  <a:srgbClr val="0091EA"/>
                </a:solidFill>
              </a:defRPr>
            </a:lvl3pPr>
            <a:lvl4pPr lvl="3">
              <a:spcBef>
                <a:spcPts val="0"/>
              </a:spcBef>
              <a:spcAft>
                <a:spcPts val="0"/>
              </a:spcAft>
              <a:buClr>
                <a:srgbClr val="0091EA"/>
              </a:buClr>
              <a:buSzPts val="6000"/>
              <a:buNone/>
              <a:defRPr sz="6000" b="1">
                <a:solidFill>
                  <a:srgbClr val="0091EA"/>
                </a:solidFill>
              </a:defRPr>
            </a:lvl4pPr>
            <a:lvl5pPr lvl="4">
              <a:spcBef>
                <a:spcPts val="0"/>
              </a:spcBef>
              <a:spcAft>
                <a:spcPts val="0"/>
              </a:spcAft>
              <a:buClr>
                <a:srgbClr val="0091EA"/>
              </a:buClr>
              <a:buSzPts val="6000"/>
              <a:buNone/>
              <a:defRPr sz="6000" b="1">
                <a:solidFill>
                  <a:srgbClr val="0091EA"/>
                </a:solidFill>
              </a:defRPr>
            </a:lvl5pPr>
            <a:lvl6pPr lvl="5">
              <a:spcBef>
                <a:spcPts val="0"/>
              </a:spcBef>
              <a:spcAft>
                <a:spcPts val="0"/>
              </a:spcAft>
              <a:buClr>
                <a:srgbClr val="0091EA"/>
              </a:buClr>
              <a:buSzPts val="6000"/>
              <a:buNone/>
              <a:defRPr sz="6000" b="1">
                <a:solidFill>
                  <a:srgbClr val="0091EA"/>
                </a:solidFill>
              </a:defRPr>
            </a:lvl6pPr>
            <a:lvl7pPr lvl="6">
              <a:spcBef>
                <a:spcPts val="0"/>
              </a:spcBef>
              <a:spcAft>
                <a:spcPts val="0"/>
              </a:spcAft>
              <a:buClr>
                <a:srgbClr val="0091EA"/>
              </a:buClr>
              <a:buSzPts val="6000"/>
              <a:buNone/>
              <a:defRPr sz="6000" b="1">
                <a:solidFill>
                  <a:srgbClr val="0091EA"/>
                </a:solidFill>
              </a:defRPr>
            </a:lvl7pPr>
            <a:lvl8pPr lvl="7">
              <a:spcBef>
                <a:spcPts val="0"/>
              </a:spcBef>
              <a:spcAft>
                <a:spcPts val="0"/>
              </a:spcAft>
              <a:buClr>
                <a:srgbClr val="0091EA"/>
              </a:buClr>
              <a:buSzPts val="6000"/>
              <a:buNone/>
              <a:defRPr sz="6000" b="1">
                <a:solidFill>
                  <a:srgbClr val="0091EA"/>
                </a:solidFill>
              </a:defRPr>
            </a:lvl8pPr>
            <a:lvl9pPr lvl="8">
              <a:spcBef>
                <a:spcPts val="0"/>
              </a:spcBef>
              <a:spcAft>
                <a:spcPts val="0"/>
              </a:spcAft>
              <a:buClr>
                <a:srgbClr val="0091EA"/>
              </a:buClr>
              <a:buSzPts val="6000"/>
              <a:buNone/>
              <a:defRPr sz="6000" b="1">
                <a:solidFill>
                  <a:srgbClr val="0091EA"/>
                </a:solidFill>
              </a:defRPr>
            </a:lvl9pPr>
          </a:lstStyle>
          <a:p>
            <a:endParaRPr/>
          </a:p>
        </p:txBody>
      </p:sp>
      <p:sp>
        <p:nvSpPr>
          <p:cNvPr id="11" name="Google Shape;11;p2"/>
          <p:cNvSpPr/>
          <p:nvPr/>
        </p:nvSpPr>
        <p:spPr>
          <a:xfrm>
            <a:off x="6897625" y="619995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454375" y="56388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27727" y="4597554"/>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677050" y="6577875"/>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972225" y="6334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79635" y="3373479"/>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11843" y="791518"/>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26322" y="133987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104500" y="4963100"/>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03950" y="5654657"/>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96310" y="1990890"/>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738050" y="27132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1659" y="250448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271584" y="47482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729213" y="6127438"/>
            <a:ext cx="253800" cy="2541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userDrawn="1">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7" name="Google Shape;57;p8"/>
          <p:cNvSpPr txBox="1">
            <a:spLocks noGrp="1"/>
          </p:cNvSpPr>
          <p:nvPr>
            <p:ph type="sldNum" idx="12"/>
          </p:nvPr>
        </p:nvSpPr>
        <p:spPr>
          <a:xfrm>
            <a:off x="3532340" y="6433342"/>
            <a:ext cx="5458322"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r>
              <a:rPr lang="en-IN" dirty="0"/>
              <a:t>Emotion Perception using Reinforcement Learning </a:t>
            </a:r>
            <a:fld id="{00000000-1234-1234-1234-123412341234}"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682267"/>
            <a:ext cx="7571700" cy="47649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3" name="Google Shape;43;p5"/>
          <p:cNvSpPr txBox="1">
            <a:spLocks noGrp="1"/>
          </p:cNvSpPr>
          <p:nvPr>
            <p:ph type="sldNum" idx="12"/>
          </p:nvPr>
        </p:nvSpPr>
        <p:spPr>
          <a:xfrm>
            <a:off x="4208745" y="6445868"/>
            <a:ext cx="4744339"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r>
              <a:rPr lang="en" dirty="0"/>
              <a:t> Emotion Perception using Reinforcement Learning </a:t>
            </a:r>
            <a:fld id="{00000000-1234-1234-1234-123412341234}" type="slidenum">
              <a:rPr lang="en" smtClean="0"/>
              <a:pPr/>
              <a:t>‹#›</a:t>
            </a:fld>
            <a:endParaRPr lang="en" dirty="0"/>
          </a:p>
        </p:txBody>
      </p:sp>
    </p:spTree>
    <p:extLst>
      <p:ext uri="{BB962C8B-B14F-4D97-AF65-F5344CB8AC3E}">
        <p14:creationId xmlns:p14="http://schemas.microsoft.com/office/powerpoint/2010/main" val="36467433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410826"/>
            <a:ext cx="7571700" cy="9369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682267"/>
            <a:ext cx="7571700" cy="47649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marL="914400" lvl="1" indent="-3810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marL="1371600" lvl="2" indent="-3810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marL="1828800" lvl="3"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marL="2286000" lvl="4"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marL="2743200" lvl="5"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marL="3200400" lvl="6"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marL="3657600" lvl="7"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marL="4114800" lvl="8"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4296427" y="6433342"/>
            <a:ext cx="4656657" cy="525000"/>
          </a:xfrm>
          <a:prstGeom prst="rect">
            <a:avLst/>
          </a:prstGeom>
          <a:noFill/>
          <a:ln>
            <a:noFill/>
          </a:ln>
        </p:spPr>
        <p:txBody>
          <a:bodyPr spcFirstLastPara="1" wrap="square" lIns="91425" tIns="91425" rIns="91425" bIns="91425" anchor="t" anchorCtr="0">
            <a:noAutofit/>
          </a:bodyPr>
          <a:lstStyle>
            <a:lvl1pPr lvl="0" algn="r">
              <a:buNone/>
              <a:defRPr sz="1300" b="1">
                <a:solidFill>
                  <a:srgbClr val="0091EA"/>
                </a:solidFill>
                <a:latin typeface="Source Sans Pro"/>
                <a:ea typeface="Source Sans Pro"/>
                <a:cs typeface="Source Sans Pro"/>
                <a:sym typeface="Source Sans Pro"/>
              </a:defRPr>
            </a:lvl1pPr>
            <a:lvl2pPr lvl="1" algn="r">
              <a:buNone/>
              <a:defRPr sz="1300" b="1">
                <a:solidFill>
                  <a:srgbClr val="0091EA"/>
                </a:solidFill>
                <a:latin typeface="Source Sans Pro"/>
                <a:ea typeface="Source Sans Pro"/>
                <a:cs typeface="Source Sans Pro"/>
                <a:sym typeface="Source Sans Pro"/>
              </a:defRPr>
            </a:lvl2pPr>
            <a:lvl3pPr lvl="2" algn="r">
              <a:buNone/>
              <a:defRPr sz="1300" b="1">
                <a:solidFill>
                  <a:srgbClr val="0091EA"/>
                </a:solidFill>
                <a:latin typeface="Source Sans Pro"/>
                <a:ea typeface="Source Sans Pro"/>
                <a:cs typeface="Source Sans Pro"/>
                <a:sym typeface="Source Sans Pro"/>
              </a:defRPr>
            </a:lvl3pPr>
            <a:lvl4pPr lvl="3" algn="r">
              <a:buNone/>
              <a:defRPr sz="1300" b="1">
                <a:solidFill>
                  <a:srgbClr val="0091EA"/>
                </a:solidFill>
                <a:latin typeface="Source Sans Pro"/>
                <a:ea typeface="Source Sans Pro"/>
                <a:cs typeface="Source Sans Pro"/>
                <a:sym typeface="Source Sans Pro"/>
              </a:defRPr>
            </a:lvl4pPr>
            <a:lvl5pPr lvl="4" algn="r">
              <a:buNone/>
              <a:defRPr sz="1300" b="1">
                <a:solidFill>
                  <a:srgbClr val="0091EA"/>
                </a:solidFill>
                <a:latin typeface="Source Sans Pro"/>
                <a:ea typeface="Source Sans Pro"/>
                <a:cs typeface="Source Sans Pro"/>
                <a:sym typeface="Source Sans Pro"/>
              </a:defRPr>
            </a:lvl5pPr>
            <a:lvl6pPr lvl="5" algn="r">
              <a:buNone/>
              <a:defRPr sz="1300" b="1">
                <a:solidFill>
                  <a:srgbClr val="0091EA"/>
                </a:solidFill>
                <a:latin typeface="Source Sans Pro"/>
                <a:ea typeface="Source Sans Pro"/>
                <a:cs typeface="Source Sans Pro"/>
                <a:sym typeface="Source Sans Pro"/>
              </a:defRPr>
            </a:lvl6pPr>
            <a:lvl7pPr lvl="6" algn="r">
              <a:buNone/>
              <a:defRPr sz="1300" b="1">
                <a:solidFill>
                  <a:srgbClr val="0091EA"/>
                </a:solidFill>
                <a:latin typeface="Source Sans Pro"/>
                <a:ea typeface="Source Sans Pro"/>
                <a:cs typeface="Source Sans Pro"/>
                <a:sym typeface="Source Sans Pro"/>
              </a:defRPr>
            </a:lvl7pPr>
            <a:lvl8pPr lvl="7" algn="r">
              <a:buNone/>
              <a:defRPr sz="1300" b="1">
                <a:solidFill>
                  <a:srgbClr val="0091EA"/>
                </a:solidFill>
                <a:latin typeface="Source Sans Pro"/>
                <a:ea typeface="Source Sans Pro"/>
                <a:cs typeface="Source Sans Pro"/>
                <a:sym typeface="Source Sans Pro"/>
              </a:defRPr>
            </a:lvl8pPr>
            <a:lvl9pPr lvl="8" algn="r">
              <a:buNone/>
              <a:defRPr sz="1300" b="1">
                <a:solidFill>
                  <a:srgbClr val="0091EA"/>
                </a:solidFill>
                <a:latin typeface="Source Sans Pro"/>
                <a:ea typeface="Source Sans Pro"/>
                <a:cs typeface="Source Sans Pro"/>
                <a:sym typeface="Source Sans Pro"/>
              </a:defRPr>
            </a:lvl9pPr>
          </a:lstStyle>
          <a:p>
            <a:r>
              <a:rPr lang="en-IN" dirty="0"/>
              <a:t>Emotion Perception using Reinforcement Learning </a:t>
            </a:r>
            <a:fld id="{00000000-1234-1234-1234-123412341234}" type="slidenum">
              <a:rPr lang="en-IN" smtClean="0"/>
              <a:pPr/>
              <a:t>‹#›</a:t>
            </a:fld>
            <a:endParaRPr lang="en-IN" dirty="0">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9" r:id="rId3"/>
  </p:sldLayoutIdLst>
  <p:transition>
    <p:fade thruBlk="1"/>
  </p:transition>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472E9A-03A3-41AF-A49F-7B456B58276D}"/>
              </a:ext>
            </a:extLst>
          </p:cNvPr>
          <p:cNvSpPr>
            <a:spLocks noGrp="1"/>
          </p:cNvSpPr>
          <p:nvPr>
            <p:ph type="title" idx="4294967295"/>
          </p:nvPr>
        </p:nvSpPr>
        <p:spPr>
          <a:xfrm>
            <a:off x="1838130" y="410826"/>
            <a:ext cx="7007290" cy="936900"/>
          </a:xfrm>
        </p:spPr>
        <p:txBody>
          <a:bodyPr/>
          <a:lstStyle/>
          <a:p>
            <a:pPr algn="ctr"/>
            <a:r>
              <a:rPr lang="en-US" kern="1200" dirty="0">
                <a:solidFill>
                  <a:schemeClr val="tx1"/>
                </a:solidFill>
              </a:rPr>
              <a:t>BMS INSTITUTE OF TECHNOLOGY &amp; MANAGEMENT, YELAHANKA, BANGALORE.</a:t>
            </a:r>
            <a:r>
              <a:rPr lang="en-IN" kern="1200" dirty="0">
                <a:solidFill>
                  <a:schemeClr val="tx1"/>
                </a:solidFill>
              </a:rPr>
              <a:t/>
            </a:r>
            <a:br>
              <a:rPr lang="en-IN" kern="1200" dirty="0">
                <a:solidFill>
                  <a:schemeClr val="tx1"/>
                </a:solidFill>
              </a:rPr>
            </a:br>
            <a:r>
              <a:rPr lang="en-US" kern="1200" dirty="0">
                <a:solidFill>
                  <a:schemeClr val="tx1"/>
                </a:solidFill>
              </a:rPr>
              <a:t>Department of Computer Science &amp; Engineering</a:t>
            </a:r>
            <a:endParaRPr lang="en-IN" dirty="0"/>
          </a:p>
        </p:txBody>
      </p:sp>
      <p:pic>
        <p:nvPicPr>
          <p:cNvPr id="4" name="Picture 3">
            <a:extLst>
              <a:ext uri="{FF2B5EF4-FFF2-40B4-BE49-F238E27FC236}">
                <a16:creationId xmlns:a16="http://schemas.microsoft.com/office/drawing/2014/main" xmlns="" id="{FF369C69-D202-4A1C-B181-0B94B1BD323A}"/>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21921" y="45587"/>
            <a:ext cx="1453515" cy="1302139"/>
          </a:xfrm>
          <a:prstGeom prst="rect">
            <a:avLst/>
          </a:prstGeom>
        </p:spPr>
      </p:pic>
      <p:sp>
        <p:nvSpPr>
          <p:cNvPr id="5" name="Google Shape;852;p40">
            <a:extLst>
              <a:ext uri="{FF2B5EF4-FFF2-40B4-BE49-F238E27FC236}">
                <a16:creationId xmlns:a16="http://schemas.microsoft.com/office/drawing/2014/main" xmlns="" id="{DDA10441-4BEF-49DB-A81F-85F971BB0E55}"/>
              </a:ext>
            </a:extLst>
          </p:cNvPr>
          <p:cNvSpPr txBox="1"/>
          <p:nvPr/>
        </p:nvSpPr>
        <p:spPr>
          <a:xfrm>
            <a:off x="221920" y="1347726"/>
            <a:ext cx="8731163" cy="4717172"/>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lang="en-IN" sz="2800" b="1" dirty="0">
              <a:sym typeface="Source Sans Pro"/>
            </a:endParaRPr>
          </a:p>
          <a:p>
            <a:pPr marL="0" lvl="0" indent="0" algn="ctr" rtl="0">
              <a:lnSpc>
                <a:spcPct val="115000"/>
              </a:lnSpc>
              <a:spcBef>
                <a:spcPts val="0"/>
              </a:spcBef>
              <a:spcAft>
                <a:spcPts val="0"/>
              </a:spcAft>
              <a:buNone/>
            </a:pPr>
            <a:r>
              <a:rPr lang="en-IN" sz="2400" b="1" dirty="0">
                <a:solidFill>
                  <a:srgbClr val="0070C0"/>
                </a:solidFill>
                <a:sym typeface="Source Sans Pro"/>
              </a:rPr>
              <a:t>EMOTION PERCEPTION USING REINFORCEMENT LEARNING</a:t>
            </a:r>
          </a:p>
          <a:p>
            <a:pPr marL="0" lvl="0" indent="0" algn="ctr" rtl="0">
              <a:lnSpc>
                <a:spcPct val="115000"/>
              </a:lnSpc>
              <a:spcBef>
                <a:spcPts val="0"/>
              </a:spcBef>
              <a:spcAft>
                <a:spcPts val="0"/>
              </a:spcAft>
              <a:buNone/>
            </a:pPr>
            <a:endParaRPr lang="en-IN" sz="2400" b="1" dirty="0">
              <a:sym typeface="Source Sans Pro"/>
            </a:endParaRPr>
          </a:p>
          <a:p>
            <a:pPr marL="0" lvl="0" indent="0" algn="ctr" rtl="0">
              <a:lnSpc>
                <a:spcPct val="115000"/>
              </a:lnSpc>
              <a:spcBef>
                <a:spcPts val="0"/>
              </a:spcBef>
              <a:spcAft>
                <a:spcPts val="0"/>
              </a:spcAft>
              <a:buNone/>
            </a:pPr>
            <a:r>
              <a:rPr lang="en-IN" sz="1800" dirty="0">
                <a:sym typeface="Source Sans Pro"/>
              </a:rPr>
              <a:t>Adarsh Kumar Sah (1BY15CS006)</a:t>
            </a:r>
          </a:p>
          <a:p>
            <a:pPr marL="0" lvl="0" indent="0" algn="ctr" rtl="0">
              <a:lnSpc>
                <a:spcPct val="115000"/>
              </a:lnSpc>
              <a:spcBef>
                <a:spcPts val="0"/>
              </a:spcBef>
              <a:spcAft>
                <a:spcPts val="0"/>
              </a:spcAft>
              <a:buNone/>
            </a:pPr>
            <a:r>
              <a:rPr lang="en-IN" sz="1800" dirty="0">
                <a:sym typeface="Source Sans Pro"/>
              </a:rPr>
              <a:t>Bhargav Sagiraju (1BY15CS016)</a:t>
            </a:r>
          </a:p>
          <a:p>
            <a:pPr marL="0" lvl="0" indent="0" algn="ctr" rtl="0">
              <a:lnSpc>
                <a:spcPct val="115000"/>
              </a:lnSpc>
              <a:spcBef>
                <a:spcPts val="0"/>
              </a:spcBef>
              <a:spcAft>
                <a:spcPts val="0"/>
              </a:spcAft>
              <a:buNone/>
            </a:pPr>
            <a:r>
              <a:rPr lang="en-IN" sz="1800" dirty="0">
                <a:sym typeface="Source Sans Pro"/>
              </a:rPr>
              <a:t>Chandrashekar S (1BY15CS020)</a:t>
            </a:r>
          </a:p>
          <a:p>
            <a:pPr marL="0" lvl="0" indent="0" algn="ctr" rtl="0">
              <a:lnSpc>
                <a:spcPct val="115000"/>
              </a:lnSpc>
              <a:spcBef>
                <a:spcPts val="0"/>
              </a:spcBef>
              <a:spcAft>
                <a:spcPts val="0"/>
              </a:spcAft>
              <a:buNone/>
            </a:pPr>
            <a:endParaRPr lang="en-IN" sz="2000" dirty="0">
              <a:sym typeface="Source Sans Pro"/>
            </a:endParaRPr>
          </a:p>
          <a:p>
            <a:pPr marL="0" lvl="0" indent="0" algn="ctr" rtl="0">
              <a:lnSpc>
                <a:spcPct val="115000"/>
              </a:lnSpc>
              <a:spcBef>
                <a:spcPts val="0"/>
              </a:spcBef>
              <a:spcAft>
                <a:spcPts val="0"/>
              </a:spcAft>
              <a:buNone/>
            </a:pPr>
            <a:endParaRPr lang="en-IN" sz="2000" dirty="0">
              <a:sym typeface="Source Sans Pro"/>
            </a:endParaRPr>
          </a:p>
          <a:p>
            <a:pPr marL="0" lvl="0" indent="0" algn="ctr" rtl="0">
              <a:lnSpc>
                <a:spcPct val="115000"/>
              </a:lnSpc>
              <a:spcBef>
                <a:spcPts val="0"/>
              </a:spcBef>
              <a:spcAft>
                <a:spcPts val="0"/>
              </a:spcAft>
              <a:buNone/>
            </a:pPr>
            <a:r>
              <a:rPr lang="en-IN" sz="2000" dirty="0">
                <a:sym typeface="Source Sans Pro"/>
              </a:rPr>
              <a:t>Under the guidance of </a:t>
            </a:r>
          </a:p>
          <a:p>
            <a:pPr lvl="0" algn="ctr">
              <a:lnSpc>
                <a:spcPct val="115000"/>
              </a:lnSpc>
            </a:pPr>
            <a:r>
              <a:rPr lang="en-IN" sz="2000" b="1" dirty="0">
                <a:sym typeface="Source Sans Pro"/>
              </a:rPr>
              <a:t>Dr. THIPPESWAMY.G</a:t>
            </a:r>
          </a:p>
          <a:p>
            <a:pPr lvl="0" algn="ctr">
              <a:lnSpc>
                <a:spcPct val="115000"/>
              </a:lnSpc>
            </a:pPr>
            <a:r>
              <a:rPr lang="en-IN" sz="1800" dirty="0">
                <a:sym typeface="Source Sans Pro"/>
              </a:rPr>
              <a:t>Professor and Dean- Academics</a:t>
            </a:r>
          </a:p>
          <a:p>
            <a:pPr marL="0" lvl="0" indent="0" algn="ctr" rtl="0">
              <a:lnSpc>
                <a:spcPct val="115000"/>
              </a:lnSpc>
              <a:spcBef>
                <a:spcPts val="0"/>
              </a:spcBef>
              <a:spcAft>
                <a:spcPts val="0"/>
              </a:spcAft>
              <a:buNone/>
            </a:pPr>
            <a:endParaRPr lang="en-IN" sz="2000" dirty="0">
              <a:sym typeface="Source Sans Pro"/>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dirty="0"/>
          </a:p>
        </p:txBody>
      </p:sp>
    </p:spTree>
    <p:extLst>
      <p:ext uri="{BB962C8B-B14F-4D97-AF65-F5344CB8AC3E}">
        <p14:creationId xmlns:p14="http://schemas.microsoft.com/office/powerpoint/2010/main" val="40776466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2400" dirty="0"/>
              <a:t>EXPERIMENTAL RESULT &amp; ANALYSIS</a:t>
            </a:r>
          </a:p>
        </p:txBody>
      </p:sp>
      <p:sp>
        <p:nvSpPr>
          <p:cNvPr id="3" name="Text Placeholder 2">
            <a:extLst>
              <a:ext uri="{FF2B5EF4-FFF2-40B4-BE49-F238E27FC236}">
                <a16:creationId xmlns:a16="http://schemas.microsoft.com/office/drawing/2014/main" xmlns="" id="{5579CFFB-8814-4D0A-B57B-F1EB4256468B}"/>
              </a:ext>
            </a:extLst>
          </p:cNvPr>
          <p:cNvSpPr>
            <a:spLocks noGrp="1"/>
          </p:cNvSpPr>
          <p:nvPr>
            <p:ph type="body" idx="1"/>
          </p:nvPr>
        </p:nvSpPr>
        <p:spPr/>
        <p:txBody>
          <a:bodyPr/>
          <a:lstStyle/>
          <a:p>
            <a:pPr marL="38100" indent="0" algn="just">
              <a:buClrTx/>
              <a:buNone/>
            </a:pPr>
            <a:endParaRPr lang="en-IN" sz="2000" dirty="0">
              <a:latin typeface="+mn-lt"/>
            </a:endParaRPr>
          </a:p>
          <a:p>
            <a:pPr algn="just">
              <a:buClrTx/>
              <a:buFont typeface="Wingdings" panose="05000000000000000000" pitchFamily="2" charset="2"/>
              <a:buChar char="Ø"/>
            </a:pPr>
            <a:r>
              <a:rPr lang="en-IN" sz="2000" dirty="0">
                <a:latin typeface="+mn-lt"/>
              </a:rPr>
              <a:t>Experimental Dataset</a:t>
            </a:r>
          </a:p>
          <a:p>
            <a:pPr marL="781050" lvl="1" indent="-285750" algn="just">
              <a:buClrTx/>
              <a:buFont typeface="Arial" panose="020B0604020202020204" pitchFamily="34" charset="0"/>
              <a:buChar char="•"/>
            </a:pPr>
            <a:r>
              <a:rPr lang="en-IN" sz="2000" dirty="0">
                <a:latin typeface="+mn-lt"/>
              </a:rPr>
              <a:t>The pre-trained vectors (JSON and .hdf5 file format) are used for the training purpose .</a:t>
            </a:r>
          </a:p>
          <a:p>
            <a:pPr marL="38100" indent="0" algn="just">
              <a:buClrTx/>
              <a:buNone/>
            </a:pPr>
            <a:endParaRPr lang="en-IN" sz="2000" dirty="0">
              <a:latin typeface="+mn-lt"/>
            </a:endParaRPr>
          </a:p>
          <a:p>
            <a:pPr algn="just">
              <a:buClrTx/>
              <a:buFont typeface="Wingdings" panose="05000000000000000000" pitchFamily="2" charset="2"/>
              <a:buChar char="Ø"/>
            </a:pPr>
            <a:r>
              <a:rPr lang="en-IN" sz="2000" dirty="0">
                <a:latin typeface="+mn-lt"/>
              </a:rPr>
              <a:t>Performance Analysis</a:t>
            </a:r>
          </a:p>
          <a:p>
            <a:pPr marL="781050" lvl="1" indent="-285750" algn="just">
              <a:buClrTx/>
              <a:buFont typeface="Arial" panose="020B0604020202020204" pitchFamily="34" charset="0"/>
              <a:buChar char="•"/>
            </a:pPr>
            <a:r>
              <a:rPr lang="en-IN" sz="2000" dirty="0">
                <a:latin typeface="+mn-lt"/>
              </a:rPr>
              <a:t>The Kaggle kernel makes it easy for GPU matrix calculations 4X better than initially proposed performance on Movidius Neural Compute Stick. Hence, the Kaggle is used to pre process and train the dataset for text-based emotion analysis  </a:t>
            </a:r>
          </a:p>
        </p:txBody>
      </p:sp>
      <p:sp>
        <p:nvSpPr>
          <p:cNvPr id="4" name="Slide Number Placeholder 3"/>
          <p:cNvSpPr>
            <a:spLocks noGrp="1"/>
          </p:cNvSpPr>
          <p:nvPr>
            <p:ph type="sldNum" idx="12"/>
          </p:nvPr>
        </p:nvSpPr>
        <p:spPr>
          <a:xfrm>
            <a:off x="177283" y="6445868"/>
            <a:ext cx="8775802" cy="525000"/>
          </a:xfrm>
        </p:spPr>
        <p:txBody>
          <a:bodyPr/>
          <a:lstStyle/>
          <a:p>
            <a:pPr lvl="0" algn="l"/>
            <a:r>
              <a:rPr lang="en" dirty="0"/>
              <a:t>Emotion Perception using Reinforcement Learning                                                                                                                                                </a:t>
            </a:r>
            <a:fld id="{00000000-1234-1234-1234-123412341234}" type="slidenum">
              <a:rPr lang="en" smtClean="0"/>
              <a:pPr lvl="0" algn="l"/>
              <a:t>10</a:t>
            </a:fld>
            <a:endParaRPr lang="en" dirty="0"/>
          </a:p>
        </p:txBody>
      </p:sp>
    </p:spTree>
    <p:extLst>
      <p:ext uri="{BB962C8B-B14F-4D97-AF65-F5344CB8AC3E}">
        <p14:creationId xmlns:p14="http://schemas.microsoft.com/office/powerpoint/2010/main" val="3404302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150" y="0"/>
            <a:ext cx="7571700" cy="494522"/>
          </a:xfrm>
        </p:spPr>
        <p:txBody>
          <a:bodyPr/>
          <a:lstStyle/>
          <a:p>
            <a:pPr algn="ctr"/>
            <a:r>
              <a:rPr lang="en-IN" sz="2400" dirty="0"/>
              <a:t>FACIAL EMOTION RECOGNITION</a:t>
            </a:r>
          </a:p>
        </p:txBody>
      </p:sp>
      <p:sp>
        <p:nvSpPr>
          <p:cNvPr id="4" name="Slide Number Placeholder 3"/>
          <p:cNvSpPr>
            <a:spLocks noGrp="1"/>
          </p:cNvSpPr>
          <p:nvPr>
            <p:ph type="sldNum" idx="12"/>
          </p:nvPr>
        </p:nvSpPr>
        <p:spPr>
          <a:xfrm>
            <a:off x="131779" y="6445868"/>
            <a:ext cx="8821305" cy="525000"/>
          </a:xfrm>
        </p:spPr>
        <p:txBody>
          <a:bodyPr/>
          <a:lstStyle/>
          <a:p>
            <a:pPr lvl="0" algn="l"/>
            <a:r>
              <a:rPr lang="en" dirty="0"/>
              <a:t>Emotion Perception using Reinforcement Learning                                                                                                                                                </a:t>
            </a:r>
            <a:fld id="{00000000-1234-1234-1234-123412341234}" type="slidenum">
              <a:rPr lang="en" smtClean="0"/>
              <a:pPr lvl="0" algn="l"/>
              <a:t>11</a:t>
            </a:fld>
            <a:endParaRPr lang="en" dirty="0"/>
          </a:p>
        </p:txBody>
      </p:sp>
      <p:sp>
        <p:nvSpPr>
          <p:cNvPr id="5" name="Down Arrow 4"/>
          <p:cNvSpPr/>
          <p:nvPr/>
        </p:nvSpPr>
        <p:spPr>
          <a:xfrm>
            <a:off x="4354540" y="3944050"/>
            <a:ext cx="375781" cy="6204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xmlns="" id="{41EE687F-AE54-4011-857C-030DCD7DB755}"/>
              </a:ext>
            </a:extLst>
          </p:cNvPr>
          <p:cNvPicPr>
            <a:picLocks noChangeAspect="1"/>
          </p:cNvPicPr>
          <p:nvPr/>
        </p:nvPicPr>
        <p:blipFill>
          <a:blip r:embed="rId2"/>
          <a:stretch>
            <a:fillRect/>
          </a:stretch>
        </p:blipFill>
        <p:spPr>
          <a:xfrm>
            <a:off x="682954" y="373224"/>
            <a:ext cx="7778091" cy="3900195"/>
          </a:xfrm>
          <a:prstGeom prst="rect">
            <a:avLst/>
          </a:prstGeom>
        </p:spPr>
      </p:pic>
      <p:pic>
        <p:nvPicPr>
          <p:cNvPr id="7" name="Picture 6">
            <a:extLst>
              <a:ext uri="{FF2B5EF4-FFF2-40B4-BE49-F238E27FC236}">
                <a16:creationId xmlns:a16="http://schemas.microsoft.com/office/drawing/2014/main" xmlns="" id="{5C4736FB-1989-4640-AADE-567F12E5CD9C}"/>
              </a:ext>
            </a:extLst>
          </p:cNvPr>
          <p:cNvPicPr>
            <a:picLocks noChangeAspect="1"/>
          </p:cNvPicPr>
          <p:nvPr/>
        </p:nvPicPr>
        <p:blipFill>
          <a:blip r:embed="rId3"/>
          <a:stretch>
            <a:fillRect/>
          </a:stretch>
        </p:blipFill>
        <p:spPr>
          <a:xfrm>
            <a:off x="131779" y="4627984"/>
            <a:ext cx="8963607" cy="2166187"/>
          </a:xfrm>
          <a:prstGeom prst="rect">
            <a:avLst/>
          </a:prstGeom>
        </p:spPr>
      </p:pic>
    </p:spTree>
    <p:extLst>
      <p:ext uri="{BB962C8B-B14F-4D97-AF65-F5344CB8AC3E}">
        <p14:creationId xmlns:p14="http://schemas.microsoft.com/office/powerpoint/2010/main" val="42668222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150" y="122727"/>
            <a:ext cx="7571700" cy="749722"/>
          </a:xfrm>
        </p:spPr>
        <p:txBody>
          <a:bodyPr/>
          <a:lstStyle/>
          <a:p>
            <a:pPr algn="ctr"/>
            <a:r>
              <a:rPr lang="en-IN" sz="2400" dirty="0"/>
              <a:t>TEXT EMOTION DETECTION</a:t>
            </a:r>
          </a:p>
        </p:txBody>
      </p:sp>
      <p:sp>
        <p:nvSpPr>
          <p:cNvPr id="4" name="Slide Number Placeholder 3"/>
          <p:cNvSpPr>
            <a:spLocks noGrp="1"/>
          </p:cNvSpPr>
          <p:nvPr>
            <p:ph type="sldNum" idx="12"/>
          </p:nvPr>
        </p:nvSpPr>
        <p:spPr>
          <a:xfrm>
            <a:off x="101203" y="6445868"/>
            <a:ext cx="8851882" cy="525000"/>
          </a:xfrm>
        </p:spPr>
        <p:txBody>
          <a:bodyPr/>
          <a:lstStyle/>
          <a:p>
            <a:pPr algn="l"/>
            <a:r>
              <a:rPr lang="en" dirty="0"/>
              <a:t> Emotion Perception using Reinforcement Learning                                                                                                                                            </a:t>
            </a:r>
            <a:fld id="{00000000-1234-1234-1234-123412341234}" type="slidenum">
              <a:rPr lang="en" smtClean="0"/>
              <a:pPr algn="l"/>
              <a:t>12</a:t>
            </a:fld>
            <a:endParaRPr lang="en" dirty="0"/>
          </a:p>
        </p:txBody>
      </p:sp>
      <p:sp>
        <p:nvSpPr>
          <p:cNvPr id="5" name="Right Arrow 4"/>
          <p:cNvSpPr/>
          <p:nvPr/>
        </p:nvSpPr>
        <p:spPr>
          <a:xfrm>
            <a:off x="5229225" y="3291122"/>
            <a:ext cx="1033789" cy="440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xmlns="" id="{8C8F358A-5B67-4E8B-AB79-C94E03B8D120}"/>
              </a:ext>
            </a:extLst>
          </p:cNvPr>
          <p:cNvPicPr>
            <a:picLocks noChangeAspect="1"/>
          </p:cNvPicPr>
          <p:nvPr/>
        </p:nvPicPr>
        <p:blipFill>
          <a:blip r:embed="rId2"/>
          <a:stretch>
            <a:fillRect/>
          </a:stretch>
        </p:blipFill>
        <p:spPr>
          <a:xfrm>
            <a:off x="101201" y="1166327"/>
            <a:ext cx="5767753" cy="4329404"/>
          </a:xfrm>
          <a:prstGeom prst="rect">
            <a:avLst/>
          </a:prstGeom>
        </p:spPr>
      </p:pic>
      <p:pic>
        <p:nvPicPr>
          <p:cNvPr id="7" name="Picture 6">
            <a:extLst>
              <a:ext uri="{FF2B5EF4-FFF2-40B4-BE49-F238E27FC236}">
                <a16:creationId xmlns:a16="http://schemas.microsoft.com/office/drawing/2014/main" xmlns="" id="{16368C9D-86AA-48E4-AA73-EC7BCB139523}"/>
              </a:ext>
            </a:extLst>
          </p:cNvPr>
          <p:cNvPicPr>
            <a:picLocks noChangeAspect="1"/>
          </p:cNvPicPr>
          <p:nvPr/>
        </p:nvPicPr>
        <p:blipFill>
          <a:blip r:embed="rId3"/>
          <a:stretch>
            <a:fillRect/>
          </a:stretch>
        </p:blipFill>
        <p:spPr>
          <a:xfrm>
            <a:off x="6263014" y="718457"/>
            <a:ext cx="2885693" cy="5116293"/>
          </a:xfrm>
          <a:prstGeom prst="rect">
            <a:avLst/>
          </a:prstGeom>
        </p:spPr>
      </p:pic>
    </p:spTree>
    <p:extLst>
      <p:ext uri="{BB962C8B-B14F-4D97-AF65-F5344CB8AC3E}">
        <p14:creationId xmlns:p14="http://schemas.microsoft.com/office/powerpoint/2010/main" val="3748601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0294" y="135253"/>
            <a:ext cx="7571700" cy="659808"/>
          </a:xfrm>
        </p:spPr>
        <p:txBody>
          <a:bodyPr/>
          <a:lstStyle/>
          <a:p>
            <a:pPr algn="ctr"/>
            <a:r>
              <a:rPr lang="en-IN" sz="2400" dirty="0"/>
              <a:t>TRAINING SEQUENCE</a:t>
            </a:r>
          </a:p>
        </p:txBody>
      </p:sp>
      <p:sp>
        <p:nvSpPr>
          <p:cNvPr id="4" name="Slide Number Placeholder 3"/>
          <p:cNvSpPr>
            <a:spLocks noGrp="1"/>
          </p:cNvSpPr>
          <p:nvPr>
            <p:ph type="sldNum" idx="12"/>
          </p:nvPr>
        </p:nvSpPr>
        <p:spPr>
          <a:xfrm>
            <a:off x="214605" y="6445868"/>
            <a:ext cx="8738480" cy="525000"/>
          </a:xfrm>
        </p:spPr>
        <p:txBody>
          <a:bodyPr/>
          <a:lstStyle/>
          <a:p>
            <a:pPr algn="l"/>
            <a:r>
              <a:rPr lang="en" dirty="0"/>
              <a:t> Emotion Perception using Reinforcement Learning                                                                                                                                      </a:t>
            </a:r>
            <a:fld id="{00000000-1234-1234-1234-123412341234}" type="slidenum">
              <a:rPr lang="en" smtClean="0"/>
              <a:pPr algn="l"/>
              <a:t>13</a:t>
            </a:fld>
            <a:endParaRPr lang="en" dirty="0"/>
          </a:p>
        </p:txBody>
      </p:sp>
      <p:pic>
        <p:nvPicPr>
          <p:cNvPr id="5" name="Picture 4">
            <a:extLst>
              <a:ext uri="{FF2B5EF4-FFF2-40B4-BE49-F238E27FC236}">
                <a16:creationId xmlns:a16="http://schemas.microsoft.com/office/drawing/2014/main" xmlns="" id="{748327C5-94CA-4007-BF5D-18D630040C5B}"/>
              </a:ext>
            </a:extLst>
          </p:cNvPr>
          <p:cNvPicPr>
            <a:picLocks noChangeAspect="1"/>
          </p:cNvPicPr>
          <p:nvPr/>
        </p:nvPicPr>
        <p:blipFill>
          <a:blip r:embed="rId2"/>
          <a:stretch>
            <a:fillRect/>
          </a:stretch>
        </p:blipFill>
        <p:spPr>
          <a:xfrm>
            <a:off x="3336055" y="4228862"/>
            <a:ext cx="5675086" cy="1858692"/>
          </a:xfrm>
          <a:prstGeom prst="rect">
            <a:avLst/>
          </a:prstGeom>
        </p:spPr>
      </p:pic>
      <p:pic>
        <p:nvPicPr>
          <p:cNvPr id="6" name="Picture 5">
            <a:extLst>
              <a:ext uri="{FF2B5EF4-FFF2-40B4-BE49-F238E27FC236}">
                <a16:creationId xmlns:a16="http://schemas.microsoft.com/office/drawing/2014/main" xmlns="" id="{602EA97C-7C4E-4511-AF6E-C0B40C3907B1}"/>
              </a:ext>
            </a:extLst>
          </p:cNvPr>
          <p:cNvPicPr>
            <a:picLocks noChangeAspect="1"/>
          </p:cNvPicPr>
          <p:nvPr/>
        </p:nvPicPr>
        <p:blipFill>
          <a:blip r:embed="rId3"/>
          <a:stretch>
            <a:fillRect/>
          </a:stretch>
        </p:blipFill>
        <p:spPr>
          <a:xfrm>
            <a:off x="0" y="1072152"/>
            <a:ext cx="3548904" cy="5373715"/>
          </a:xfrm>
          <a:prstGeom prst="rect">
            <a:avLst/>
          </a:prstGeom>
        </p:spPr>
      </p:pic>
      <p:pic>
        <p:nvPicPr>
          <p:cNvPr id="7" name="Picture 6">
            <a:extLst>
              <a:ext uri="{FF2B5EF4-FFF2-40B4-BE49-F238E27FC236}">
                <a16:creationId xmlns:a16="http://schemas.microsoft.com/office/drawing/2014/main" xmlns="" id="{6DC52748-59EA-4EED-9DD0-26219EE75F09}"/>
              </a:ext>
            </a:extLst>
          </p:cNvPr>
          <p:cNvPicPr>
            <a:picLocks noChangeAspect="1"/>
          </p:cNvPicPr>
          <p:nvPr/>
        </p:nvPicPr>
        <p:blipFill>
          <a:blip r:embed="rId4"/>
          <a:stretch>
            <a:fillRect/>
          </a:stretch>
        </p:blipFill>
        <p:spPr>
          <a:xfrm>
            <a:off x="3499597" y="1153375"/>
            <a:ext cx="5453487" cy="3075486"/>
          </a:xfrm>
          <a:prstGeom prst="rect">
            <a:avLst/>
          </a:prstGeom>
        </p:spPr>
      </p:pic>
    </p:spTree>
    <p:extLst>
      <p:ext uri="{BB962C8B-B14F-4D97-AF65-F5344CB8AC3E}">
        <p14:creationId xmlns:p14="http://schemas.microsoft.com/office/powerpoint/2010/main" val="1559876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150" y="0"/>
            <a:ext cx="7571700" cy="765110"/>
          </a:xfrm>
        </p:spPr>
        <p:txBody>
          <a:bodyPr/>
          <a:lstStyle/>
          <a:p>
            <a:pPr algn="ctr"/>
            <a:r>
              <a:rPr lang="en-IN" sz="2400" dirty="0"/>
              <a:t>CONCLUSION &amp; FUTURE WORK</a:t>
            </a:r>
          </a:p>
        </p:txBody>
      </p:sp>
      <p:sp>
        <p:nvSpPr>
          <p:cNvPr id="3" name="Text Placeholder 2"/>
          <p:cNvSpPr>
            <a:spLocks noGrp="1"/>
          </p:cNvSpPr>
          <p:nvPr>
            <p:ph type="body" idx="1"/>
          </p:nvPr>
        </p:nvSpPr>
        <p:spPr>
          <a:xfrm>
            <a:off x="786150" y="936900"/>
            <a:ext cx="7571700" cy="5510267"/>
          </a:xfrm>
        </p:spPr>
        <p:txBody>
          <a:bodyPr/>
          <a:lstStyle/>
          <a:p>
            <a:pPr algn="just">
              <a:buClrTx/>
              <a:buFont typeface="Arial" panose="020B0604020202020204" pitchFamily="34" charset="0"/>
              <a:buChar char="•"/>
            </a:pPr>
            <a:r>
              <a:rPr lang="en-IN" sz="2000" dirty="0"/>
              <a:t>The proposed system uses LSTM for Text-based analysis and deep CNN for visual-based analysis of human emotions with an accuracy of 92 % and 83 % respectively. </a:t>
            </a:r>
          </a:p>
          <a:p>
            <a:pPr algn="just">
              <a:buClrTx/>
              <a:buFont typeface="Arial" panose="020B0604020202020204" pitchFamily="34" charset="0"/>
              <a:buChar char="•"/>
            </a:pPr>
            <a:endParaRPr lang="en-IN" sz="2000" dirty="0"/>
          </a:p>
          <a:p>
            <a:pPr algn="just">
              <a:buClrTx/>
              <a:buFont typeface="Arial" panose="020B0604020202020204" pitchFamily="34" charset="0"/>
              <a:buChar char="•"/>
            </a:pPr>
            <a:r>
              <a:rPr lang="en-IN" sz="2000" dirty="0"/>
              <a:t>Speech based emotion can be implemented using API engines for speech to text translation, the same can be given as an input to the system for emotion analysis.</a:t>
            </a:r>
          </a:p>
          <a:p>
            <a:pPr algn="just">
              <a:buClrTx/>
              <a:buFont typeface="Arial" panose="020B0604020202020204" pitchFamily="34" charset="0"/>
              <a:buChar char="•"/>
            </a:pPr>
            <a:endParaRPr lang="en-IN" sz="2000" dirty="0"/>
          </a:p>
          <a:p>
            <a:pPr algn="just">
              <a:buClrTx/>
              <a:buFont typeface="Arial" panose="020B0604020202020204" pitchFamily="34" charset="0"/>
              <a:buChar char="•"/>
            </a:pPr>
            <a:r>
              <a:rPr lang="en-IN" sz="2000" dirty="0"/>
              <a:t>Prediction of such emotions greatly influences the preferences, decisions and behaviour which is termed as Affective Forecasting, which helps in building intelligent agent.</a:t>
            </a:r>
          </a:p>
          <a:p>
            <a:pPr algn="just">
              <a:buClrTx/>
              <a:buFont typeface="Arial" panose="020B0604020202020204" pitchFamily="34" charset="0"/>
              <a:buChar char="•"/>
            </a:pPr>
            <a:endParaRPr lang="en-IN" sz="2000" dirty="0"/>
          </a:p>
          <a:p>
            <a:pPr algn="just">
              <a:buClrTx/>
              <a:buFont typeface="Arial" panose="020B0604020202020204" pitchFamily="34" charset="0"/>
              <a:buChar char="•"/>
            </a:pPr>
            <a:r>
              <a:rPr lang="en-IN" sz="2000" dirty="0"/>
              <a:t>This can be practically used for personalized solutions like interview analysis, debate monitoring, appointment monitoring, business meets, etc.</a:t>
            </a:r>
          </a:p>
          <a:p>
            <a:pPr algn="just">
              <a:buClrTx/>
              <a:buFont typeface="Arial" panose="020B0604020202020204" pitchFamily="34" charset="0"/>
              <a:buChar char="•"/>
            </a:pPr>
            <a:endParaRPr lang="en-IN" sz="2000" dirty="0"/>
          </a:p>
          <a:p>
            <a:pPr algn="just">
              <a:buClrTx/>
              <a:buFont typeface="Arial" panose="020B0604020202020204" pitchFamily="34" charset="0"/>
              <a:buChar char="•"/>
            </a:pPr>
            <a:endParaRPr lang="en-IN" dirty="0"/>
          </a:p>
          <a:p>
            <a:pPr algn="just">
              <a:buClrTx/>
              <a:buFont typeface="Arial" panose="020B0604020202020204" pitchFamily="34" charset="0"/>
              <a:buChar char="•"/>
            </a:pPr>
            <a:endParaRPr lang="en-IN" dirty="0"/>
          </a:p>
          <a:p>
            <a:pPr algn="just">
              <a:buClrTx/>
              <a:buFont typeface="Arial" panose="020B0604020202020204" pitchFamily="34" charset="0"/>
              <a:buChar char="•"/>
            </a:pPr>
            <a:endParaRPr lang="en-IN" dirty="0"/>
          </a:p>
          <a:p>
            <a:pPr algn="just">
              <a:buClrTx/>
              <a:buFont typeface="Arial" panose="020B0604020202020204" pitchFamily="34" charset="0"/>
              <a:buChar char="•"/>
            </a:pPr>
            <a:endParaRPr lang="en-IN" dirty="0"/>
          </a:p>
        </p:txBody>
      </p:sp>
      <p:sp>
        <p:nvSpPr>
          <p:cNvPr id="4" name="Slide Number Placeholder 3"/>
          <p:cNvSpPr>
            <a:spLocks noGrp="1"/>
          </p:cNvSpPr>
          <p:nvPr>
            <p:ph type="sldNum" idx="12"/>
          </p:nvPr>
        </p:nvSpPr>
        <p:spPr>
          <a:xfrm>
            <a:off x="1" y="6445868"/>
            <a:ext cx="8953084" cy="525000"/>
          </a:xfrm>
        </p:spPr>
        <p:txBody>
          <a:bodyPr/>
          <a:lstStyle/>
          <a:p>
            <a:pPr lvl="0" algn="l"/>
            <a:r>
              <a:rPr lang="en" dirty="0"/>
              <a:t>Emotion Perception using Reinforcement Learning                                                                                                                                                  </a:t>
            </a:r>
            <a:fld id="{00000000-1234-1234-1234-123412341234}" type="slidenum">
              <a:rPr lang="en" smtClean="0"/>
              <a:pPr lvl="0" algn="l"/>
              <a:t>14</a:t>
            </a:fld>
            <a:endParaRPr lang="en" dirty="0"/>
          </a:p>
        </p:txBody>
      </p:sp>
    </p:spTree>
    <p:extLst>
      <p:ext uri="{BB962C8B-B14F-4D97-AF65-F5344CB8AC3E}">
        <p14:creationId xmlns:p14="http://schemas.microsoft.com/office/powerpoint/2010/main" val="170881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38335" y="-313152"/>
            <a:ext cx="6606073" cy="4269332"/>
          </a:xfrm>
        </p:spPr>
        <p:txBody>
          <a:bodyPr/>
          <a:lstStyle/>
          <a:p>
            <a:pPr algn="ctr"/>
            <a:r>
              <a:rPr lang="en-IN" sz="4400" dirty="0"/>
              <a:t>DEMONSTRATION OF THE PROJECT</a:t>
            </a:r>
          </a:p>
        </p:txBody>
      </p:sp>
      <p:sp>
        <p:nvSpPr>
          <p:cNvPr id="4" name="Slide Number Placeholder 3"/>
          <p:cNvSpPr>
            <a:spLocks noGrp="1"/>
          </p:cNvSpPr>
          <p:nvPr>
            <p:ph type="sldNum" idx="12"/>
          </p:nvPr>
        </p:nvSpPr>
        <p:spPr>
          <a:xfrm>
            <a:off x="0" y="6503800"/>
            <a:ext cx="8990662" cy="525000"/>
          </a:xfrm>
        </p:spPr>
        <p:txBody>
          <a:bodyPr/>
          <a:lstStyle/>
          <a:p>
            <a:pPr lvl="0"/>
            <a:r>
              <a:rPr lang="en" dirty="0"/>
              <a:t>Emotion Perception using Reinforcement Learning                                                                                                                                                   </a:t>
            </a:r>
            <a:fld id="{00000000-1234-1234-1234-123412341234}" type="slidenum">
              <a:rPr lang="en" smtClean="0"/>
              <a:pPr lvl="0"/>
              <a:t>15</a:t>
            </a:fld>
            <a:endParaRPr lang="en" dirty="0"/>
          </a:p>
        </p:txBody>
      </p:sp>
    </p:spTree>
    <p:extLst>
      <p:ext uri="{BB962C8B-B14F-4D97-AF65-F5344CB8AC3E}">
        <p14:creationId xmlns:p14="http://schemas.microsoft.com/office/powerpoint/2010/main" val="886992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150" y="177282"/>
            <a:ext cx="7571700" cy="525000"/>
          </a:xfrm>
        </p:spPr>
        <p:txBody>
          <a:bodyPr/>
          <a:lstStyle/>
          <a:p>
            <a:pPr algn="ctr"/>
            <a:r>
              <a:rPr lang="en-IN" sz="2400" dirty="0"/>
              <a:t>REFERENCES</a:t>
            </a:r>
          </a:p>
        </p:txBody>
      </p:sp>
      <p:sp>
        <p:nvSpPr>
          <p:cNvPr id="3" name="Text Placeholder 2"/>
          <p:cNvSpPr>
            <a:spLocks noGrp="1"/>
          </p:cNvSpPr>
          <p:nvPr>
            <p:ph type="body" idx="1"/>
          </p:nvPr>
        </p:nvSpPr>
        <p:spPr>
          <a:xfrm>
            <a:off x="786150" y="419878"/>
            <a:ext cx="7571700" cy="6027290"/>
          </a:xfrm>
        </p:spPr>
        <p:txBody>
          <a:bodyPr/>
          <a:lstStyle/>
          <a:p>
            <a:pPr algn="just">
              <a:buClrTx/>
              <a:buFont typeface="Arial" panose="020B0604020202020204" pitchFamily="34" charset="0"/>
              <a:buChar char="•"/>
            </a:pPr>
            <a:endParaRPr lang="en-IN" sz="1400" b="1" dirty="0">
              <a:latin typeface="+mn-lt"/>
            </a:endParaRPr>
          </a:p>
          <a:p>
            <a:pPr algn="just">
              <a:buClrTx/>
              <a:buFont typeface="Arial" panose="020B0604020202020204" pitchFamily="34" charset="0"/>
              <a:buChar char="•"/>
            </a:pPr>
            <a:r>
              <a:rPr lang="en-IN" sz="1400" dirty="0">
                <a:latin typeface="+mn-lt"/>
              </a:rPr>
              <a:t>[1] Peng Zhou, Wei Shi, Jun Tian, </a:t>
            </a:r>
            <a:r>
              <a:rPr lang="en-IN" sz="1400" dirty="0" err="1">
                <a:latin typeface="+mn-lt"/>
              </a:rPr>
              <a:t>Zhenyu</a:t>
            </a:r>
            <a:r>
              <a:rPr lang="en-IN" sz="1400" dirty="0">
                <a:latin typeface="+mn-lt"/>
              </a:rPr>
              <a:t> Qi, </a:t>
            </a:r>
            <a:r>
              <a:rPr lang="en-IN" sz="1400" dirty="0" err="1">
                <a:latin typeface="+mn-lt"/>
              </a:rPr>
              <a:t>Bingchen</a:t>
            </a:r>
            <a:r>
              <a:rPr lang="en-IN" sz="1400" dirty="0">
                <a:latin typeface="+mn-lt"/>
              </a:rPr>
              <a:t> Li, Hongwei Hao, Bo Xu 2013, Attention-Based Bidirectional Long Short-Term Memory Networks for Relation Classification.</a:t>
            </a:r>
          </a:p>
          <a:p>
            <a:pPr algn="just">
              <a:buClrTx/>
              <a:buFont typeface="Arial" panose="020B0604020202020204" pitchFamily="34" charset="0"/>
              <a:buChar char="•"/>
            </a:pPr>
            <a:r>
              <a:rPr lang="en-IN" sz="1400" dirty="0">
                <a:latin typeface="+mn-lt"/>
              </a:rPr>
              <a:t>[2] Jeffrey Pennington, Richard </a:t>
            </a:r>
            <a:r>
              <a:rPr lang="en-IN" sz="1400" dirty="0" err="1">
                <a:latin typeface="+mn-lt"/>
              </a:rPr>
              <a:t>Socher</a:t>
            </a:r>
            <a:r>
              <a:rPr lang="en-IN" sz="1400" dirty="0">
                <a:latin typeface="+mn-lt"/>
              </a:rPr>
              <a:t>, Christopher D. Manning 2014, </a:t>
            </a:r>
            <a:r>
              <a:rPr lang="en-IN" sz="1400" dirty="0" err="1">
                <a:latin typeface="+mn-lt"/>
              </a:rPr>
              <a:t>GloVe</a:t>
            </a:r>
            <a:r>
              <a:rPr lang="en-IN" sz="1400" dirty="0">
                <a:latin typeface="+mn-lt"/>
              </a:rPr>
              <a:t>: Global Vectors for Word Representation.</a:t>
            </a:r>
          </a:p>
          <a:p>
            <a:pPr algn="just">
              <a:buClrTx/>
              <a:buFont typeface="Arial" panose="020B0604020202020204" pitchFamily="34" charset="0"/>
              <a:buChar char="•"/>
            </a:pPr>
            <a:r>
              <a:rPr lang="en-IN" sz="1400" dirty="0">
                <a:latin typeface="+mn-lt"/>
              </a:rPr>
              <a:t>[3] Erik Tromp, </a:t>
            </a:r>
            <a:r>
              <a:rPr lang="en-IN" sz="1400" dirty="0" err="1">
                <a:latin typeface="+mn-lt"/>
              </a:rPr>
              <a:t>Mykola</a:t>
            </a:r>
            <a:r>
              <a:rPr lang="en-IN" sz="1400" dirty="0">
                <a:latin typeface="+mn-lt"/>
              </a:rPr>
              <a:t> </a:t>
            </a:r>
            <a:r>
              <a:rPr lang="en-IN" sz="1400" dirty="0" err="1">
                <a:latin typeface="+mn-lt"/>
              </a:rPr>
              <a:t>Pechenizkiy</a:t>
            </a:r>
            <a:r>
              <a:rPr lang="en-IN" sz="1400" dirty="0">
                <a:latin typeface="+mn-lt"/>
              </a:rPr>
              <a:t> 2014, Rule-based Emotion Detection on Social Media: Putting Tweets on </a:t>
            </a:r>
            <a:r>
              <a:rPr lang="en-IN" sz="1400" dirty="0" err="1">
                <a:latin typeface="+mn-lt"/>
              </a:rPr>
              <a:t>Plutchik’s</a:t>
            </a:r>
            <a:r>
              <a:rPr lang="en-IN" sz="1400" dirty="0">
                <a:latin typeface="+mn-lt"/>
              </a:rPr>
              <a:t> Wheel.</a:t>
            </a:r>
          </a:p>
          <a:p>
            <a:pPr algn="just">
              <a:buClrTx/>
              <a:buFont typeface="Arial" panose="020B0604020202020204" pitchFamily="34" charset="0"/>
              <a:buChar char="•"/>
            </a:pPr>
            <a:r>
              <a:rPr lang="en-IN" sz="1400" dirty="0">
                <a:latin typeface="+mn-lt"/>
              </a:rPr>
              <a:t>[4] </a:t>
            </a:r>
            <a:r>
              <a:rPr lang="en-IN" sz="1400" dirty="0" err="1">
                <a:latin typeface="+mn-lt"/>
              </a:rPr>
              <a:t>Benaissa</a:t>
            </a:r>
            <a:r>
              <a:rPr lang="en-IN" sz="1400" dirty="0">
                <a:latin typeface="+mn-lt"/>
              </a:rPr>
              <a:t> </a:t>
            </a:r>
            <a:r>
              <a:rPr lang="en-IN" sz="1400" dirty="0" err="1">
                <a:latin typeface="+mn-lt"/>
              </a:rPr>
              <a:t>Azzeddine</a:t>
            </a:r>
            <a:r>
              <a:rPr lang="en-IN" sz="1400" dirty="0">
                <a:latin typeface="+mn-lt"/>
              </a:rPr>
              <a:t> Rachid, </a:t>
            </a:r>
            <a:r>
              <a:rPr lang="en-IN" sz="1400" dirty="0" err="1">
                <a:latin typeface="+mn-lt"/>
              </a:rPr>
              <a:t>Harbaoui</a:t>
            </a:r>
            <a:r>
              <a:rPr lang="en-IN" sz="1400" dirty="0">
                <a:latin typeface="+mn-lt"/>
              </a:rPr>
              <a:t> </a:t>
            </a:r>
            <a:r>
              <a:rPr lang="en-IN" sz="1400" dirty="0" err="1">
                <a:latin typeface="+mn-lt"/>
              </a:rPr>
              <a:t>Azza</a:t>
            </a:r>
            <a:r>
              <a:rPr lang="en-IN" sz="1400" dirty="0">
                <a:latin typeface="+mn-lt"/>
              </a:rPr>
              <a:t> and Ben </a:t>
            </a:r>
            <a:r>
              <a:rPr lang="en-IN" sz="1400" dirty="0" err="1">
                <a:latin typeface="+mn-lt"/>
              </a:rPr>
              <a:t>Ghezala</a:t>
            </a:r>
            <a:r>
              <a:rPr lang="en-IN" sz="1400" dirty="0">
                <a:latin typeface="+mn-lt"/>
              </a:rPr>
              <a:t> </a:t>
            </a:r>
            <a:r>
              <a:rPr lang="en-IN" sz="1400" dirty="0" err="1">
                <a:latin typeface="+mn-lt"/>
              </a:rPr>
              <a:t>Henda</a:t>
            </a:r>
            <a:r>
              <a:rPr lang="en-IN" sz="1400" dirty="0">
                <a:latin typeface="+mn-lt"/>
              </a:rPr>
              <a:t> 2018, Sentiment Analysis Approaches based on Granularity Levels.</a:t>
            </a:r>
          </a:p>
          <a:p>
            <a:pPr algn="just">
              <a:buClrTx/>
              <a:buFont typeface="Arial" panose="020B0604020202020204" pitchFamily="34" charset="0"/>
              <a:buChar char="•"/>
            </a:pPr>
            <a:r>
              <a:rPr lang="en-IN" sz="1400" dirty="0">
                <a:latin typeface="+mn-lt"/>
              </a:rPr>
              <a:t>[5] </a:t>
            </a:r>
            <a:r>
              <a:rPr lang="en-IN" sz="1400" dirty="0" err="1">
                <a:latin typeface="+mn-lt"/>
              </a:rPr>
              <a:t>R.Anish</a:t>
            </a:r>
            <a:r>
              <a:rPr lang="en-IN" sz="1400" dirty="0">
                <a:latin typeface="+mn-lt"/>
              </a:rPr>
              <a:t> Menon, Anurag De, </a:t>
            </a:r>
            <a:r>
              <a:rPr lang="en-IN" sz="1400" dirty="0" err="1">
                <a:latin typeface="+mn-lt"/>
              </a:rPr>
              <a:t>B.Priyanka</a:t>
            </a:r>
            <a:r>
              <a:rPr lang="en-IN" sz="1400" dirty="0">
                <a:latin typeface="+mn-lt"/>
              </a:rPr>
              <a:t> Reddy, </a:t>
            </a:r>
            <a:r>
              <a:rPr lang="en-IN" sz="1400" dirty="0" err="1">
                <a:latin typeface="+mn-lt"/>
              </a:rPr>
              <a:t>B.Sukanya</a:t>
            </a:r>
            <a:r>
              <a:rPr lang="en-IN" sz="1400" dirty="0">
                <a:latin typeface="+mn-lt"/>
              </a:rPr>
              <a:t> 2016, Various approaches for human emotion recognition: a study.</a:t>
            </a:r>
          </a:p>
          <a:p>
            <a:pPr algn="just">
              <a:buClrTx/>
              <a:buFont typeface="Arial" panose="020B0604020202020204" pitchFamily="34" charset="0"/>
              <a:buChar char="•"/>
            </a:pPr>
            <a:r>
              <a:rPr lang="en-IN" sz="1400" dirty="0">
                <a:latin typeface="+mn-lt"/>
              </a:rPr>
              <a:t>[6] Jelena Milosevic, </a:t>
            </a:r>
            <a:r>
              <a:rPr lang="en-IN" sz="1400" dirty="0" err="1">
                <a:latin typeface="+mn-lt"/>
              </a:rPr>
              <a:t>Dexmont</a:t>
            </a:r>
            <a:r>
              <a:rPr lang="en-IN" sz="1400" dirty="0">
                <a:latin typeface="+mn-lt"/>
              </a:rPr>
              <a:t> </a:t>
            </a:r>
            <a:r>
              <a:rPr lang="en-IN" sz="1400" dirty="0" err="1">
                <a:latin typeface="+mn-lt"/>
              </a:rPr>
              <a:t>Pe˜na</a:t>
            </a:r>
            <a:r>
              <a:rPr lang="en-IN" sz="1400" dirty="0">
                <a:latin typeface="+mn-lt"/>
              </a:rPr>
              <a:t>, Andrew </a:t>
            </a:r>
            <a:r>
              <a:rPr lang="en-IN" sz="1400" dirty="0" err="1">
                <a:latin typeface="+mn-lt"/>
              </a:rPr>
              <a:t>Forembsky</a:t>
            </a:r>
            <a:r>
              <a:rPr lang="en-IN" sz="1400" dirty="0">
                <a:latin typeface="+mn-lt"/>
              </a:rPr>
              <a:t>, David Moloney 2018, Reporting Accuracy, Inference Time and Power Consumption for Face Emotion Recognition on Embedded Systems.</a:t>
            </a:r>
          </a:p>
          <a:p>
            <a:pPr algn="just">
              <a:buClrTx/>
              <a:buFont typeface="Arial" panose="020B0604020202020204" pitchFamily="34" charset="0"/>
              <a:buChar char="•"/>
            </a:pPr>
            <a:r>
              <a:rPr lang="en-IN" sz="1400" dirty="0">
                <a:latin typeface="+mn-lt"/>
              </a:rPr>
              <a:t>[7] Guillaume </a:t>
            </a:r>
            <a:r>
              <a:rPr lang="en-IN" sz="1400" dirty="0" err="1">
                <a:latin typeface="+mn-lt"/>
              </a:rPr>
              <a:t>Daval-Frerot</a:t>
            </a:r>
            <a:r>
              <a:rPr lang="en-IN" sz="1400" dirty="0">
                <a:latin typeface="+mn-lt"/>
              </a:rPr>
              <a:t>, </a:t>
            </a:r>
            <a:r>
              <a:rPr lang="en-IN" sz="1400" dirty="0" err="1">
                <a:latin typeface="+mn-lt"/>
              </a:rPr>
              <a:t>Abdessalam</a:t>
            </a:r>
            <a:r>
              <a:rPr lang="en-IN" sz="1400" dirty="0">
                <a:latin typeface="+mn-lt"/>
              </a:rPr>
              <a:t> </a:t>
            </a:r>
            <a:r>
              <a:rPr lang="en-IN" sz="1400" dirty="0" err="1">
                <a:latin typeface="+mn-lt"/>
              </a:rPr>
              <a:t>Bouchekif</a:t>
            </a:r>
            <a:r>
              <a:rPr lang="en-IN" sz="1400" dirty="0">
                <a:latin typeface="+mn-lt"/>
              </a:rPr>
              <a:t>, Anatole Moreau 2018, </a:t>
            </a:r>
            <a:r>
              <a:rPr lang="en-IN" sz="1400" dirty="0" err="1">
                <a:latin typeface="+mn-lt"/>
              </a:rPr>
              <a:t>Epita</a:t>
            </a:r>
            <a:r>
              <a:rPr lang="en-IN" sz="1400" dirty="0">
                <a:latin typeface="+mn-lt"/>
              </a:rPr>
              <a:t> at SemEval-2018 Task 1: Sentiment Analysis Using Transfer Learning Approach.</a:t>
            </a:r>
          </a:p>
          <a:p>
            <a:pPr algn="just">
              <a:buClrTx/>
              <a:buFont typeface="Arial" panose="020B0604020202020204" pitchFamily="34" charset="0"/>
              <a:buChar char="•"/>
            </a:pPr>
            <a:r>
              <a:rPr lang="en-IN" sz="1400" dirty="0">
                <a:latin typeface="+mn-lt"/>
              </a:rPr>
              <a:t>[8] A. Kalyani, B. </a:t>
            </a:r>
            <a:r>
              <a:rPr lang="en-IN" sz="1400" dirty="0" err="1">
                <a:latin typeface="+mn-lt"/>
              </a:rPr>
              <a:t>Premalatha</a:t>
            </a:r>
            <a:r>
              <a:rPr lang="en-IN" sz="1400" dirty="0">
                <a:latin typeface="+mn-lt"/>
              </a:rPr>
              <a:t>, </a:t>
            </a:r>
            <a:r>
              <a:rPr lang="en-IN" sz="1400" dirty="0" err="1">
                <a:latin typeface="+mn-lt"/>
              </a:rPr>
              <a:t>K.Ravi</a:t>
            </a:r>
            <a:r>
              <a:rPr lang="en-IN" sz="1400" dirty="0">
                <a:latin typeface="+mn-lt"/>
              </a:rPr>
              <a:t> </a:t>
            </a:r>
            <a:r>
              <a:rPr lang="en-IN" sz="1400" dirty="0" err="1">
                <a:latin typeface="+mn-lt"/>
              </a:rPr>
              <a:t>kiran</a:t>
            </a:r>
            <a:r>
              <a:rPr lang="en-IN" sz="1400" dirty="0">
                <a:latin typeface="+mn-lt"/>
              </a:rPr>
              <a:t> 2018, Real Time Emotion Recognition from Facial Images using Raspberry Pi.</a:t>
            </a:r>
          </a:p>
          <a:p>
            <a:pPr algn="just">
              <a:buClrTx/>
              <a:buFont typeface="Arial" panose="020B0604020202020204" pitchFamily="34" charset="0"/>
              <a:buChar char="•"/>
            </a:pPr>
            <a:r>
              <a:rPr lang="en-IN" sz="1400" dirty="0">
                <a:latin typeface="+mn-lt"/>
              </a:rPr>
              <a:t>[9] David Zimbra, Ahmed Abbasi, Daniel Zeng, </a:t>
            </a:r>
            <a:r>
              <a:rPr lang="en-IN" sz="1400" dirty="0" err="1">
                <a:latin typeface="+mn-lt"/>
              </a:rPr>
              <a:t>Hsinchun</a:t>
            </a:r>
            <a:r>
              <a:rPr lang="en-IN" sz="1400" dirty="0">
                <a:latin typeface="+mn-lt"/>
              </a:rPr>
              <a:t> Chen 2018, The State-</a:t>
            </a:r>
            <a:r>
              <a:rPr lang="en-IN" sz="1400" dirty="0" err="1">
                <a:latin typeface="+mn-lt"/>
              </a:rPr>
              <a:t>ofthe</a:t>
            </a:r>
            <a:r>
              <a:rPr lang="en-IN" sz="1400" dirty="0">
                <a:latin typeface="+mn-lt"/>
              </a:rPr>
              <a:t>- Art in Twitter Sentiment Analysis: A Review and Benchmark Evaluation.</a:t>
            </a:r>
          </a:p>
          <a:p>
            <a:pPr algn="just">
              <a:buClrTx/>
              <a:buFont typeface="Arial" panose="020B0604020202020204" pitchFamily="34" charset="0"/>
              <a:buChar char="•"/>
            </a:pPr>
            <a:r>
              <a:rPr lang="en-IN" sz="1400" dirty="0">
                <a:latin typeface="+mn-lt"/>
              </a:rPr>
              <a:t>[10] R. Cowie, E. Douglas-Cowie, N. </a:t>
            </a:r>
            <a:r>
              <a:rPr lang="en-IN" sz="1400" dirty="0" err="1">
                <a:latin typeface="+mn-lt"/>
              </a:rPr>
              <a:t>Tsapatsoulis</a:t>
            </a:r>
            <a:r>
              <a:rPr lang="en-IN" sz="1400" dirty="0">
                <a:latin typeface="+mn-lt"/>
              </a:rPr>
              <a:t>, G. </a:t>
            </a:r>
            <a:r>
              <a:rPr lang="en-IN" sz="1400" dirty="0" err="1">
                <a:latin typeface="+mn-lt"/>
              </a:rPr>
              <a:t>Votsis</a:t>
            </a:r>
            <a:r>
              <a:rPr lang="en-IN" sz="1400" dirty="0">
                <a:latin typeface="+mn-lt"/>
              </a:rPr>
              <a:t>, S. </a:t>
            </a:r>
            <a:r>
              <a:rPr lang="en-IN" sz="1400" dirty="0" err="1">
                <a:latin typeface="+mn-lt"/>
              </a:rPr>
              <a:t>Kollias</a:t>
            </a:r>
            <a:r>
              <a:rPr lang="en-IN" sz="1400" dirty="0">
                <a:latin typeface="+mn-lt"/>
              </a:rPr>
              <a:t>, W. </a:t>
            </a:r>
            <a:r>
              <a:rPr lang="en-IN" sz="1400" dirty="0" err="1">
                <a:latin typeface="+mn-lt"/>
              </a:rPr>
              <a:t>Fellenz</a:t>
            </a:r>
            <a:r>
              <a:rPr lang="en-IN" sz="1400" dirty="0">
                <a:latin typeface="+mn-lt"/>
              </a:rPr>
              <a:t>, </a:t>
            </a:r>
            <a:r>
              <a:rPr lang="en-IN" sz="1400" dirty="0" err="1">
                <a:latin typeface="+mn-lt"/>
              </a:rPr>
              <a:t>J.G.Taylor</a:t>
            </a:r>
            <a:r>
              <a:rPr lang="en-IN" sz="1400" dirty="0">
                <a:latin typeface="+mn-lt"/>
              </a:rPr>
              <a:t> 2001, Emotion Recognition in Human-Computer Interaction.</a:t>
            </a:r>
          </a:p>
          <a:p>
            <a:pPr algn="just">
              <a:buClrTx/>
              <a:buFont typeface="Arial" panose="020B0604020202020204" pitchFamily="34" charset="0"/>
              <a:buChar char="•"/>
            </a:pPr>
            <a:endParaRPr lang="en-IN" sz="1400" dirty="0">
              <a:latin typeface="+mn-lt"/>
            </a:endParaRPr>
          </a:p>
        </p:txBody>
      </p:sp>
      <p:sp>
        <p:nvSpPr>
          <p:cNvPr id="4" name="Slide Number Placeholder 3"/>
          <p:cNvSpPr>
            <a:spLocks noGrp="1"/>
          </p:cNvSpPr>
          <p:nvPr>
            <p:ph type="sldNum" idx="12"/>
          </p:nvPr>
        </p:nvSpPr>
        <p:spPr>
          <a:xfrm>
            <a:off x="130629" y="6445868"/>
            <a:ext cx="8822456" cy="525000"/>
          </a:xfrm>
        </p:spPr>
        <p:txBody>
          <a:bodyPr/>
          <a:lstStyle/>
          <a:p>
            <a:pPr lvl="0"/>
            <a:r>
              <a:rPr lang="en" dirty="0"/>
              <a:t>Emotion Perception using Reinforcement Learning                                                                                                                                      </a:t>
            </a:r>
            <a:fld id="{00000000-1234-1234-1234-123412341234}" type="slidenum">
              <a:rPr lang="en" smtClean="0"/>
              <a:pPr lvl="0"/>
              <a:t>16</a:t>
            </a:fld>
            <a:endParaRPr lang="en" dirty="0"/>
          </a:p>
        </p:txBody>
      </p:sp>
    </p:spTree>
    <p:extLst>
      <p:ext uri="{BB962C8B-B14F-4D97-AF65-F5344CB8AC3E}">
        <p14:creationId xmlns:p14="http://schemas.microsoft.com/office/powerpoint/2010/main" val="784934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700185" y="1360350"/>
            <a:ext cx="5807400" cy="3146336"/>
          </a:xfrm>
        </p:spPr>
        <p:txBody>
          <a:bodyPr/>
          <a:lstStyle/>
          <a:p>
            <a:pPr algn="ctr"/>
            <a:r>
              <a:rPr lang="en-IN" dirty="0"/>
              <a:t/>
            </a:r>
            <a:br>
              <a:rPr lang="en-IN" dirty="0"/>
            </a:br>
            <a:r>
              <a:rPr lang="en-IN" dirty="0"/>
              <a:t/>
            </a:r>
            <a:br>
              <a:rPr lang="en-IN" dirty="0"/>
            </a:br>
            <a:r>
              <a:rPr lang="en-IN" dirty="0"/>
              <a:t>Thank you.</a:t>
            </a:r>
          </a:p>
        </p:txBody>
      </p:sp>
    </p:spTree>
    <p:extLst>
      <p:ext uri="{BB962C8B-B14F-4D97-AF65-F5344CB8AC3E}">
        <p14:creationId xmlns:p14="http://schemas.microsoft.com/office/powerpoint/2010/main" val="3921835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IN" sz="2400" dirty="0"/>
              <a:t>INCORPORATION OF SUGGESTIONS</a:t>
            </a:r>
          </a:p>
        </p:txBody>
      </p:sp>
      <p:sp>
        <p:nvSpPr>
          <p:cNvPr id="7" name="Text Placeholder 6"/>
          <p:cNvSpPr>
            <a:spLocks noGrp="1"/>
          </p:cNvSpPr>
          <p:nvPr>
            <p:ph type="body" idx="1"/>
          </p:nvPr>
        </p:nvSpPr>
        <p:spPr>
          <a:xfrm>
            <a:off x="279918" y="2332653"/>
            <a:ext cx="8077932" cy="2491274"/>
          </a:xfrm>
        </p:spPr>
        <p:txBody>
          <a:bodyPr/>
          <a:lstStyle/>
          <a:p>
            <a:pPr algn="just">
              <a:buClr>
                <a:schemeClr val="tx1"/>
              </a:buClr>
              <a:buFont typeface="Arial" panose="020B0604020202020204" pitchFamily="34" charset="0"/>
              <a:buChar char="•"/>
            </a:pPr>
            <a:r>
              <a:rPr lang="en-IN" sz="2000" dirty="0">
                <a:solidFill>
                  <a:schemeClr val="tx1"/>
                </a:solidFill>
                <a:latin typeface="+mn-lt"/>
              </a:rPr>
              <a:t>Idea of Intelligent agent was narrowed down to emotion perception from text, speech and visuals.</a:t>
            </a:r>
          </a:p>
          <a:p>
            <a:pPr algn="just">
              <a:buClr>
                <a:schemeClr val="tx1"/>
              </a:buClr>
              <a:buFont typeface="Arial" panose="020B0604020202020204" pitchFamily="34" charset="0"/>
              <a:buChar char="•"/>
            </a:pPr>
            <a:endParaRPr lang="en-IN" sz="2000" dirty="0">
              <a:solidFill>
                <a:schemeClr val="tx1"/>
              </a:solidFill>
              <a:latin typeface="+mn-lt"/>
            </a:endParaRPr>
          </a:p>
          <a:p>
            <a:pPr algn="just">
              <a:buClr>
                <a:schemeClr val="tx1"/>
              </a:buClr>
              <a:buFont typeface="Arial" panose="020B0604020202020204" pitchFamily="34" charset="0"/>
              <a:buChar char="•"/>
            </a:pPr>
            <a:r>
              <a:rPr lang="en-IN" sz="2000" dirty="0">
                <a:solidFill>
                  <a:schemeClr val="tx1"/>
                </a:solidFill>
                <a:latin typeface="+mn-lt"/>
              </a:rPr>
              <a:t>Change of ML approach from conventional LSTM &amp; SVM to LSTM combined with RNN for textual emotion detection.</a:t>
            </a:r>
          </a:p>
          <a:p>
            <a:pPr algn="just">
              <a:buClr>
                <a:schemeClr val="tx1"/>
              </a:buClr>
              <a:buFont typeface="Arial" panose="020B0604020202020204" pitchFamily="34" charset="0"/>
              <a:buChar char="•"/>
            </a:pPr>
            <a:endParaRPr lang="en-IN" sz="2000" dirty="0">
              <a:solidFill>
                <a:schemeClr val="tx1"/>
              </a:solidFill>
              <a:latin typeface="+mn-lt"/>
            </a:endParaRPr>
          </a:p>
        </p:txBody>
      </p:sp>
      <p:sp>
        <p:nvSpPr>
          <p:cNvPr id="5" name="Slide Number Placeholder 4"/>
          <p:cNvSpPr>
            <a:spLocks noGrp="1"/>
          </p:cNvSpPr>
          <p:nvPr>
            <p:ph type="sldNum" idx="12"/>
          </p:nvPr>
        </p:nvSpPr>
        <p:spPr>
          <a:xfrm>
            <a:off x="1" y="6445868"/>
            <a:ext cx="8953084" cy="525000"/>
          </a:xfrm>
        </p:spPr>
        <p:txBody>
          <a:bodyPr/>
          <a:lstStyle/>
          <a:p>
            <a:pPr lvl="0"/>
            <a:r>
              <a:rPr lang="en" dirty="0"/>
              <a:t>Emotion Perception using Reinforcement Learning                                                                                                                                                    </a:t>
            </a:r>
            <a:fld id="{00000000-1234-1234-1234-123412341234}" type="slidenum">
              <a:rPr lang="en" smtClean="0"/>
              <a:pPr lvl="0"/>
              <a:t>2</a:t>
            </a:fld>
            <a:endParaRPr lang="en" dirty="0"/>
          </a:p>
        </p:txBody>
      </p:sp>
    </p:spTree>
    <p:extLst>
      <p:ext uri="{BB962C8B-B14F-4D97-AF65-F5344CB8AC3E}">
        <p14:creationId xmlns:p14="http://schemas.microsoft.com/office/powerpoint/2010/main" val="1681479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150" y="410826"/>
            <a:ext cx="7571700" cy="93027"/>
          </a:xfrm>
        </p:spPr>
        <p:txBody>
          <a:bodyPr/>
          <a:lstStyle/>
          <a:p>
            <a:pPr algn="ctr"/>
            <a:r>
              <a:rPr lang="en-IN" sz="2400" dirty="0"/>
              <a:t>IMPLEMENTATION</a:t>
            </a:r>
          </a:p>
        </p:txBody>
      </p:sp>
      <p:sp>
        <p:nvSpPr>
          <p:cNvPr id="4" name="Slide Number Placeholder 3"/>
          <p:cNvSpPr>
            <a:spLocks noGrp="1"/>
          </p:cNvSpPr>
          <p:nvPr>
            <p:ph type="sldNum" idx="12"/>
          </p:nvPr>
        </p:nvSpPr>
        <p:spPr>
          <a:xfrm>
            <a:off x="1" y="6445868"/>
            <a:ext cx="8953084" cy="525000"/>
          </a:xfrm>
        </p:spPr>
        <p:txBody>
          <a:bodyPr/>
          <a:lstStyle/>
          <a:p>
            <a:pPr lvl="0"/>
            <a:r>
              <a:rPr lang="en" dirty="0"/>
              <a:t>Emotion Perception using Reinforcement Learning                                                                                                                                                    </a:t>
            </a:r>
            <a:fld id="{00000000-1234-1234-1234-123412341234}" type="slidenum">
              <a:rPr lang="en" smtClean="0"/>
              <a:pPr lvl="0"/>
              <a:t>3</a:t>
            </a:fld>
            <a:endParaRPr lang="en" dirty="0"/>
          </a:p>
        </p:txBody>
      </p:sp>
      <p:pic>
        <p:nvPicPr>
          <p:cNvPr id="5" name="Picture 4">
            <a:extLst>
              <a:ext uri="{FF2B5EF4-FFF2-40B4-BE49-F238E27FC236}">
                <a16:creationId xmlns:a16="http://schemas.microsoft.com/office/drawing/2014/main" xmlns="" id="{6F2C9071-3E18-4F8E-955E-D513555F7EB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69169" y="596880"/>
            <a:ext cx="4470381" cy="5929300"/>
          </a:xfrm>
          <a:prstGeom prst="rect">
            <a:avLst/>
          </a:prstGeom>
          <a:noFill/>
          <a:ln>
            <a:noFill/>
          </a:ln>
        </p:spPr>
      </p:pic>
      <p:pic>
        <p:nvPicPr>
          <p:cNvPr id="7" name="Picture 6">
            <a:extLst>
              <a:ext uri="{FF2B5EF4-FFF2-40B4-BE49-F238E27FC236}">
                <a16:creationId xmlns:a16="http://schemas.microsoft.com/office/drawing/2014/main" xmlns="" id="{FE75CAE5-0CDC-4D03-BE40-3BA3C041BCCD}"/>
              </a:ext>
            </a:extLst>
          </p:cNvPr>
          <p:cNvPicPr>
            <a:picLocks noChangeAspect="1"/>
          </p:cNvPicPr>
          <p:nvPr/>
        </p:nvPicPr>
        <p:blipFill>
          <a:blip r:embed="rId3"/>
          <a:stretch>
            <a:fillRect/>
          </a:stretch>
        </p:blipFill>
        <p:spPr>
          <a:xfrm>
            <a:off x="873929" y="2071397"/>
            <a:ext cx="2674852" cy="3209730"/>
          </a:xfrm>
          <a:prstGeom prst="rect">
            <a:avLst/>
          </a:prstGeom>
        </p:spPr>
      </p:pic>
      <p:sp>
        <p:nvSpPr>
          <p:cNvPr id="8" name="Text Placeholder 2">
            <a:extLst>
              <a:ext uri="{FF2B5EF4-FFF2-40B4-BE49-F238E27FC236}">
                <a16:creationId xmlns:a16="http://schemas.microsoft.com/office/drawing/2014/main" xmlns="" id="{D2CE570E-FA1E-43ED-BAC8-4F59C97C6FDA}"/>
              </a:ext>
            </a:extLst>
          </p:cNvPr>
          <p:cNvSpPr>
            <a:spLocks noGrp="1"/>
          </p:cNvSpPr>
          <p:nvPr>
            <p:ph type="body" idx="1"/>
          </p:nvPr>
        </p:nvSpPr>
        <p:spPr>
          <a:xfrm>
            <a:off x="6141921" y="4352703"/>
            <a:ext cx="3002079" cy="643811"/>
          </a:xfrm>
        </p:spPr>
        <p:txBody>
          <a:bodyPr/>
          <a:lstStyle/>
          <a:p>
            <a:pPr marL="38100" indent="0">
              <a:buNone/>
            </a:pPr>
            <a:r>
              <a:rPr lang="en-IN" sz="2400" dirty="0"/>
              <a:t>          </a:t>
            </a:r>
            <a:r>
              <a:rPr lang="en-IN" sz="1800" u="sng" dirty="0">
                <a:solidFill>
                  <a:schemeClr val="accent1"/>
                </a:solidFill>
                <a:latin typeface="Times New Roman" panose="02020603050405020304" pitchFamily="18" charset="0"/>
                <a:cs typeface="Times New Roman" panose="02020603050405020304" pitchFamily="18" charset="0"/>
              </a:rPr>
              <a:t>Flow chart</a:t>
            </a:r>
            <a:endParaRPr lang="en-IN" sz="2400" u="sng" dirty="0">
              <a:solidFill>
                <a:schemeClr val="accent1"/>
              </a:solidFill>
              <a:latin typeface="Times New Roman" panose="02020603050405020304" pitchFamily="18" charset="0"/>
              <a:cs typeface="Times New Roman" panose="02020603050405020304" pitchFamily="18" charset="0"/>
            </a:endParaRPr>
          </a:p>
        </p:txBody>
      </p:sp>
      <p:sp>
        <p:nvSpPr>
          <p:cNvPr id="9" name="Text Placeholder 2">
            <a:extLst>
              <a:ext uri="{FF2B5EF4-FFF2-40B4-BE49-F238E27FC236}">
                <a16:creationId xmlns:a16="http://schemas.microsoft.com/office/drawing/2014/main" xmlns="" id="{9E12B3F8-215B-4A7C-A980-6BC0929A83DD}"/>
              </a:ext>
            </a:extLst>
          </p:cNvPr>
          <p:cNvSpPr txBox="1">
            <a:spLocks/>
          </p:cNvSpPr>
          <p:nvPr/>
        </p:nvSpPr>
        <p:spPr>
          <a:xfrm>
            <a:off x="959296" y="1309396"/>
            <a:ext cx="3002079" cy="643811"/>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CFD8DC"/>
              </a:buClr>
              <a:buSzPts val="3000"/>
              <a:buFont typeface="Source Sans Pro"/>
              <a:buChar char="◎"/>
              <a:defRPr sz="3000" b="0" i="0" u="none" strike="noStrike" cap="none">
                <a:solidFill>
                  <a:srgbClr val="263238"/>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CFD8DC"/>
              </a:buClr>
              <a:buSzPts val="2400"/>
              <a:buFont typeface="Source Sans Pro"/>
              <a:buChar char="○"/>
              <a:defRPr sz="2400" b="0" i="0" u="none" strike="noStrike" cap="none">
                <a:solidFill>
                  <a:srgbClr val="263238"/>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CFD8DC"/>
              </a:buClr>
              <a:buSzPts val="2400"/>
              <a:buFont typeface="Source Sans Pro"/>
              <a:buChar char="◉"/>
              <a:defRPr sz="2400" b="0" i="0" u="none" strike="noStrike" cap="none">
                <a:solidFill>
                  <a:srgbClr val="263238"/>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9pPr>
          </a:lstStyle>
          <a:p>
            <a:pPr marL="38100" indent="0">
              <a:buFont typeface="Source Sans Pro"/>
              <a:buNone/>
            </a:pPr>
            <a:r>
              <a:rPr lang="en-IN" sz="2400" dirty="0"/>
              <a:t>      </a:t>
            </a:r>
            <a:r>
              <a:rPr lang="en-IN" sz="2400" u="sng" dirty="0">
                <a:solidFill>
                  <a:schemeClr val="accent1"/>
                </a:solidFill>
                <a:latin typeface="Times New Roman" panose="02020603050405020304" pitchFamily="18" charset="0"/>
                <a:cs typeface="Times New Roman" panose="02020603050405020304" pitchFamily="18" charset="0"/>
              </a:rPr>
              <a:t>Sub Systems</a:t>
            </a:r>
          </a:p>
        </p:txBody>
      </p:sp>
    </p:spTree>
    <p:extLst>
      <p:ext uri="{BB962C8B-B14F-4D97-AF65-F5344CB8AC3E}">
        <p14:creationId xmlns:p14="http://schemas.microsoft.com/office/powerpoint/2010/main" val="2532187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150" y="83976"/>
            <a:ext cx="7571700" cy="690465"/>
          </a:xfrm>
        </p:spPr>
        <p:txBody>
          <a:bodyPr/>
          <a:lstStyle/>
          <a:p>
            <a:pPr algn="ctr"/>
            <a:r>
              <a:rPr lang="en-IN" sz="2400" dirty="0"/>
              <a:t/>
            </a:r>
            <a:br>
              <a:rPr lang="en-IN" sz="2400" dirty="0"/>
            </a:br>
            <a:r>
              <a:rPr lang="en-IN" sz="2400" dirty="0"/>
              <a:t>IMPLEMENTATION</a:t>
            </a:r>
          </a:p>
        </p:txBody>
      </p:sp>
      <p:sp>
        <p:nvSpPr>
          <p:cNvPr id="3" name="Text Placeholder 2"/>
          <p:cNvSpPr>
            <a:spLocks noGrp="1"/>
          </p:cNvSpPr>
          <p:nvPr>
            <p:ph type="body" idx="1"/>
          </p:nvPr>
        </p:nvSpPr>
        <p:spPr>
          <a:xfrm>
            <a:off x="786150" y="877078"/>
            <a:ext cx="7571700" cy="5570089"/>
          </a:xfrm>
        </p:spPr>
        <p:txBody>
          <a:bodyPr/>
          <a:lstStyle/>
          <a:p>
            <a:pPr algn="just">
              <a:buClrTx/>
              <a:buFont typeface="Wingdings" panose="05000000000000000000" pitchFamily="2" charset="2"/>
              <a:buChar char="Ø"/>
            </a:pPr>
            <a:r>
              <a:rPr lang="en-IN" sz="2000" dirty="0">
                <a:latin typeface="+mn-lt"/>
              </a:rPr>
              <a:t>Programming language, IDE &amp; Tools</a:t>
            </a:r>
          </a:p>
          <a:p>
            <a:pPr lvl="1" algn="just">
              <a:buClrTx/>
              <a:buFont typeface="Arial" panose="020B0604020202020204" pitchFamily="34" charset="0"/>
              <a:buChar char="•"/>
            </a:pPr>
            <a:r>
              <a:rPr lang="en-IN" sz="1800" dirty="0">
                <a:latin typeface="+mn-lt"/>
              </a:rPr>
              <a:t>Python IDE console with </a:t>
            </a:r>
            <a:r>
              <a:rPr lang="en-IN" sz="1800" dirty="0" err="1">
                <a:latin typeface="+mn-lt"/>
              </a:rPr>
              <a:t>conda</a:t>
            </a:r>
            <a:r>
              <a:rPr lang="en-IN" sz="1800" dirty="0">
                <a:latin typeface="+mn-lt"/>
              </a:rPr>
              <a:t> environment for initial setup.</a:t>
            </a:r>
          </a:p>
          <a:p>
            <a:pPr lvl="1" algn="just">
              <a:buClrTx/>
              <a:buFont typeface="Arial" panose="020B0604020202020204" pitchFamily="34" charset="0"/>
              <a:buChar char="•"/>
            </a:pPr>
            <a:r>
              <a:rPr lang="en-IN" sz="1800" dirty="0">
                <a:latin typeface="+mn-lt"/>
              </a:rPr>
              <a:t>OpenCV and TensorFlow backend is used.</a:t>
            </a:r>
          </a:p>
          <a:p>
            <a:pPr algn="just">
              <a:buClrTx/>
              <a:buFont typeface="Wingdings" panose="05000000000000000000" pitchFamily="2" charset="2"/>
              <a:buChar char="Ø"/>
            </a:pPr>
            <a:r>
              <a:rPr lang="en-IN" sz="2000" dirty="0">
                <a:latin typeface="+mn-lt"/>
              </a:rPr>
              <a:t>Major Data Structures</a:t>
            </a:r>
          </a:p>
          <a:p>
            <a:pPr lvl="1" algn="just">
              <a:buClrTx/>
              <a:buFont typeface="Arial" panose="020B0604020202020204" pitchFamily="34" charset="0"/>
              <a:buChar char="•"/>
            </a:pPr>
            <a:r>
              <a:rPr lang="en-IN" sz="1800" dirty="0">
                <a:latin typeface="+mn-lt"/>
              </a:rPr>
              <a:t>Python Dictionary based file storing and retrieval from database.</a:t>
            </a:r>
          </a:p>
          <a:p>
            <a:pPr lvl="1" algn="just">
              <a:buClrTx/>
              <a:buFont typeface="Arial" panose="020B0604020202020204" pitchFamily="34" charset="0"/>
              <a:buChar char="•"/>
            </a:pPr>
            <a:r>
              <a:rPr lang="en-IN" sz="1800" dirty="0">
                <a:latin typeface="+mn-lt"/>
              </a:rPr>
              <a:t>AIML dialect has elements such as categories, patterns and templates are used to create the interactive UI.</a:t>
            </a:r>
          </a:p>
          <a:p>
            <a:pPr algn="just">
              <a:buClrTx/>
              <a:buFont typeface="Wingdings" panose="05000000000000000000" pitchFamily="2" charset="2"/>
              <a:buChar char="Ø"/>
            </a:pPr>
            <a:r>
              <a:rPr lang="en-IN" sz="2000" dirty="0">
                <a:latin typeface="+mn-lt"/>
              </a:rPr>
              <a:t>Integration Criteria</a:t>
            </a:r>
          </a:p>
          <a:p>
            <a:pPr lvl="1" algn="just">
              <a:buClrTx/>
              <a:buFont typeface="Arial" panose="020B0604020202020204" pitchFamily="34" charset="0"/>
              <a:buChar char="•"/>
            </a:pPr>
            <a:r>
              <a:rPr lang="en-IN" sz="1800" dirty="0">
                <a:latin typeface="+mn-lt"/>
              </a:rPr>
              <a:t>All software components uses common backend </a:t>
            </a:r>
            <a:r>
              <a:rPr lang="en-IN" sz="1800" dirty="0" err="1">
                <a:latin typeface="+mn-lt"/>
              </a:rPr>
              <a:t>tensorflow</a:t>
            </a:r>
            <a:r>
              <a:rPr lang="en-IN" sz="1800" dirty="0">
                <a:latin typeface="+mn-lt"/>
              </a:rPr>
              <a:t>, hence on same vector plane.</a:t>
            </a:r>
          </a:p>
          <a:p>
            <a:pPr lvl="1" algn="just">
              <a:buClrTx/>
              <a:buFont typeface="Arial" panose="020B0604020202020204" pitchFamily="34" charset="0"/>
              <a:buChar char="•"/>
            </a:pPr>
            <a:r>
              <a:rPr lang="en-IN" sz="1800" dirty="0">
                <a:latin typeface="+mn-lt"/>
              </a:rPr>
              <a:t>Noobs OS installer is used for interfacing the Raspberry pi and the software components.</a:t>
            </a:r>
          </a:p>
          <a:p>
            <a:pPr algn="just">
              <a:buClrTx/>
              <a:buFont typeface="Wingdings" panose="05000000000000000000" pitchFamily="2" charset="2"/>
              <a:buChar char="Ø"/>
            </a:pPr>
            <a:r>
              <a:rPr lang="en-IN" sz="2000" dirty="0">
                <a:latin typeface="+mn-lt"/>
              </a:rPr>
              <a:t>Functions &amp; Algorithms</a:t>
            </a:r>
          </a:p>
          <a:p>
            <a:pPr marL="781050" lvl="1" indent="-285750" algn="just">
              <a:buClrTx/>
              <a:buFont typeface="Arial" panose="020B0604020202020204" pitchFamily="34" charset="0"/>
              <a:buChar char="•"/>
            </a:pPr>
            <a:r>
              <a:rPr lang="en-IN" sz="1800" dirty="0">
                <a:latin typeface="+mn-lt"/>
              </a:rPr>
              <a:t>Emotion perception from text using LSTM with RNN.</a:t>
            </a:r>
          </a:p>
          <a:p>
            <a:pPr marL="781050" lvl="1" indent="-285750" algn="just">
              <a:buClrTx/>
              <a:buFont typeface="Arial" panose="020B0604020202020204" pitchFamily="34" charset="0"/>
              <a:buChar char="•"/>
            </a:pPr>
            <a:r>
              <a:rPr lang="en-IN" sz="1800" dirty="0">
                <a:latin typeface="+mn-lt"/>
              </a:rPr>
              <a:t>Emotion perception from visuals using deep CNN.</a:t>
            </a:r>
          </a:p>
        </p:txBody>
      </p:sp>
      <p:sp>
        <p:nvSpPr>
          <p:cNvPr id="4" name="Slide Number Placeholder 3"/>
          <p:cNvSpPr>
            <a:spLocks noGrp="1"/>
          </p:cNvSpPr>
          <p:nvPr>
            <p:ph type="sldNum" idx="12"/>
          </p:nvPr>
        </p:nvSpPr>
        <p:spPr>
          <a:xfrm>
            <a:off x="1" y="6445868"/>
            <a:ext cx="8953084" cy="525000"/>
          </a:xfrm>
        </p:spPr>
        <p:txBody>
          <a:bodyPr/>
          <a:lstStyle/>
          <a:p>
            <a:pPr lvl="0"/>
            <a:r>
              <a:rPr lang="en" dirty="0"/>
              <a:t>Emotion Perception using Reinforcement Learning                                                                                                                                                   </a:t>
            </a:r>
            <a:fld id="{00000000-1234-1234-1234-123412341234}" type="slidenum">
              <a:rPr lang="en" smtClean="0"/>
              <a:pPr lvl="0"/>
              <a:t>4</a:t>
            </a:fld>
            <a:endParaRPr lang="en" dirty="0"/>
          </a:p>
        </p:txBody>
      </p:sp>
    </p:spTree>
    <p:extLst>
      <p:ext uri="{BB962C8B-B14F-4D97-AF65-F5344CB8AC3E}">
        <p14:creationId xmlns:p14="http://schemas.microsoft.com/office/powerpoint/2010/main" val="2278963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045667-F817-4F4B-A2AF-11E737D5261C}"/>
              </a:ext>
            </a:extLst>
          </p:cNvPr>
          <p:cNvSpPr>
            <a:spLocks noGrp="1"/>
          </p:cNvSpPr>
          <p:nvPr>
            <p:ph type="title"/>
          </p:nvPr>
        </p:nvSpPr>
        <p:spPr>
          <a:xfrm>
            <a:off x="786150" y="410826"/>
            <a:ext cx="7571700" cy="3190790"/>
          </a:xfrm>
        </p:spPr>
        <p:txBody>
          <a:bodyPr/>
          <a:lstStyle/>
          <a:p>
            <a:pPr algn="ctr"/>
            <a:r>
              <a:rPr lang="en-IN" sz="4000" dirty="0"/>
              <a:t>TESTING</a:t>
            </a:r>
          </a:p>
        </p:txBody>
      </p:sp>
      <p:sp>
        <p:nvSpPr>
          <p:cNvPr id="4" name="Slide Number Placeholder 3">
            <a:extLst>
              <a:ext uri="{FF2B5EF4-FFF2-40B4-BE49-F238E27FC236}">
                <a16:creationId xmlns:a16="http://schemas.microsoft.com/office/drawing/2014/main" xmlns="" id="{77D0F9E1-60E3-4C8C-AE92-10E035530467}"/>
              </a:ext>
            </a:extLst>
          </p:cNvPr>
          <p:cNvSpPr>
            <a:spLocks noGrp="1"/>
          </p:cNvSpPr>
          <p:nvPr>
            <p:ph type="sldNum" idx="12"/>
          </p:nvPr>
        </p:nvSpPr>
        <p:spPr>
          <a:xfrm>
            <a:off x="74645" y="6445868"/>
            <a:ext cx="8878439" cy="525000"/>
          </a:xfrm>
        </p:spPr>
        <p:txBody>
          <a:bodyPr/>
          <a:lstStyle/>
          <a:p>
            <a:pPr algn="l"/>
            <a:r>
              <a:rPr lang="en" dirty="0"/>
              <a:t> Emotion Perception using Reinforcement Learning                                                                                                                                                 </a:t>
            </a:r>
            <a:fld id="{00000000-1234-1234-1234-123412341234}" type="slidenum">
              <a:rPr lang="en" smtClean="0"/>
              <a:pPr algn="l"/>
              <a:t>5</a:t>
            </a:fld>
            <a:endParaRPr lang="en" dirty="0"/>
          </a:p>
        </p:txBody>
      </p:sp>
    </p:spTree>
    <p:extLst>
      <p:ext uri="{BB962C8B-B14F-4D97-AF65-F5344CB8AC3E}">
        <p14:creationId xmlns:p14="http://schemas.microsoft.com/office/powerpoint/2010/main" val="26699483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098" y="0"/>
            <a:ext cx="7571700" cy="936900"/>
          </a:xfrm>
        </p:spPr>
        <p:txBody>
          <a:bodyPr/>
          <a:lstStyle/>
          <a:p>
            <a:pPr algn="ctr"/>
            <a:r>
              <a:rPr lang="en-IN" dirty="0" smtClean="0"/>
              <a:t>INTEGRATION TESTING:</a:t>
            </a:r>
            <a:endParaRPr lang="en-IN" dirty="0"/>
          </a:p>
        </p:txBody>
      </p:sp>
      <p:sp>
        <p:nvSpPr>
          <p:cNvPr id="3" name="Text Placeholder 2"/>
          <p:cNvSpPr>
            <a:spLocks noGrp="1"/>
          </p:cNvSpPr>
          <p:nvPr>
            <p:ph type="body" idx="1"/>
          </p:nvPr>
        </p:nvSpPr>
        <p:spPr/>
        <p:txBody>
          <a:bodyPr/>
          <a:lstStyle/>
          <a:p>
            <a:endParaRPr lang="en-IN"/>
          </a:p>
        </p:txBody>
      </p:sp>
      <p:sp>
        <p:nvSpPr>
          <p:cNvPr id="4" name="Slide Number Placeholder 3"/>
          <p:cNvSpPr>
            <a:spLocks noGrp="1"/>
          </p:cNvSpPr>
          <p:nvPr>
            <p:ph type="sldNum" idx="12"/>
          </p:nvPr>
        </p:nvSpPr>
        <p:spPr/>
        <p:txBody>
          <a:bodyPr/>
          <a:lstStyle/>
          <a:p>
            <a:r>
              <a:rPr lang="en" smtClean="0"/>
              <a:t> Emotion Perception using Reinforcement Learning </a:t>
            </a:r>
            <a:fld id="{00000000-1234-1234-1234-123412341234}" type="slidenum">
              <a:rPr lang="en" smtClean="0"/>
              <a:pPr/>
              <a:t>6</a:t>
            </a:fld>
            <a:endParaRPr lang="en" dirty="0"/>
          </a:p>
        </p:txBody>
      </p:sp>
      <p:graphicFrame>
        <p:nvGraphicFramePr>
          <p:cNvPr id="5" name="Table 4"/>
          <p:cNvGraphicFramePr>
            <a:graphicFrameLocks noGrp="1"/>
          </p:cNvGraphicFramePr>
          <p:nvPr>
            <p:extLst>
              <p:ext uri="{D42A27DB-BD31-4B8C-83A1-F6EECF244321}">
                <p14:modId xmlns:p14="http://schemas.microsoft.com/office/powerpoint/2010/main" val="3311208252"/>
              </p:ext>
            </p:extLst>
          </p:nvPr>
        </p:nvGraphicFramePr>
        <p:xfrm>
          <a:off x="889349" y="977030"/>
          <a:ext cx="7043802" cy="5985426"/>
        </p:xfrm>
        <a:graphic>
          <a:graphicData uri="http://schemas.openxmlformats.org/drawingml/2006/table">
            <a:tbl>
              <a:tblPr firstRow="1" bandRow="1">
                <a:tableStyleId>{9B42DE2F-4B6D-4003-A1A2-7F0BF6DEC256}</a:tableStyleId>
              </a:tblPr>
              <a:tblGrid>
                <a:gridCol w="1173967"/>
                <a:gridCol w="1173967"/>
                <a:gridCol w="1173967"/>
                <a:gridCol w="1173967"/>
                <a:gridCol w="1173967"/>
                <a:gridCol w="1173967"/>
              </a:tblGrid>
              <a:tr h="590466">
                <a:tc>
                  <a:txBody>
                    <a:bodyPr/>
                    <a:lstStyle/>
                    <a:p>
                      <a:r>
                        <a:rPr lang="en-IN" sz="1200" dirty="0"/>
                        <a:t>Test</a:t>
                      </a:r>
                      <a:r>
                        <a:rPr lang="en-IN" sz="1200" baseline="0" dirty="0"/>
                        <a:t> Case ID</a:t>
                      </a:r>
                      <a:endParaRPr lang="en-IN" sz="1200" dirty="0"/>
                    </a:p>
                  </a:txBody>
                  <a:tcPr/>
                </a:tc>
                <a:tc>
                  <a:txBody>
                    <a:bodyPr/>
                    <a:lstStyle/>
                    <a:p>
                      <a:r>
                        <a:rPr lang="en-IN" sz="1200" dirty="0"/>
                        <a:t>Test</a:t>
                      </a:r>
                      <a:r>
                        <a:rPr lang="en-IN" sz="1200" baseline="0" dirty="0"/>
                        <a:t> Assertion</a:t>
                      </a:r>
                      <a:endParaRPr lang="en-IN" sz="1200" dirty="0"/>
                    </a:p>
                  </a:txBody>
                  <a:tcPr/>
                </a:tc>
                <a:tc>
                  <a:txBody>
                    <a:bodyPr/>
                    <a:lstStyle/>
                    <a:p>
                      <a:r>
                        <a:rPr lang="en-IN" sz="1200" dirty="0"/>
                        <a:t>Precondition</a:t>
                      </a:r>
                    </a:p>
                  </a:txBody>
                  <a:tcPr/>
                </a:tc>
                <a:tc>
                  <a:txBody>
                    <a:bodyPr/>
                    <a:lstStyle/>
                    <a:p>
                      <a:r>
                        <a:rPr lang="en-IN" sz="1200" dirty="0"/>
                        <a:t>Steps</a:t>
                      </a:r>
                    </a:p>
                  </a:txBody>
                  <a:tcPr/>
                </a:tc>
                <a:tc>
                  <a:txBody>
                    <a:bodyPr/>
                    <a:lstStyle/>
                    <a:p>
                      <a:r>
                        <a:rPr lang="en-IN" sz="1200" dirty="0"/>
                        <a:t>Expected</a:t>
                      </a:r>
                      <a:r>
                        <a:rPr lang="en-IN" sz="1200" baseline="0" dirty="0"/>
                        <a:t> Result</a:t>
                      </a:r>
                      <a:endParaRPr lang="en-IN" sz="1200" dirty="0"/>
                    </a:p>
                  </a:txBody>
                  <a:tcPr/>
                </a:tc>
                <a:tc>
                  <a:txBody>
                    <a:bodyPr/>
                    <a:lstStyle/>
                    <a:p>
                      <a:r>
                        <a:rPr lang="en-IN" sz="1200" dirty="0"/>
                        <a:t>Post Condition</a:t>
                      </a:r>
                    </a:p>
                  </a:txBody>
                  <a:tcPr/>
                </a:tc>
              </a:tr>
              <a:tr h="478934">
                <a:tc>
                  <a:txBody>
                    <a:bodyPr/>
                    <a:lstStyle/>
                    <a:p>
                      <a:r>
                        <a:rPr lang="en-IN" dirty="0" smtClean="0"/>
                        <a:t>ITC_001</a:t>
                      </a:r>
                      <a:endParaRPr lang="en-IN" dirty="0"/>
                    </a:p>
                  </a:txBody>
                  <a:tcPr/>
                </a:tc>
                <a:tc>
                  <a:txBody>
                    <a:bodyPr/>
                    <a:lstStyle/>
                    <a:p>
                      <a:r>
                        <a:rPr lang="en-IN" dirty="0" smtClean="0"/>
                        <a:t>Integrate</a:t>
                      </a:r>
                      <a:r>
                        <a:rPr lang="en-IN" baseline="0" dirty="0" smtClean="0"/>
                        <a:t> both text and facial emotion</a:t>
                      </a:r>
                      <a:endParaRPr lang="en-IN" dirty="0"/>
                    </a:p>
                  </a:txBody>
                  <a:tcPr/>
                </a:tc>
                <a:tc>
                  <a:txBody>
                    <a:bodyPr/>
                    <a:lstStyle/>
                    <a:p>
                      <a:r>
                        <a:rPr lang="en-IN" dirty="0" smtClean="0"/>
                        <a:t>Both components</a:t>
                      </a:r>
                      <a:r>
                        <a:rPr lang="en-IN" baseline="0" dirty="0" smtClean="0"/>
                        <a:t> have started execution. </a:t>
                      </a:r>
                      <a:endParaRPr lang="en-IN" dirty="0"/>
                    </a:p>
                  </a:txBody>
                  <a:tcPr/>
                </a:tc>
                <a:tc>
                  <a:txBody>
                    <a:bodyPr/>
                    <a:lstStyle/>
                    <a:p>
                      <a:r>
                        <a:rPr lang="en-IN" dirty="0" smtClean="0"/>
                        <a:t>Start</a:t>
                      </a:r>
                      <a:r>
                        <a:rPr lang="en-IN" baseline="0" dirty="0" smtClean="0"/>
                        <a:t> the system calls for both the modules.</a:t>
                      </a:r>
                      <a:endParaRPr lang="en-IN" dirty="0"/>
                    </a:p>
                  </a:txBody>
                  <a:tcPr/>
                </a:tc>
                <a:tc>
                  <a:txBody>
                    <a:bodyPr/>
                    <a:lstStyle/>
                    <a:p>
                      <a:r>
                        <a:rPr lang="en-IN" dirty="0" smtClean="0"/>
                        <a:t>The</a:t>
                      </a:r>
                      <a:r>
                        <a:rPr lang="en-IN" baseline="0" dirty="0" smtClean="0"/>
                        <a:t> system runs the modules through the Interactive UI.</a:t>
                      </a:r>
                      <a:endParaRPr lang="en-IN" dirty="0"/>
                    </a:p>
                  </a:txBody>
                  <a:tcPr/>
                </a:tc>
                <a:tc>
                  <a:txBody>
                    <a:bodyPr/>
                    <a:lstStyle/>
                    <a:p>
                      <a:r>
                        <a:rPr lang="en-IN" dirty="0" smtClean="0"/>
                        <a:t>PASS</a:t>
                      </a:r>
                    </a:p>
                    <a:p>
                      <a:r>
                        <a:rPr lang="en-IN" dirty="0" smtClean="0"/>
                        <a:t>(Module</a:t>
                      </a:r>
                      <a:r>
                        <a:rPr lang="en-IN" baseline="0" dirty="0" smtClean="0"/>
                        <a:t> execution successful)</a:t>
                      </a:r>
                      <a:endParaRPr lang="en-IN" dirty="0"/>
                    </a:p>
                  </a:txBody>
                  <a:tcPr/>
                </a:tc>
              </a:tr>
              <a:tr h="478934">
                <a:tc>
                  <a:txBody>
                    <a:bodyPr/>
                    <a:lstStyle/>
                    <a:p>
                      <a:r>
                        <a:rPr lang="en-IN" dirty="0" smtClean="0"/>
                        <a:t>ITC_002</a:t>
                      </a:r>
                      <a:endParaRPr lang="en-IN" dirty="0"/>
                    </a:p>
                  </a:txBody>
                  <a:tcPr/>
                </a:tc>
                <a:tc>
                  <a:txBody>
                    <a:bodyPr/>
                    <a:lstStyle/>
                    <a:p>
                      <a:r>
                        <a:rPr lang="en-IN" dirty="0" smtClean="0"/>
                        <a:t>Flash</a:t>
                      </a:r>
                      <a:r>
                        <a:rPr lang="en-IN" baseline="0" dirty="0" smtClean="0"/>
                        <a:t> both components onto the Raspberry Pi and core runs successfully.</a:t>
                      </a:r>
                      <a:endParaRPr lang="en-IN" dirty="0"/>
                    </a:p>
                  </a:txBody>
                  <a:tcPr/>
                </a:tc>
                <a:tc>
                  <a:txBody>
                    <a:bodyPr/>
                    <a:lstStyle/>
                    <a:p>
                      <a:r>
                        <a:rPr lang="en-IN" dirty="0" smtClean="0"/>
                        <a:t>Components</a:t>
                      </a:r>
                      <a:r>
                        <a:rPr lang="en-IN" baseline="0" dirty="0" smtClean="0"/>
                        <a:t> are ready to execute and </a:t>
                      </a:r>
                      <a:r>
                        <a:rPr lang="en-IN" baseline="0" dirty="0" err="1" smtClean="0"/>
                        <a:t>Raspbian</a:t>
                      </a:r>
                      <a:r>
                        <a:rPr lang="en-IN" baseline="0" dirty="0" smtClean="0"/>
                        <a:t> OS is booted up.</a:t>
                      </a:r>
                      <a:endParaRPr lang="en-IN" dirty="0"/>
                    </a:p>
                  </a:txBody>
                  <a:tcPr/>
                </a:tc>
                <a:tc>
                  <a:txBody>
                    <a:bodyPr/>
                    <a:lstStyle/>
                    <a:p>
                      <a:r>
                        <a:rPr lang="en-IN" dirty="0" smtClean="0"/>
                        <a:t>Boot</a:t>
                      </a:r>
                      <a:r>
                        <a:rPr lang="en-IN" baseline="0" dirty="0" smtClean="0"/>
                        <a:t> </a:t>
                      </a:r>
                      <a:r>
                        <a:rPr lang="en-IN" baseline="0" dirty="0" err="1" smtClean="0"/>
                        <a:t>Raspbian</a:t>
                      </a:r>
                      <a:r>
                        <a:rPr lang="en-IN" baseline="0" dirty="0" smtClean="0"/>
                        <a:t> OS and start Python IDE to run the code.</a:t>
                      </a:r>
                      <a:endParaRPr lang="en-IN" dirty="0"/>
                    </a:p>
                  </a:txBody>
                  <a:tcPr/>
                </a:tc>
                <a:tc>
                  <a:txBody>
                    <a:bodyPr/>
                    <a:lstStyle/>
                    <a:p>
                      <a:r>
                        <a:rPr lang="en-IN" dirty="0" smtClean="0"/>
                        <a:t>The</a:t>
                      </a:r>
                      <a:r>
                        <a:rPr lang="en-IN" baseline="0" dirty="0" smtClean="0"/>
                        <a:t> Raspberry Pi runs the code and computes the required inputs.</a:t>
                      </a:r>
                      <a:endParaRPr lang="en-IN" dirty="0"/>
                    </a:p>
                  </a:txBody>
                  <a:tcPr/>
                </a:tc>
                <a:tc>
                  <a:txBody>
                    <a:bodyPr/>
                    <a:lstStyle/>
                    <a:p>
                      <a:r>
                        <a:rPr lang="en-IN" dirty="0" smtClean="0"/>
                        <a:t>FAIL</a:t>
                      </a:r>
                    </a:p>
                    <a:p>
                      <a:r>
                        <a:rPr lang="en-IN" dirty="0" smtClean="0"/>
                        <a:t>(System</a:t>
                      </a:r>
                      <a:r>
                        <a:rPr lang="en-IN" baseline="0" dirty="0" smtClean="0"/>
                        <a:t> Kernel failed to run both components)</a:t>
                      </a:r>
                      <a:endParaRPr lang="en-IN" dirty="0" smtClean="0"/>
                    </a:p>
                  </a:txBody>
                  <a:tcPr/>
                </a:tc>
              </a:tr>
              <a:tr h="478934">
                <a:tc>
                  <a:txBody>
                    <a:bodyPr/>
                    <a:lstStyle/>
                    <a:p>
                      <a:r>
                        <a:rPr lang="en-IN" dirty="0" smtClean="0"/>
                        <a:t>ITC_003</a:t>
                      </a:r>
                      <a:endParaRPr lang="en-IN" dirty="0"/>
                    </a:p>
                  </a:txBody>
                  <a:tcPr/>
                </a:tc>
                <a:tc>
                  <a:txBody>
                    <a:bodyPr/>
                    <a:lstStyle/>
                    <a:p>
                      <a:r>
                        <a:rPr lang="en-IN" dirty="0" smtClean="0"/>
                        <a:t>Run</a:t>
                      </a:r>
                      <a:r>
                        <a:rPr lang="en-IN" baseline="0" dirty="0" smtClean="0"/>
                        <a:t> both components on Raspberry Pi after using common external kernel. </a:t>
                      </a:r>
                      <a:endParaRPr lang="en-IN" dirty="0"/>
                    </a:p>
                  </a:txBody>
                  <a:tcPr/>
                </a:tc>
                <a:tc>
                  <a:txBody>
                    <a:bodyPr/>
                    <a:lstStyle/>
                    <a:p>
                      <a:r>
                        <a:rPr lang="en-IN" dirty="0" smtClean="0"/>
                        <a:t>Raspberry</a:t>
                      </a:r>
                      <a:r>
                        <a:rPr lang="en-IN" baseline="0" dirty="0" smtClean="0"/>
                        <a:t> Pi has the integrated components ready to execute.</a:t>
                      </a:r>
                      <a:endParaRPr lang="en-IN" dirty="0"/>
                    </a:p>
                  </a:txBody>
                  <a:tcPr/>
                </a:tc>
                <a:tc>
                  <a:txBody>
                    <a:bodyPr/>
                    <a:lstStyle/>
                    <a:p>
                      <a:r>
                        <a:rPr lang="en-IN" dirty="0" smtClean="0"/>
                        <a:t>Start the system</a:t>
                      </a:r>
                      <a:r>
                        <a:rPr lang="en-IN" baseline="0" dirty="0" smtClean="0"/>
                        <a:t> calls for both modules and start the Interactive UI to call batch jobs.</a:t>
                      </a:r>
                      <a:endParaRPr lang="en-IN" dirty="0"/>
                    </a:p>
                  </a:txBody>
                  <a:tcPr/>
                </a:tc>
                <a:tc>
                  <a:txBody>
                    <a:bodyPr/>
                    <a:lstStyle/>
                    <a:p>
                      <a:r>
                        <a:rPr lang="en-IN" dirty="0" smtClean="0"/>
                        <a:t>The Raspberry Pi runs the code and computes the required inputs</a:t>
                      </a:r>
                      <a:r>
                        <a:rPr lang="en-IN" baseline="0" dirty="0" smtClean="0"/>
                        <a:t> after connecting to external Kernels.</a:t>
                      </a:r>
                      <a:endParaRPr lang="en-IN" dirty="0"/>
                    </a:p>
                  </a:txBody>
                  <a:tcPr/>
                </a:tc>
                <a:tc>
                  <a:txBody>
                    <a:bodyPr/>
                    <a:lstStyle/>
                    <a:p>
                      <a:r>
                        <a:rPr lang="en-IN" dirty="0" smtClean="0"/>
                        <a:t>PASS</a:t>
                      </a:r>
                    </a:p>
                    <a:p>
                      <a:r>
                        <a:rPr lang="en-IN" dirty="0" smtClean="0"/>
                        <a:t>(System Kernel runs all</a:t>
                      </a:r>
                      <a:r>
                        <a:rPr lang="en-IN" baseline="0" dirty="0" smtClean="0"/>
                        <a:t> components after connecting the external kernels)</a:t>
                      </a:r>
                      <a:endParaRPr lang="en-IN" dirty="0"/>
                    </a:p>
                  </a:txBody>
                  <a:tcPr/>
                </a:tc>
              </a:tr>
            </a:tbl>
          </a:graphicData>
        </a:graphic>
      </p:graphicFrame>
    </p:spTree>
    <p:extLst>
      <p:ext uri="{BB962C8B-B14F-4D97-AF65-F5344CB8AC3E}">
        <p14:creationId xmlns:p14="http://schemas.microsoft.com/office/powerpoint/2010/main" val="29682962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2400" dirty="0" smtClean="0"/>
              <a:t>COMPONENT </a:t>
            </a:r>
            <a:r>
              <a:rPr lang="en-IN" sz="2400" dirty="0"/>
              <a:t>TESTING</a:t>
            </a:r>
            <a:br>
              <a:rPr lang="en-IN" sz="2400" dirty="0"/>
            </a:br>
            <a:r>
              <a:rPr lang="en-IN" dirty="0"/>
              <a:t>TEST CASES:</a:t>
            </a:r>
            <a:endParaRPr lang="en-IN" sz="2400" dirty="0"/>
          </a:p>
        </p:txBody>
      </p:sp>
      <p:sp>
        <p:nvSpPr>
          <p:cNvPr id="3" name="Text Placeholder 2"/>
          <p:cNvSpPr>
            <a:spLocks noGrp="1"/>
          </p:cNvSpPr>
          <p:nvPr>
            <p:ph type="body" idx="1"/>
          </p:nvPr>
        </p:nvSpPr>
        <p:spPr/>
        <p:txBody>
          <a:bodyPr/>
          <a:lstStyle/>
          <a:p>
            <a:endParaRPr lang="en-IN"/>
          </a:p>
        </p:txBody>
      </p:sp>
      <p:sp>
        <p:nvSpPr>
          <p:cNvPr id="4" name="Slide Number Placeholder 3"/>
          <p:cNvSpPr>
            <a:spLocks noGrp="1"/>
          </p:cNvSpPr>
          <p:nvPr>
            <p:ph type="sldNum" idx="12"/>
          </p:nvPr>
        </p:nvSpPr>
        <p:spPr/>
        <p:txBody>
          <a:bodyPr/>
          <a:lstStyle/>
          <a:p>
            <a:pPr lvl="0"/>
            <a:r>
              <a:rPr lang="en" dirty="0"/>
              <a:t>Emotion Perception using Reinforcement Learning                                                                                                                                                   </a:t>
            </a:r>
            <a:fld id="{00000000-1234-1234-1234-123412341234}" type="slidenum">
              <a:rPr lang="en" smtClean="0"/>
              <a:pPr lvl="0"/>
              <a:t>7</a:t>
            </a:fld>
            <a:endParaRPr lang="en" dirty="0"/>
          </a:p>
        </p:txBody>
      </p:sp>
      <p:graphicFrame>
        <p:nvGraphicFramePr>
          <p:cNvPr id="5" name="Table 4">
            <a:extLst>
              <a:ext uri="{FF2B5EF4-FFF2-40B4-BE49-F238E27FC236}">
                <a16:creationId xmlns:a16="http://schemas.microsoft.com/office/drawing/2014/main" xmlns="" id="{4322859D-F191-49B6-BC37-F75AB93B07E3}"/>
              </a:ext>
            </a:extLst>
          </p:cNvPr>
          <p:cNvGraphicFramePr>
            <a:graphicFrameLocks noGrp="1"/>
          </p:cNvGraphicFramePr>
          <p:nvPr>
            <p:extLst>
              <p:ext uri="{D42A27DB-BD31-4B8C-83A1-F6EECF244321}">
                <p14:modId xmlns:p14="http://schemas.microsoft.com/office/powerpoint/2010/main" val="3537504600"/>
              </p:ext>
            </p:extLst>
          </p:nvPr>
        </p:nvGraphicFramePr>
        <p:xfrm>
          <a:off x="1187672" y="1156996"/>
          <a:ext cx="7540668" cy="5199100"/>
        </p:xfrm>
        <a:graphic>
          <a:graphicData uri="http://schemas.openxmlformats.org/drawingml/2006/table">
            <a:tbl>
              <a:tblPr firstRow="1" bandRow="1">
                <a:tableStyleId>{9B42DE2F-4B6D-4003-A1A2-7F0BF6DEC256}</a:tableStyleId>
              </a:tblPr>
              <a:tblGrid>
                <a:gridCol w="1256778">
                  <a:extLst>
                    <a:ext uri="{9D8B030D-6E8A-4147-A177-3AD203B41FA5}">
                      <a16:colId xmlns:a16="http://schemas.microsoft.com/office/drawing/2014/main" xmlns="" val="20000"/>
                    </a:ext>
                  </a:extLst>
                </a:gridCol>
                <a:gridCol w="1256778">
                  <a:extLst>
                    <a:ext uri="{9D8B030D-6E8A-4147-A177-3AD203B41FA5}">
                      <a16:colId xmlns:a16="http://schemas.microsoft.com/office/drawing/2014/main" xmlns="" val="20001"/>
                    </a:ext>
                  </a:extLst>
                </a:gridCol>
                <a:gridCol w="1256778">
                  <a:extLst>
                    <a:ext uri="{9D8B030D-6E8A-4147-A177-3AD203B41FA5}">
                      <a16:colId xmlns:a16="http://schemas.microsoft.com/office/drawing/2014/main" xmlns="" val="20002"/>
                    </a:ext>
                  </a:extLst>
                </a:gridCol>
                <a:gridCol w="1256778">
                  <a:extLst>
                    <a:ext uri="{9D8B030D-6E8A-4147-A177-3AD203B41FA5}">
                      <a16:colId xmlns:a16="http://schemas.microsoft.com/office/drawing/2014/main" xmlns="" val="20003"/>
                    </a:ext>
                  </a:extLst>
                </a:gridCol>
                <a:gridCol w="1256778">
                  <a:extLst>
                    <a:ext uri="{9D8B030D-6E8A-4147-A177-3AD203B41FA5}">
                      <a16:colId xmlns:a16="http://schemas.microsoft.com/office/drawing/2014/main" xmlns="" val="20004"/>
                    </a:ext>
                  </a:extLst>
                </a:gridCol>
                <a:gridCol w="1256778">
                  <a:extLst>
                    <a:ext uri="{9D8B030D-6E8A-4147-A177-3AD203B41FA5}">
                      <a16:colId xmlns:a16="http://schemas.microsoft.com/office/drawing/2014/main" xmlns="" val="20005"/>
                    </a:ext>
                  </a:extLst>
                </a:gridCol>
              </a:tblGrid>
              <a:tr h="676374">
                <a:tc>
                  <a:txBody>
                    <a:bodyPr/>
                    <a:lstStyle/>
                    <a:p>
                      <a:r>
                        <a:rPr lang="en-IN" sz="1200" dirty="0"/>
                        <a:t>Test</a:t>
                      </a:r>
                      <a:r>
                        <a:rPr lang="en-IN" sz="1200" baseline="0" dirty="0"/>
                        <a:t> Case ID</a:t>
                      </a:r>
                      <a:endParaRPr lang="en-IN" sz="1200" dirty="0"/>
                    </a:p>
                  </a:txBody>
                  <a:tcPr/>
                </a:tc>
                <a:tc>
                  <a:txBody>
                    <a:bodyPr/>
                    <a:lstStyle/>
                    <a:p>
                      <a:r>
                        <a:rPr lang="en-IN" sz="1200" dirty="0"/>
                        <a:t>Test</a:t>
                      </a:r>
                      <a:r>
                        <a:rPr lang="en-IN" sz="1200" baseline="0" dirty="0"/>
                        <a:t> Assertion</a:t>
                      </a:r>
                      <a:endParaRPr lang="en-IN" sz="1200" dirty="0"/>
                    </a:p>
                  </a:txBody>
                  <a:tcPr/>
                </a:tc>
                <a:tc>
                  <a:txBody>
                    <a:bodyPr/>
                    <a:lstStyle/>
                    <a:p>
                      <a:r>
                        <a:rPr lang="en-IN" sz="1200" dirty="0"/>
                        <a:t>Precondition</a:t>
                      </a:r>
                    </a:p>
                  </a:txBody>
                  <a:tcPr/>
                </a:tc>
                <a:tc>
                  <a:txBody>
                    <a:bodyPr/>
                    <a:lstStyle/>
                    <a:p>
                      <a:r>
                        <a:rPr lang="en-IN" sz="1200" dirty="0"/>
                        <a:t>Steps</a:t>
                      </a:r>
                    </a:p>
                  </a:txBody>
                  <a:tcPr/>
                </a:tc>
                <a:tc>
                  <a:txBody>
                    <a:bodyPr/>
                    <a:lstStyle/>
                    <a:p>
                      <a:r>
                        <a:rPr lang="en-IN" sz="1200" dirty="0"/>
                        <a:t>Expected</a:t>
                      </a:r>
                      <a:r>
                        <a:rPr lang="en-IN" sz="1200" baseline="0" dirty="0"/>
                        <a:t> Result</a:t>
                      </a:r>
                      <a:endParaRPr lang="en-IN" sz="1200" dirty="0"/>
                    </a:p>
                  </a:txBody>
                  <a:tcPr/>
                </a:tc>
                <a:tc>
                  <a:txBody>
                    <a:bodyPr/>
                    <a:lstStyle/>
                    <a:p>
                      <a:r>
                        <a:rPr lang="en-IN" sz="1200" dirty="0"/>
                        <a:t>Post Condition</a:t>
                      </a:r>
                    </a:p>
                  </a:txBody>
                  <a:tcPr/>
                </a:tc>
                <a:extLst>
                  <a:ext uri="{0D108BD9-81ED-4DB2-BD59-A6C34878D82A}">
                    <a16:rowId xmlns:a16="http://schemas.microsoft.com/office/drawing/2014/main" xmlns="" val="10000"/>
                  </a:ext>
                </a:extLst>
              </a:tr>
              <a:tr h="1139446">
                <a:tc>
                  <a:txBody>
                    <a:bodyPr/>
                    <a:lstStyle/>
                    <a:p>
                      <a:r>
                        <a:rPr lang="en-IN" sz="1200" dirty="0" smtClean="0"/>
                        <a:t>TC_001 (A)</a:t>
                      </a:r>
                      <a:endParaRPr lang="en-IN" sz="1200" dirty="0"/>
                    </a:p>
                  </a:txBody>
                  <a:tcPr/>
                </a:tc>
                <a:tc>
                  <a:txBody>
                    <a:bodyPr/>
                    <a:lstStyle/>
                    <a:p>
                      <a:r>
                        <a:rPr lang="en-IN" sz="1200" dirty="0"/>
                        <a:t>Detection of Textual Emotion</a:t>
                      </a:r>
                    </a:p>
                  </a:txBody>
                  <a:tcPr/>
                </a:tc>
                <a:tc>
                  <a:txBody>
                    <a:bodyPr/>
                    <a:lstStyle/>
                    <a:p>
                      <a:r>
                        <a:rPr lang="en-IN" sz="1200" dirty="0"/>
                        <a:t>Detect emotion</a:t>
                      </a:r>
                      <a:r>
                        <a:rPr lang="en-IN" sz="1200" baseline="0" dirty="0"/>
                        <a:t> from a given sentence</a:t>
                      </a:r>
                      <a:endParaRPr lang="en-IN" sz="1200" dirty="0"/>
                    </a:p>
                  </a:txBody>
                  <a:tcPr/>
                </a:tc>
                <a:tc>
                  <a:txBody>
                    <a:bodyPr/>
                    <a:lstStyle/>
                    <a:p>
                      <a:r>
                        <a:rPr lang="en-IN" sz="1200" dirty="0"/>
                        <a:t>Use LSTM architecture</a:t>
                      </a:r>
                      <a:r>
                        <a:rPr lang="en-IN" sz="1200" baseline="0" dirty="0"/>
                        <a:t> to process given text</a:t>
                      </a:r>
                      <a:endParaRPr lang="en-IN" sz="1200" dirty="0"/>
                    </a:p>
                  </a:txBody>
                  <a:tcPr/>
                </a:tc>
                <a:tc>
                  <a:txBody>
                    <a:bodyPr/>
                    <a:lstStyle/>
                    <a:p>
                      <a:r>
                        <a:rPr lang="en-IN" sz="1200" dirty="0"/>
                        <a:t>Display predicted</a:t>
                      </a:r>
                      <a:r>
                        <a:rPr lang="en-IN" sz="1200" baseline="0" dirty="0"/>
                        <a:t> emotion.</a:t>
                      </a:r>
                      <a:endParaRPr lang="en-IN" sz="1200" dirty="0"/>
                    </a:p>
                  </a:txBody>
                  <a:tcPr/>
                </a:tc>
                <a:tc>
                  <a:txBody>
                    <a:bodyPr/>
                    <a:lstStyle/>
                    <a:p>
                      <a:r>
                        <a:rPr lang="en-IN" sz="1200" dirty="0"/>
                        <a:t>PASS</a:t>
                      </a:r>
                    </a:p>
                    <a:p>
                      <a:r>
                        <a:rPr lang="en-IN" sz="1200" dirty="0"/>
                        <a:t>(Resultant</a:t>
                      </a:r>
                      <a:r>
                        <a:rPr lang="en-IN" sz="1200" baseline="0" dirty="0"/>
                        <a:t> accuracy – 62%)</a:t>
                      </a:r>
                      <a:endParaRPr lang="en-IN" sz="1200" dirty="0"/>
                    </a:p>
                  </a:txBody>
                  <a:tcPr/>
                </a:tc>
                <a:extLst>
                  <a:ext uri="{0D108BD9-81ED-4DB2-BD59-A6C34878D82A}">
                    <a16:rowId xmlns:a16="http://schemas.microsoft.com/office/drawing/2014/main" xmlns="" val="10001"/>
                  </a:ext>
                </a:extLst>
              </a:tr>
              <a:tr h="1126282">
                <a:tc>
                  <a:txBody>
                    <a:bodyPr/>
                    <a:lstStyle/>
                    <a:p>
                      <a:r>
                        <a:rPr lang="en-IN" sz="1200" dirty="0"/>
                        <a:t>TC_002</a:t>
                      </a:r>
                    </a:p>
                  </a:txBody>
                  <a:tcPr/>
                </a:tc>
                <a:tc>
                  <a:txBody>
                    <a:bodyPr/>
                    <a:lstStyle/>
                    <a:p>
                      <a:r>
                        <a:rPr lang="en-IN" sz="1200" dirty="0"/>
                        <a:t>Detection</a:t>
                      </a:r>
                      <a:r>
                        <a:rPr lang="en-IN" sz="1200" baseline="0" dirty="0"/>
                        <a:t> of Textual Emotion</a:t>
                      </a:r>
                      <a:endParaRPr lang="en-IN" sz="1200" dirty="0"/>
                    </a:p>
                  </a:txBody>
                  <a:tcPr/>
                </a:tc>
                <a:tc>
                  <a:txBody>
                    <a:bodyPr/>
                    <a:lstStyle/>
                    <a:p>
                      <a:r>
                        <a:rPr lang="en-IN" sz="1200" dirty="0"/>
                        <a:t>Detect</a:t>
                      </a:r>
                      <a:r>
                        <a:rPr lang="en-IN" sz="1200" baseline="0" dirty="0"/>
                        <a:t> emotion from a given sentence using white box model approach</a:t>
                      </a:r>
                      <a:endParaRPr lang="en-IN" sz="1200" dirty="0"/>
                    </a:p>
                  </a:txBody>
                  <a:tcPr/>
                </a:tc>
                <a:tc>
                  <a:txBody>
                    <a:bodyPr/>
                    <a:lstStyle/>
                    <a:p>
                      <a:r>
                        <a:rPr lang="en-IN" sz="1200" dirty="0"/>
                        <a:t>Use</a:t>
                      </a:r>
                      <a:r>
                        <a:rPr lang="en-IN" sz="1200" baseline="0" dirty="0"/>
                        <a:t> SVM to process given text</a:t>
                      </a:r>
                      <a:endParaRPr lang="en-IN" sz="1200" dirty="0"/>
                    </a:p>
                  </a:txBody>
                  <a:tcPr/>
                </a:tc>
                <a:tc>
                  <a:txBody>
                    <a:bodyPr/>
                    <a:lstStyle/>
                    <a:p>
                      <a:r>
                        <a:rPr lang="en-IN" sz="1200" dirty="0"/>
                        <a:t>Display</a:t>
                      </a:r>
                      <a:r>
                        <a:rPr lang="en-IN" sz="1200" baseline="0" dirty="0"/>
                        <a:t> </a:t>
                      </a:r>
                    </a:p>
                    <a:p>
                      <a:r>
                        <a:rPr lang="en-IN" sz="1200" baseline="0" dirty="0"/>
                        <a:t>Predicted emotion</a:t>
                      </a:r>
                      <a:endParaRPr lang="en-IN" sz="1200" dirty="0"/>
                    </a:p>
                  </a:txBody>
                  <a:tcPr/>
                </a:tc>
                <a:tc>
                  <a:txBody>
                    <a:bodyPr/>
                    <a:lstStyle/>
                    <a:p>
                      <a:r>
                        <a:rPr lang="en-IN" sz="1200" dirty="0"/>
                        <a:t>PASS</a:t>
                      </a:r>
                    </a:p>
                    <a:p>
                      <a:r>
                        <a:rPr lang="en-IN" sz="1200" dirty="0"/>
                        <a:t>(Resultant accuracy – 57%)</a:t>
                      </a:r>
                    </a:p>
                  </a:txBody>
                  <a:tcPr/>
                </a:tc>
                <a:extLst>
                  <a:ext uri="{0D108BD9-81ED-4DB2-BD59-A6C34878D82A}">
                    <a16:rowId xmlns:a16="http://schemas.microsoft.com/office/drawing/2014/main" xmlns="" val="10002"/>
                  </a:ext>
                </a:extLst>
              </a:tr>
              <a:tr h="953008">
                <a:tc>
                  <a:txBody>
                    <a:bodyPr/>
                    <a:lstStyle/>
                    <a:p>
                      <a:r>
                        <a:rPr lang="en-IN" sz="1200" dirty="0" smtClean="0"/>
                        <a:t>TC_003</a:t>
                      </a:r>
                      <a:r>
                        <a:rPr lang="en-IN" sz="1200" baseline="0" dirty="0" smtClean="0"/>
                        <a:t> (B)</a:t>
                      </a:r>
                      <a:endParaRPr lang="en-IN" sz="1200" dirty="0"/>
                    </a:p>
                  </a:txBody>
                  <a:tcPr/>
                </a:tc>
                <a:tc>
                  <a:txBody>
                    <a:bodyPr/>
                    <a:lstStyle/>
                    <a:p>
                      <a:r>
                        <a:rPr lang="en-IN" sz="1200" dirty="0"/>
                        <a:t>Detection of Textual Emotion</a:t>
                      </a:r>
                    </a:p>
                  </a:txBody>
                  <a:tcPr/>
                </a:tc>
                <a:tc>
                  <a:txBody>
                    <a:bodyPr/>
                    <a:lstStyle/>
                    <a:p>
                      <a:r>
                        <a:rPr lang="en-IN" sz="1200" dirty="0"/>
                        <a:t>Detect emotion</a:t>
                      </a:r>
                      <a:r>
                        <a:rPr lang="en-IN" sz="1200" baseline="0" dirty="0"/>
                        <a:t> from a given sentence</a:t>
                      </a:r>
                      <a:endParaRPr lang="en-IN" sz="1200" dirty="0"/>
                    </a:p>
                  </a:txBody>
                  <a:tcPr/>
                </a:tc>
                <a:tc>
                  <a:txBody>
                    <a:bodyPr/>
                    <a:lstStyle/>
                    <a:p>
                      <a:r>
                        <a:rPr lang="en-IN" sz="1200" dirty="0"/>
                        <a:t>Use LSTM</a:t>
                      </a:r>
                      <a:r>
                        <a:rPr lang="en-IN" sz="1200" baseline="0" dirty="0"/>
                        <a:t> in combination with RNN to process given text</a:t>
                      </a:r>
                      <a:endParaRPr lang="en-IN" sz="1200" dirty="0"/>
                    </a:p>
                  </a:txBody>
                  <a:tcPr/>
                </a:tc>
                <a:tc>
                  <a:txBody>
                    <a:bodyPr/>
                    <a:lstStyle/>
                    <a:p>
                      <a:r>
                        <a:rPr lang="en-IN" sz="1200" dirty="0"/>
                        <a:t>Display predicted emotion.</a:t>
                      </a:r>
                    </a:p>
                  </a:txBody>
                  <a:tcPr/>
                </a:tc>
                <a:tc>
                  <a:txBody>
                    <a:bodyPr/>
                    <a:lstStyle/>
                    <a:p>
                      <a:r>
                        <a:rPr lang="en-IN" sz="1200" dirty="0"/>
                        <a:t>PASS</a:t>
                      </a:r>
                    </a:p>
                    <a:p>
                      <a:r>
                        <a:rPr lang="en-IN" sz="1200" dirty="0"/>
                        <a:t>(Resultant</a:t>
                      </a:r>
                      <a:r>
                        <a:rPr lang="en-IN" sz="1200" baseline="0" dirty="0"/>
                        <a:t> accuracy – 92%)</a:t>
                      </a:r>
                      <a:endParaRPr lang="en-IN" sz="1200" dirty="0"/>
                    </a:p>
                  </a:txBody>
                  <a:tcPr/>
                </a:tc>
                <a:extLst>
                  <a:ext uri="{0D108BD9-81ED-4DB2-BD59-A6C34878D82A}">
                    <a16:rowId xmlns:a16="http://schemas.microsoft.com/office/drawing/2014/main" xmlns="" val="10003"/>
                  </a:ext>
                </a:extLst>
              </a:tr>
              <a:tr h="1126282">
                <a:tc>
                  <a:txBody>
                    <a:bodyPr/>
                    <a:lstStyle/>
                    <a:p>
                      <a:r>
                        <a:rPr lang="en-IN" sz="1200" dirty="0" smtClean="0"/>
                        <a:t>TC_004 (C)</a:t>
                      </a:r>
                      <a:endParaRPr lang="en-IN" sz="1200" dirty="0"/>
                    </a:p>
                  </a:txBody>
                  <a:tcPr/>
                </a:tc>
                <a:tc>
                  <a:txBody>
                    <a:bodyPr/>
                    <a:lstStyle/>
                    <a:p>
                      <a:r>
                        <a:rPr lang="en-IN" sz="1200" dirty="0"/>
                        <a:t>Detection</a:t>
                      </a:r>
                      <a:r>
                        <a:rPr lang="en-IN" sz="1200" baseline="0" dirty="0"/>
                        <a:t> Facial Emotion</a:t>
                      </a:r>
                      <a:endParaRPr lang="en-IN" sz="1200" dirty="0"/>
                    </a:p>
                  </a:txBody>
                  <a:tcPr/>
                </a:tc>
                <a:tc>
                  <a:txBody>
                    <a:bodyPr/>
                    <a:lstStyle/>
                    <a:p>
                      <a:r>
                        <a:rPr lang="en-IN" sz="1200" dirty="0"/>
                        <a:t>Detect emotion from a given facial expression</a:t>
                      </a:r>
                    </a:p>
                  </a:txBody>
                  <a:tcPr/>
                </a:tc>
                <a:tc>
                  <a:txBody>
                    <a:bodyPr/>
                    <a:lstStyle/>
                    <a:p>
                      <a:r>
                        <a:rPr lang="en-IN" sz="1200" dirty="0"/>
                        <a:t>Use </a:t>
                      </a:r>
                      <a:r>
                        <a:rPr lang="en-IN" sz="1200" dirty="0" err="1"/>
                        <a:t>OpenCV</a:t>
                      </a:r>
                      <a:r>
                        <a:rPr lang="en-IN" sz="1200" baseline="0" dirty="0"/>
                        <a:t> with </a:t>
                      </a:r>
                      <a:r>
                        <a:rPr lang="en-IN" sz="1200" baseline="0" dirty="0" err="1"/>
                        <a:t>TensorFlow</a:t>
                      </a:r>
                      <a:r>
                        <a:rPr lang="en-IN" sz="1200" baseline="0" dirty="0"/>
                        <a:t> backend and Deep CNN</a:t>
                      </a:r>
                      <a:endParaRPr lang="en-IN" sz="1200" dirty="0"/>
                    </a:p>
                  </a:txBody>
                  <a:tcPr/>
                </a:tc>
                <a:tc>
                  <a:txBody>
                    <a:bodyPr/>
                    <a:lstStyle/>
                    <a:p>
                      <a:r>
                        <a:rPr lang="en-IN" sz="1200" dirty="0"/>
                        <a:t>Display predicted</a:t>
                      </a:r>
                      <a:r>
                        <a:rPr lang="en-IN" sz="1200" baseline="0" dirty="0"/>
                        <a:t> emotion after processing the face from the given image.</a:t>
                      </a:r>
                      <a:endParaRPr lang="en-IN" sz="1200" dirty="0"/>
                    </a:p>
                  </a:txBody>
                  <a:tcPr/>
                </a:tc>
                <a:tc>
                  <a:txBody>
                    <a:bodyPr/>
                    <a:lstStyle/>
                    <a:p>
                      <a:r>
                        <a:rPr lang="en-IN" sz="1200" dirty="0"/>
                        <a:t>PASS</a:t>
                      </a:r>
                    </a:p>
                    <a:p>
                      <a:r>
                        <a:rPr lang="en-IN" sz="1200" dirty="0"/>
                        <a:t>(Resultant accuracy – 83%)</a:t>
                      </a:r>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102396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SYSTEM TESTING</a:t>
            </a:r>
            <a:endParaRPr lang="en-IN" dirty="0"/>
          </a:p>
        </p:txBody>
      </p:sp>
      <p:sp>
        <p:nvSpPr>
          <p:cNvPr id="3" name="Text Placeholder 2"/>
          <p:cNvSpPr>
            <a:spLocks noGrp="1"/>
          </p:cNvSpPr>
          <p:nvPr>
            <p:ph type="body" idx="1"/>
          </p:nvPr>
        </p:nvSpPr>
        <p:spPr/>
        <p:txBody>
          <a:bodyPr/>
          <a:lstStyle/>
          <a:p>
            <a:endParaRPr lang="en-IN"/>
          </a:p>
        </p:txBody>
      </p:sp>
      <p:sp>
        <p:nvSpPr>
          <p:cNvPr id="4" name="Slide Number Placeholder 3"/>
          <p:cNvSpPr>
            <a:spLocks noGrp="1"/>
          </p:cNvSpPr>
          <p:nvPr>
            <p:ph type="sldNum" idx="12"/>
          </p:nvPr>
        </p:nvSpPr>
        <p:spPr/>
        <p:txBody>
          <a:bodyPr/>
          <a:lstStyle/>
          <a:p>
            <a:r>
              <a:rPr lang="en" smtClean="0"/>
              <a:t> Emotion Perception using Reinforcement Learning </a:t>
            </a:r>
            <a:fld id="{00000000-1234-1234-1234-123412341234}" type="slidenum">
              <a:rPr lang="en" smtClean="0"/>
              <a:pPr/>
              <a:t>8</a:t>
            </a:fld>
            <a:endParaRPr lang="en" dirty="0"/>
          </a:p>
        </p:txBody>
      </p:sp>
      <p:graphicFrame>
        <p:nvGraphicFramePr>
          <p:cNvPr id="5" name="Table 4"/>
          <p:cNvGraphicFramePr>
            <a:graphicFrameLocks noGrp="1"/>
          </p:cNvGraphicFramePr>
          <p:nvPr>
            <p:extLst>
              <p:ext uri="{D42A27DB-BD31-4B8C-83A1-F6EECF244321}">
                <p14:modId xmlns:p14="http://schemas.microsoft.com/office/powerpoint/2010/main" val="402500428"/>
              </p:ext>
            </p:extLst>
          </p:nvPr>
        </p:nvGraphicFramePr>
        <p:xfrm>
          <a:off x="1649260" y="1422052"/>
          <a:ext cx="6096000" cy="3627120"/>
        </p:xfrm>
        <a:graphic>
          <a:graphicData uri="http://schemas.openxmlformats.org/drawingml/2006/table">
            <a:tbl>
              <a:tblPr firstRow="1" bandRow="1">
                <a:tableStyleId>{9B42DE2F-4B6D-4003-A1A2-7F0BF6DEC256}</a:tableStyleId>
              </a:tblPr>
              <a:tblGrid>
                <a:gridCol w="1016000"/>
                <a:gridCol w="1016000"/>
                <a:gridCol w="1016000"/>
                <a:gridCol w="1016000"/>
                <a:gridCol w="1016000"/>
                <a:gridCol w="1016000"/>
              </a:tblGrid>
              <a:tr h="370840">
                <a:tc>
                  <a:txBody>
                    <a:bodyPr/>
                    <a:lstStyle/>
                    <a:p>
                      <a:r>
                        <a:rPr lang="en-IN" sz="1200" dirty="0"/>
                        <a:t>Test</a:t>
                      </a:r>
                      <a:r>
                        <a:rPr lang="en-IN" sz="1200" baseline="0" dirty="0"/>
                        <a:t> Case ID</a:t>
                      </a:r>
                      <a:endParaRPr lang="en-IN" sz="1200" dirty="0"/>
                    </a:p>
                  </a:txBody>
                  <a:tcPr/>
                </a:tc>
                <a:tc>
                  <a:txBody>
                    <a:bodyPr/>
                    <a:lstStyle/>
                    <a:p>
                      <a:r>
                        <a:rPr lang="en-IN" sz="1200" dirty="0"/>
                        <a:t>Test</a:t>
                      </a:r>
                      <a:r>
                        <a:rPr lang="en-IN" sz="1200" baseline="0" dirty="0"/>
                        <a:t> Assertion</a:t>
                      </a:r>
                      <a:endParaRPr lang="en-IN" sz="1200" dirty="0"/>
                    </a:p>
                  </a:txBody>
                  <a:tcPr/>
                </a:tc>
                <a:tc>
                  <a:txBody>
                    <a:bodyPr/>
                    <a:lstStyle/>
                    <a:p>
                      <a:r>
                        <a:rPr lang="en-IN" sz="1200" dirty="0"/>
                        <a:t>Precondition</a:t>
                      </a:r>
                    </a:p>
                  </a:txBody>
                  <a:tcPr/>
                </a:tc>
                <a:tc>
                  <a:txBody>
                    <a:bodyPr/>
                    <a:lstStyle/>
                    <a:p>
                      <a:r>
                        <a:rPr lang="en-IN" sz="1200" dirty="0"/>
                        <a:t>Steps</a:t>
                      </a:r>
                    </a:p>
                  </a:txBody>
                  <a:tcPr/>
                </a:tc>
                <a:tc>
                  <a:txBody>
                    <a:bodyPr/>
                    <a:lstStyle/>
                    <a:p>
                      <a:r>
                        <a:rPr lang="en-IN" sz="1200" dirty="0"/>
                        <a:t>Expected</a:t>
                      </a:r>
                      <a:r>
                        <a:rPr lang="en-IN" sz="1200" baseline="0" dirty="0"/>
                        <a:t> Result</a:t>
                      </a:r>
                      <a:endParaRPr lang="en-IN" sz="1200" dirty="0"/>
                    </a:p>
                  </a:txBody>
                  <a:tcPr/>
                </a:tc>
                <a:tc>
                  <a:txBody>
                    <a:bodyPr/>
                    <a:lstStyle/>
                    <a:p>
                      <a:r>
                        <a:rPr lang="en-IN" sz="1200" dirty="0"/>
                        <a:t>Post Condition</a:t>
                      </a:r>
                    </a:p>
                  </a:txBody>
                  <a:tcPr/>
                </a:tc>
              </a:tr>
              <a:tr h="370840">
                <a:tc>
                  <a:txBody>
                    <a:bodyPr/>
                    <a:lstStyle/>
                    <a:p>
                      <a:r>
                        <a:rPr lang="en-IN" dirty="0" smtClean="0"/>
                        <a:t>A+C</a:t>
                      </a:r>
                      <a:endParaRPr lang="en-IN" dirty="0"/>
                    </a:p>
                  </a:txBody>
                  <a:tcPr/>
                </a:tc>
                <a:tc>
                  <a:txBody>
                    <a:bodyPr/>
                    <a:lstStyle/>
                    <a:p>
                      <a:r>
                        <a:rPr lang="en-IN" dirty="0" smtClean="0"/>
                        <a:t>System Run Successful</a:t>
                      </a:r>
                      <a:endParaRPr lang="en-IN" dirty="0"/>
                    </a:p>
                  </a:txBody>
                  <a:tcPr/>
                </a:tc>
                <a:tc>
                  <a:txBody>
                    <a:bodyPr/>
                    <a:lstStyle/>
                    <a:p>
                      <a:r>
                        <a:rPr lang="en-IN" dirty="0" smtClean="0"/>
                        <a:t>Pre-requisites </a:t>
                      </a:r>
                    </a:p>
                    <a:p>
                      <a:r>
                        <a:rPr lang="en-IN" dirty="0" smtClean="0"/>
                        <a:t>flashed</a:t>
                      </a:r>
                      <a:r>
                        <a:rPr lang="en-IN" baseline="0" dirty="0" smtClean="0"/>
                        <a:t> onto Raspberry Pi</a:t>
                      </a:r>
                      <a:endParaRPr lang="en-IN" dirty="0"/>
                    </a:p>
                  </a:txBody>
                  <a:tcPr/>
                </a:tc>
                <a:tc>
                  <a:txBody>
                    <a:bodyPr/>
                    <a:lstStyle/>
                    <a:p>
                      <a:r>
                        <a:rPr lang="en-IN" dirty="0" smtClean="0"/>
                        <a:t>Start</a:t>
                      </a:r>
                      <a:r>
                        <a:rPr lang="en-IN" baseline="0" dirty="0" smtClean="0"/>
                        <a:t> Core system</a:t>
                      </a:r>
                      <a:endParaRPr lang="en-IN" dirty="0"/>
                    </a:p>
                  </a:txBody>
                  <a:tcPr/>
                </a:tc>
                <a:tc>
                  <a:txBody>
                    <a:bodyPr/>
                    <a:lstStyle/>
                    <a:p>
                      <a:r>
                        <a:rPr lang="en-IN" dirty="0" smtClean="0"/>
                        <a:t>System runs successfully</a:t>
                      </a:r>
                      <a:endParaRPr lang="en-IN" dirty="0"/>
                    </a:p>
                  </a:txBody>
                  <a:tcPr/>
                </a:tc>
                <a:tc>
                  <a:txBody>
                    <a:bodyPr/>
                    <a:lstStyle/>
                    <a:p>
                      <a:r>
                        <a:rPr lang="en-IN" dirty="0" smtClean="0"/>
                        <a:t>FAIL</a:t>
                      </a:r>
                    </a:p>
                    <a:p>
                      <a:r>
                        <a:rPr lang="en-IN" dirty="0" smtClean="0"/>
                        <a:t>(Requisite</a:t>
                      </a:r>
                      <a:r>
                        <a:rPr lang="en-IN" baseline="0" dirty="0" smtClean="0"/>
                        <a:t> accuracy is not reached)</a:t>
                      </a:r>
                      <a:endParaRPr lang="en-IN" dirty="0"/>
                    </a:p>
                  </a:txBody>
                  <a:tcPr/>
                </a:tc>
              </a:tr>
              <a:tr h="370840">
                <a:tc>
                  <a:txBody>
                    <a:bodyPr/>
                    <a:lstStyle/>
                    <a:p>
                      <a:r>
                        <a:rPr lang="en-IN" dirty="0" smtClean="0"/>
                        <a:t>B+C</a:t>
                      </a:r>
                      <a:endParaRPr lang="en-IN" dirty="0"/>
                    </a:p>
                  </a:txBody>
                  <a:tcPr/>
                </a:tc>
                <a:tc>
                  <a:txBody>
                    <a:bodyPr/>
                    <a:lstStyle/>
                    <a:p>
                      <a:r>
                        <a:rPr lang="en-IN" dirty="0" smtClean="0"/>
                        <a:t>System Run successful</a:t>
                      </a:r>
                      <a:endParaRPr lang="en-IN" dirty="0"/>
                    </a:p>
                  </a:txBody>
                  <a:tcPr/>
                </a:tc>
                <a:tc>
                  <a:txBody>
                    <a:bodyPr/>
                    <a:lstStyle/>
                    <a:p>
                      <a:r>
                        <a:rPr lang="en-IN" dirty="0" smtClean="0"/>
                        <a:t>Pre-requisites </a:t>
                      </a:r>
                    </a:p>
                    <a:p>
                      <a:r>
                        <a:rPr lang="en-IN" dirty="0" smtClean="0"/>
                        <a:t>flashed</a:t>
                      </a:r>
                      <a:r>
                        <a:rPr lang="en-IN" baseline="0" dirty="0" smtClean="0"/>
                        <a:t> onto Raspberry Pi</a:t>
                      </a:r>
                      <a:endParaRPr lang="en-IN" dirty="0"/>
                    </a:p>
                  </a:txBody>
                  <a:tcPr/>
                </a:tc>
                <a:tc>
                  <a:txBody>
                    <a:bodyPr/>
                    <a:lstStyle/>
                    <a:p>
                      <a:r>
                        <a:rPr lang="en-IN" dirty="0" smtClean="0"/>
                        <a:t>Start Core</a:t>
                      </a:r>
                      <a:r>
                        <a:rPr lang="en-IN" baseline="0" dirty="0" smtClean="0"/>
                        <a:t> system</a:t>
                      </a:r>
                      <a:endParaRPr lang="en-IN" dirty="0"/>
                    </a:p>
                  </a:txBody>
                  <a:tcPr/>
                </a:tc>
                <a:tc>
                  <a:txBody>
                    <a:bodyPr/>
                    <a:lstStyle/>
                    <a:p>
                      <a:r>
                        <a:rPr lang="en-IN" dirty="0" smtClean="0"/>
                        <a:t>System runs successfully </a:t>
                      </a:r>
                      <a:endParaRPr lang="en-IN" dirty="0"/>
                    </a:p>
                  </a:txBody>
                  <a:tcPr/>
                </a:tc>
                <a:tc>
                  <a:txBody>
                    <a:bodyPr/>
                    <a:lstStyle/>
                    <a:p>
                      <a:r>
                        <a:rPr lang="en-IN" dirty="0" smtClean="0"/>
                        <a:t>PASS</a:t>
                      </a:r>
                    </a:p>
                    <a:p>
                      <a:r>
                        <a:rPr lang="en-IN" dirty="0" smtClean="0"/>
                        <a:t>(Requisite accuracy</a:t>
                      </a:r>
                      <a:r>
                        <a:rPr lang="en-IN" baseline="0" dirty="0" smtClean="0"/>
                        <a:t> is reached with parallel batch jobs)</a:t>
                      </a:r>
                    </a:p>
                  </a:txBody>
                  <a:tcPr/>
                </a:tc>
              </a:tr>
            </a:tbl>
          </a:graphicData>
        </a:graphic>
      </p:graphicFrame>
    </p:spTree>
    <p:extLst>
      <p:ext uri="{BB962C8B-B14F-4D97-AF65-F5344CB8AC3E}">
        <p14:creationId xmlns:p14="http://schemas.microsoft.com/office/powerpoint/2010/main" val="22792393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12ADBE-CAE8-4ACA-9B1A-2937E3D570E1}"/>
              </a:ext>
            </a:extLst>
          </p:cNvPr>
          <p:cNvSpPr>
            <a:spLocks noGrp="1"/>
          </p:cNvSpPr>
          <p:nvPr>
            <p:ph type="title"/>
          </p:nvPr>
        </p:nvSpPr>
        <p:spPr>
          <a:xfrm>
            <a:off x="786150" y="410826"/>
            <a:ext cx="7571700" cy="606211"/>
          </a:xfrm>
        </p:spPr>
        <p:txBody>
          <a:bodyPr/>
          <a:lstStyle/>
          <a:p>
            <a:pPr algn="ctr"/>
            <a:r>
              <a:rPr lang="en-IN" dirty="0"/>
              <a:t/>
            </a:r>
            <a:br>
              <a:rPr lang="en-IN" dirty="0"/>
            </a:br>
            <a:endParaRPr lang="en-IN" dirty="0"/>
          </a:p>
        </p:txBody>
      </p:sp>
      <p:sp>
        <p:nvSpPr>
          <p:cNvPr id="3" name="Text Placeholder 2">
            <a:extLst>
              <a:ext uri="{FF2B5EF4-FFF2-40B4-BE49-F238E27FC236}">
                <a16:creationId xmlns:a16="http://schemas.microsoft.com/office/drawing/2014/main" xmlns="" id="{48FBB5FB-FB89-440B-A44A-1D8A9DDFDEEB}"/>
              </a:ext>
            </a:extLst>
          </p:cNvPr>
          <p:cNvSpPr>
            <a:spLocks noGrp="1"/>
          </p:cNvSpPr>
          <p:nvPr>
            <p:ph type="body" idx="1"/>
          </p:nvPr>
        </p:nvSpPr>
        <p:spPr>
          <a:xfrm>
            <a:off x="190916" y="746449"/>
            <a:ext cx="8762168" cy="5700718"/>
          </a:xfrm>
        </p:spPr>
        <p:txBody>
          <a:bodyPr/>
          <a:lstStyle/>
          <a:p>
            <a:pPr marL="38100" indent="0">
              <a:buClrTx/>
              <a:buNone/>
            </a:pPr>
            <a:endParaRPr lang="en-IN" sz="2000" dirty="0">
              <a:latin typeface="+mn-lt"/>
            </a:endParaRPr>
          </a:p>
          <a:p>
            <a:pPr>
              <a:buClrTx/>
              <a:buFont typeface="Arial" panose="020B0604020202020204" pitchFamily="34" charset="0"/>
              <a:buChar char="•"/>
            </a:pPr>
            <a:r>
              <a:rPr lang="en-IN" sz="2000" dirty="0">
                <a:latin typeface="+mn-lt"/>
              </a:rPr>
              <a:t>Software designed was tested and </a:t>
            </a:r>
            <a:r>
              <a:rPr lang="en-IN" sz="2000" dirty="0" smtClean="0">
                <a:latin typeface="+mn-lt"/>
              </a:rPr>
              <a:t>validated. </a:t>
            </a:r>
            <a:r>
              <a:rPr lang="en-IN" sz="2000" dirty="0">
                <a:latin typeface="+mn-lt"/>
              </a:rPr>
              <a:t>All modules used are written in Python and tested independently. </a:t>
            </a:r>
          </a:p>
          <a:p>
            <a:pPr>
              <a:buClrTx/>
              <a:buFont typeface="Arial" panose="020B0604020202020204" pitchFamily="34" charset="0"/>
              <a:buChar char="•"/>
            </a:pPr>
            <a:r>
              <a:rPr lang="en-IN" sz="2000" dirty="0">
                <a:latin typeface="+mn-lt"/>
              </a:rPr>
              <a:t>After all the modules were tested successfully, the entire core component was flashed onto the Raspberry Pi for the computation part as required by the system. </a:t>
            </a:r>
          </a:p>
          <a:p>
            <a:pPr>
              <a:buClrTx/>
              <a:buFont typeface="Arial" panose="020B0604020202020204" pitchFamily="34" charset="0"/>
              <a:buChar char="•"/>
            </a:pPr>
            <a:r>
              <a:rPr lang="en-IN" sz="2000" dirty="0">
                <a:latin typeface="+mn-lt"/>
              </a:rPr>
              <a:t>The connection to external kernels was established and the complete system was ready to execute which functioned as expected and desired results were produced. </a:t>
            </a:r>
          </a:p>
          <a:p>
            <a:endParaRPr lang="en-IN" sz="2000" dirty="0">
              <a:latin typeface="+mn-lt"/>
            </a:endParaRPr>
          </a:p>
        </p:txBody>
      </p:sp>
      <p:sp>
        <p:nvSpPr>
          <p:cNvPr id="4" name="Slide Number Placeholder 3">
            <a:extLst>
              <a:ext uri="{FF2B5EF4-FFF2-40B4-BE49-F238E27FC236}">
                <a16:creationId xmlns:a16="http://schemas.microsoft.com/office/drawing/2014/main" xmlns="" id="{5BA786AC-6A4F-4325-9333-124AE035DAA9}"/>
              </a:ext>
            </a:extLst>
          </p:cNvPr>
          <p:cNvSpPr>
            <a:spLocks noGrp="1"/>
          </p:cNvSpPr>
          <p:nvPr>
            <p:ph type="sldNum" idx="12"/>
          </p:nvPr>
        </p:nvSpPr>
        <p:spPr>
          <a:xfrm>
            <a:off x="190917" y="6445868"/>
            <a:ext cx="8762168" cy="525000"/>
          </a:xfrm>
        </p:spPr>
        <p:txBody>
          <a:bodyPr/>
          <a:lstStyle/>
          <a:p>
            <a:pPr algn="l"/>
            <a:r>
              <a:rPr lang="en" dirty="0"/>
              <a:t> Emotion Perception using Reinforcement Learning                                                                                                                                           </a:t>
            </a:r>
            <a:fld id="{00000000-1234-1234-1234-123412341234}" type="slidenum">
              <a:rPr lang="en" smtClean="0"/>
              <a:pPr algn="l"/>
              <a:t>9</a:t>
            </a:fld>
            <a:endParaRPr lang="en" dirty="0"/>
          </a:p>
        </p:txBody>
      </p:sp>
      <p:sp>
        <p:nvSpPr>
          <p:cNvPr id="5" name="Title 1">
            <a:extLst>
              <a:ext uri="{FF2B5EF4-FFF2-40B4-BE49-F238E27FC236}">
                <a16:creationId xmlns:a16="http://schemas.microsoft.com/office/drawing/2014/main" xmlns="" id="{096EF5F5-55C7-40A9-97A9-78C376932B3D}"/>
              </a:ext>
            </a:extLst>
          </p:cNvPr>
          <p:cNvSpPr txBox="1">
            <a:spLocks/>
          </p:cNvSpPr>
          <p:nvPr/>
        </p:nvSpPr>
        <p:spPr>
          <a:xfrm>
            <a:off x="750659" y="594730"/>
            <a:ext cx="7571700" cy="681135"/>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1pPr>
            <a:lvl2pPr marR="0" lvl="1"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2pPr>
            <a:lvl3pPr marR="0" lvl="2"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3pPr>
            <a:lvl4pPr marR="0" lvl="3"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4pPr>
            <a:lvl5pPr marR="0" lvl="4"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5pPr>
            <a:lvl6pPr marR="0" lvl="5"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6pPr>
            <a:lvl7pPr marR="0" lvl="6"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7pPr>
            <a:lvl8pPr marR="0" lvl="7"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8pPr>
            <a:lvl9pPr marR="0" lvl="8"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9pPr>
          </a:lstStyle>
          <a:p>
            <a:pPr algn="ctr"/>
            <a:r>
              <a:rPr lang="en-IN" dirty="0"/>
              <a:t>System Testing:</a:t>
            </a:r>
            <a:br>
              <a:rPr lang="en-IN" dirty="0"/>
            </a:br>
            <a:endParaRPr lang="en-IN" dirty="0"/>
          </a:p>
        </p:txBody>
      </p:sp>
    </p:spTree>
    <p:extLst>
      <p:ext uri="{BB962C8B-B14F-4D97-AF65-F5344CB8AC3E}">
        <p14:creationId xmlns:p14="http://schemas.microsoft.com/office/powerpoint/2010/main" val="253011477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1311</TotalTime>
  <Words>1234</Words>
  <Application>Microsoft Office PowerPoint</Application>
  <PresentationFormat>On-screen Show (4:3)</PresentationFormat>
  <Paragraphs>178</Paragraphs>
  <Slides>17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Roboto Slab</vt:lpstr>
      <vt:lpstr>Source Sans Pro</vt:lpstr>
      <vt:lpstr>Wingdings</vt:lpstr>
      <vt:lpstr>Times New Roman</vt:lpstr>
      <vt:lpstr>Cordelia template</vt:lpstr>
      <vt:lpstr>BMS INSTITUTE OF TECHNOLOGY &amp; MANAGEMENT, YELAHANKA, BANGALORE. Department of Computer Science &amp; Engineering</vt:lpstr>
      <vt:lpstr>INCORPORATION OF SUGGESTIONS</vt:lpstr>
      <vt:lpstr>IMPLEMENTATION</vt:lpstr>
      <vt:lpstr> IMPLEMENTATION</vt:lpstr>
      <vt:lpstr>TESTING</vt:lpstr>
      <vt:lpstr>INTEGRATION TESTING:</vt:lpstr>
      <vt:lpstr>COMPONENT TESTING TEST CASES:</vt:lpstr>
      <vt:lpstr>SYSTEM TESTING</vt:lpstr>
      <vt:lpstr> </vt:lpstr>
      <vt:lpstr>EXPERIMENTAL RESULT &amp; ANALYSIS</vt:lpstr>
      <vt:lpstr>FACIAL EMOTION RECOGNITION</vt:lpstr>
      <vt:lpstr>TEXT EMOTION DETECTION</vt:lpstr>
      <vt:lpstr>TRAINING SEQUENCE</vt:lpstr>
      <vt:lpstr>CONCLUSION &amp; FUTURE WORK</vt:lpstr>
      <vt:lpstr>DEMONSTRATION OF THE PROJECT</vt:lpstr>
      <vt:lpstr>REFERENCES</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BMS INSTITUTE OF TECHNOLOGY &amp; MANAGEMENT, YELAHANKA, BANGALORE. Department of Computer Science &amp; Engineering</dc:title>
  <dc:creator>ADARSH</dc:creator>
  <cp:lastModifiedBy>Bhargav</cp:lastModifiedBy>
  <cp:revision>92</cp:revision>
  <dcterms:modified xsi:type="dcterms:W3CDTF">2019-04-22T05:11:08Z</dcterms:modified>
</cp:coreProperties>
</file>