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85" r:id="rId2"/>
    <p:sldId id="257" r:id="rId3"/>
    <p:sldId id="295" r:id="rId4"/>
    <p:sldId id="308" r:id="rId5"/>
    <p:sldId id="296" r:id="rId6"/>
    <p:sldId id="303" r:id="rId7"/>
    <p:sldId id="304" r:id="rId8"/>
    <p:sldId id="301" r:id="rId9"/>
    <p:sldId id="297" r:id="rId10"/>
    <p:sldId id="307" r:id="rId11"/>
    <p:sldId id="299" r:id="rId12"/>
    <p:sldId id="309" r:id="rId13"/>
    <p:sldId id="310" r:id="rId14"/>
    <p:sldId id="311" r:id="rId15"/>
  </p:sldIdLst>
  <p:sldSz cx="9144000" cy="6858000" type="screen4x3"/>
  <p:notesSz cx="6858000" cy="9144000"/>
  <p:embeddedFontLst>
    <p:embeddedFont>
      <p:font typeface="Source Sans Pro" charset="0"/>
      <p:regular r:id="rId17"/>
      <p:bold r:id="rId18"/>
      <p:italic r:id="rId19"/>
      <p:boldItalic r:id="rId20"/>
    </p:embeddedFont>
    <p:embeddedFont>
      <p:font typeface="Roboto Slab"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7E69104-9706-4E09-9F0E-F1807B334CFE}">
          <p14:sldIdLst/>
        </p14:section>
        <p14:section name="Untitled Section" id="{2C5553D2-6668-494B-BED4-14A20125B5DE}">
          <p14:sldIdLst>
            <p14:sldId id="285"/>
            <p14:sldId id="257"/>
            <p14:sldId id="295"/>
            <p14:sldId id="308"/>
            <p14:sldId id="296"/>
            <p14:sldId id="303"/>
            <p14:sldId id="304"/>
            <p14:sldId id="301"/>
            <p14:sldId id="297"/>
            <p14:sldId id="307"/>
            <p14:sldId id="299"/>
            <p14:sldId id="309"/>
            <p14:sldId id="310"/>
            <p14:sldId id="31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B42DE2F-4B6D-4003-A1A2-7F0BF6DEC256}">
  <a:tblStyle styleId="{9B42DE2F-4B6D-4003-A1A2-7F0BF6DEC2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94660"/>
  </p:normalViewPr>
  <p:slideViewPr>
    <p:cSldViewPr snapToGrid="0">
      <p:cViewPr>
        <p:scale>
          <a:sx n="76" d="100"/>
          <a:sy n="76" d="100"/>
        </p:scale>
        <p:origin x="-1200"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202312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065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Google Shape;11;p2"/>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Google Shape;47;p6"/>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Google Shape;48;p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467433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9" r:id="rId4"/>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472E9A-03A3-41AF-A49F-7B456B58276D}"/>
              </a:ext>
            </a:extLst>
          </p:cNvPr>
          <p:cNvSpPr>
            <a:spLocks noGrp="1"/>
          </p:cNvSpPr>
          <p:nvPr>
            <p:ph type="title"/>
          </p:nvPr>
        </p:nvSpPr>
        <p:spPr>
          <a:xfrm>
            <a:off x="1838130" y="410826"/>
            <a:ext cx="7007290" cy="936900"/>
          </a:xfrm>
        </p:spPr>
        <p:txBody>
          <a:bodyPr/>
          <a:lstStyle/>
          <a:p>
            <a:pPr algn="ctr"/>
            <a:r>
              <a:rPr lang="en-US" kern="1200" dirty="0">
                <a:solidFill>
                  <a:schemeClr val="tx1"/>
                </a:solidFill>
              </a:rPr>
              <a:t>BMS INSTITUTE OF TECHNOLOGY &amp; MANAGEMENT, YELAHANKA, BANGALORE.</a:t>
            </a:r>
            <a:r>
              <a:rPr lang="en-IN" kern="1200" dirty="0">
                <a:solidFill>
                  <a:schemeClr val="tx1"/>
                </a:solidFill>
              </a:rPr>
              <a:t/>
            </a:r>
            <a:br>
              <a:rPr lang="en-IN" kern="1200" dirty="0">
                <a:solidFill>
                  <a:schemeClr val="tx1"/>
                </a:solidFill>
              </a:rPr>
            </a:br>
            <a:r>
              <a:rPr lang="en-US" kern="1200" dirty="0">
                <a:solidFill>
                  <a:schemeClr val="tx1"/>
                </a:solidFill>
              </a:rPr>
              <a:t>Department of Computer Science &amp; Engineering</a:t>
            </a:r>
            <a:endParaRPr lang="en-IN" dirty="0"/>
          </a:p>
        </p:txBody>
      </p:sp>
      <p:pic>
        <p:nvPicPr>
          <p:cNvPr id="4" name="Picture 3">
            <a:extLst>
              <a:ext uri="{FF2B5EF4-FFF2-40B4-BE49-F238E27FC236}">
                <a16:creationId xmlns:a16="http://schemas.microsoft.com/office/drawing/2014/main" xmlns="" id="{FF369C69-D202-4A1C-B181-0B94B1BD323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21921" y="45587"/>
            <a:ext cx="1453515" cy="1302139"/>
          </a:xfrm>
          <a:prstGeom prst="rect">
            <a:avLst/>
          </a:prstGeom>
        </p:spPr>
      </p:pic>
      <p:sp>
        <p:nvSpPr>
          <p:cNvPr id="5" name="Google Shape;852;p40">
            <a:extLst>
              <a:ext uri="{FF2B5EF4-FFF2-40B4-BE49-F238E27FC236}">
                <a16:creationId xmlns:a16="http://schemas.microsoft.com/office/drawing/2014/main" xmlns="" id="{DDA10441-4BEF-49DB-A81F-85F971BB0E55}"/>
              </a:ext>
            </a:extLst>
          </p:cNvPr>
          <p:cNvSpPr txBox="1"/>
          <p:nvPr/>
        </p:nvSpPr>
        <p:spPr>
          <a:xfrm>
            <a:off x="221920" y="1347726"/>
            <a:ext cx="8731163" cy="471717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lang="en-IN" sz="2800" b="1" dirty="0">
              <a:sym typeface="Source Sans Pro"/>
            </a:endParaRPr>
          </a:p>
          <a:p>
            <a:pPr marL="0" lvl="0" indent="0" algn="ctr" rtl="0">
              <a:lnSpc>
                <a:spcPct val="115000"/>
              </a:lnSpc>
              <a:spcBef>
                <a:spcPts val="0"/>
              </a:spcBef>
              <a:spcAft>
                <a:spcPts val="0"/>
              </a:spcAft>
              <a:buNone/>
            </a:pPr>
            <a:endParaRPr lang="en-IN" sz="2800" b="1" dirty="0">
              <a:sym typeface="Source Sans Pro"/>
            </a:endParaRPr>
          </a:p>
          <a:p>
            <a:pPr marL="0" lvl="0" indent="0" algn="ctr" rtl="0">
              <a:lnSpc>
                <a:spcPct val="115000"/>
              </a:lnSpc>
              <a:spcBef>
                <a:spcPts val="0"/>
              </a:spcBef>
              <a:spcAft>
                <a:spcPts val="0"/>
              </a:spcAft>
              <a:buNone/>
            </a:pPr>
            <a:r>
              <a:rPr lang="en-IN" sz="2400" b="1" dirty="0">
                <a:solidFill>
                  <a:srgbClr val="0070C0"/>
                </a:solidFill>
                <a:sym typeface="Source Sans Pro"/>
              </a:rPr>
              <a:t>NEURAL DEVELOPMENTAL INTELLIGENT SYSTEM</a:t>
            </a:r>
          </a:p>
          <a:p>
            <a:pPr marL="0" lvl="0" indent="0" algn="ctr" rtl="0">
              <a:lnSpc>
                <a:spcPct val="115000"/>
              </a:lnSpc>
              <a:spcBef>
                <a:spcPts val="0"/>
              </a:spcBef>
              <a:spcAft>
                <a:spcPts val="0"/>
              </a:spcAft>
              <a:buNone/>
            </a:pPr>
            <a:endParaRPr lang="en-IN" sz="2400" b="1" dirty="0">
              <a:sym typeface="Source Sans Pro"/>
            </a:endParaRPr>
          </a:p>
          <a:p>
            <a:pPr marL="0" lvl="0" indent="0" algn="ctr" rtl="0">
              <a:lnSpc>
                <a:spcPct val="115000"/>
              </a:lnSpc>
              <a:spcBef>
                <a:spcPts val="0"/>
              </a:spcBef>
              <a:spcAft>
                <a:spcPts val="0"/>
              </a:spcAft>
              <a:buNone/>
            </a:pPr>
            <a:r>
              <a:rPr lang="en-IN" sz="1800" dirty="0">
                <a:sym typeface="Source Sans Pro"/>
              </a:rPr>
              <a:t>Adarsh Kumar Sah (1BY15CS006)</a:t>
            </a:r>
          </a:p>
          <a:p>
            <a:pPr marL="0" lvl="0" indent="0" algn="ctr" rtl="0">
              <a:lnSpc>
                <a:spcPct val="115000"/>
              </a:lnSpc>
              <a:spcBef>
                <a:spcPts val="0"/>
              </a:spcBef>
              <a:spcAft>
                <a:spcPts val="0"/>
              </a:spcAft>
              <a:buNone/>
            </a:pPr>
            <a:r>
              <a:rPr lang="en-IN" sz="1800" dirty="0">
                <a:sym typeface="Source Sans Pro"/>
              </a:rPr>
              <a:t>Bhargav Sagiraju (1BY15CS016)</a:t>
            </a:r>
          </a:p>
          <a:p>
            <a:pPr marL="0" lvl="0" indent="0" algn="ctr" rtl="0">
              <a:lnSpc>
                <a:spcPct val="115000"/>
              </a:lnSpc>
              <a:spcBef>
                <a:spcPts val="0"/>
              </a:spcBef>
              <a:spcAft>
                <a:spcPts val="0"/>
              </a:spcAft>
              <a:buNone/>
            </a:pPr>
            <a:r>
              <a:rPr lang="en-IN" sz="1800" dirty="0">
                <a:sym typeface="Source Sans Pro"/>
              </a:rPr>
              <a:t>Chandrashekar S (1BY15CS020)</a:t>
            </a:r>
          </a:p>
          <a:p>
            <a:pPr marL="0" lvl="0" indent="0" algn="ctr" rtl="0">
              <a:lnSpc>
                <a:spcPct val="115000"/>
              </a:lnSpc>
              <a:spcBef>
                <a:spcPts val="0"/>
              </a:spcBef>
              <a:spcAft>
                <a:spcPts val="0"/>
              </a:spcAft>
              <a:buNone/>
            </a:pPr>
            <a:endParaRPr lang="en-IN" sz="2000" dirty="0">
              <a:sym typeface="Source Sans Pro"/>
            </a:endParaRPr>
          </a:p>
          <a:p>
            <a:pPr marL="0" lvl="0" indent="0" algn="ctr" rtl="0">
              <a:lnSpc>
                <a:spcPct val="115000"/>
              </a:lnSpc>
              <a:spcBef>
                <a:spcPts val="0"/>
              </a:spcBef>
              <a:spcAft>
                <a:spcPts val="0"/>
              </a:spcAft>
              <a:buNone/>
            </a:pPr>
            <a:endParaRPr lang="en-IN" sz="2000" dirty="0">
              <a:sym typeface="Source Sans Pro"/>
            </a:endParaRPr>
          </a:p>
          <a:p>
            <a:pPr marL="0" lvl="0" indent="0" algn="ctr" rtl="0">
              <a:lnSpc>
                <a:spcPct val="115000"/>
              </a:lnSpc>
              <a:spcBef>
                <a:spcPts val="0"/>
              </a:spcBef>
              <a:spcAft>
                <a:spcPts val="0"/>
              </a:spcAft>
              <a:buNone/>
            </a:pPr>
            <a:r>
              <a:rPr lang="en-IN" sz="2000" dirty="0">
                <a:sym typeface="Source Sans Pro"/>
              </a:rPr>
              <a:t>Under the guidance of </a:t>
            </a:r>
          </a:p>
          <a:p>
            <a:pPr lvl="0" algn="ctr">
              <a:lnSpc>
                <a:spcPct val="115000"/>
              </a:lnSpc>
            </a:pPr>
            <a:r>
              <a:rPr lang="en-IN" sz="2000" b="1" dirty="0">
                <a:sym typeface="Source Sans Pro"/>
              </a:rPr>
              <a:t>Dr. THIPPESWAMY.G</a:t>
            </a:r>
          </a:p>
          <a:p>
            <a:pPr lvl="0" algn="ctr">
              <a:lnSpc>
                <a:spcPct val="115000"/>
              </a:lnSpc>
            </a:pPr>
            <a:r>
              <a:rPr lang="en-IN" sz="1800" dirty="0">
                <a:sym typeface="Source Sans Pro"/>
              </a:rPr>
              <a:t>Professor and HOD of CSE Department</a:t>
            </a:r>
          </a:p>
          <a:p>
            <a:pPr marL="0" lvl="0" indent="0" algn="ctr" rtl="0">
              <a:lnSpc>
                <a:spcPct val="115000"/>
              </a:lnSpc>
              <a:spcBef>
                <a:spcPts val="0"/>
              </a:spcBef>
              <a:spcAft>
                <a:spcPts val="0"/>
              </a:spcAft>
              <a:buNone/>
            </a:pPr>
            <a:endParaRPr lang="en-IN" sz="2000" dirty="0">
              <a:sym typeface="Source Sans Pro"/>
            </a:endParaRPr>
          </a:p>
        </p:txBody>
      </p:sp>
    </p:spTree>
    <p:extLst>
      <p:ext uri="{BB962C8B-B14F-4D97-AF65-F5344CB8AC3E}">
        <p14:creationId xmlns:p14="http://schemas.microsoft.com/office/powerpoint/2010/main" val="4077646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APPLICATION</a:t>
            </a:r>
            <a:endParaRPr lang="en-IN" dirty="0"/>
          </a:p>
        </p:txBody>
      </p:sp>
      <p:sp>
        <p:nvSpPr>
          <p:cNvPr id="3" name="Text Placeholder 2"/>
          <p:cNvSpPr>
            <a:spLocks noGrp="1"/>
          </p:cNvSpPr>
          <p:nvPr>
            <p:ph type="body" idx="1"/>
          </p:nvPr>
        </p:nvSpPr>
        <p:spPr/>
        <p:txBody>
          <a:bodyPr/>
          <a:lstStyle/>
          <a:p>
            <a:pPr>
              <a:buClrTx/>
              <a:buFont typeface="Arial" pitchFamily="34" charset="0"/>
              <a:buChar char="•"/>
            </a:pPr>
            <a:r>
              <a:rPr lang="en-IN" sz="2000" dirty="0"/>
              <a:t>This system can be used in several fields such as healthcare, general user interactions and monitoring, customer service and other areas where communication is essential. </a:t>
            </a:r>
          </a:p>
          <a:p>
            <a:pPr marL="342900" indent="-342900">
              <a:buClrTx/>
              <a:buFont typeface="Arial" pitchFamily="34" charset="0"/>
              <a:buChar char="•"/>
            </a:pPr>
            <a:endParaRPr lang="en-IN" sz="2000" dirty="0"/>
          </a:p>
          <a:p>
            <a:pPr>
              <a:buClrTx/>
              <a:buFont typeface="Arial" pitchFamily="34" charset="0"/>
              <a:buChar char="•"/>
            </a:pPr>
            <a:r>
              <a:rPr lang="en-IN" sz="2000" dirty="0"/>
              <a:t>The system can also learn from user habits and produce suggestions to the user, this allows for more personalised usage.</a:t>
            </a:r>
          </a:p>
          <a:p>
            <a:pPr>
              <a:buClrTx/>
              <a:buFont typeface="Arial" pitchFamily="34" charset="0"/>
              <a:buChar char="•"/>
            </a:pPr>
            <a:endParaRPr lang="en-IN" sz="2000" dirty="0"/>
          </a:p>
          <a:p>
            <a:pPr>
              <a:buClrTx/>
              <a:buFont typeface="Arial" pitchFamily="34" charset="0"/>
              <a:buChar char="•"/>
            </a:pPr>
            <a:r>
              <a:rPr lang="en-IN" sz="2000" dirty="0"/>
              <a:t>The system can have several integrations with Raspberry Pi and Intel </a:t>
            </a:r>
            <a:r>
              <a:rPr lang="en-IN" sz="2000" dirty="0" err="1"/>
              <a:t>Movidius</a:t>
            </a:r>
            <a:r>
              <a:rPr lang="en-IN" sz="2000" dirty="0"/>
              <a:t> to have life long learning to continue making decisions and learn according to patterns.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819225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50" y="410826"/>
            <a:ext cx="7571700" cy="690186"/>
          </a:xfrm>
        </p:spPr>
        <p:txBody>
          <a:bodyPr/>
          <a:lstStyle/>
          <a:p>
            <a:pPr algn="ctr"/>
            <a:r>
              <a:rPr lang="en-IN" dirty="0" smtClean="0">
                <a:solidFill>
                  <a:srgbClr val="0070C0"/>
                </a:solidFill>
              </a:rPr>
              <a:t>RELEVANCE TO INDUSTRY</a:t>
            </a:r>
            <a:endParaRPr lang="en-IN" dirty="0">
              <a:solidFill>
                <a:srgbClr val="0070C0"/>
              </a:solidFill>
            </a:endParaRPr>
          </a:p>
        </p:txBody>
      </p:sp>
      <p:sp>
        <p:nvSpPr>
          <p:cNvPr id="4" name="Rectangle 3"/>
          <p:cNvSpPr/>
          <p:nvPr/>
        </p:nvSpPr>
        <p:spPr>
          <a:xfrm>
            <a:off x="572747" y="1309097"/>
            <a:ext cx="8030077" cy="4031873"/>
          </a:xfrm>
          <a:prstGeom prst="rect">
            <a:avLst/>
          </a:prstGeom>
        </p:spPr>
        <p:txBody>
          <a:bodyPr wrap="square">
            <a:spAutoFit/>
          </a:bodyPr>
          <a:lstStyle/>
          <a:p>
            <a:pPr algn="just"/>
            <a:endParaRPr lang="en-IN" sz="1600" b="1" dirty="0">
              <a:latin typeface="Roboto Slab" charset="0"/>
              <a:ea typeface="Roboto Slab" charset="0"/>
            </a:endParaRPr>
          </a:p>
          <a:p>
            <a:pPr algn="just"/>
            <a:endParaRPr lang="en-IN" sz="1600" dirty="0">
              <a:latin typeface="Roboto Slab" charset="0"/>
              <a:ea typeface="Roboto Slab" charset="0"/>
            </a:endParaRPr>
          </a:p>
          <a:p>
            <a:pPr marL="285750" lvl="0" indent="-285750" algn="just">
              <a:buSzPct val="187000"/>
              <a:buFont typeface="Arial" pitchFamily="34" charset="0"/>
              <a:buChar char="•"/>
            </a:pPr>
            <a:r>
              <a:rPr lang="en-IN" sz="1600" dirty="0">
                <a:latin typeface="+mn-lt"/>
                <a:ea typeface="Roboto Slab" charset="0"/>
              </a:rPr>
              <a:t>E</a:t>
            </a:r>
            <a:r>
              <a:rPr lang="en-IN" sz="1600" dirty="0" smtClean="0">
                <a:latin typeface="+mn-lt"/>
                <a:ea typeface="Roboto Slab" charset="0"/>
              </a:rPr>
              <a:t>xisting systems </a:t>
            </a:r>
            <a:r>
              <a:rPr lang="en-IN" sz="1600" dirty="0">
                <a:latin typeface="+mn-lt"/>
                <a:ea typeface="Roboto Slab" charset="0"/>
              </a:rPr>
              <a:t>must be connected to the internet and has limited activity offline</a:t>
            </a:r>
            <a:r>
              <a:rPr lang="en-IN" sz="1600" dirty="0" smtClean="0">
                <a:latin typeface="+mn-lt"/>
                <a:ea typeface="Roboto Slab" charset="0"/>
              </a:rPr>
              <a:t>. Our system removes this need by staying offline.</a:t>
            </a:r>
            <a:endParaRPr lang="en-IN" sz="1600" dirty="0">
              <a:latin typeface="+mn-lt"/>
              <a:ea typeface="Roboto Slab" charset="0"/>
            </a:endParaRPr>
          </a:p>
          <a:p>
            <a:pPr marL="285750" lvl="0" indent="-285750" algn="just">
              <a:buSzPct val="187000"/>
              <a:buFont typeface="Arial" pitchFamily="34" charset="0"/>
              <a:buChar char="•"/>
            </a:pPr>
            <a:endParaRPr lang="en-IN" sz="1600" dirty="0">
              <a:latin typeface="+mn-lt"/>
              <a:ea typeface="Roboto Slab" charset="0"/>
            </a:endParaRPr>
          </a:p>
          <a:p>
            <a:pPr marL="285750" lvl="0" indent="-285750" algn="just">
              <a:buSzPct val="187000"/>
              <a:buFont typeface="Arial" pitchFamily="34" charset="0"/>
              <a:buChar char="•"/>
            </a:pPr>
            <a:r>
              <a:rPr lang="en-IN" sz="1600" dirty="0">
                <a:latin typeface="+mn-lt"/>
                <a:ea typeface="Roboto Slab" charset="0"/>
              </a:rPr>
              <a:t>Most intelligent agents available today do not contain emotion based decisive or chat systems which enable offline chat for personalization</a:t>
            </a:r>
            <a:r>
              <a:rPr lang="en-IN" sz="1600" dirty="0" smtClean="0">
                <a:latin typeface="+mn-lt"/>
                <a:ea typeface="Roboto Slab" charset="0"/>
              </a:rPr>
              <a:t>. Emotion based detection would play a better role in complete interaction.</a:t>
            </a:r>
            <a:endParaRPr lang="en-IN" sz="1600" dirty="0">
              <a:latin typeface="+mn-lt"/>
              <a:ea typeface="Roboto Slab" charset="0"/>
            </a:endParaRPr>
          </a:p>
          <a:p>
            <a:pPr lvl="0" algn="just">
              <a:buSzPct val="187000"/>
            </a:pPr>
            <a:endParaRPr lang="en-IN" sz="1600" dirty="0">
              <a:latin typeface="+mn-lt"/>
              <a:ea typeface="Roboto Slab" charset="0"/>
            </a:endParaRPr>
          </a:p>
          <a:p>
            <a:pPr marL="285750" lvl="0" indent="-285750" algn="just">
              <a:buSzPct val="187000"/>
              <a:buFont typeface="Arial" pitchFamily="34" charset="0"/>
              <a:buChar char="•"/>
            </a:pPr>
            <a:r>
              <a:rPr lang="en-IN" sz="1600" dirty="0">
                <a:latin typeface="+mn-lt"/>
                <a:ea typeface="Roboto Slab" charset="0"/>
              </a:rPr>
              <a:t>Mimic disintegration is defined as the inability to organize specific speech states as an integrated whole, thus making it difficult for observers to decode the emotional state and establish contact or develop a relationship.</a:t>
            </a:r>
          </a:p>
          <a:p>
            <a:pPr marL="285750" lvl="0" indent="-285750" algn="just">
              <a:buSzPct val="187000"/>
              <a:buFont typeface="Arial" pitchFamily="34" charset="0"/>
              <a:buChar char="•"/>
            </a:pPr>
            <a:endParaRPr lang="en-IN" sz="1600" dirty="0">
              <a:latin typeface="+mn-lt"/>
              <a:ea typeface="Roboto Slab" charset="0"/>
            </a:endParaRPr>
          </a:p>
          <a:p>
            <a:pPr marL="285750" lvl="0" indent="-285750" algn="just">
              <a:buSzPct val="187000"/>
              <a:buFont typeface="Arial" pitchFamily="34" charset="0"/>
              <a:buChar char="•"/>
            </a:pPr>
            <a:r>
              <a:rPr lang="en-IN" sz="1600" dirty="0">
                <a:latin typeface="+mn-lt"/>
                <a:ea typeface="Roboto Slab" charset="0"/>
              </a:rPr>
              <a:t>Humans show universal consistency in recognising emotions but also show a great deal of variability between individuals in their </a:t>
            </a:r>
            <a:r>
              <a:rPr lang="en-IN" sz="1600" dirty="0" smtClean="0">
                <a:latin typeface="+mn-lt"/>
                <a:ea typeface="Roboto Slab" charset="0"/>
              </a:rPr>
              <a:t>abilities, this need to identify emotions will be reduced by the machine by using the emotion classification. </a:t>
            </a:r>
            <a:r>
              <a:rPr lang="en-IN" sz="1600" dirty="0">
                <a:latin typeface="+mn-lt"/>
              </a:rPr>
              <a:t> </a:t>
            </a:r>
            <a:endParaRPr lang="en-IN" sz="1600" dirty="0">
              <a:latin typeface="+mn-lt"/>
              <a:ea typeface="Roboto Slab" charset="0"/>
            </a:endParaRPr>
          </a:p>
        </p:txBody>
      </p:sp>
      <p:sp>
        <p:nvSpPr>
          <p:cNvPr id="5" name="Google Shape;79;p13">
            <a:extLst>
              <a:ext uri="{FF2B5EF4-FFF2-40B4-BE49-F238E27FC236}">
                <a16:creationId xmlns:a16="http://schemas.microsoft.com/office/drawing/2014/main" xmlns="" id="{021FE851-D05E-4B60-B39F-64AB98A75F97}"/>
              </a:ext>
            </a:extLst>
          </p:cNvPr>
          <p:cNvSpPr txBox="1">
            <a:spLocks/>
          </p:cNvSpPr>
          <p:nvPr/>
        </p:nvSpPr>
        <p:spPr>
          <a:xfrm>
            <a:off x="74645" y="6450326"/>
            <a:ext cx="8808098" cy="407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9pPr>
          </a:lstStyle>
          <a:p>
            <a:pPr algn="l"/>
            <a:r>
              <a:rPr lang="en-IN" sz="1400" dirty="0"/>
              <a:t>Neural Developmental Intelligent System                                                                                                                                                      6                                                                                                                                                                                                                                                                              </a:t>
            </a:r>
          </a:p>
          <a:p>
            <a:pPr algn="l"/>
            <a:endParaRPr lang="en-IN" dirty="0"/>
          </a:p>
          <a:p>
            <a:pPr algn="l"/>
            <a:endParaRPr lang="en-IN" dirty="0"/>
          </a:p>
        </p:txBody>
      </p:sp>
    </p:spTree>
    <p:extLst>
      <p:ext uri="{BB962C8B-B14F-4D97-AF65-F5344CB8AC3E}">
        <p14:creationId xmlns:p14="http://schemas.microsoft.com/office/powerpoint/2010/main" val="679678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BUDGET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aphicFrame>
        <p:nvGraphicFramePr>
          <p:cNvPr id="8" name="Table 7"/>
          <p:cNvGraphicFramePr>
            <a:graphicFrameLocks noGrp="1"/>
          </p:cNvGraphicFramePr>
          <p:nvPr>
            <p:extLst>
              <p:ext uri="{D42A27DB-BD31-4B8C-83A1-F6EECF244321}">
                <p14:modId xmlns:p14="http://schemas.microsoft.com/office/powerpoint/2010/main" val="2260380310"/>
              </p:ext>
            </p:extLst>
          </p:nvPr>
        </p:nvGraphicFramePr>
        <p:xfrm>
          <a:off x="1524000" y="1397000"/>
          <a:ext cx="6096000" cy="3479800"/>
        </p:xfrm>
        <a:graphic>
          <a:graphicData uri="http://schemas.openxmlformats.org/drawingml/2006/table">
            <a:tbl>
              <a:tblPr firstRow="1" bandRow="1">
                <a:tableStyleId>{9B42DE2F-4B6D-4003-A1A2-7F0BF6DEC256}</a:tableStyleId>
              </a:tblPr>
              <a:tblGrid>
                <a:gridCol w="3048000"/>
                <a:gridCol w="3048000"/>
              </a:tblGrid>
              <a:tr h="370840">
                <a:tc>
                  <a:txBody>
                    <a:bodyPr/>
                    <a:lstStyle/>
                    <a:p>
                      <a:r>
                        <a:rPr lang="en-IN" b="1" dirty="0" smtClean="0"/>
                        <a:t>Factors</a:t>
                      </a:r>
                      <a:r>
                        <a:rPr lang="en-IN" dirty="0" smtClean="0"/>
                        <a:t> </a:t>
                      </a:r>
                    </a:p>
                  </a:txBody>
                  <a:tcPr/>
                </a:tc>
                <a:tc>
                  <a:txBody>
                    <a:bodyPr/>
                    <a:lstStyle/>
                    <a:p>
                      <a:r>
                        <a:rPr lang="en-IN" b="1" dirty="0" smtClean="0"/>
                        <a:t>Amount </a:t>
                      </a:r>
                      <a:endParaRPr lang="en-IN" dirty="0"/>
                    </a:p>
                  </a:txBody>
                  <a:tcPr/>
                </a:tc>
              </a:tr>
              <a:tr h="370840">
                <a:tc>
                  <a:txBody>
                    <a:bodyPr/>
                    <a:lstStyle/>
                    <a:p>
                      <a:r>
                        <a:rPr lang="en-IN" dirty="0" smtClean="0"/>
                        <a:t>a) Materials / Consumables </a:t>
                      </a:r>
                    </a:p>
                    <a:p>
                      <a:endParaRPr lang="en-IN" dirty="0" smtClean="0"/>
                    </a:p>
                  </a:txBody>
                  <a:tcPr/>
                </a:tc>
                <a:tc>
                  <a:txBody>
                    <a:bodyPr/>
                    <a:lstStyle/>
                    <a:p>
                      <a:pPr algn="r"/>
                      <a:r>
                        <a:rPr lang="en-IN" dirty="0" smtClean="0"/>
                        <a:t>10000.00 </a:t>
                      </a:r>
                      <a:endParaRPr lang="en-IN" dirty="0"/>
                    </a:p>
                  </a:txBody>
                  <a:tcPr/>
                </a:tc>
              </a:tr>
              <a:tr h="370840">
                <a:tc>
                  <a:txBody>
                    <a:bodyPr/>
                    <a:lstStyle/>
                    <a:p>
                      <a:r>
                        <a:rPr lang="en-IN" dirty="0" smtClean="0"/>
                        <a:t>b) Labour </a:t>
                      </a:r>
                    </a:p>
                    <a:p>
                      <a:r>
                        <a:rPr lang="en-IN" dirty="0" smtClean="0"/>
                        <a:t>  </a:t>
                      </a:r>
                      <a:endParaRPr lang="en-IN" dirty="0"/>
                    </a:p>
                  </a:txBody>
                  <a:tcPr/>
                </a:tc>
                <a:tc>
                  <a:txBody>
                    <a:bodyPr/>
                    <a:lstStyle/>
                    <a:p>
                      <a:pPr algn="r"/>
                      <a:r>
                        <a:rPr lang="en-IN" dirty="0" smtClean="0"/>
                        <a:t>0.00</a:t>
                      </a:r>
                      <a:endParaRPr lang="en-IN" dirty="0"/>
                    </a:p>
                  </a:txBody>
                  <a:tcPr/>
                </a:tc>
              </a:tr>
              <a:tr h="370840">
                <a:tc>
                  <a:txBody>
                    <a:bodyPr/>
                    <a:lstStyle/>
                    <a:p>
                      <a:r>
                        <a:rPr lang="en-IN" dirty="0" smtClean="0"/>
                        <a:t>c) Travel </a:t>
                      </a:r>
                    </a:p>
                    <a:p>
                      <a:r>
                        <a:rPr lang="en-IN" dirty="0" smtClean="0"/>
                        <a:t>  </a:t>
                      </a:r>
                      <a:endParaRPr lang="en-IN" dirty="0"/>
                    </a:p>
                  </a:txBody>
                  <a:tcPr/>
                </a:tc>
                <a:tc>
                  <a:txBody>
                    <a:bodyPr/>
                    <a:lstStyle/>
                    <a:p>
                      <a:pPr algn="r"/>
                      <a:r>
                        <a:rPr lang="en-IN" dirty="0" smtClean="0"/>
                        <a:t>0.00</a:t>
                      </a:r>
                      <a:endParaRPr lang="en-IN" dirty="0"/>
                    </a:p>
                  </a:txBody>
                  <a:tcPr/>
                </a:tc>
              </a:tr>
              <a:tr h="370840">
                <a:tc>
                  <a:txBody>
                    <a:bodyPr/>
                    <a:lstStyle/>
                    <a:p>
                      <a:r>
                        <a:rPr lang="en-IN" dirty="0" smtClean="0"/>
                        <a:t>d) Report </a:t>
                      </a:r>
                    </a:p>
                    <a:p>
                      <a:r>
                        <a:rPr lang="en-IN" dirty="0" smtClean="0"/>
                        <a:t>  </a:t>
                      </a:r>
                      <a:endParaRPr lang="en-IN" dirty="0"/>
                    </a:p>
                  </a:txBody>
                  <a:tcPr/>
                </a:tc>
                <a:tc>
                  <a:txBody>
                    <a:bodyPr/>
                    <a:lstStyle/>
                    <a:p>
                      <a:pPr algn="r"/>
                      <a:r>
                        <a:rPr lang="en-IN" dirty="0" smtClean="0"/>
                        <a:t>700.00</a:t>
                      </a:r>
                      <a:endParaRPr lang="en-IN" dirty="0"/>
                    </a:p>
                  </a:txBody>
                  <a:tcPr/>
                </a:tc>
              </a:tr>
              <a:tr h="370840">
                <a:tc>
                  <a:txBody>
                    <a:bodyPr/>
                    <a:lstStyle/>
                    <a:p>
                      <a:r>
                        <a:rPr lang="en-IN" dirty="0" smtClean="0"/>
                        <a:t>e) Miscellaneous </a:t>
                      </a:r>
                    </a:p>
                    <a:p>
                      <a:r>
                        <a:rPr lang="en-IN" dirty="0" smtClean="0"/>
                        <a:t>  </a:t>
                      </a:r>
                      <a:endParaRPr lang="en-IN" dirty="0"/>
                    </a:p>
                  </a:txBody>
                  <a:tcPr/>
                </a:tc>
                <a:tc>
                  <a:txBody>
                    <a:bodyPr/>
                    <a:lstStyle/>
                    <a:p>
                      <a:pPr algn="r"/>
                      <a:r>
                        <a:rPr lang="en-IN" dirty="0" smtClean="0"/>
                        <a:t>0.00</a:t>
                      </a:r>
                      <a:endParaRPr lang="en-IN" dirty="0"/>
                    </a:p>
                  </a:txBody>
                  <a:tcPr/>
                </a:tc>
              </a:tr>
              <a:tr h="370840">
                <a:tc>
                  <a:txBody>
                    <a:bodyPr/>
                    <a:lstStyle/>
                    <a:p>
                      <a:r>
                        <a:rPr lang="en-IN" b="1" dirty="0" smtClean="0"/>
                        <a:t>Total </a:t>
                      </a:r>
                      <a:endParaRPr lang="en-IN" dirty="0" smtClean="0"/>
                    </a:p>
                    <a:p>
                      <a:r>
                        <a:rPr lang="en-IN" dirty="0" smtClean="0"/>
                        <a:t>  </a:t>
                      </a:r>
                      <a:endParaRPr lang="en-IN" dirty="0"/>
                    </a:p>
                  </a:txBody>
                  <a:tcPr/>
                </a:tc>
                <a:tc>
                  <a:txBody>
                    <a:bodyPr/>
                    <a:lstStyle/>
                    <a:p>
                      <a:pPr algn="r"/>
                      <a:r>
                        <a:rPr lang="en-IN" b="1" dirty="0" smtClean="0"/>
                        <a:t>10700.00</a:t>
                      </a:r>
                      <a:endParaRPr lang="en-IN" b="1" dirty="0"/>
                    </a:p>
                  </a:txBody>
                  <a:tcPr/>
                </a:tc>
              </a:tr>
            </a:tbl>
          </a:graphicData>
        </a:graphic>
      </p:graphicFrame>
    </p:spTree>
    <p:extLst>
      <p:ext uri="{BB962C8B-B14F-4D97-AF65-F5344CB8AC3E}">
        <p14:creationId xmlns:p14="http://schemas.microsoft.com/office/powerpoint/2010/main" val="126141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Text Placeholder 2"/>
          <p:cNvSpPr>
            <a:spLocks noGrp="1"/>
          </p:cNvSpPr>
          <p:nvPr>
            <p:ph type="body" idx="1"/>
          </p:nvPr>
        </p:nvSpPr>
        <p:spPr/>
        <p:txBody>
          <a:bodyPr/>
          <a:lstStyle/>
          <a:p>
            <a:pPr>
              <a:buClrTx/>
              <a:buFont typeface="Arial" pitchFamily="34" charset="0"/>
              <a:buChar char="•"/>
            </a:pPr>
            <a:r>
              <a:rPr lang="en-IN" sz="1400" dirty="0"/>
              <a:t>[1] </a:t>
            </a:r>
            <a:r>
              <a:rPr lang="en-IN" sz="1400" dirty="0" err="1"/>
              <a:t>Peng</a:t>
            </a:r>
            <a:r>
              <a:rPr lang="en-IN" sz="1400" dirty="0"/>
              <a:t> Zhou, Wei Shi, Jun </a:t>
            </a:r>
            <a:r>
              <a:rPr lang="en-IN" sz="1400" dirty="0" err="1"/>
              <a:t>Tian</a:t>
            </a:r>
            <a:r>
              <a:rPr lang="en-IN" sz="1400" dirty="0"/>
              <a:t>, </a:t>
            </a:r>
            <a:r>
              <a:rPr lang="en-IN" sz="1400" dirty="0" err="1"/>
              <a:t>Zhenyu</a:t>
            </a:r>
            <a:r>
              <a:rPr lang="en-IN" sz="1400" dirty="0"/>
              <a:t> Qi, </a:t>
            </a:r>
            <a:r>
              <a:rPr lang="en-IN" sz="1400" dirty="0" err="1"/>
              <a:t>Bingchen</a:t>
            </a:r>
            <a:r>
              <a:rPr lang="en-IN" sz="1400" dirty="0"/>
              <a:t> Li, </a:t>
            </a:r>
            <a:r>
              <a:rPr lang="en-IN" sz="1400" dirty="0" err="1"/>
              <a:t>Hongwei</a:t>
            </a:r>
            <a:r>
              <a:rPr lang="en-IN" sz="1400" dirty="0"/>
              <a:t> </a:t>
            </a:r>
            <a:r>
              <a:rPr lang="en-IN" sz="1400" dirty="0" err="1"/>
              <a:t>Hao</a:t>
            </a:r>
            <a:r>
              <a:rPr lang="en-IN" sz="1400" dirty="0"/>
              <a:t>, Bo </a:t>
            </a:r>
            <a:r>
              <a:rPr lang="en-IN" sz="1400" dirty="0" err="1"/>
              <a:t>Xu</a:t>
            </a:r>
            <a:r>
              <a:rPr lang="en-IN" sz="1400" dirty="0"/>
              <a:t> 2013, Attention-Based Bidirectional Long Short-Term Memory Networks for Relation Classification.</a:t>
            </a:r>
          </a:p>
          <a:p>
            <a:pPr>
              <a:buClrTx/>
              <a:buFont typeface="Arial" pitchFamily="34" charset="0"/>
              <a:buChar char="•"/>
            </a:pPr>
            <a:r>
              <a:rPr lang="en-IN" sz="1400" dirty="0"/>
              <a:t>[2] Jeffrey Pennington, Richard </a:t>
            </a:r>
            <a:r>
              <a:rPr lang="en-IN" sz="1400" dirty="0" err="1"/>
              <a:t>Socher</a:t>
            </a:r>
            <a:r>
              <a:rPr lang="en-IN" sz="1400" dirty="0"/>
              <a:t>, Christopher D. Manning 2014, </a:t>
            </a:r>
            <a:r>
              <a:rPr lang="en-IN" sz="1400" dirty="0" err="1"/>
              <a:t>GloVe</a:t>
            </a:r>
            <a:r>
              <a:rPr lang="en-IN" sz="1400" dirty="0"/>
              <a:t>: Global Vectors for Word Representation. </a:t>
            </a:r>
          </a:p>
          <a:p>
            <a:pPr>
              <a:buClrTx/>
              <a:buFont typeface="Arial" pitchFamily="34" charset="0"/>
              <a:buChar char="•"/>
            </a:pPr>
            <a:r>
              <a:rPr lang="en-IN" sz="1400" dirty="0"/>
              <a:t>[3] Erik Tromp, </a:t>
            </a:r>
            <a:r>
              <a:rPr lang="en-IN" sz="1400" dirty="0" err="1"/>
              <a:t>Mykola</a:t>
            </a:r>
            <a:r>
              <a:rPr lang="en-IN" sz="1400" dirty="0"/>
              <a:t> </a:t>
            </a:r>
            <a:r>
              <a:rPr lang="en-IN" sz="1400" dirty="0" err="1"/>
              <a:t>Pechenizkiy</a:t>
            </a:r>
            <a:r>
              <a:rPr lang="en-IN" sz="1400" dirty="0"/>
              <a:t> 2014, Rule-based Emotion Detection on Social Media: Putting Tweets on </a:t>
            </a:r>
            <a:r>
              <a:rPr lang="en-IN" sz="1400" dirty="0" err="1"/>
              <a:t>Plutchik’s</a:t>
            </a:r>
            <a:r>
              <a:rPr lang="en-IN" sz="1400" dirty="0"/>
              <a:t> Wheel.</a:t>
            </a:r>
          </a:p>
          <a:p>
            <a:pPr>
              <a:buClrTx/>
              <a:buFont typeface="Arial" pitchFamily="34" charset="0"/>
              <a:buChar char="•"/>
            </a:pPr>
            <a:r>
              <a:rPr lang="en-IN" sz="1400" dirty="0"/>
              <a:t>[4] </a:t>
            </a:r>
            <a:r>
              <a:rPr lang="en-IN" sz="1400" dirty="0" err="1"/>
              <a:t>Benaissa</a:t>
            </a:r>
            <a:r>
              <a:rPr lang="en-IN" sz="1400" dirty="0"/>
              <a:t> </a:t>
            </a:r>
            <a:r>
              <a:rPr lang="en-IN" sz="1400" dirty="0" err="1"/>
              <a:t>Azzeddine</a:t>
            </a:r>
            <a:r>
              <a:rPr lang="en-IN" sz="1400" dirty="0"/>
              <a:t> </a:t>
            </a:r>
            <a:r>
              <a:rPr lang="en-IN" sz="1400" dirty="0" err="1"/>
              <a:t>Rachid</a:t>
            </a:r>
            <a:r>
              <a:rPr lang="en-IN" sz="1400" dirty="0"/>
              <a:t>, </a:t>
            </a:r>
            <a:r>
              <a:rPr lang="en-IN" sz="1400" dirty="0" err="1"/>
              <a:t>Harbaoui</a:t>
            </a:r>
            <a:r>
              <a:rPr lang="en-IN" sz="1400" dirty="0"/>
              <a:t> </a:t>
            </a:r>
            <a:r>
              <a:rPr lang="en-IN" sz="1400" dirty="0" err="1"/>
              <a:t>Azza</a:t>
            </a:r>
            <a:r>
              <a:rPr lang="en-IN" sz="1400" dirty="0"/>
              <a:t> and Ben </a:t>
            </a:r>
            <a:r>
              <a:rPr lang="en-IN" sz="1400" dirty="0" err="1"/>
              <a:t>Ghezala</a:t>
            </a:r>
            <a:r>
              <a:rPr lang="en-IN" sz="1400" dirty="0"/>
              <a:t> </a:t>
            </a:r>
            <a:r>
              <a:rPr lang="en-IN" sz="1400" dirty="0" err="1"/>
              <a:t>Henda</a:t>
            </a:r>
            <a:r>
              <a:rPr lang="en-IN" sz="1400" dirty="0"/>
              <a:t> 2018, Sentiment Analysis Approaches based on Granularity Levels.</a:t>
            </a:r>
          </a:p>
          <a:p>
            <a:pPr>
              <a:buClrTx/>
              <a:buFont typeface="Arial" pitchFamily="34" charset="0"/>
              <a:buChar char="•"/>
            </a:pPr>
            <a:r>
              <a:rPr lang="en-IN" sz="1400" dirty="0"/>
              <a:t>[5] </a:t>
            </a:r>
            <a:r>
              <a:rPr lang="en-IN" sz="1400" dirty="0" err="1"/>
              <a:t>R.Anish</a:t>
            </a:r>
            <a:r>
              <a:rPr lang="en-IN" sz="1400" dirty="0"/>
              <a:t> </a:t>
            </a:r>
            <a:r>
              <a:rPr lang="en-IN" sz="1400" dirty="0" err="1"/>
              <a:t>Menon</a:t>
            </a:r>
            <a:r>
              <a:rPr lang="en-IN" sz="1400" dirty="0"/>
              <a:t>, </a:t>
            </a:r>
            <a:r>
              <a:rPr lang="en-IN" sz="1400" dirty="0" err="1"/>
              <a:t>Anurag</a:t>
            </a:r>
            <a:r>
              <a:rPr lang="en-IN" sz="1400" dirty="0"/>
              <a:t> De, </a:t>
            </a:r>
            <a:r>
              <a:rPr lang="en-IN" sz="1400" dirty="0" err="1"/>
              <a:t>B.Priyanka</a:t>
            </a:r>
            <a:r>
              <a:rPr lang="en-IN" sz="1400" dirty="0"/>
              <a:t> Reddy, </a:t>
            </a:r>
            <a:r>
              <a:rPr lang="en-IN" sz="1400" dirty="0" err="1"/>
              <a:t>B.Sukanya</a:t>
            </a:r>
            <a:r>
              <a:rPr lang="en-IN" sz="1400" dirty="0"/>
              <a:t> 2016, Various approaches for human emotion recognition: a study.</a:t>
            </a:r>
          </a:p>
          <a:p>
            <a:pPr>
              <a:buClrTx/>
              <a:buFont typeface="Arial" pitchFamily="34" charset="0"/>
              <a:buChar char="•"/>
            </a:pPr>
            <a:r>
              <a:rPr lang="en-IN" sz="1400" dirty="0"/>
              <a:t>[6] </a:t>
            </a:r>
            <a:r>
              <a:rPr lang="en-IN" sz="1400" dirty="0" err="1"/>
              <a:t>Jelena</a:t>
            </a:r>
            <a:r>
              <a:rPr lang="en-IN" sz="1400" dirty="0"/>
              <a:t> Milosevic, </a:t>
            </a:r>
            <a:r>
              <a:rPr lang="en-IN" sz="1400" dirty="0" err="1"/>
              <a:t>Dexmont</a:t>
            </a:r>
            <a:r>
              <a:rPr lang="en-IN" sz="1400" dirty="0"/>
              <a:t> </a:t>
            </a:r>
            <a:r>
              <a:rPr lang="en-IN" sz="1400" dirty="0" err="1"/>
              <a:t>Pe˜na</a:t>
            </a:r>
            <a:r>
              <a:rPr lang="en-IN" sz="1400" dirty="0"/>
              <a:t>, Andrew </a:t>
            </a:r>
            <a:r>
              <a:rPr lang="en-IN" sz="1400" dirty="0" err="1"/>
              <a:t>Forembsky</a:t>
            </a:r>
            <a:r>
              <a:rPr lang="en-IN" sz="1400" dirty="0"/>
              <a:t>, David </a:t>
            </a:r>
            <a:r>
              <a:rPr lang="en-IN" sz="1400" dirty="0" err="1"/>
              <a:t>Moloney</a:t>
            </a:r>
            <a:r>
              <a:rPr lang="en-IN" sz="1400" dirty="0"/>
              <a:t> 2018, Reporting Accuracy, Inference Time and Power Consumption for Face Emotion Recognition on Embedded Systems.</a:t>
            </a:r>
          </a:p>
          <a:p>
            <a:pPr>
              <a:buClrTx/>
              <a:buFont typeface="Arial" pitchFamily="34" charset="0"/>
              <a:buChar char="•"/>
            </a:pPr>
            <a:r>
              <a:rPr lang="en-IN" sz="1400" dirty="0"/>
              <a:t>[7] Guillaume </a:t>
            </a:r>
            <a:r>
              <a:rPr lang="en-IN" sz="1400" dirty="0" err="1"/>
              <a:t>Daval-Frerot</a:t>
            </a:r>
            <a:r>
              <a:rPr lang="en-IN" sz="1400" dirty="0"/>
              <a:t>,  </a:t>
            </a:r>
            <a:r>
              <a:rPr lang="en-IN" sz="1400" dirty="0" err="1"/>
              <a:t>Abdessalam</a:t>
            </a:r>
            <a:r>
              <a:rPr lang="en-IN" sz="1400" dirty="0"/>
              <a:t> </a:t>
            </a:r>
            <a:r>
              <a:rPr lang="en-IN" sz="1400" dirty="0" err="1"/>
              <a:t>Bouchekif</a:t>
            </a:r>
            <a:r>
              <a:rPr lang="en-IN" sz="1400" dirty="0"/>
              <a:t>, Anatole Moreau 2018, </a:t>
            </a:r>
            <a:r>
              <a:rPr lang="en-IN" sz="1400" dirty="0" err="1"/>
              <a:t>Epita</a:t>
            </a:r>
            <a:r>
              <a:rPr lang="en-IN" sz="1400" dirty="0"/>
              <a:t> at SemEval-2018 Task 1: Sentiment Analysis Using Transfer Learning Approach.</a:t>
            </a:r>
          </a:p>
          <a:p>
            <a:pPr>
              <a:buFont typeface="Arial" pitchFamily="34" charset="0"/>
              <a:buChar char="•"/>
            </a:pPr>
            <a:endParaRPr lang="en-IN" sz="1400" dirty="0"/>
          </a:p>
          <a:p>
            <a:endParaRPr lang="en-IN" sz="1400" dirty="0"/>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420789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Text Placeholder 2"/>
          <p:cNvSpPr>
            <a:spLocks noGrp="1"/>
          </p:cNvSpPr>
          <p:nvPr>
            <p:ph type="body" idx="1"/>
          </p:nvPr>
        </p:nvSpPr>
        <p:spPr/>
        <p:txBody>
          <a:bodyPr/>
          <a:lstStyle/>
          <a:p>
            <a:pPr>
              <a:buClrTx/>
              <a:buFont typeface="Arial" pitchFamily="34" charset="0"/>
              <a:buChar char="•"/>
            </a:pPr>
            <a:r>
              <a:rPr lang="en-IN" sz="1400" dirty="0"/>
              <a:t>[8] </a:t>
            </a:r>
            <a:r>
              <a:rPr lang="fi-FI" sz="1400" dirty="0"/>
              <a:t>A. Kalyani,  B. Premalatha, K.Ravi kiran 2018, </a:t>
            </a:r>
            <a:r>
              <a:rPr lang="en-IN" sz="1400" dirty="0"/>
              <a:t>Real Time Emotion Recognition from Facial Images using Raspberry Pi. </a:t>
            </a:r>
          </a:p>
          <a:p>
            <a:pPr>
              <a:buClrTx/>
              <a:buFont typeface="Arial" pitchFamily="34" charset="0"/>
              <a:buChar char="•"/>
            </a:pPr>
            <a:r>
              <a:rPr lang="en-IN" sz="1400" dirty="0"/>
              <a:t>[9] </a:t>
            </a:r>
            <a:r>
              <a:rPr lang="pt-BR" sz="1400" dirty="0"/>
              <a:t>David Zimbra,  </a:t>
            </a:r>
            <a:r>
              <a:rPr lang="en-IN" sz="1400" dirty="0"/>
              <a:t>Ahmed </a:t>
            </a:r>
            <a:r>
              <a:rPr lang="en-IN" sz="1400" dirty="0" err="1"/>
              <a:t>Abbasi</a:t>
            </a:r>
            <a:r>
              <a:rPr lang="en-IN" sz="1400" dirty="0"/>
              <a:t>, Daniel </a:t>
            </a:r>
            <a:r>
              <a:rPr lang="en-IN" sz="1400" dirty="0" err="1"/>
              <a:t>Zeng</a:t>
            </a:r>
            <a:r>
              <a:rPr lang="en-IN" sz="1400" dirty="0"/>
              <a:t>, </a:t>
            </a:r>
            <a:r>
              <a:rPr lang="en-IN" sz="1400" dirty="0" err="1"/>
              <a:t>Hsinchun</a:t>
            </a:r>
            <a:r>
              <a:rPr lang="en-IN" sz="1400" dirty="0"/>
              <a:t> Chen  2018, The State-of-the-Art in Twitter Sentiment Analysis: A Review and Benchmark Evaluation.</a:t>
            </a:r>
          </a:p>
          <a:p>
            <a:pPr>
              <a:buClrTx/>
              <a:buFont typeface="Arial" pitchFamily="34" charset="0"/>
              <a:buChar char="•"/>
            </a:pPr>
            <a:r>
              <a:rPr lang="en-IN" sz="1400" dirty="0"/>
              <a:t>[10] R. </a:t>
            </a:r>
            <a:r>
              <a:rPr lang="en-IN" sz="1400" dirty="0" err="1"/>
              <a:t>Cowie</a:t>
            </a:r>
            <a:r>
              <a:rPr lang="en-IN" sz="1400" dirty="0"/>
              <a:t>, E. Douglas-</a:t>
            </a:r>
            <a:r>
              <a:rPr lang="en-IN" sz="1400" dirty="0" err="1"/>
              <a:t>Cowie</a:t>
            </a:r>
            <a:r>
              <a:rPr lang="en-IN" sz="1400" dirty="0"/>
              <a:t>, N. </a:t>
            </a:r>
            <a:r>
              <a:rPr lang="en-IN" sz="1400" dirty="0" err="1"/>
              <a:t>Tsapatsoulis</a:t>
            </a:r>
            <a:r>
              <a:rPr lang="en-IN" sz="1400" dirty="0"/>
              <a:t>, G. </a:t>
            </a:r>
            <a:r>
              <a:rPr lang="en-IN" sz="1400" dirty="0" err="1"/>
              <a:t>Votsis</a:t>
            </a:r>
            <a:r>
              <a:rPr lang="en-IN" sz="1400" dirty="0"/>
              <a:t>, S. </a:t>
            </a:r>
            <a:r>
              <a:rPr lang="en-IN" sz="1400" dirty="0" err="1"/>
              <a:t>Kollias</a:t>
            </a:r>
            <a:r>
              <a:rPr lang="en-IN" sz="1400" dirty="0"/>
              <a:t>, W. </a:t>
            </a:r>
            <a:r>
              <a:rPr lang="en-IN" sz="1400" dirty="0" err="1"/>
              <a:t>Fellenz</a:t>
            </a:r>
            <a:r>
              <a:rPr lang="en-IN" sz="1400" dirty="0"/>
              <a:t>, </a:t>
            </a:r>
            <a:r>
              <a:rPr lang="en-IN" sz="1400" dirty="0" err="1"/>
              <a:t>J.G.Taylor</a:t>
            </a:r>
            <a:r>
              <a:rPr lang="en-IN" sz="1400" dirty="0"/>
              <a:t> 2001, Emotion Recognition in Human-Computer Interaction.</a:t>
            </a:r>
          </a:p>
          <a:p>
            <a:pPr>
              <a:buClrTx/>
              <a:buFont typeface="Arial" pitchFamily="34" charset="0"/>
              <a:buChar char="•"/>
            </a:pPr>
            <a:r>
              <a:rPr lang="en-IN" sz="1400" dirty="0"/>
              <a:t>[11] </a:t>
            </a:r>
            <a:r>
              <a:rPr lang="en-IN" sz="1400" dirty="0" err="1"/>
              <a:t>Abdalsamad</a:t>
            </a:r>
            <a:r>
              <a:rPr lang="en-IN" sz="1400" dirty="0"/>
              <a:t> </a:t>
            </a:r>
            <a:r>
              <a:rPr lang="en-IN" sz="1400" dirty="0" err="1"/>
              <a:t>Keramatfar</a:t>
            </a:r>
            <a:r>
              <a:rPr lang="en-IN" sz="1400" dirty="0"/>
              <a:t>, </a:t>
            </a:r>
            <a:r>
              <a:rPr lang="en-IN" sz="1400" dirty="0" err="1"/>
              <a:t>Hossein</a:t>
            </a:r>
            <a:r>
              <a:rPr lang="en-IN" sz="1400" dirty="0"/>
              <a:t> </a:t>
            </a:r>
            <a:r>
              <a:rPr lang="en-IN" sz="1400" dirty="0" err="1"/>
              <a:t>Amirkhani</a:t>
            </a:r>
            <a:r>
              <a:rPr lang="en-IN" sz="1400" dirty="0"/>
              <a:t> 2018, </a:t>
            </a:r>
            <a:r>
              <a:rPr lang="en-IN" sz="1400" dirty="0" err="1"/>
              <a:t>Bibliometrics</a:t>
            </a:r>
            <a:r>
              <a:rPr lang="en-IN" sz="1400" dirty="0"/>
              <a:t> of sentiment analysis literature.</a:t>
            </a:r>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14024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rgbClr val="0070C0"/>
                </a:solidFill>
              </a:rPr>
              <a:t>ABSTRACT</a:t>
            </a:r>
            <a:endParaRPr dirty="0">
              <a:solidFill>
                <a:srgbClr val="0070C0"/>
              </a:solidFill>
            </a:endParaRPr>
          </a:p>
        </p:txBody>
      </p:sp>
      <p:sp>
        <p:nvSpPr>
          <p:cNvPr id="76" name="Google Shape;76;p13"/>
          <p:cNvSpPr txBox="1"/>
          <p:nvPr/>
        </p:nvSpPr>
        <p:spPr>
          <a:xfrm>
            <a:off x="786150" y="2015412"/>
            <a:ext cx="7571700" cy="3331028"/>
          </a:xfrm>
          <a:prstGeom prst="rect">
            <a:avLst/>
          </a:prstGeom>
          <a:noFill/>
          <a:ln>
            <a:noFill/>
          </a:ln>
        </p:spPr>
        <p:txBody>
          <a:bodyPr spcFirstLastPara="1" wrap="square" lIns="91425" tIns="91425" rIns="91425" bIns="91425" anchor="t" anchorCtr="0">
            <a:noAutofit/>
          </a:bodyPr>
          <a:lstStyle/>
          <a:p>
            <a:pPr marL="285750" indent="-285750" algn="just">
              <a:buSzPct val="187000"/>
              <a:buFont typeface="Arial" panose="020B0604020202020204" pitchFamily="34" charset="0"/>
              <a:buChar char="•"/>
            </a:pPr>
            <a:r>
              <a:rPr lang="en-IN" sz="1600" dirty="0"/>
              <a:t>Any system which claims to be powered by Artificial Intelligence or NLP or Neural Network human like behaviour is achieved through Reinforced Learning which allows the system to make calculated decisions. </a:t>
            </a:r>
          </a:p>
          <a:p>
            <a:pPr marL="285750" indent="-285750" algn="just">
              <a:buSzPct val="187000"/>
              <a:buFont typeface="Arial" panose="020B0604020202020204" pitchFamily="34" charset="0"/>
              <a:buChar char="•"/>
            </a:pPr>
            <a:endParaRPr lang="en-IN" sz="1600" dirty="0"/>
          </a:p>
          <a:p>
            <a:pPr marL="285750" indent="-285750" algn="just">
              <a:buSzPct val="187000"/>
              <a:buFont typeface="Arial" panose="020B0604020202020204" pitchFamily="34" charset="0"/>
              <a:buChar char="•"/>
            </a:pPr>
            <a:r>
              <a:rPr lang="en-IN" sz="1600" dirty="0"/>
              <a:t>The term Neural Network refers to a specific type of paradigm that emulates the way synapses work in your brain. </a:t>
            </a:r>
            <a:endParaRPr lang="en-US" sz="1600" dirty="0"/>
          </a:p>
          <a:p>
            <a:pPr marL="285750" indent="-285750" algn="just">
              <a:buSzPct val="187000"/>
              <a:buFont typeface="Arial" panose="020B0604020202020204" pitchFamily="34" charset="0"/>
              <a:buChar char="•"/>
            </a:pPr>
            <a:endParaRPr lang="en-IN" sz="1600" dirty="0"/>
          </a:p>
          <a:p>
            <a:pPr marL="285750" indent="-285750" algn="just">
              <a:buSzPct val="187000"/>
              <a:buFont typeface="Arial" panose="020B0604020202020204" pitchFamily="34" charset="0"/>
              <a:buChar char="•"/>
            </a:pPr>
            <a:r>
              <a:rPr lang="en-IN" sz="1600" dirty="0"/>
              <a:t>Many of the smart systems incorporate functions of sensing, actuation, and control in order to describe and analyse a situation.</a:t>
            </a:r>
          </a:p>
          <a:p>
            <a:pPr marL="285750" indent="-285750" algn="just">
              <a:buSzPct val="187000"/>
              <a:buFont typeface="Arial" panose="020B0604020202020204" pitchFamily="34" charset="0"/>
              <a:buChar char="•"/>
            </a:pPr>
            <a:endParaRPr lang="en-IN" sz="1600" dirty="0"/>
          </a:p>
          <a:p>
            <a:pPr marL="285750" indent="-285750" algn="just">
              <a:buSzPct val="187000"/>
              <a:buFont typeface="Arial" panose="020B0604020202020204" pitchFamily="34" charset="0"/>
              <a:buChar char="•"/>
            </a:pPr>
            <a:r>
              <a:rPr lang="en-IN" sz="1600" dirty="0"/>
              <a:t>Hence the motivation to develop an intelligent system using advanced learning algorithms becomes today’s necessity.</a:t>
            </a:r>
          </a:p>
          <a:p>
            <a:pPr marL="285750" indent="-285750">
              <a:buFont typeface="Arial" panose="020B0604020202020204" pitchFamily="34" charset="0"/>
              <a:buChar char="•"/>
            </a:pPr>
            <a:endParaRPr lang="en-IN" dirty="0"/>
          </a:p>
        </p:txBody>
      </p:sp>
      <p:sp>
        <p:nvSpPr>
          <p:cNvPr id="79" name="Google Shape;79;p13"/>
          <p:cNvSpPr txBox="1">
            <a:spLocks noGrp="1"/>
          </p:cNvSpPr>
          <p:nvPr>
            <p:ph type="sldNum" idx="12"/>
          </p:nvPr>
        </p:nvSpPr>
        <p:spPr>
          <a:xfrm>
            <a:off x="74645" y="6333134"/>
            <a:ext cx="8878439" cy="525000"/>
          </a:xfrm>
          <a:prstGeom prst="rect">
            <a:avLst/>
          </a:prstGeom>
        </p:spPr>
        <p:txBody>
          <a:bodyPr spcFirstLastPara="1" wrap="square" lIns="91425" tIns="91425" rIns="91425" bIns="91425" anchor="t" anchorCtr="0">
            <a:noAutofit/>
          </a:bodyPr>
          <a:lstStyle/>
          <a:p>
            <a:pPr algn="l"/>
            <a:r>
              <a:rPr lang="en-IN" sz="1400" dirty="0"/>
              <a:t>Neural Developmental Intelligent System                                                                                                                                                        1                                                                                                                                             </a:t>
            </a:r>
            <a:endParaRPr lang="en" sz="1400" dirty="0"/>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6C7A1-31EE-4C0D-A8C6-AE1F01B4245B}"/>
              </a:ext>
            </a:extLst>
          </p:cNvPr>
          <p:cNvSpPr>
            <a:spLocks noGrp="1"/>
          </p:cNvSpPr>
          <p:nvPr>
            <p:ph type="title"/>
          </p:nvPr>
        </p:nvSpPr>
        <p:spPr>
          <a:xfrm>
            <a:off x="786149" y="410826"/>
            <a:ext cx="7947303" cy="662194"/>
          </a:xfrm>
        </p:spPr>
        <p:txBody>
          <a:bodyPr/>
          <a:lstStyle/>
          <a:p>
            <a:pPr algn="ctr"/>
            <a:r>
              <a:rPr lang="en-IN" dirty="0">
                <a:solidFill>
                  <a:srgbClr val="0070C0"/>
                </a:solidFill>
              </a:rPr>
              <a:t>OBJECTIVE</a:t>
            </a:r>
          </a:p>
        </p:txBody>
      </p:sp>
      <p:sp>
        <p:nvSpPr>
          <p:cNvPr id="3" name="Text Placeholder 2">
            <a:extLst>
              <a:ext uri="{FF2B5EF4-FFF2-40B4-BE49-F238E27FC236}">
                <a16:creationId xmlns:a16="http://schemas.microsoft.com/office/drawing/2014/main" xmlns="" id="{809579BC-6E18-418F-A13B-FF958F2C5A30}"/>
              </a:ext>
            </a:extLst>
          </p:cNvPr>
          <p:cNvSpPr>
            <a:spLocks noGrp="1"/>
          </p:cNvSpPr>
          <p:nvPr>
            <p:ph type="body" idx="1"/>
          </p:nvPr>
        </p:nvSpPr>
        <p:spPr>
          <a:xfrm>
            <a:off x="786136" y="1600200"/>
            <a:ext cx="7023585" cy="3848878"/>
          </a:xfrm>
        </p:spPr>
        <p:txBody>
          <a:bodyPr/>
          <a:lstStyle/>
          <a:p>
            <a:pPr algn="just">
              <a:buClrTx/>
              <a:buFont typeface="Arial" pitchFamily="34" charset="0"/>
              <a:buChar char="•"/>
            </a:pPr>
            <a:r>
              <a:rPr lang="en-IN" sz="1600" dirty="0">
                <a:latin typeface="+mn-lt"/>
              </a:rPr>
              <a:t>To train a model to make a sequence of decisions from the provided environment, the system uses reinforcement learning to employ all the trials and errors to come up with the emotion based solution. </a:t>
            </a:r>
          </a:p>
          <a:p>
            <a:pPr algn="just">
              <a:buClrTx/>
              <a:buFont typeface="Arial" pitchFamily="34" charset="0"/>
              <a:buChar char="•"/>
            </a:pPr>
            <a:endParaRPr lang="en-IN" sz="1600" dirty="0">
              <a:latin typeface="+mn-lt"/>
            </a:endParaRPr>
          </a:p>
          <a:p>
            <a:pPr algn="just">
              <a:buClrTx/>
              <a:buFont typeface="Arial" pitchFamily="34" charset="0"/>
              <a:buChar char="•"/>
            </a:pPr>
            <a:r>
              <a:rPr lang="en-IN" sz="1600" dirty="0">
                <a:latin typeface="+mn-lt"/>
              </a:rPr>
              <a:t>The goal is to maximize the overall efficiency of giving the smart results for user queries, by analysing the state of user and extracting features and by rewards or penalties for every iteration of user input</a:t>
            </a:r>
          </a:p>
        </p:txBody>
      </p:sp>
      <p:sp>
        <p:nvSpPr>
          <p:cNvPr id="7" name="Google Shape;79;p13">
            <a:extLst>
              <a:ext uri="{FF2B5EF4-FFF2-40B4-BE49-F238E27FC236}">
                <a16:creationId xmlns:a16="http://schemas.microsoft.com/office/drawing/2014/main" xmlns="" id="{D933603E-0A95-4176-B701-090A487FF2AD}"/>
              </a:ext>
            </a:extLst>
          </p:cNvPr>
          <p:cNvSpPr txBox="1">
            <a:spLocks/>
          </p:cNvSpPr>
          <p:nvPr/>
        </p:nvSpPr>
        <p:spPr>
          <a:xfrm>
            <a:off x="74645" y="6333134"/>
            <a:ext cx="9069355" cy="52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9pPr>
          </a:lstStyle>
          <a:p>
            <a:pPr algn="l"/>
            <a:r>
              <a:rPr lang="en-IN" sz="1400" dirty="0"/>
              <a:t>Neural Developmental Intelligent System                                                                                                                                                             4                                                                                                                                                                                                                                                                                           </a:t>
            </a:r>
          </a:p>
          <a:p>
            <a:pPr algn="l"/>
            <a:endParaRPr lang="en-IN" dirty="0"/>
          </a:p>
          <a:p>
            <a:pPr algn="l"/>
            <a:endParaRPr lang="en-IN" dirty="0"/>
          </a:p>
        </p:txBody>
      </p:sp>
    </p:spTree>
    <p:extLst>
      <p:ext uri="{BB962C8B-B14F-4D97-AF65-F5344CB8AC3E}">
        <p14:creationId xmlns:p14="http://schemas.microsoft.com/office/powerpoint/2010/main" val="2448317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INNOVATION</a:t>
            </a:r>
            <a:endParaRPr lang="en-IN" dirty="0"/>
          </a:p>
        </p:txBody>
      </p:sp>
      <p:sp>
        <p:nvSpPr>
          <p:cNvPr id="3" name="Text Placeholder 2"/>
          <p:cNvSpPr>
            <a:spLocks noGrp="1"/>
          </p:cNvSpPr>
          <p:nvPr>
            <p:ph type="body" idx="1"/>
          </p:nvPr>
        </p:nvSpPr>
        <p:spPr/>
        <p:txBody>
          <a:bodyPr/>
          <a:lstStyle/>
          <a:p>
            <a:pPr>
              <a:buClrTx/>
              <a:buFont typeface="Arial" pitchFamily="34" charset="0"/>
              <a:buChar char="•"/>
            </a:pPr>
            <a:r>
              <a:rPr lang="en-IN" sz="1800" dirty="0" smtClean="0"/>
              <a:t>A Computerized </a:t>
            </a:r>
            <a:r>
              <a:rPr lang="en-IN" sz="1800" dirty="0"/>
              <a:t>AI that tries and succeeds in representing, reasoning about the various events, and interpreting the data. </a:t>
            </a:r>
          </a:p>
          <a:p>
            <a:pPr>
              <a:buClrTx/>
              <a:buFont typeface="Arial" pitchFamily="34" charset="0"/>
              <a:buChar char="•"/>
            </a:pPr>
            <a:endParaRPr lang="en-IN" sz="1800" dirty="0"/>
          </a:p>
          <a:p>
            <a:pPr>
              <a:buClrTx/>
              <a:buFont typeface="Arial" pitchFamily="34" charset="0"/>
              <a:buChar char="•"/>
            </a:pPr>
            <a:r>
              <a:rPr lang="en-US" sz="1800" dirty="0"/>
              <a:t>Learns about the structure of the data, analyses the data to extract patterns and meaning, derive new information, and identify strategies and behaviors to act on the results of its </a:t>
            </a:r>
            <a:r>
              <a:rPr lang="en-US" sz="1800" dirty="0" smtClean="0"/>
              <a:t>analysis through reinforced learning methods.</a:t>
            </a:r>
            <a:endParaRPr lang="en-US" sz="1800" dirty="0"/>
          </a:p>
          <a:p>
            <a:pPr>
              <a:buClrTx/>
              <a:buFont typeface="Arial" pitchFamily="34" charset="0"/>
              <a:buChar char="•"/>
            </a:pPr>
            <a:endParaRPr lang="en-US" sz="1800" dirty="0"/>
          </a:p>
          <a:p>
            <a:pPr>
              <a:buClrTx/>
              <a:buFont typeface="Arial" pitchFamily="34" charset="0"/>
              <a:buChar char="•"/>
            </a:pPr>
            <a:r>
              <a:rPr lang="en-IN" sz="1800" dirty="0" smtClean="0"/>
              <a:t>The </a:t>
            </a:r>
            <a:r>
              <a:rPr lang="en-IN" sz="1800" dirty="0"/>
              <a:t>system </a:t>
            </a:r>
            <a:r>
              <a:rPr lang="en-IN" sz="1800" dirty="0" smtClean="0"/>
              <a:t>comes in a single form and </a:t>
            </a:r>
            <a:r>
              <a:rPr lang="en-IN" sz="1800" dirty="0"/>
              <a:t>aims </a:t>
            </a:r>
            <a:r>
              <a:rPr lang="en-IN" sz="1800" dirty="0" smtClean="0"/>
              <a:t>to work </a:t>
            </a:r>
            <a:r>
              <a:rPr lang="en-IN" sz="1800" dirty="0"/>
              <a:t>using integrated modules in the Offline Mode and </a:t>
            </a:r>
            <a:r>
              <a:rPr lang="en-IN" sz="1800" dirty="0" smtClean="0"/>
              <a:t>has </a:t>
            </a:r>
            <a:r>
              <a:rPr lang="en-IN" sz="1800" dirty="0"/>
              <a:t>many </a:t>
            </a:r>
            <a:r>
              <a:rPr lang="en-IN" sz="1800" dirty="0" smtClean="0"/>
              <a:t>directions, </a:t>
            </a:r>
            <a:r>
              <a:rPr lang="en-IN" sz="1800" dirty="0"/>
              <a:t>from controlling the situation-based answering considering facts, detecting the various emotions in text and possibly speech to processing huge data sets.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704341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6C7A1-31EE-4C0D-A8C6-AE1F01B4245B}"/>
              </a:ext>
            </a:extLst>
          </p:cNvPr>
          <p:cNvSpPr>
            <a:spLocks noGrp="1"/>
          </p:cNvSpPr>
          <p:nvPr>
            <p:ph type="title"/>
          </p:nvPr>
        </p:nvSpPr>
        <p:spPr>
          <a:xfrm>
            <a:off x="786149" y="410826"/>
            <a:ext cx="7947303" cy="811484"/>
          </a:xfrm>
        </p:spPr>
        <p:txBody>
          <a:bodyPr/>
          <a:lstStyle/>
          <a:p>
            <a:pPr algn="ctr"/>
            <a:r>
              <a:rPr lang="en-IN" dirty="0">
                <a:solidFill>
                  <a:srgbClr val="0070C0"/>
                </a:solidFill>
              </a:rPr>
              <a:t>PROPOSED METHODOLOGY</a:t>
            </a:r>
          </a:p>
        </p:txBody>
      </p:sp>
      <p:sp>
        <p:nvSpPr>
          <p:cNvPr id="3" name="Text Placeholder 2">
            <a:extLst>
              <a:ext uri="{FF2B5EF4-FFF2-40B4-BE49-F238E27FC236}">
                <a16:creationId xmlns:a16="http://schemas.microsoft.com/office/drawing/2014/main" xmlns="" id="{809579BC-6E18-418F-A13B-FF958F2C5A30}"/>
              </a:ext>
            </a:extLst>
          </p:cNvPr>
          <p:cNvSpPr>
            <a:spLocks noGrp="1"/>
          </p:cNvSpPr>
          <p:nvPr>
            <p:ph type="body" idx="1"/>
          </p:nvPr>
        </p:nvSpPr>
        <p:spPr>
          <a:xfrm>
            <a:off x="786136" y="1838130"/>
            <a:ext cx="7023585" cy="3797559"/>
          </a:xfrm>
        </p:spPr>
        <p:txBody>
          <a:bodyPr/>
          <a:lstStyle/>
          <a:p>
            <a:pPr algn="just">
              <a:buClrTx/>
              <a:buFont typeface="Arial" pitchFamily="34" charset="0"/>
              <a:buChar char="•"/>
            </a:pPr>
            <a:r>
              <a:rPr lang="en-IN" sz="1600" dirty="0">
                <a:latin typeface="+mn-lt"/>
              </a:rPr>
              <a:t>To compare the performance of the proposed system, multiple initial simulation of problems will be executed. The goal is to recognise the user query with maximum accuracy and respond accordingly, with related emotions and the adaption to the previous corrected user queries.</a:t>
            </a:r>
          </a:p>
          <a:p>
            <a:pPr algn="just">
              <a:buClrTx/>
              <a:buFont typeface="Arial" pitchFamily="34" charset="0"/>
              <a:buChar char="•"/>
            </a:pPr>
            <a:endParaRPr lang="en-IN" sz="1600" dirty="0">
              <a:latin typeface="+mn-lt"/>
            </a:endParaRPr>
          </a:p>
          <a:p>
            <a:pPr algn="just">
              <a:buClrTx/>
              <a:buFont typeface="Arial" pitchFamily="34" charset="0"/>
              <a:buChar char="•"/>
            </a:pPr>
            <a:r>
              <a:rPr lang="en-IN" sz="1600" dirty="0">
                <a:latin typeface="+mn-lt"/>
              </a:rPr>
              <a:t>The number of steps varies as the simulations are preformed and the semi supervised and supervised algorithm to derive the results and store them to the checkpoints database as a reward. The decisions will be made according to the steps proposed by the algorithm.</a:t>
            </a:r>
          </a:p>
        </p:txBody>
      </p:sp>
      <p:sp>
        <p:nvSpPr>
          <p:cNvPr id="7" name="Google Shape;79;p13">
            <a:extLst>
              <a:ext uri="{FF2B5EF4-FFF2-40B4-BE49-F238E27FC236}">
                <a16:creationId xmlns:a16="http://schemas.microsoft.com/office/drawing/2014/main" xmlns="" id="{D933603E-0A95-4176-B701-090A487FF2AD}"/>
              </a:ext>
            </a:extLst>
          </p:cNvPr>
          <p:cNvSpPr txBox="1">
            <a:spLocks/>
          </p:cNvSpPr>
          <p:nvPr/>
        </p:nvSpPr>
        <p:spPr>
          <a:xfrm>
            <a:off x="74645" y="6333134"/>
            <a:ext cx="9069355" cy="52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9pPr>
          </a:lstStyle>
          <a:p>
            <a:pPr algn="l"/>
            <a:r>
              <a:rPr lang="en-IN" sz="1400" dirty="0"/>
              <a:t>Neural Developmental Intelligent System                                                                                                                                                             8                                                                                                                                                                                                                                                                                          </a:t>
            </a:r>
          </a:p>
          <a:p>
            <a:pPr algn="l"/>
            <a:endParaRPr lang="en-IN" dirty="0"/>
          </a:p>
          <a:p>
            <a:pPr algn="l"/>
            <a:endParaRPr lang="en-IN" dirty="0"/>
          </a:p>
        </p:txBody>
      </p:sp>
    </p:spTree>
    <p:extLst>
      <p:ext uri="{BB962C8B-B14F-4D97-AF65-F5344CB8AC3E}">
        <p14:creationId xmlns:p14="http://schemas.microsoft.com/office/powerpoint/2010/main" val="2535473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PROPOSED SYSTEM</a:t>
            </a:r>
            <a:endParaRPr lang="en-IN" dirty="0"/>
          </a:p>
        </p:txBody>
      </p:sp>
      <p:sp>
        <p:nvSpPr>
          <p:cNvPr id="6" name="Text Placeholder 5"/>
          <p:cNvSpPr>
            <a:spLocks noGrp="1"/>
          </p:cNvSpPr>
          <p:nvPr>
            <p:ph type="body" idx="1"/>
          </p:nvPr>
        </p:nvSpPr>
        <p:spPr>
          <a:xfrm>
            <a:off x="786137" y="1399783"/>
            <a:ext cx="3675300" cy="4967700"/>
          </a:xfrm>
        </p:spPr>
        <p:txBody>
          <a:bodyPr/>
          <a:lstStyle/>
          <a:p>
            <a:r>
              <a:rPr lang="en-IN" dirty="0" smtClean="0"/>
              <a:t>Emotion Types:</a:t>
            </a:r>
            <a:endParaRPr lang="en-IN" dirty="0"/>
          </a:p>
        </p:txBody>
      </p:sp>
      <p:sp>
        <p:nvSpPr>
          <p:cNvPr id="7" name="Text Placeholder 6"/>
          <p:cNvSpPr>
            <a:spLocks noGrp="1"/>
          </p:cNvSpPr>
          <p:nvPr>
            <p:ph type="body" idx="2"/>
          </p:nvPr>
        </p:nvSpPr>
        <p:spPr/>
        <p:txBody>
          <a:bodyPr/>
          <a:lstStyle/>
          <a:p>
            <a:r>
              <a:rPr lang="en-IN" sz="1400" dirty="0"/>
              <a:t>The purpose of this system is to cover the foundational theories, methods, and supervised, semi-supervised algorithms and technologies involved in artificial intelligence.</a:t>
            </a:r>
          </a:p>
          <a:p>
            <a:endParaRPr lang="en-US" sz="1400" dirty="0"/>
          </a:p>
          <a:p>
            <a:r>
              <a:rPr lang="en-IN" sz="1400" dirty="0"/>
              <a:t>Modelling and building systems that can reason, solve problems, acquire and use knowledge, make decisions, and communicate in natural language.</a:t>
            </a:r>
          </a:p>
          <a:p>
            <a:endParaRPr lang="en-IN" sz="1400" dirty="0"/>
          </a:p>
          <a:p>
            <a:r>
              <a:rPr lang="en-IN" sz="1400" dirty="0"/>
              <a:t>Introduction of the science and engineering of intelligent systems, including the correspondence with natural cognitive systems and the design of smart tools acts as the primary purpose of this system.</a:t>
            </a:r>
            <a:endParaRPr lang="en-US" sz="1400" dirty="0"/>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8" name="Picture 7">
            <a:extLst>
              <a:ext uri="{FF2B5EF4-FFF2-40B4-BE49-F238E27FC236}">
                <a16:creationId xmlns:a16="http://schemas.microsoft.com/office/drawing/2014/main" xmlns="" id="{5BD56A5D-F840-4946-BB9F-7F4A656895CD}"/>
              </a:ext>
            </a:extLst>
          </p:cNvPr>
          <p:cNvPicPr>
            <a:picLocks noChangeAspect="1"/>
          </p:cNvPicPr>
          <p:nvPr/>
        </p:nvPicPr>
        <p:blipFill>
          <a:blip r:embed="rId2"/>
          <a:stretch>
            <a:fillRect/>
          </a:stretch>
        </p:blipFill>
        <p:spPr>
          <a:xfrm>
            <a:off x="953060" y="2027128"/>
            <a:ext cx="2897432" cy="4592877"/>
          </a:xfrm>
          <a:prstGeom prst="rect">
            <a:avLst/>
          </a:prstGeom>
        </p:spPr>
      </p:pic>
    </p:spTree>
    <p:extLst>
      <p:ext uri="{BB962C8B-B14F-4D97-AF65-F5344CB8AC3E}">
        <p14:creationId xmlns:p14="http://schemas.microsoft.com/office/powerpoint/2010/main" val="3249485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PLUTCHIK’S WHEEL OF EMOTIONS</a:t>
            </a:r>
            <a:endParaRPr lang="en-IN"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4" name="Content Placeholder 3">
            <a:extLst>
              <a:ext uri="{FF2B5EF4-FFF2-40B4-BE49-F238E27FC236}">
                <a16:creationId xmlns:a16="http://schemas.microsoft.com/office/drawing/2014/main" xmlns="" id="{AD19B529-30B6-42B2-B69E-8FEEB3980DF6}"/>
              </a:ext>
            </a:extLst>
          </p:cNvPr>
          <p:cNvPicPr>
            <a:picLocks noChangeAspect="1"/>
          </p:cNvPicPr>
          <p:nvPr/>
        </p:nvPicPr>
        <p:blipFill>
          <a:blip r:embed="rId2"/>
          <a:stretch>
            <a:fillRect/>
          </a:stretch>
        </p:blipFill>
        <p:spPr>
          <a:xfrm>
            <a:off x="2057445" y="1365338"/>
            <a:ext cx="5222547" cy="5295590"/>
          </a:xfrm>
          <a:prstGeom prst="rect">
            <a:avLst/>
          </a:prstGeom>
        </p:spPr>
      </p:pic>
    </p:spTree>
    <p:extLst>
      <p:ext uri="{BB962C8B-B14F-4D97-AF65-F5344CB8AC3E}">
        <p14:creationId xmlns:p14="http://schemas.microsoft.com/office/powerpoint/2010/main" val="111095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0BF57-4BFE-456C-9F6B-A8A7C22026C8}"/>
              </a:ext>
            </a:extLst>
          </p:cNvPr>
          <p:cNvSpPr>
            <a:spLocks noGrp="1"/>
          </p:cNvSpPr>
          <p:nvPr>
            <p:ph type="title"/>
          </p:nvPr>
        </p:nvSpPr>
        <p:spPr>
          <a:xfrm>
            <a:off x="786150" y="93307"/>
            <a:ext cx="7571700" cy="363893"/>
          </a:xfrm>
        </p:spPr>
        <p:txBody>
          <a:bodyPr/>
          <a:lstStyle/>
          <a:p>
            <a:pPr algn="ctr"/>
            <a:r>
              <a:rPr lang="en-IN" dirty="0">
                <a:solidFill>
                  <a:srgbClr val="0070C0"/>
                </a:solidFill>
              </a:rPr>
              <a:t>FLOW DIAGRAM</a:t>
            </a:r>
          </a:p>
        </p:txBody>
      </p:sp>
      <p:pic>
        <p:nvPicPr>
          <p:cNvPr id="7" name="Picture 6">
            <a:extLst>
              <a:ext uri="{FF2B5EF4-FFF2-40B4-BE49-F238E27FC236}">
                <a16:creationId xmlns:a16="http://schemas.microsoft.com/office/drawing/2014/main" xmlns="" id="{DE08C04E-2E76-49D8-8E48-3713A2587DB6}"/>
              </a:ext>
            </a:extLst>
          </p:cNvPr>
          <p:cNvPicPr>
            <a:picLocks noChangeAspect="1"/>
          </p:cNvPicPr>
          <p:nvPr/>
        </p:nvPicPr>
        <p:blipFill>
          <a:blip r:embed="rId2"/>
          <a:stretch>
            <a:fillRect/>
          </a:stretch>
        </p:blipFill>
        <p:spPr>
          <a:xfrm>
            <a:off x="2308486" y="457200"/>
            <a:ext cx="4913408" cy="6307493"/>
          </a:xfrm>
          <a:prstGeom prst="rect">
            <a:avLst/>
          </a:prstGeom>
        </p:spPr>
      </p:pic>
      <p:sp>
        <p:nvSpPr>
          <p:cNvPr id="8" name="Google Shape;79;p13">
            <a:extLst>
              <a:ext uri="{FF2B5EF4-FFF2-40B4-BE49-F238E27FC236}">
                <a16:creationId xmlns:a16="http://schemas.microsoft.com/office/drawing/2014/main" xmlns="" id="{0572CB88-409E-424E-BDF8-84F26899FC43}"/>
              </a:ext>
            </a:extLst>
          </p:cNvPr>
          <p:cNvSpPr txBox="1">
            <a:spLocks/>
          </p:cNvSpPr>
          <p:nvPr/>
        </p:nvSpPr>
        <p:spPr>
          <a:xfrm>
            <a:off x="74645" y="6494240"/>
            <a:ext cx="9069355" cy="363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9pPr>
          </a:lstStyle>
          <a:p>
            <a:pPr algn="l"/>
            <a:r>
              <a:rPr lang="en-IN" sz="1400" dirty="0"/>
              <a:t>Neural Developmental Intelligent System                                                                                                                                                             9                                                                                                                                                                                                                                                                                         </a:t>
            </a:r>
          </a:p>
          <a:p>
            <a:pPr algn="l"/>
            <a:endParaRPr lang="en-IN" dirty="0"/>
          </a:p>
          <a:p>
            <a:pPr algn="l"/>
            <a:endParaRPr lang="en-IN" dirty="0"/>
          </a:p>
        </p:txBody>
      </p:sp>
    </p:spTree>
    <p:extLst>
      <p:ext uri="{BB962C8B-B14F-4D97-AF65-F5344CB8AC3E}">
        <p14:creationId xmlns:p14="http://schemas.microsoft.com/office/powerpoint/2010/main" val="205083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6C7A1-31EE-4C0D-A8C6-AE1F01B4245B}"/>
              </a:ext>
            </a:extLst>
          </p:cNvPr>
          <p:cNvSpPr>
            <a:spLocks noGrp="1"/>
          </p:cNvSpPr>
          <p:nvPr>
            <p:ph type="title"/>
          </p:nvPr>
        </p:nvSpPr>
        <p:spPr>
          <a:xfrm>
            <a:off x="786149" y="410826"/>
            <a:ext cx="7947303" cy="774162"/>
          </a:xfrm>
        </p:spPr>
        <p:txBody>
          <a:bodyPr/>
          <a:lstStyle/>
          <a:p>
            <a:pPr algn="ctr"/>
            <a:r>
              <a:rPr lang="en-IN" dirty="0">
                <a:solidFill>
                  <a:srgbClr val="0070C0"/>
                </a:solidFill>
              </a:rPr>
              <a:t>EXPECTED OUTCOMES</a:t>
            </a:r>
          </a:p>
        </p:txBody>
      </p:sp>
      <p:sp>
        <p:nvSpPr>
          <p:cNvPr id="3" name="Text Placeholder 2">
            <a:extLst>
              <a:ext uri="{FF2B5EF4-FFF2-40B4-BE49-F238E27FC236}">
                <a16:creationId xmlns:a16="http://schemas.microsoft.com/office/drawing/2014/main" xmlns="" id="{809579BC-6E18-418F-A13B-FF958F2C5A30}"/>
              </a:ext>
            </a:extLst>
          </p:cNvPr>
          <p:cNvSpPr>
            <a:spLocks noGrp="1"/>
          </p:cNvSpPr>
          <p:nvPr>
            <p:ph type="body" idx="1"/>
          </p:nvPr>
        </p:nvSpPr>
        <p:spPr>
          <a:xfrm>
            <a:off x="786136" y="1894114"/>
            <a:ext cx="7023585" cy="3554964"/>
          </a:xfrm>
        </p:spPr>
        <p:txBody>
          <a:bodyPr/>
          <a:lstStyle/>
          <a:p>
            <a:pPr algn="just">
              <a:buClrTx/>
              <a:buFont typeface="Arial" pitchFamily="34" charset="0"/>
              <a:buChar char="•"/>
            </a:pPr>
            <a:r>
              <a:rPr lang="en-IN" sz="1600" dirty="0">
                <a:latin typeface="+mn-lt"/>
              </a:rPr>
              <a:t>The system is expected to make a clear-cut predictions and finding the optimal mapping of morphemes and identifying the class of morphemes. </a:t>
            </a:r>
          </a:p>
          <a:p>
            <a:pPr algn="just">
              <a:buClrTx/>
              <a:buFont typeface="Arial" pitchFamily="34" charset="0"/>
              <a:buChar char="•"/>
            </a:pPr>
            <a:endParaRPr lang="en-IN" sz="1600" dirty="0">
              <a:latin typeface="+mn-lt"/>
            </a:endParaRPr>
          </a:p>
          <a:p>
            <a:pPr algn="just">
              <a:buClrTx/>
              <a:buFont typeface="Arial" pitchFamily="34" charset="0"/>
              <a:buChar char="•"/>
            </a:pPr>
            <a:r>
              <a:rPr lang="en-IN" sz="1600" dirty="0">
                <a:latin typeface="+mn-lt"/>
              </a:rPr>
              <a:t>It makes sure that every bit of user query is processed and based on the training, the emotion is derived and respond to the user in minimal time, with smart suggestions/ requirements</a:t>
            </a:r>
          </a:p>
        </p:txBody>
      </p:sp>
      <p:sp>
        <p:nvSpPr>
          <p:cNvPr id="7" name="Google Shape;79;p13">
            <a:extLst>
              <a:ext uri="{FF2B5EF4-FFF2-40B4-BE49-F238E27FC236}">
                <a16:creationId xmlns:a16="http://schemas.microsoft.com/office/drawing/2014/main" xmlns="" id="{D933603E-0A95-4176-B701-090A487FF2AD}"/>
              </a:ext>
            </a:extLst>
          </p:cNvPr>
          <p:cNvSpPr txBox="1">
            <a:spLocks/>
          </p:cNvSpPr>
          <p:nvPr/>
        </p:nvSpPr>
        <p:spPr>
          <a:xfrm>
            <a:off x="74645" y="6333134"/>
            <a:ext cx="9069355" cy="52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9pPr>
          </a:lstStyle>
          <a:p>
            <a:pPr algn="l"/>
            <a:r>
              <a:rPr lang="en-IN" sz="1400" dirty="0"/>
              <a:t>Neural Developmental Intelligent System                                                                                                                                                            10                                                                                                                                                                                                                                                                                           </a:t>
            </a:r>
          </a:p>
          <a:p>
            <a:pPr algn="l"/>
            <a:endParaRPr lang="en-IN" dirty="0"/>
          </a:p>
          <a:p>
            <a:pPr algn="l"/>
            <a:endParaRPr lang="en-IN" dirty="0"/>
          </a:p>
        </p:txBody>
      </p:sp>
    </p:spTree>
    <p:extLst>
      <p:ext uri="{BB962C8B-B14F-4D97-AF65-F5344CB8AC3E}">
        <p14:creationId xmlns:p14="http://schemas.microsoft.com/office/powerpoint/2010/main" val="3313090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TotalTime>
  <Words>1106</Words>
  <Application>Microsoft Office PowerPoint</Application>
  <PresentationFormat>On-screen Show (4:3)</PresentationFormat>
  <Paragraphs>111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Source Sans Pro</vt:lpstr>
      <vt:lpstr>Roboto Slab</vt:lpstr>
      <vt:lpstr>Cordelia template</vt:lpstr>
      <vt:lpstr>BMS INSTITUTE OF TECHNOLOGY &amp; MANAGEMENT, YELAHANKA, BANGALORE. Department of Computer Science &amp; Engineering</vt:lpstr>
      <vt:lpstr>ABSTRACT</vt:lpstr>
      <vt:lpstr>OBJECTIVE</vt:lpstr>
      <vt:lpstr>   INNOVATION</vt:lpstr>
      <vt:lpstr>PROPOSED METHODOLOGY</vt:lpstr>
      <vt:lpstr>           PROPOSED SYSTEM</vt:lpstr>
      <vt:lpstr>  PLUTCHIK’S WHEEL OF EMOTIONS</vt:lpstr>
      <vt:lpstr>FLOW DIAGRAM</vt:lpstr>
      <vt:lpstr>EXPECTED OUTCOMES</vt:lpstr>
      <vt:lpstr>       APPLICATION</vt:lpstr>
      <vt:lpstr>RELEVANCE TO INDUSTRY</vt:lpstr>
      <vt:lpstr>         BUDGET</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BMS INSTITUTE OF TECHNOLOGY &amp; MANAGEMENT, YELAHANKA, BANGALORE. Department of Computer Science &amp; Engineering</dc:title>
  <dc:creator>ADARSH</dc:creator>
  <cp:lastModifiedBy>Bhargav</cp:lastModifiedBy>
  <cp:revision>42</cp:revision>
  <dcterms:modified xsi:type="dcterms:W3CDTF">2019-01-14T05:10:09Z</dcterms:modified>
</cp:coreProperties>
</file>