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285" r:id="rId2"/>
    <p:sldId id="310" r:id="rId3"/>
    <p:sldId id="311" r:id="rId4"/>
    <p:sldId id="312" r:id="rId5"/>
    <p:sldId id="315" r:id="rId6"/>
    <p:sldId id="316" r:id="rId7"/>
    <p:sldId id="317" r:id="rId8"/>
    <p:sldId id="313" r:id="rId9"/>
    <p:sldId id="318" r:id="rId10"/>
    <p:sldId id="319" r:id="rId11"/>
    <p:sldId id="320" r:id="rId12"/>
  </p:sldIdLst>
  <p:sldSz cx="9144000" cy="6858000" type="screen4x3"/>
  <p:notesSz cx="6858000" cy="9144000"/>
  <p:embeddedFontLst>
    <p:embeddedFont>
      <p:font typeface="Roboto Slab" panose="020B0604020202020204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7E69104-9706-4E09-9F0E-F1807B334CFE}">
          <p14:sldIdLst/>
        </p14:section>
        <p14:section name="Untitled Section" id="{2C5553D2-6668-494B-BED4-14A20125B5DE}">
          <p14:sldIdLst>
            <p14:sldId id="285"/>
            <p14:sldId id="310"/>
            <p14:sldId id="311"/>
            <p14:sldId id="312"/>
            <p14:sldId id="315"/>
            <p14:sldId id="316"/>
            <p14:sldId id="317"/>
            <p14:sldId id="313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42DE2F-4B6D-4003-A1A2-7F0BF6DEC256}">
  <a:tblStyle styleId="{9B42DE2F-4B6D-4003-A1A2-7F0BF6DEC2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Emotion Perception using Reinforcement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46BBF-A732-4EC4-B7FF-A71348E1C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262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0231216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17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08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3532340" y="6433342"/>
            <a:ext cx="5458322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-IN" dirty="0"/>
              <a:t>Emotion Perception using Reinforcement Learning </a:t>
            </a:r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4208745" y="6445868"/>
            <a:ext cx="4744339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r>
              <a:rPr lang="en" dirty="0"/>
              <a:t> Emotion Perception using Reinforcement Learning </a:t>
            </a:r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4674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6427" y="6433342"/>
            <a:ext cx="4656657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IN" dirty="0"/>
              <a:t>Emotion Perception using Reinforcement Learning </a:t>
            </a:r>
            <a:fld id="{00000000-1234-1234-1234-123412341234}" type="slidenum">
              <a:rPr lang="en-IN" smtClean="0"/>
              <a:pPr/>
              <a:t>‹#›</a:t>
            </a:fld>
            <a:endParaRPr lang="en-I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2E9A-03A3-41AF-A49F-7B456B5827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38130" y="410826"/>
            <a:ext cx="7007290" cy="936900"/>
          </a:xfrm>
        </p:spPr>
        <p:txBody>
          <a:bodyPr/>
          <a:lstStyle/>
          <a:p>
            <a:pPr algn="ctr"/>
            <a:r>
              <a:rPr lang="en-US" kern="1200" dirty="0">
                <a:solidFill>
                  <a:schemeClr val="tx1"/>
                </a:solidFill>
              </a:rPr>
              <a:t>BMS INSTITUTE OF TECHNOLOGY &amp; MANAGEMENT, YELAHANKA, BANGALORE.</a:t>
            </a:r>
            <a:br>
              <a:rPr lang="en-IN" kern="1200" dirty="0">
                <a:solidFill>
                  <a:schemeClr val="tx1"/>
                </a:solidFill>
              </a:rPr>
            </a:br>
            <a:r>
              <a:rPr lang="en-US" kern="1200" dirty="0">
                <a:solidFill>
                  <a:schemeClr val="tx1"/>
                </a:solidFill>
              </a:rPr>
              <a:t>Department of Computer Science &amp; Engineering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69C69-D202-4A1C-B181-0B94B1BD32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1" y="45587"/>
            <a:ext cx="1453515" cy="1302139"/>
          </a:xfrm>
          <a:prstGeom prst="rect">
            <a:avLst/>
          </a:prstGeom>
        </p:spPr>
      </p:pic>
      <p:sp>
        <p:nvSpPr>
          <p:cNvPr id="5" name="Google Shape;852;p40">
            <a:extLst>
              <a:ext uri="{FF2B5EF4-FFF2-40B4-BE49-F238E27FC236}">
                <a16:creationId xmlns:a16="http://schemas.microsoft.com/office/drawing/2014/main" id="{DDA10441-4BEF-49DB-A81F-85F971BB0E55}"/>
              </a:ext>
            </a:extLst>
          </p:cNvPr>
          <p:cNvSpPr txBox="1"/>
          <p:nvPr/>
        </p:nvSpPr>
        <p:spPr>
          <a:xfrm>
            <a:off x="221920" y="1347726"/>
            <a:ext cx="8731163" cy="471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70C0"/>
                </a:solidFill>
                <a:sym typeface="Source Sans Pro"/>
              </a:rPr>
              <a:t>EMOTION PERCEPTION USING REINFORCEMENT LEARNING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ym typeface="Source Sans Pro"/>
              </a:rPr>
              <a:t>Adarsh Kumar Sah (1BY15CS006)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ym typeface="Source Sans Pro"/>
              </a:rPr>
              <a:t>Bhargav Sagiraju (1BY15CS016)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ym typeface="Source Sans Pro"/>
              </a:rPr>
              <a:t>Chandrashekar S (1BY15CS020)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ym typeface="Source Sans P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ym typeface="Source Sans Pro"/>
              </a:rPr>
              <a:t>Under the guidance of </a:t>
            </a:r>
          </a:p>
          <a:p>
            <a:pPr lvl="0" algn="ctr">
              <a:lnSpc>
                <a:spcPct val="115000"/>
              </a:lnSpc>
            </a:pPr>
            <a:r>
              <a:rPr lang="en-IN" sz="2000" b="1" dirty="0">
                <a:sym typeface="Source Sans Pro"/>
              </a:rPr>
              <a:t>Dr. THIPPESWAMY.G</a:t>
            </a:r>
          </a:p>
          <a:p>
            <a:pPr lvl="0" algn="ctr">
              <a:lnSpc>
                <a:spcPct val="115000"/>
              </a:lnSpc>
            </a:pPr>
            <a:r>
              <a:rPr lang="en-IN" sz="1800" dirty="0">
                <a:sym typeface="Source Sans Pro"/>
              </a:rPr>
              <a:t>Professor and Dean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ym typeface="Source Sans Pr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776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dirty="0"/>
              <a:t>WORK IN PROGRESS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IN" sz="1600" b="1" dirty="0">
                <a:latin typeface="+mn-lt"/>
              </a:rPr>
              <a:t>1. Dynamic Emotion Perception: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The system will be able to detect 8 core emotion types from speech and text: Joy, Trust, Fear, Surprise, Sadness, Disgust, Anger and Anticipation.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Similar logistics will be applied to facial patterns or visual inputs.</a:t>
            </a:r>
          </a:p>
          <a:p>
            <a:pPr marL="38100" indent="0">
              <a:buClrTx/>
              <a:buNone/>
            </a:pPr>
            <a:endParaRPr lang="en-IN" sz="1600" dirty="0">
              <a:latin typeface="+mn-lt"/>
            </a:endParaRPr>
          </a:p>
          <a:p>
            <a:pPr marL="38100" indent="0">
              <a:buClrTx/>
              <a:buNone/>
            </a:pPr>
            <a:r>
              <a:rPr lang="en-IN" sz="1600" b="1" dirty="0">
                <a:latin typeface="+mn-lt"/>
              </a:rPr>
              <a:t>2. Hardware Integration: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The entire system will be flashed onto a Raspberry Pi 3B+ and will offload the processing to the MOVIDIUS stick.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The system will integrate various sensors such as speech and camera modules to detect user input. </a:t>
            </a:r>
          </a:p>
          <a:p>
            <a:pPr marL="38100" indent="0">
              <a:buClrTx/>
              <a:buNone/>
            </a:pPr>
            <a:endParaRPr lang="en-IN" sz="1600" dirty="0">
              <a:latin typeface="+mn-lt"/>
            </a:endParaRPr>
          </a:p>
          <a:p>
            <a:pPr marL="38100" indent="0">
              <a:buClrTx/>
              <a:buNone/>
            </a:pPr>
            <a:r>
              <a:rPr lang="en-IN" sz="1600" b="1" dirty="0">
                <a:latin typeface="+mn-lt"/>
              </a:rPr>
              <a:t>3. Code Modularization: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The code will be fully connected across individual modules to allow the full computation of the current system and existing modules will be scaled to allow faster convergence.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" y="6445868"/>
            <a:ext cx="8953084" cy="525000"/>
          </a:xfrm>
        </p:spPr>
        <p:txBody>
          <a:bodyPr/>
          <a:lstStyle/>
          <a:p>
            <a:pPr lvl="0"/>
            <a:r>
              <a:rPr lang="en" dirty="0"/>
              <a:t>Emotion Perception using Reinforcement Learning                                                                                                                                                </a:t>
            </a:r>
            <a:fld id="{00000000-1234-1234-1234-123412341234}" type="slidenum">
              <a:rPr lang="en" smtClean="0"/>
              <a:pPr lvl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2585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00185" y="1360350"/>
            <a:ext cx="5807400" cy="3146336"/>
          </a:xfrm>
        </p:spPr>
        <p:txBody>
          <a:bodyPr/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2183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Emotion Perception is the process of identifying emotions from text, speech or visuals using reinforced learning to allow its decision making. </a:t>
            </a:r>
          </a:p>
          <a:p>
            <a:pPr>
              <a:buClrTx/>
              <a:buFont typeface="Arial" pitchFamily="34" charset="0"/>
              <a:buChar char="•"/>
            </a:pPr>
            <a:endParaRPr lang="en-IN" sz="1600" dirty="0">
              <a:latin typeface="+mn-lt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The model is trained to make a sequence of decisions from the provided environment, it uses reinforcement learning to observe all the trial and error scenarios to come up with the emotion-based solution.</a:t>
            </a:r>
          </a:p>
          <a:p>
            <a:pPr>
              <a:buClrTx/>
              <a:buFont typeface="Arial" pitchFamily="34" charset="0"/>
              <a:buChar char="•"/>
            </a:pPr>
            <a:endParaRPr lang="en-IN" sz="1600" dirty="0">
              <a:latin typeface="+mn-lt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It consists of several interconnected systems like ANNs, LSTMs and Reward Systems to pipeline the processes involved to deliver the final outcome.</a:t>
            </a:r>
          </a:p>
          <a:p>
            <a:pPr>
              <a:buClrTx/>
              <a:buFont typeface="Arial" pitchFamily="34" charset="0"/>
              <a:buChar char="•"/>
            </a:pPr>
            <a:endParaRPr lang="en-IN" sz="1600" dirty="0">
              <a:latin typeface="+mn-lt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The goal of the proposed system is to recognise the user query with maximum accuracy and respond accordingly, with related emotions and the adaption to the previous corrected user queries</a:t>
            </a:r>
            <a:r>
              <a:rPr lang="en-IN" sz="1600" dirty="0"/>
              <a:t>.</a:t>
            </a:r>
            <a:r>
              <a:rPr lang="en-IN" sz="1600" dirty="0">
                <a:latin typeface="+mn-lt"/>
              </a:rPr>
              <a:t> </a:t>
            </a:r>
          </a:p>
          <a:p>
            <a:endParaRPr lang="en-IN" sz="1600" dirty="0">
              <a:latin typeface="+mn-lt"/>
            </a:endParaRPr>
          </a:p>
          <a:p>
            <a:endParaRPr lang="en-IN" sz="16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1" y="6445868"/>
            <a:ext cx="8953084" cy="525000"/>
          </a:xfrm>
        </p:spPr>
        <p:txBody>
          <a:bodyPr/>
          <a:lstStyle/>
          <a:p>
            <a:pPr lvl="0"/>
            <a:r>
              <a:rPr lang="en" dirty="0"/>
              <a:t>Emotion Perception using Reinforcement Learning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" smtClean="0"/>
              <a:pPr lvl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147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dirty="0"/>
              <a:t>DESIGN SPECIFICATION ANALYSIS</a:t>
            </a:r>
            <a:br>
              <a:rPr lang="en-IN" sz="2400" dirty="0"/>
            </a:br>
            <a:r>
              <a:rPr lang="en-IN" sz="2400" dirty="0"/>
              <a:t>DETAILED DESIGN ANALYSIS: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IN" sz="1600" dirty="0">
                <a:latin typeface="+mn-lt"/>
              </a:rPr>
              <a:t>The system is mainly divided into 3 subsystems: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Application module/Interface,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Inventory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Database</a:t>
            </a:r>
          </a:p>
          <a:p>
            <a:pPr>
              <a:buClrTx/>
              <a:buFont typeface="Arial" pitchFamily="34" charset="0"/>
              <a:buChar char="•"/>
            </a:pPr>
            <a:endParaRPr lang="en-IN" sz="1600" dirty="0">
              <a:latin typeface="+mn-lt"/>
            </a:endParaRPr>
          </a:p>
          <a:p>
            <a:pPr marL="38100" indent="0">
              <a:buNone/>
            </a:pPr>
            <a:r>
              <a:rPr lang="en-IN" sz="1600" b="1" dirty="0">
                <a:latin typeface="+mn-lt"/>
              </a:rPr>
              <a:t>Application Module/Interface:</a:t>
            </a:r>
            <a:endParaRPr lang="en-IN" sz="1600" dirty="0">
              <a:latin typeface="+mn-lt"/>
            </a:endParaRPr>
          </a:p>
          <a:p>
            <a:pPr lvl="0"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It keeps track of the conversations.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Separate module stores the processed &amp; analysed information in JSON format.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It can open three different windows based on the mode selected by the user (text, speech, visual).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Further, a raspberry pi module will be used to take inputs in the form of text, speech and visuals.</a:t>
            </a:r>
          </a:p>
          <a:p>
            <a:pPr>
              <a:buClrTx/>
              <a:buFont typeface="Arial" pitchFamily="34" charset="0"/>
              <a:buChar char="•"/>
            </a:pPr>
            <a:endParaRPr lang="en-IN" sz="16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" y="6445868"/>
            <a:ext cx="8953084" cy="525000"/>
          </a:xfrm>
        </p:spPr>
        <p:txBody>
          <a:bodyPr/>
          <a:lstStyle/>
          <a:p>
            <a:pPr lvl="0"/>
            <a:r>
              <a:rPr lang="en" dirty="0"/>
              <a:t>Emotion Perception using Reinforcement Learning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" smtClean="0"/>
              <a:pPr lvl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3218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045" y="742815"/>
            <a:ext cx="7571700" cy="4764900"/>
          </a:xfrm>
        </p:spPr>
        <p:txBody>
          <a:bodyPr/>
          <a:lstStyle/>
          <a:p>
            <a:pPr marL="38100" indent="0">
              <a:buNone/>
            </a:pPr>
            <a:r>
              <a:rPr lang="en-IN" sz="1600" b="1" dirty="0">
                <a:latin typeface="+mn-lt"/>
              </a:rPr>
              <a:t>Database:</a:t>
            </a:r>
            <a:endParaRPr lang="en-IN" sz="1600" dirty="0">
              <a:latin typeface="+mn-lt"/>
            </a:endParaRPr>
          </a:p>
          <a:p>
            <a:pPr lvl="0"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Uses SQLite 3 for faster retrieval of structured data and django for maintenance.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It doesn’t hold the training data but maps the processed results every time.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It makes use of hierarchical file format.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After a level of training is completed, a MOVIDIUS stick is used to enhance the processing which is inserted to the Raspberry pi module.</a:t>
            </a:r>
          </a:p>
          <a:p>
            <a:pPr marL="38100" indent="0">
              <a:buNone/>
            </a:pPr>
            <a:r>
              <a:rPr lang="en-IN" sz="1600" b="1" dirty="0">
                <a:latin typeface="+mn-lt"/>
              </a:rPr>
              <a:t> </a:t>
            </a:r>
            <a:endParaRPr lang="en-IN" sz="1600" dirty="0">
              <a:latin typeface="+mn-lt"/>
            </a:endParaRPr>
          </a:p>
          <a:p>
            <a:pPr marL="38100" indent="0">
              <a:buNone/>
            </a:pPr>
            <a:r>
              <a:rPr lang="en-IN" sz="1600" b="1" dirty="0">
                <a:latin typeface="+mn-lt"/>
              </a:rPr>
              <a:t>Inventory:</a:t>
            </a:r>
            <a:endParaRPr lang="en-IN" sz="1600" dirty="0">
              <a:latin typeface="+mn-lt"/>
            </a:endParaRPr>
          </a:p>
          <a:p>
            <a:pPr lvl="0"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Offers a user-friendly interaction between the user and the system, with multiple options for interaction in different platforms.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The System can be used as a web localhost or as a compiled script on a pc or a hardware module (Raspberry pi).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IN" sz="1600" dirty="0">
                <a:latin typeface="+mn-lt"/>
              </a:rPr>
              <a:t>Raspberry pi comes with a digital display which helps track the inputs and the computations happening as well as the output can be checked.</a:t>
            </a:r>
          </a:p>
          <a:p>
            <a:pPr marL="38100" indent="0">
              <a:buNone/>
            </a:pPr>
            <a:endParaRPr lang="en-IN" sz="16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" y="6445868"/>
            <a:ext cx="8953084" cy="525000"/>
          </a:xfrm>
        </p:spPr>
        <p:txBody>
          <a:bodyPr/>
          <a:lstStyle/>
          <a:p>
            <a:pPr lvl="0"/>
            <a:r>
              <a:rPr lang="en" dirty="0"/>
              <a:t>Emotion Perception using Reinforcement Learning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" smtClean="0"/>
              <a:pPr lvl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7986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sz="2400" dirty="0"/>
            </a:br>
            <a:r>
              <a:rPr lang="en-IN" sz="2400" dirty="0"/>
              <a:t>HIGH LEVEL DESIGN ANALYSIS:</a:t>
            </a:r>
            <a:br>
              <a:rPr lang="en-IN" sz="2400" dirty="0"/>
            </a:br>
            <a:r>
              <a:rPr lang="en-IN" sz="2400" dirty="0"/>
              <a:t>ARCHITECTURAL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" y="6445868"/>
            <a:ext cx="8953084" cy="525000"/>
          </a:xfrm>
        </p:spPr>
        <p:txBody>
          <a:bodyPr/>
          <a:lstStyle/>
          <a:p>
            <a:pPr lvl="0"/>
            <a:r>
              <a:rPr lang="en" dirty="0"/>
              <a:t>Emotion Perception using Reinforcement Learning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" smtClean="0"/>
              <a:pPr lvl="0"/>
              <a:t>5</a:t>
            </a:fld>
            <a:endParaRPr lang="e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42" y="1590806"/>
            <a:ext cx="6572825" cy="4861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96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7486" y="-237994"/>
            <a:ext cx="7571700" cy="936900"/>
          </a:xfrm>
        </p:spPr>
        <p:txBody>
          <a:bodyPr/>
          <a:lstStyle/>
          <a:p>
            <a:pPr algn="ctr"/>
            <a:r>
              <a:rPr lang="en-IN" sz="2400" dirty="0"/>
              <a:t>COMPONENT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6561445"/>
            <a:ext cx="9003189" cy="525000"/>
          </a:xfrm>
        </p:spPr>
        <p:txBody>
          <a:bodyPr/>
          <a:lstStyle/>
          <a:p>
            <a:pPr lvl="0"/>
            <a:r>
              <a:rPr lang="en" dirty="0"/>
              <a:t>Emotion Perception using Reinforcement Learning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" smtClean="0"/>
              <a:pPr lvl="0"/>
              <a:t>6</a:t>
            </a:fld>
            <a:endParaRPr lang="e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22" y="789140"/>
            <a:ext cx="5356338" cy="5772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30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0" y="0"/>
            <a:ext cx="7571700" cy="936900"/>
          </a:xfrm>
        </p:spPr>
        <p:txBody>
          <a:bodyPr/>
          <a:lstStyle/>
          <a:p>
            <a:pPr algn="ctr"/>
            <a:r>
              <a:rPr lang="en-IN" sz="2400" dirty="0"/>
              <a:t>BEHAVIORAL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" y="6445868"/>
            <a:ext cx="8953084" cy="525000"/>
          </a:xfrm>
        </p:spPr>
        <p:txBody>
          <a:bodyPr/>
          <a:lstStyle/>
          <a:p>
            <a:pPr lvl="0"/>
            <a:r>
              <a:rPr lang="en" dirty="0"/>
              <a:t>Emotion Perception using Reinforcement Learning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" smtClean="0"/>
              <a:pPr lvl="0"/>
              <a:t>7</a:t>
            </a:fld>
            <a:endParaRPr lang="e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31" y="1265129"/>
            <a:ext cx="7299333" cy="4924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30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1098" y="-313151"/>
            <a:ext cx="7571700" cy="936900"/>
          </a:xfrm>
        </p:spPr>
        <p:txBody>
          <a:bodyPr/>
          <a:lstStyle/>
          <a:p>
            <a:pPr algn="ctr"/>
            <a:r>
              <a:rPr lang="en-IN" sz="2400" dirty="0"/>
              <a:t>PROCESS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0" y="6503800"/>
            <a:ext cx="8990662" cy="525000"/>
          </a:xfrm>
        </p:spPr>
        <p:txBody>
          <a:bodyPr/>
          <a:lstStyle/>
          <a:p>
            <a:pPr lvl="0"/>
            <a:r>
              <a:rPr lang="en" dirty="0"/>
              <a:t>Emotion Perception using Reinforcement Learning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" smtClean="0"/>
              <a:pPr lvl="0"/>
              <a:t>8</a:t>
            </a:fld>
            <a:endParaRPr lang="e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12" y="563672"/>
            <a:ext cx="4470381" cy="5924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99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227" y="-350729"/>
            <a:ext cx="7571700" cy="936900"/>
          </a:xfrm>
        </p:spPr>
        <p:txBody>
          <a:bodyPr/>
          <a:lstStyle/>
          <a:p>
            <a:pPr algn="ctr"/>
            <a:r>
              <a:rPr lang="en-IN" sz="2400" dirty="0"/>
              <a:t>EXPERIMENTATION AND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1227" y="605028"/>
            <a:ext cx="7571700" cy="4764900"/>
          </a:xfrm>
        </p:spPr>
        <p:txBody>
          <a:bodyPr/>
          <a:lstStyle/>
          <a:p>
            <a:pPr marL="38100" indent="0">
              <a:buNone/>
            </a:pPr>
            <a:r>
              <a:rPr lang="en-IN" sz="1600" b="1" dirty="0">
                <a:latin typeface="+mn-lt"/>
              </a:rPr>
              <a:t>SCREENSHOTS:</a:t>
            </a:r>
          </a:p>
          <a:p>
            <a:endParaRPr lang="en-IN" sz="16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" y="6445868"/>
            <a:ext cx="8953084" cy="525000"/>
          </a:xfrm>
        </p:spPr>
        <p:txBody>
          <a:bodyPr/>
          <a:lstStyle/>
          <a:p>
            <a:pPr lvl="0"/>
            <a:r>
              <a:rPr lang="en" dirty="0"/>
              <a:t>Emotion Perception using Reinforcement Learning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n" smtClean="0"/>
              <a:pPr lvl="0"/>
              <a:t>9</a:t>
            </a:fld>
            <a:endParaRPr lang="en" dirty="0"/>
          </a:p>
        </p:txBody>
      </p:sp>
      <p:pic>
        <p:nvPicPr>
          <p:cNvPr id="1030" name="Picture 6" descr="C:\Users\Bhargav\Desktop\eptsrl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2" y="1141436"/>
            <a:ext cx="4832959" cy="256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hargav\Desktop\eptsrl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781" y="1228955"/>
            <a:ext cx="3819155" cy="23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hargav\Desktop\eptsrl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2" y="3705262"/>
            <a:ext cx="5020849" cy="240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hargav\Desktop\eptsrl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76" y="3623849"/>
            <a:ext cx="2768254" cy="266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934761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507</Words>
  <Application>Microsoft Office PowerPoint</Application>
  <PresentationFormat>On-screen Show (4:3)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Slab</vt:lpstr>
      <vt:lpstr>Source Sans Pro</vt:lpstr>
      <vt:lpstr>Arial</vt:lpstr>
      <vt:lpstr>Cordelia template</vt:lpstr>
      <vt:lpstr>BMS INSTITUTE OF TECHNOLOGY &amp; MANAGEMENT, YELAHANKA, BANGALORE. Department of Computer Science &amp; Engineering</vt:lpstr>
      <vt:lpstr>INTRODUCTION</vt:lpstr>
      <vt:lpstr>DESIGN SPECIFICATION ANALYSIS DETAILED DESIGN ANALYSIS:</vt:lpstr>
      <vt:lpstr> </vt:lpstr>
      <vt:lpstr> HIGH LEVEL DESIGN ANALYSIS: ARCHITECTURAL DESIGN</vt:lpstr>
      <vt:lpstr>COMPONENT DESIGN</vt:lpstr>
      <vt:lpstr>BEHAVIORAL DESIGN</vt:lpstr>
      <vt:lpstr>PROCESS FLOWCHART</vt:lpstr>
      <vt:lpstr>EXPERIMENTATION AND OPTIMIZATION</vt:lpstr>
      <vt:lpstr>WORK IN PROGRESS</vt:lpstr>
      <vt:lpstr>  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 INSTITUTE OF TECHNOLOGY &amp; MANAGEMENT, YELAHANKA, BANGALORE. Department of Computer Science &amp; Engineering</dc:title>
  <dc:creator>ADARSH</dc:creator>
  <cp:lastModifiedBy>ADARSH KUMAR SAH</cp:lastModifiedBy>
  <cp:revision>62</cp:revision>
  <dcterms:modified xsi:type="dcterms:W3CDTF">2019-02-17T20:31:08Z</dcterms:modified>
</cp:coreProperties>
</file>