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60" r:id="rId5"/>
    <p:sldId id="272" r:id="rId6"/>
    <p:sldId id="266" r:id="rId7"/>
    <p:sldId id="261" r:id="rId8"/>
    <p:sldId id="268" r:id="rId9"/>
    <p:sldId id="269" r:id="rId10"/>
    <p:sldId id="270" r:id="rId11"/>
    <p:sldId id="267"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Neural Developmental Intelligent System </a:t>
            </a:r>
            <a:endParaRPr lang="en-US" dirty="0"/>
          </a:p>
        </p:txBody>
      </p:sp>
      <p:sp>
        <p:nvSpPr>
          <p:cNvPr id="3" name="Subtitle 2"/>
          <p:cNvSpPr>
            <a:spLocks noGrp="1"/>
          </p:cNvSpPr>
          <p:nvPr>
            <p:ph type="subTitle" idx="1"/>
          </p:nvPr>
        </p:nvSpPr>
        <p:spPr/>
        <p:txBody>
          <a:bodyPr/>
          <a:lstStyle/>
          <a:p>
            <a:r>
              <a:rPr lang="en-IN" b="1" dirty="0"/>
              <a:t>Research, Application-based Project</a:t>
            </a:r>
            <a:endParaRPr lang="en-US" dirty="0"/>
          </a:p>
        </p:txBody>
      </p:sp>
    </p:spTree>
    <p:extLst>
      <p:ext uri="{BB962C8B-B14F-4D97-AF65-F5344CB8AC3E}">
        <p14:creationId xmlns:p14="http://schemas.microsoft.com/office/powerpoint/2010/main" val="292127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07" y="673847"/>
            <a:ext cx="8911687" cy="1280890"/>
          </a:xfrm>
        </p:spPr>
        <p:txBody>
          <a:bodyPr/>
          <a:lstStyle/>
          <a:p>
            <a:r>
              <a:rPr lang="en-US" b="1" dirty="0"/>
              <a:t>Software </a:t>
            </a:r>
            <a:r>
              <a:rPr lang="en-US" b="1" dirty="0" smtClean="0"/>
              <a:t>Requirements</a:t>
            </a:r>
            <a:endParaRPr lang="en-US" b="1" dirty="0"/>
          </a:p>
        </p:txBody>
      </p:sp>
      <p:sp>
        <p:nvSpPr>
          <p:cNvPr id="3" name="Content Placeholder 2"/>
          <p:cNvSpPr>
            <a:spLocks noGrp="1"/>
          </p:cNvSpPr>
          <p:nvPr>
            <p:ph idx="1"/>
          </p:nvPr>
        </p:nvSpPr>
        <p:spPr>
          <a:xfrm>
            <a:off x="1897551" y="1652955"/>
            <a:ext cx="8915400" cy="3777622"/>
          </a:xfrm>
        </p:spPr>
        <p:txBody>
          <a:bodyPr/>
          <a:lstStyle/>
          <a:p>
            <a:pPr marL="0" indent="0">
              <a:buNone/>
            </a:pPr>
            <a:endParaRPr lang="en-US" dirty="0" smtClean="0"/>
          </a:p>
          <a:p>
            <a:r>
              <a:rPr lang="en-US" dirty="0" smtClean="0"/>
              <a:t>Training Dataset used: ISEAR(</a:t>
            </a:r>
            <a:r>
              <a:rPr lang="en-IN" dirty="0"/>
              <a:t>International Survey on Emotion Antecedents and </a:t>
            </a:r>
            <a:r>
              <a:rPr lang="en-IN" dirty="0" smtClean="0"/>
              <a:t>Reactions)</a:t>
            </a:r>
          </a:p>
          <a:p>
            <a:r>
              <a:rPr lang="en-IN" dirty="0" smtClean="0"/>
              <a:t>Tools used: </a:t>
            </a:r>
            <a:r>
              <a:rPr lang="en-IN" dirty="0" err="1" smtClean="0"/>
              <a:t>Tensorflow</a:t>
            </a:r>
            <a:r>
              <a:rPr lang="en-IN" dirty="0" smtClean="0"/>
              <a:t> API, </a:t>
            </a:r>
            <a:r>
              <a:rPr lang="en-IN" dirty="0" err="1" smtClean="0"/>
              <a:t>spaCy</a:t>
            </a:r>
            <a:r>
              <a:rPr lang="en-US" dirty="0" smtClean="0"/>
              <a:t>,  </a:t>
            </a:r>
            <a:r>
              <a:rPr lang="en-US" dirty="0" err="1" smtClean="0"/>
              <a:t>Movidius</a:t>
            </a:r>
            <a:r>
              <a:rPr lang="en-US" dirty="0" smtClean="0"/>
              <a:t> Training </a:t>
            </a:r>
            <a:r>
              <a:rPr lang="en-US" dirty="0" smtClean="0"/>
              <a:t>Set</a:t>
            </a:r>
            <a:endParaRPr lang="en-US" dirty="0"/>
          </a:p>
          <a:p>
            <a:r>
              <a:rPr lang="en-US" dirty="0"/>
              <a:t>Requires specialized software and an AI language such as PROLOG or </a:t>
            </a:r>
            <a:r>
              <a:rPr lang="en-US" dirty="0" smtClean="0"/>
              <a:t>LISP</a:t>
            </a:r>
          </a:p>
          <a:p>
            <a:r>
              <a:rPr lang="en-US" dirty="0"/>
              <a:t>Requires specialized input output device drivers</a:t>
            </a:r>
            <a:endParaRPr lang="en-US" dirty="0" smtClean="0"/>
          </a:p>
        </p:txBody>
      </p:sp>
    </p:spTree>
    <p:extLst>
      <p:ext uri="{BB962C8B-B14F-4D97-AF65-F5344CB8AC3E}">
        <p14:creationId xmlns:p14="http://schemas.microsoft.com/office/powerpoint/2010/main" val="813100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714" y="684390"/>
            <a:ext cx="8911687" cy="1280890"/>
          </a:xfrm>
        </p:spPr>
        <p:txBody>
          <a:bodyPr/>
          <a:lstStyle/>
          <a:p>
            <a:r>
              <a:rPr lang="en-IN" b="1" dirty="0"/>
              <a:t>Objectives</a:t>
            </a:r>
            <a:endParaRPr lang="en-US" dirty="0"/>
          </a:p>
        </p:txBody>
      </p:sp>
    </p:spTree>
    <p:extLst>
      <p:ext uri="{BB962C8B-B14F-4D97-AF65-F5344CB8AC3E}">
        <p14:creationId xmlns:p14="http://schemas.microsoft.com/office/powerpoint/2010/main" val="992687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Phase One: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U</a:t>
            </a:r>
            <a:r>
              <a:rPr lang="en-IN" dirty="0" smtClean="0"/>
              <a:t>nderstanding </a:t>
            </a:r>
            <a:r>
              <a:rPr lang="en-IN" dirty="0"/>
              <a:t>the domain: sentiment analysis with emotion detection from text data and reinforced learning which allows decision making.</a:t>
            </a:r>
            <a:endParaRPr lang="en-US" dirty="0"/>
          </a:p>
          <a:p>
            <a:pPr lvl="0"/>
            <a:r>
              <a:rPr lang="en-IN" dirty="0"/>
              <a:t>Extract subjectivity and sentiment polarity from text data.</a:t>
            </a:r>
            <a:endParaRPr lang="en-US" dirty="0"/>
          </a:p>
          <a:p>
            <a:pPr lvl="0"/>
            <a:r>
              <a:rPr lang="en-IN" dirty="0"/>
              <a:t>L</a:t>
            </a:r>
            <a:r>
              <a:rPr lang="en-IN" dirty="0" smtClean="0"/>
              <a:t>iterature </a:t>
            </a:r>
            <a:r>
              <a:rPr lang="en-IN" dirty="0"/>
              <a:t>survey</a:t>
            </a:r>
            <a:endParaRPr lang="en-US" dirty="0"/>
          </a:p>
          <a:p>
            <a:pPr lvl="0"/>
            <a:r>
              <a:rPr lang="en-IN" dirty="0"/>
              <a:t>R</a:t>
            </a:r>
            <a:r>
              <a:rPr lang="en-IN" dirty="0" smtClean="0"/>
              <a:t>eferring </a:t>
            </a:r>
            <a:r>
              <a:rPr lang="en-IN" dirty="0"/>
              <a:t>the modules based on implementation methods (</a:t>
            </a:r>
            <a:r>
              <a:rPr lang="en-IN" dirty="0" err="1"/>
              <a:t>spaCy</a:t>
            </a:r>
            <a:r>
              <a:rPr lang="en-IN" dirty="0"/>
              <a:t>/</a:t>
            </a:r>
            <a:r>
              <a:rPr lang="en-IN" dirty="0" err="1"/>
              <a:t>TensorFlow</a:t>
            </a:r>
            <a:r>
              <a:rPr lang="en-IN" dirty="0"/>
              <a:t>)</a:t>
            </a:r>
            <a:endParaRPr lang="en-US" dirty="0"/>
          </a:p>
          <a:p>
            <a:pPr lvl="0"/>
            <a:r>
              <a:rPr lang="en-IN" dirty="0"/>
              <a:t>I</a:t>
            </a:r>
            <a:r>
              <a:rPr lang="en-IN" dirty="0" smtClean="0"/>
              <a:t>mplementation </a:t>
            </a:r>
            <a:r>
              <a:rPr lang="en-IN" dirty="0"/>
              <a:t>of the above</a:t>
            </a:r>
            <a:endParaRPr lang="en-US" dirty="0"/>
          </a:p>
          <a:p>
            <a:endParaRPr lang="en-US" dirty="0"/>
          </a:p>
        </p:txBody>
      </p:sp>
    </p:spTree>
    <p:extLst>
      <p:ext uri="{BB962C8B-B14F-4D97-AF65-F5344CB8AC3E}">
        <p14:creationId xmlns:p14="http://schemas.microsoft.com/office/powerpoint/2010/main" val="465749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Phase </a:t>
            </a:r>
            <a:r>
              <a:rPr lang="en-IN" b="1" dirty="0" smtClean="0"/>
              <a:t>Two</a:t>
            </a:r>
            <a:r>
              <a:rPr lang="en-IN" b="1" dirty="0"/>
              <a:t>:</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Raspberry pi 3 and subsystems featuring LED display which execute instructions per cycle time.</a:t>
            </a:r>
            <a:endParaRPr lang="en-US" dirty="0"/>
          </a:p>
          <a:p>
            <a:pPr lvl="0"/>
            <a:r>
              <a:rPr lang="en-IN" dirty="0"/>
              <a:t>Running high level datasets from Intel </a:t>
            </a:r>
            <a:r>
              <a:rPr lang="en-IN" dirty="0" err="1"/>
              <a:t>Movidius</a:t>
            </a:r>
            <a:r>
              <a:rPr lang="en-IN" dirty="0"/>
              <a:t> Neural Compute Stick - a unique device designed to facilitate development, tuning and deployment of deep neural networks where the nodes require computation to be performed on-device where power consumption, latency and privacy are crucial factors in product performance. Featuring Myriad VPU, the Neural Compute Stick is able to perform the complex, highly parallel mathematical operations required for modern deep neural networks at high speed (vision processing unit).</a:t>
            </a:r>
            <a:endParaRPr lang="en-US" dirty="0"/>
          </a:p>
          <a:p>
            <a:pPr lvl="0"/>
            <a:r>
              <a:rPr lang="en-IN" dirty="0"/>
              <a:t>Testing the hardware system with maximum test cases with numerous datasets.</a:t>
            </a:r>
            <a:endParaRPr lang="en-US" dirty="0"/>
          </a:p>
          <a:p>
            <a:endParaRPr lang="en-US" dirty="0"/>
          </a:p>
        </p:txBody>
      </p:sp>
    </p:spTree>
    <p:extLst>
      <p:ext uri="{BB962C8B-B14F-4D97-AF65-F5344CB8AC3E}">
        <p14:creationId xmlns:p14="http://schemas.microsoft.com/office/powerpoint/2010/main" val="1624505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Phase </a:t>
            </a:r>
            <a:r>
              <a:rPr lang="en-IN" b="1" dirty="0" smtClean="0"/>
              <a:t>Three</a:t>
            </a:r>
            <a:r>
              <a:rPr lang="en-IN" b="1" dirty="0"/>
              <a:t>:</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Integrating phase one and phase two for making the first-ever unique prototype which facilitates the neural computing through integrated Pi and neural compute stick.</a:t>
            </a:r>
            <a:endParaRPr lang="en-US" dirty="0"/>
          </a:p>
          <a:p>
            <a:pPr lvl="0"/>
            <a:r>
              <a:rPr lang="en-IN" dirty="0"/>
              <a:t>Testing for errors and improving accuracy accordingly.</a:t>
            </a:r>
            <a:endParaRPr lang="en-US" dirty="0"/>
          </a:p>
          <a:p>
            <a:endParaRPr lang="en-US" dirty="0"/>
          </a:p>
        </p:txBody>
      </p:sp>
    </p:spTree>
    <p:extLst>
      <p:ext uri="{BB962C8B-B14F-4D97-AF65-F5344CB8AC3E}">
        <p14:creationId xmlns:p14="http://schemas.microsoft.com/office/powerpoint/2010/main" val="3504986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https://www.brandwatch.com/sentiment-analysis-feature</a:t>
            </a:r>
            <a:r>
              <a:rPr lang="en-IN" dirty="0" smtClean="0"/>
              <a:t>/.</a:t>
            </a:r>
            <a:endParaRPr lang="en-US" dirty="0"/>
          </a:p>
          <a:p>
            <a:pPr lvl="0"/>
            <a:r>
              <a:rPr lang="en-IN" dirty="0" err="1"/>
              <a:t>Harnad</a:t>
            </a:r>
            <a:r>
              <a:rPr lang="en-IN" dirty="0"/>
              <a:t>, S. (1989) Minds, Machines and Searle. Journal of theoretical and Experimental Artificial Intelligence 1: 5-25. http://cogprints.soton.ac.uk/documents/disk0/00/00/15/73/</a:t>
            </a:r>
            <a:endParaRPr lang="en-US" dirty="0"/>
          </a:p>
          <a:p>
            <a:pPr lvl="0"/>
            <a:r>
              <a:rPr lang="en-IN" dirty="0"/>
              <a:t>https://</a:t>
            </a:r>
            <a:r>
              <a:rPr lang="en-IN" dirty="0" smtClean="0"/>
              <a:t>en.wikipedia.org/wiki/Turing_test</a:t>
            </a:r>
          </a:p>
          <a:p>
            <a:r>
              <a:rPr lang="en-IN" dirty="0"/>
              <a:t>Deep Learning Methods for Emotion Detection from Text - </a:t>
            </a:r>
            <a:r>
              <a:rPr lang="en-IN" dirty="0" err="1"/>
              <a:t>Dr.</a:t>
            </a:r>
            <a:r>
              <a:rPr lang="en-IN" dirty="0"/>
              <a:t> </a:t>
            </a:r>
            <a:r>
              <a:rPr lang="en-IN" dirty="0" err="1"/>
              <a:t>Liron</a:t>
            </a:r>
            <a:r>
              <a:rPr lang="en-IN" dirty="0"/>
              <a:t> </a:t>
            </a:r>
            <a:r>
              <a:rPr lang="en-IN" dirty="0" err="1"/>
              <a:t>Allerhand</a:t>
            </a:r>
            <a:endParaRPr lang="en-IN" dirty="0"/>
          </a:p>
          <a:p>
            <a:pPr lvl="0"/>
            <a:r>
              <a:rPr lang="en-US" dirty="0"/>
              <a:t>Affective Sciences Research: https://www.affective-sciences.org/research/materials-and-online-research/research-material/</a:t>
            </a:r>
            <a:endParaRPr lang="en-US" dirty="0"/>
          </a:p>
          <a:p>
            <a:endParaRPr lang="en-US" dirty="0"/>
          </a:p>
        </p:txBody>
      </p:sp>
    </p:spTree>
    <p:extLst>
      <p:ext uri="{BB962C8B-B14F-4D97-AF65-F5344CB8AC3E}">
        <p14:creationId xmlns:p14="http://schemas.microsoft.com/office/powerpoint/2010/main" val="1246144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646AE-E393-4335-A83A-AA9C8D053978}"/>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 xmlns:a16="http://schemas.microsoft.com/office/drawing/2014/main" id="{460811C1-72BB-4F96-A195-A29F507ACDED}"/>
              </a:ext>
            </a:extLst>
          </p:cNvPr>
          <p:cNvSpPr>
            <a:spLocks noGrp="1"/>
          </p:cNvSpPr>
          <p:nvPr>
            <p:ph idx="1"/>
          </p:nvPr>
        </p:nvSpPr>
        <p:spPr/>
        <p:txBody>
          <a:bodyPr>
            <a:normAutofit fontScale="92500" lnSpcReduction="20000"/>
          </a:bodyPr>
          <a:lstStyle/>
          <a:p>
            <a:r>
              <a:rPr lang="en-IN" dirty="0"/>
              <a:t>When any system claims to be powered by “artificial intelligence” or NLP or neural network </a:t>
            </a:r>
            <a:r>
              <a:rPr lang="en-IN" dirty="0" smtClean="0"/>
              <a:t>it is a contained system capable of making informed decisions. Human </a:t>
            </a:r>
            <a:r>
              <a:rPr lang="en-IN" dirty="0"/>
              <a:t>like behaviour is achieved through Reinforced Learning which allows the system to make calculated decisions. </a:t>
            </a:r>
            <a:endParaRPr lang="en-IN" dirty="0" smtClean="0"/>
          </a:p>
          <a:p>
            <a:endParaRPr lang="en-IN" dirty="0"/>
          </a:p>
          <a:p>
            <a:r>
              <a:rPr lang="en-IN" dirty="0"/>
              <a:t>Many of the so-called smart systems are using incorporate functions of sensing, actuation, and control in order to describe and analyse a </a:t>
            </a:r>
            <a:r>
              <a:rPr lang="en-IN" dirty="0" smtClean="0"/>
              <a:t>situation</a:t>
            </a:r>
            <a:r>
              <a:rPr lang="en-IN" dirty="0" smtClean="0"/>
              <a:t>.</a:t>
            </a:r>
          </a:p>
          <a:p>
            <a:endParaRPr lang="en-IN" dirty="0"/>
          </a:p>
          <a:p>
            <a:r>
              <a:rPr lang="en-IN" dirty="0"/>
              <a:t>The need to process enormous quantities of data has never been greater</a:t>
            </a:r>
            <a:r>
              <a:rPr lang="en-IN" dirty="0" smtClean="0"/>
              <a:t>.</a:t>
            </a:r>
          </a:p>
          <a:p>
            <a:endParaRPr lang="en-IN" dirty="0"/>
          </a:p>
          <a:p>
            <a:r>
              <a:rPr lang="en-IN" dirty="0" smtClean="0"/>
              <a:t> </a:t>
            </a:r>
            <a:r>
              <a:rPr lang="en-IN" dirty="0"/>
              <a:t>Therefore making the smart system available to an individual where one can avoid carrying bulk of data but making use of the smartness available to maintain or overcome hazardous situation lets the motivation of developing the intelligent system using advanced learning algorithms.</a:t>
            </a:r>
            <a:endParaRPr lang="en-US" dirty="0"/>
          </a:p>
          <a:p>
            <a:endParaRPr lang="en-IN" dirty="0"/>
          </a:p>
          <a:p>
            <a:endParaRPr lang="en-IN" dirty="0"/>
          </a:p>
        </p:txBody>
      </p:sp>
    </p:spTree>
    <p:extLst>
      <p:ext uri="{BB962C8B-B14F-4D97-AF65-F5344CB8AC3E}">
        <p14:creationId xmlns:p14="http://schemas.microsoft.com/office/powerpoint/2010/main" val="8583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078" y="612387"/>
            <a:ext cx="8911687" cy="1280890"/>
          </a:xfrm>
        </p:spPr>
        <p:txBody>
          <a:bodyPr/>
          <a:lstStyle/>
          <a:p>
            <a:r>
              <a:rPr lang="en-IN" b="1" dirty="0"/>
              <a:t>Abstract</a:t>
            </a:r>
            <a:endParaRPr lang="en-US" dirty="0"/>
          </a:p>
        </p:txBody>
      </p:sp>
      <p:sp>
        <p:nvSpPr>
          <p:cNvPr id="3" name="Content Placeholder 2"/>
          <p:cNvSpPr>
            <a:spLocks noGrp="1"/>
          </p:cNvSpPr>
          <p:nvPr>
            <p:ph idx="1"/>
          </p:nvPr>
        </p:nvSpPr>
        <p:spPr>
          <a:xfrm>
            <a:off x="2192278" y="1975338"/>
            <a:ext cx="9388140" cy="4444285"/>
          </a:xfrm>
        </p:spPr>
        <p:txBody>
          <a:bodyPr>
            <a:normAutofit fontScale="92500" lnSpcReduction="20000"/>
          </a:bodyPr>
          <a:lstStyle/>
          <a:p>
            <a:r>
              <a:rPr lang="en-IN" dirty="0"/>
              <a:t>Computerized AI that tries and succeeds in representing, reasoning about the various events, and interpreting the data. </a:t>
            </a:r>
            <a:endParaRPr lang="en-IN" dirty="0" smtClean="0"/>
          </a:p>
          <a:p>
            <a:endParaRPr lang="en-IN" dirty="0"/>
          </a:p>
          <a:p>
            <a:r>
              <a:rPr lang="en-US" dirty="0"/>
              <a:t>Learns about the structure of the data, analyses the data to extract patterns and meaning, derive new information, and identify strategies and behaviors to act on the results of its analysis</a:t>
            </a:r>
            <a:r>
              <a:rPr lang="en-US" dirty="0" smtClean="0"/>
              <a:t>.</a:t>
            </a:r>
          </a:p>
          <a:p>
            <a:endParaRPr lang="en-US" dirty="0"/>
          </a:p>
          <a:p>
            <a:r>
              <a:rPr lang="en-IN" dirty="0"/>
              <a:t>Proposed system come in single forms, aims to be working using integrated modules in the Offline Mode and have many applications, from controlling the situation-based answering considering facts, detecting the various emotions in text and possibly speech to processing huge data sets</a:t>
            </a:r>
            <a:r>
              <a:rPr lang="en-IN" dirty="0" smtClean="0"/>
              <a:t>.</a:t>
            </a:r>
          </a:p>
          <a:p>
            <a:endParaRPr lang="en-IN" dirty="0"/>
          </a:p>
          <a:p>
            <a:r>
              <a:rPr lang="en-IN" dirty="0"/>
              <a:t>Ideas and concepts are drawn from the areas of artificial intelligence, machine learning, reinforcement learning where system performs a task and then it’s graded on the result and neural networks which are automated, form interdisciplinary relationships</a:t>
            </a:r>
            <a:endParaRPr lang="en-US" dirty="0"/>
          </a:p>
          <a:p>
            <a:endParaRPr lang="en-US" dirty="0"/>
          </a:p>
        </p:txBody>
      </p:sp>
    </p:spTree>
    <p:extLst>
      <p:ext uri="{BB962C8B-B14F-4D97-AF65-F5344CB8AC3E}">
        <p14:creationId xmlns:p14="http://schemas.microsoft.com/office/powerpoint/2010/main" val="26503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r>
              <a:rPr lang="en-IN" dirty="0"/>
              <a:t>   </a:t>
            </a:r>
            <a:r>
              <a:rPr lang="en-US" dirty="0"/>
              <a:t/>
            </a:r>
            <a:br>
              <a:rPr lang="en-US" dirty="0"/>
            </a:br>
            <a:endParaRPr lang="en-US" dirty="0"/>
          </a:p>
        </p:txBody>
      </p:sp>
      <p:sp>
        <p:nvSpPr>
          <p:cNvPr id="3" name="Content Placeholder 2"/>
          <p:cNvSpPr>
            <a:spLocks noGrp="1"/>
          </p:cNvSpPr>
          <p:nvPr>
            <p:ph idx="1"/>
          </p:nvPr>
        </p:nvSpPr>
        <p:spPr>
          <a:xfrm>
            <a:off x="2589212" y="2133600"/>
            <a:ext cx="8915400" cy="4254500"/>
          </a:xfrm>
        </p:spPr>
        <p:txBody>
          <a:bodyPr>
            <a:normAutofit/>
          </a:bodyPr>
          <a:lstStyle/>
          <a:p>
            <a:r>
              <a:rPr lang="en-IN" dirty="0"/>
              <a:t>The purpose of this system cover the foundational theories, methods, and supervised, semi-supervised algorithms and technologies involved in artificial intelligence go along with the real-world data and their processing and interpretation.</a:t>
            </a:r>
          </a:p>
          <a:p>
            <a:endParaRPr lang="en-US" dirty="0"/>
          </a:p>
          <a:p>
            <a:r>
              <a:rPr lang="en-IN" dirty="0" smtClean="0"/>
              <a:t>Incorporating </a:t>
            </a:r>
            <a:r>
              <a:rPr lang="en-IN" dirty="0"/>
              <a:t>the theoretical and technical challenges involved in modelling and building systems that can reason, solve problems, acquire and use knowledge, make decisions, and communicate in natural language</a:t>
            </a:r>
          </a:p>
          <a:p>
            <a:endParaRPr lang="en-IN" dirty="0"/>
          </a:p>
          <a:p>
            <a:r>
              <a:rPr lang="en-IN" dirty="0"/>
              <a:t>Introduction of the science and engineering of intelligent systems, including the correspondence with natural cognitive systems and the design of smart tools acts as the primary purpose of this system.</a:t>
            </a:r>
            <a:endParaRPr lang="en-US" dirty="0"/>
          </a:p>
          <a:p>
            <a:endParaRPr lang="en-US" dirty="0"/>
          </a:p>
        </p:txBody>
      </p:sp>
    </p:spTree>
    <p:extLst>
      <p:ext uri="{BB962C8B-B14F-4D97-AF65-F5344CB8AC3E}">
        <p14:creationId xmlns:p14="http://schemas.microsoft.com/office/powerpoint/2010/main" val="414687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smtClean="0"/>
              <a:t>Scope of the project</a:t>
            </a:r>
            <a:endParaRPr lang="en-IN" b="1" dirty="0"/>
          </a:p>
        </p:txBody>
      </p:sp>
      <p:sp>
        <p:nvSpPr>
          <p:cNvPr id="3" name="Content Placeholder 2"/>
          <p:cNvSpPr>
            <a:spLocks noGrp="1"/>
          </p:cNvSpPr>
          <p:nvPr>
            <p:ph idx="1"/>
          </p:nvPr>
        </p:nvSpPr>
        <p:spPr>
          <a:xfrm>
            <a:off x="2370270" y="1657082"/>
            <a:ext cx="9465413" cy="4473262"/>
          </a:xfrm>
        </p:spPr>
        <p:txBody>
          <a:bodyPr>
            <a:normAutofit lnSpcReduction="10000"/>
          </a:bodyPr>
          <a:lstStyle/>
          <a:p>
            <a:r>
              <a:rPr lang="en-IN" dirty="0" smtClean="0"/>
              <a:t>This system can be used in several fields such as healthcare, general user interactions and monitoring, customer service and other areas where communication is essential. </a:t>
            </a:r>
          </a:p>
          <a:p>
            <a:endParaRPr lang="en-IN" dirty="0"/>
          </a:p>
          <a:p>
            <a:r>
              <a:rPr lang="en-IN" dirty="0" smtClean="0"/>
              <a:t>This also allows the user to have more meaningful conversations with the machine and have a better response this reduces the scope for misunderstanding.</a:t>
            </a:r>
          </a:p>
          <a:p>
            <a:endParaRPr lang="en-IN" dirty="0"/>
          </a:p>
          <a:p>
            <a:r>
              <a:rPr lang="en-IN" dirty="0" smtClean="0"/>
              <a:t>The system can also learn from user habits and produce suggestions to the user, this allows for more personalised usage.</a:t>
            </a:r>
          </a:p>
          <a:p>
            <a:endParaRPr lang="en-IN" dirty="0" smtClean="0"/>
          </a:p>
          <a:p>
            <a:r>
              <a:rPr lang="en-IN" dirty="0" smtClean="0"/>
              <a:t>The system can have several integrations with Raspberry Pi and Intel </a:t>
            </a:r>
            <a:r>
              <a:rPr lang="en-IN" dirty="0" err="1" smtClean="0"/>
              <a:t>Movidius</a:t>
            </a:r>
            <a:r>
              <a:rPr lang="en-IN" dirty="0" smtClean="0"/>
              <a:t> to have life long learning to continue making decisions and learn according to patterns.</a:t>
            </a:r>
          </a:p>
          <a:p>
            <a:endParaRPr lang="en-IN" dirty="0"/>
          </a:p>
        </p:txBody>
      </p:sp>
    </p:spTree>
    <p:extLst>
      <p:ext uri="{BB962C8B-B14F-4D97-AF65-F5344CB8AC3E}">
        <p14:creationId xmlns:p14="http://schemas.microsoft.com/office/powerpoint/2010/main" val="966824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498" y="653446"/>
            <a:ext cx="8911687" cy="1280890"/>
          </a:xfrm>
        </p:spPr>
        <p:txBody>
          <a:bodyPr/>
          <a:lstStyle/>
          <a:p>
            <a:pPr algn="ctr"/>
            <a:r>
              <a:rPr lang="en-IN" b="1" dirty="0"/>
              <a:t>System Requirement Specifications </a:t>
            </a:r>
            <a:endParaRPr lang="en-US" dirty="0"/>
          </a:p>
        </p:txBody>
      </p:sp>
    </p:spTree>
    <p:extLst>
      <p:ext uri="{BB962C8B-B14F-4D97-AF65-F5344CB8AC3E}">
        <p14:creationId xmlns:p14="http://schemas.microsoft.com/office/powerpoint/2010/main" val="63979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494" y="647556"/>
            <a:ext cx="8911687" cy="1280890"/>
          </a:xfrm>
        </p:spPr>
        <p:txBody>
          <a:bodyPr/>
          <a:lstStyle/>
          <a:p>
            <a:r>
              <a:rPr lang="en-IN" b="1" dirty="0"/>
              <a:t>Functional</a:t>
            </a:r>
            <a:r>
              <a:rPr lang="en-US" dirty="0"/>
              <a:t> </a:t>
            </a:r>
            <a:r>
              <a:rPr lang="en-IN" b="1" dirty="0"/>
              <a:t>Requirements</a:t>
            </a:r>
            <a:endParaRPr lang="en-US" dirty="0"/>
          </a:p>
        </p:txBody>
      </p:sp>
      <p:sp>
        <p:nvSpPr>
          <p:cNvPr id="3" name="Content Placeholder 2"/>
          <p:cNvSpPr>
            <a:spLocks noGrp="1"/>
          </p:cNvSpPr>
          <p:nvPr>
            <p:ph idx="1"/>
          </p:nvPr>
        </p:nvSpPr>
        <p:spPr>
          <a:xfrm>
            <a:off x="2589212" y="1735015"/>
            <a:ext cx="8915400" cy="3777622"/>
          </a:xfrm>
        </p:spPr>
        <p:txBody>
          <a:bodyPr/>
          <a:lstStyle/>
          <a:p>
            <a:pPr lvl="0"/>
            <a:r>
              <a:rPr lang="en-IN" dirty="0"/>
              <a:t>Ability to identify the emotion in a given piece of text and respond appropriately.</a:t>
            </a:r>
            <a:endParaRPr lang="en-US" dirty="0"/>
          </a:p>
          <a:p>
            <a:pPr lvl="0"/>
            <a:r>
              <a:rPr lang="en-IN" dirty="0"/>
              <a:t>Suggest decisions to user based on learning patterns from the user.</a:t>
            </a:r>
            <a:endParaRPr lang="en-US" dirty="0"/>
          </a:p>
          <a:p>
            <a:pPr lvl="0"/>
            <a:r>
              <a:rPr lang="en-IN" dirty="0"/>
              <a:t>Continuously learn from the users and give suggestions based on learned patterns from the user environment. </a:t>
            </a:r>
            <a:endParaRPr lang="en-US" dirty="0"/>
          </a:p>
          <a:p>
            <a:pPr lvl="0"/>
            <a:r>
              <a:rPr lang="en-IN" dirty="0"/>
              <a:t>Improving efficiency using supervised and semi supervised learning.</a:t>
            </a:r>
            <a:endParaRPr lang="en-US" dirty="0"/>
          </a:p>
          <a:p>
            <a:pPr lvl="0"/>
            <a:r>
              <a:rPr lang="en-IN" dirty="0"/>
              <a:t>Ensuring maximum communication between components and system modules used with least delays.</a:t>
            </a:r>
            <a:endParaRPr lang="en-US" dirty="0"/>
          </a:p>
          <a:p>
            <a:endParaRPr lang="en-US" dirty="0"/>
          </a:p>
        </p:txBody>
      </p:sp>
    </p:spTree>
    <p:extLst>
      <p:ext uri="{BB962C8B-B14F-4D97-AF65-F5344CB8AC3E}">
        <p14:creationId xmlns:p14="http://schemas.microsoft.com/office/powerpoint/2010/main" val="4283721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386" y="671002"/>
            <a:ext cx="8911687" cy="1280890"/>
          </a:xfrm>
        </p:spPr>
        <p:txBody>
          <a:bodyPr/>
          <a:lstStyle/>
          <a:p>
            <a:r>
              <a:rPr lang="en-IN" b="1" dirty="0"/>
              <a:t> Non-Functional Requirements</a:t>
            </a:r>
            <a:r>
              <a:rPr lang="en-US" dirty="0"/>
              <a:t/>
            </a:r>
            <a:br>
              <a:rPr lang="en-US" dirty="0"/>
            </a:br>
            <a:endParaRPr lang="en-US" dirty="0"/>
          </a:p>
        </p:txBody>
      </p:sp>
      <p:sp>
        <p:nvSpPr>
          <p:cNvPr id="3" name="Content Placeholder 2"/>
          <p:cNvSpPr>
            <a:spLocks noGrp="1"/>
          </p:cNvSpPr>
          <p:nvPr>
            <p:ph idx="1"/>
          </p:nvPr>
        </p:nvSpPr>
        <p:spPr>
          <a:xfrm>
            <a:off x="2589212" y="1723292"/>
            <a:ext cx="8915400" cy="3777622"/>
          </a:xfrm>
        </p:spPr>
        <p:txBody>
          <a:bodyPr/>
          <a:lstStyle/>
          <a:p>
            <a:pPr lvl="0"/>
            <a:r>
              <a:rPr lang="en-IN" dirty="0"/>
              <a:t>The system must have fast execution cycles for all the main processes which mainly include several instructions.</a:t>
            </a:r>
            <a:endParaRPr lang="en-US" dirty="0"/>
          </a:p>
          <a:p>
            <a:pPr lvl="0"/>
            <a:r>
              <a:rPr lang="en-IN" dirty="0"/>
              <a:t>The system should be able to provide useful intuition for any given piece of text.</a:t>
            </a:r>
            <a:endParaRPr lang="en-US" dirty="0"/>
          </a:p>
          <a:p>
            <a:pPr lvl="0"/>
            <a:r>
              <a:rPr lang="en-IN" dirty="0"/>
              <a:t>Absolute recommendations for every situation with expected running efficiency of 80% through proposed algorithm.</a:t>
            </a:r>
            <a:endParaRPr lang="en-US" dirty="0"/>
          </a:p>
          <a:p>
            <a:pPr lvl="0"/>
            <a:r>
              <a:rPr lang="en-IN" dirty="0"/>
              <a:t>Detection of stressful situations, make analysis and respond accordingly.</a:t>
            </a:r>
            <a:endParaRPr lang="en-US" dirty="0"/>
          </a:p>
          <a:p>
            <a:pPr lvl="0"/>
            <a:r>
              <a:rPr lang="en-IN" dirty="0"/>
              <a:t>The system shall ensure the unauthorised usage and protects from being misused.</a:t>
            </a:r>
            <a:endParaRPr lang="en-US" dirty="0"/>
          </a:p>
          <a:p>
            <a:endParaRPr lang="en-US" dirty="0"/>
          </a:p>
        </p:txBody>
      </p:sp>
    </p:spTree>
    <p:extLst>
      <p:ext uri="{BB962C8B-B14F-4D97-AF65-F5344CB8AC3E}">
        <p14:creationId xmlns:p14="http://schemas.microsoft.com/office/powerpoint/2010/main" val="1599087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448" y="659279"/>
            <a:ext cx="8911687" cy="1280890"/>
          </a:xfrm>
        </p:spPr>
        <p:txBody>
          <a:bodyPr/>
          <a:lstStyle/>
          <a:p>
            <a:r>
              <a:rPr lang="en-US" b="1" dirty="0"/>
              <a:t>Hardware </a:t>
            </a:r>
            <a:r>
              <a:rPr lang="en-US" b="1" dirty="0" smtClean="0"/>
              <a:t>Requirements</a:t>
            </a:r>
            <a:endParaRPr lang="en-US" b="1" dirty="0"/>
          </a:p>
        </p:txBody>
      </p:sp>
      <p:sp>
        <p:nvSpPr>
          <p:cNvPr id="3" name="Content Placeholder 2"/>
          <p:cNvSpPr>
            <a:spLocks noGrp="1"/>
          </p:cNvSpPr>
          <p:nvPr>
            <p:ph idx="1"/>
          </p:nvPr>
        </p:nvSpPr>
        <p:spPr>
          <a:xfrm>
            <a:off x="2401642" y="1606062"/>
            <a:ext cx="9438665" cy="4208584"/>
          </a:xfrm>
        </p:spPr>
        <p:txBody>
          <a:bodyPr>
            <a:normAutofit fontScale="92500" lnSpcReduction="20000"/>
          </a:bodyPr>
          <a:lstStyle/>
          <a:p>
            <a:pPr marL="0" indent="0">
              <a:buNone/>
            </a:pPr>
            <a:endParaRPr lang="en-US" dirty="0" smtClean="0"/>
          </a:p>
          <a:p>
            <a:r>
              <a:rPr lang="en-US" dirty="0"/>
              <a:t>Raspberry Pi 3B+: </a:t>
            </a:r>
          </a:p>
          <a:p>
            <a:pPr>
              <a:buFont typeface="Arial" pitchFamily="34" charset="0"/>
              <a:buChar char="•"/>
            </a:pPr>
            <a:r>
              <a:rPr lang="en-IN" dirty="0"/>
              <a:t>1.4GHz 64-bit quad-core processor </a:t>
            </a:r>
          </a:p>
          <a:p>
            <a:pPr>
              <a:buFont typeface="Arial" pitchFamily="34" charset="0"/>
              <a:buChar char="•"/>
            </a:pPr>
            <a:r>
              <a:rPr lang="en-IN" dirty="0"/>
              <a:t>dual-band wireless LAN and Power-over-Ethernet support (with separate </a:t>
            </a:r>
            <a:r>
              <a:rPr lang="en-IN" dirty="0" err="1"/>
              <a:t>PoE</a:t>
            </a:r>
            <a:r>
              <a:rPr lang="en-IN" dirty="0"/>
              <a:t> </a:t>
            </a:r>
            <a:r>
              <a:rPr lang="en-IN" dirty="0" smtClean="0"/>
              <a:t>HAT)</a:t>
            </a:r>
          </a:p>
          <a:p>
            <a:pPr>
              <a:buFont typeface="Arial" pitchFamily="34" charset="0"/>
              <a:buChar char="•"/>
            </a:pPr>
            <a:endParaRPr lang="en-US" dirty="0" smtClean="0"/>
          </a:p>
          <a:p>
            <a:r>
              <a:rPr lang="en-IN" dirty="0" smtClean="0"/>
              <a:t>Intel </a:t>
            </a:r>
            <a:r>
              <a:rPr lang="en-IN" dirty="0" err="1"/>
              <a:t>Movidius</a:t>
            </a:r>
            <a:r>
              <a:rPr lang="en-IN" dirty="0"/>
              <a:t> Neural Compute Stick:</a:t>
            </a:r>
          </a:p>
          <a:p>
            <a:pPr>
              <a:buFont typeface="Arial" pitchFamily="34" charset="0"/>
              <a:buChar char="•"/>
            </a:pPr>
            <a:r>
              <a:rPr lang="en-IN" dirty="0"/>
              <a:t>Used with Raspberry Pi 3 </a:t>
            </a:r>
            <a:r>
              <a:rPr lang="en-IN" dirty="0" err="1"/>
              <a:t>Raspbian</a:t>
            </a:r>
            <a:r>
              <a:rPr lang="en-IN" dirty="0"/>
              <a:t> Stretch. </a:t>
            </a:r>
          </a:p>
          <a:p>
            <a:pPr>
              <a:buFont typeface="Arial" pitchFamily="34" charset="0"/>
              <a:buChar char="•"/>
            </a:pPr>
            <a:r>
              <a:rPr lang="en-IN" dirty="0" err="1"/>
              <a:t>Movidius</a:t>
            </a:r>
            <a:r>
              <a:rPr lang="en-IN" dirty="0"/>
              <a:t> Myriad 2 VPU works with </a:t>
            </a:r>
            <a:r>
              <a:rPr lang="en-IN" dirty="0" err="1"/>
              <a:t>Caffe</a:t>
            </a:r>
            <a:r>
              <a:rPr lang="en-IN" dirty="0"/>
              <a:t> and </a:t>
            </a:r>
            <a:r>
              <a:rPr lang="en-IN" dirty="0" err="1"/>
              <a:t>Tensorflow</a:t>
            </a:r>
            <a:r>
              <a:rPr lang="en-IN" dirty="0"/>
              <a:t> based convolutional neural networks</a:t>
            </a:r>
            <a:r>
              <a:rPr lang="en-IN" dirty="0" smtClean="0"/>
              <a:t>.</a:t>
            </a:r>
          </a:p>
          <a:p>
            <a:pPr>
              <a:buFont typeface="Arial" pitchFamily="34" charset="0"/>
              <a:buChar char="•"/>
            </a:pPr>
            <a:endParaRPr lang="en-US" dirty="0" smtClean="0"/>
          </a:p>
          <a:p>
            <a:r>
              <a:rPr lang="en-US" dirty="0"/>
              <a:t>RAM: </a:t>
            </a:r>
            <a:r>
              <a:rPr lang="en-US" dirty="0" smtClean="0"/>
              <a:t>4GB, </a:t>
            </a:r>
            <a:r>
              <a:rPr lang="en-US" dirty="0"/>
              <a:t>Graphic Card: 2GB of Graphics Memory</a:t>
            </a:r>
          </a:p>
          <a:p>
            <a:r>
              <a:rPr lang="en-US" dirty="0"/>
              <a:t>Video Card: NVIDIA 7800 Series, ATI Radeon 1800 Series or better</a:t>
            </a:r>
          </a:p>
          <a:p>
            <a:r>
              <a:rPr lang="en-US" dirty="0"/>
              <a:t>Sound Card: DirectX 9.0c Compatible (optional)</a:t>
            </a:r>
          </a:p>
          <a:p>
            <a:endParaRPr lang="en-US" dirty="0" smtClean="0"/>
          </a:p>
          <a:p>
            <a:endParaRPr lang="en-US" dirty="0" smtClean="0"/>
          </a:p>
          <a:p>
            <a:endParaRPr lang="en-IN" dirty="0"/>
          </a:p>
          <a:p>
            <a:endParaRPr lang="en-US" dirty="0"/>
          </a:p>
        </p:txBody>
      </p:sp>
    </p:spTree>
    <p:extLst>
      <p:ext uri="{BB962C8B-B14F-4D97-AF65-F5344CB8AC3E}">
        <p14:creationId xmlns:p14="http://schemas.microsoft.com/office/powerpoint/2010/main" val="198964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91</TotalTime>
  <Words>852</Words>
  <Application>Microsoft Office PowerPoint</Application>
  <PresentationFormat>Custom</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Neural Developmental Intelligent System </vt:lpstr>
      <vt:lpstr>Introduction</vt:lpstr>
      <vt:lpstr>Abstract</vt:lpstr>
      <vt:lpstr>Proposed System:    </vt:lpstr>
      <vt:lpstr>Scope of the project</vt:lpstr>
      <vt:lpstr>System Requirement Specifications </vt:lpstr>
      <vt:lpstr>Functional Requirements</vt:lpstr>
      <vt:lpstr> Non-Functional Requirements </vt:lpstr>
      <vt:lpstr>Hardware Requirements</vt:lpstr>
      <vt:lpstr>Software Requirements</vt:lpstr>
      <vt:lpstr>Objectives</vt:lpstr>
      <vt:lpstr>Phase One: </vt:lpstr>
      <vt:lpstr>Phase Two: </vt:lpstr>
      <vt:lpstr>Phase Three: </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Developmental Intelligent System </dc:title>
  <dc:creator>Chandra.S.Shekar</dc:creator>
  <cp:lastModifiedBy>Bhargav</cp:lastModifiedBy>
  <cp:revision>15</cp:revision>
  <dcterms:created xsi:type="dcterms:W3CDTF">2018-09-30T13:37:09Z</dcterms:created>
  <dcterms:modified xsi:type="dcterms:W3CDTF">2018-10-01T15:02:39Z</dcterms:modified>
</cp:coreProperties>
</file>