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7" r:id="rId2"/>
    <p:sldId id="258" r:id="rId3"/>
    <p:sldId id="259" r:id="rId4"/>
    <p:sldId id="263" r:id="rId5"/>
    <p:sldId id="264" r:id="rId6"/>
    <p:sldId id="268"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88" d="100"/>
          <a:sy n="88" d="100"/>
        </p:scale>
        <p:origin x="4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E9F7BA-5354-423E-8F33-70006B417B68}"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563F8-5ABC-4AC9-9A79-1BF12492ABA2}" type="slidenum">
              <a:rPr lang="en-US" smtClean="0"/>
              <a:t>‹#›</a:t>
            </a:fld>
            <a:endParaRPr lang="en-US"/>
          </a:p>
        </p:txBody>
      </p:sp>
    </p:spTree>
    <p:extLst>
      <p:ext uri="{BB962C8B-B14F-4D97-AF65-F5344CB8AC3E}">
        <p14:creationId xmlns:p14="http://schemas.microsoft.com/office/powerpoint/2010/main" val="4047083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E9F7BA-5354-423E-8F33-70006B417B68}"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563F8-5ABC-4AC9-9A79-1BF12492ABA2}" type="slidenum">
              <a:rPr lang="en-US" smtClean="0"/>
              <a:t>‹#›</a:t>
            </a:fld>
            <a:endParaRPr lang="en-US"/>
          </a:p>
        </p:txBody>
      </p:sp>
    </p:spTree>
    <p:extLst>
      <p:ext uri="{BB962C8B-B14F-4D97-AF65-F5344CB8AC3E}">
        <p14:creationId xmlns:p14="http://schemas.microsoft.com/office/powerpoint/2010/main" val="412148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E9F7BA-5354-423E-8F33-70006B417B68}"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563F8-5ABC-4AC9-9A79-1BF12492ABA2}" type="slidenum">
              <a:rPr lang="en-US" smtClean="0"/>
              <a:t>‹#›</a:t>
            </a:fld>
            <a:endParaRPr lang="en-US"/>
          </a:p>
        </p:txBody>
      </p:sp>
    </p:spTree>
    <p:extLst>
      <p:ext uri="{BB962C8B-B14F-4D97-AF65-F5344CB8AC3E}">
        <p14:creationId xmlns:p14="http://schemas.microsoft.com/office/powerpoint/2010/main" val="2679415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E9F7BA-5354-423E-8F33-70006B417B68}"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563F8-5ABC-4AC9-9A79-1BF12492ABA2}"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73642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E9F7BA-5354-423E-8F33-70006B417B68}"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563F8-5ABC-4AC9-9A79-1BF12492ABA2}" type="slidenum">
              <a:rPr lang="en-US" smtClean="0"/>
              <a:t>‹#›</a:t>
            </a:fld>
            <a:endParaRPr lang="en-US"/>
          </a:p>
        </p:txBody>
      </p:sp>
    </p:spTree>
    <p:extLst>
      <p:ext uri="{BB962C8B-B14F-4D97-AF65-F5344CB8AC3E}">
        <p14:creationId xmlns:p14="http://schemas.microsoft.com/office/powerpoint/2010/main" val="570654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BE9F7BA-5354-423E-8F33-70006B417B68}" type="datetimeFigureOut">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2563F8-5ABC-4AC9-9A79-1BF12492ABA2}" type="slidenum">
              <a:rPr lang="en-US" smtClean="0"/>
              <a:t>‹#›</a:t>
            </a:fld>
            <a:endParaRPr lang="en-US"/>
          </a:p>
        </p:txBody>
      </p:sp>
    </p:spTree>
    <p:extLst>
      <p:ext uri="{BB962C8B-B14F-4D97-AF65-F5344CB8AC3E}">
        <p14:creationId xmlns:p14="http://schemas.microsoft.com/office/powerpoint/2010/main" val="2392670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BE9F7BA-5354-423E-8F33-70006B417B68}" type="datetimeFigureOut">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2563F8-5ABC-4AC9-9A79-1BF12492ABA2}" type="slidenum">
              <a:rPr lang="en-US" smtClean="0"/>
              <a:t>‹#›</a:t>
            </a:fld>
            <a:endParaRPr lang="en-US"/>
          </a:p>
        </p:txBody>
      </p:sp>
    </p:spTree>
    <p:extLst>
      <p:ext uri="{BB962C8B-B14F-4D97-AF65-F5344CB8AC3E}">
        <p14:creationId xmlns:p14="http://schemas.microsoft.com/office/powerpoint/2010/main" val="2029672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E9F7BA-5354-423E-8F33-70006B417B68}"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563F8-5ABC-4AC9-9A79-1BF12492ABA2}" type="slidenum">
              <a:rPr lang="en-US" smtClean="0"/>
              <a:t>‹#›</a:t>
            </a:fld>
            <a:endParaRPr lang="en-US"/>
          </a:p>
        </p:txBody>
      </p:sp>
    </p:spTree>
    <p:extLst>
      <p:ext uri="{BB962C8B-B14F-4D97-AF65-F5344CB8AC3E}">
        <p14:creationId xmlns:p14="http://schemas.microsoft.com/office/powerpoint/2010/main" val="1303980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E9F7BA-5354-423E-8F33-70006B417B68}"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563F8-5ABC-4AC9-9A79-1BF12492ABA2}" type="slidenum">
              <a:rPr lang="en-US" smtClean="0"/>
              <a:t>‹#›</a:t>
            </a:fld>
            <a:endParaRPr lang="en-US"/>
          </a:p>
        </p:txBody>
      </p:sp>
    </p:spTree>
    <p:extLst>
      <p:ext uri="{BB962C8B-B14F-4D97-AF65-F5344CB8AC3E}">
        <p14:creationId xmlns:p14="http://schemas.microsoft.com/office/powerpoint/2010/main" val="2768931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E9F7BA-5354-423E-8F33-70006B417B68}"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563F8-5ABC-4AC9-9A79-1BF12492ABA2}" type="slidenum">
              <a:rPr lang="en-US" smtClean="0"/>
              <a:t>‹#›</a:t>
            </a:fld>
            <a:endParaRPr lang="en-US"/>
          </a:p>
        </p:txBody>
      </p:sp>
    </p:spTree>
    <p:extLst>
      <p:ext uri="{BB962C8B-B14F-4D97-AF65-F5344CB8AC3E}">
        <p14:creationId xmlns:p14="http://schemas.microsoft.com/office/powerpoint/2010/main" val="2988544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E9F7BA-5354-423E-8F33-70006B417B68}"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563F8-5ABC-4AC9-9A79-1BF12492ABA2}" type="slidenum">
              <a:rPr lang="en-US" smtClean="0"/>
              <a:t>‹#›</a:t>
            </a:fld>
            <a:endParaRPr lang="en-US"/>
          </a:p>
        </p:txBody>
      </p:sp>
    </p:spTree>
    <p:extLst>
      <p:ext uri="{BB962C8B-B14F-4D97-AF65-F5344CB8AC3E}">
        <p14:creationId xmlns:p14="http://schemas.microsoft.com/office/powerpoint/2010/main" val="305872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E9F7BA-5354-423E-8F33-70006B417B68}"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563F8-5ABC-4AC9-9A79-1BF12492ABA2}" type="slidenum">
              <a:rPr lang="en-US" smtClean="0"/>
              <a:t>‹#›</a:t>
            </a:fld>
            <a:endParaRPr lang="en-US"/>
          </a:p>
        </p:txBody>
      </p:sp>
    </p:spTree>
    <p:extLst>
      <p:ext uri="{BB962C8B-B14F-4D97-AF65-F5344CB8AC3E}">
        <p14:creationId xmlns:p14="http://schemas.microsoft.com/office/powerpoint/2010/main" val="126714925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E9F7BA-5354-423E-8F33-70006B417B68}" type="datetimeFigureOut">
              <a:rPr lang="en-US" smtClean="0"/>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2563F8-5ABC-4AC9-9A79-1BF12492ABA2}" type="slidenum">
              <a:rPr lang="en-US" smtClean="0"/>
              <a:t>‹#›</a:t>
            </a:fld>
            <a:endParaRPr lang="en-US"/>
          </a:p>
        </p:txBody>
      </p:sp>
    </p:spTree>
    <p:extLst>
      <p:ext uri="{BB962C8B-B14F-4D97-AF65-F5344CB8AC3E}">
        <p14:creationId xmlns:p14="http://schemas.microsoft.com/office/powerpoint/2010/main" val="214176537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E9F7BA-5354-423E-8F33-70006B417B68}" type="datetimeFigureOut">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2563F8-5ABC-4AC9-9A79-1BF12492ABA2}" type="slidenum">
              <a:rPr lang="en-US" smtClean="0"/>
              <a:t>‹#›</a:t>
            </a:fld>
            <a:endParaRPr lang="en-US"/>
          </a:p>
        </p:txBody>
      </p:sp>
    </p:spTree>
    <p:extLst>
      <p:ext uri="{BB962C8B-B14F-4D97-AF65-F5344CB8AC3E}">
        <p14:creationId xmlns:p14="http://schemas.microsoft.com/office/powerpoint/2010/main" val="3800694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9F7BA-5354-423E-8F33-70006B417B68}" type="datetimeFigureOut">
              <a:rPr lang="en-US" smtClean="0"/>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2563F8-5ABC-4AC9-9A79-1BF12492ABA2}" type="slidenum">
              <a:rPr lang="en-US" smtClean="0"/>
              <a:t>‹#›</a:t>
            </a:fld>
            <a:endParaRPr lang="en-US"/>
          </a:p>
        </p:txBody>
      </p:sp>
    </p:spTree>
    <p:extLst>
      <p:ext uri="{BB962C8B-B14F-4D97-AF65-F5344CB8AC3E}">
        <p14:creationId xmlns:p14="http://schemas.microsoft.com/office/powerpoint/2010/main" val="89469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E9F7BA-5354-423E-8F33-70006B417B68}"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563F8-5ABC-4AC9-9A79-1BF12492ABA2}" type="slidenum">
              <a:rPr lang="en-US" smtClean="0"/>
              <a:t>‹#›</a:t>
            </a:fld>
            <a:endParaRPr lang="en-US"/>
          </a:p>
        </p:txBody>
      </p:sp>
    </p:spTree>
    <p:extLst>
      <p:ext uri="{BB962C8B-B14F-4D97-AF65-F5344CB8AC3E}">
        <p14:creationId xmlns:p14="http://schemas.microsoft.com/office/powerpoint/2010/main" val="276445143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E9F7BA-5354-423E-8F33-70006B417B68}"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563F8-5ABC-4AC9-9A79-1BF12492ABA2}" type="slidenum">
              <a:rPr lang="en-US" smtClean="0"/>
              <a:t>‹#›</a:t>
            </a:fld>
            <a:endParaRPr lang="en-US"/>
          </a:p>
        </p:txBody>
      </p:sp>
    </p:spTree>
    <p:extLst>
      <p:ext uri="{BB962C8B-B14F-4D97-AF65-F5344CB8AC3E}">
        <p14:creationId xmlns:p14="http://schemas.microsoft.com/office/powerpoint/2010/main" val="399687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BE9F7BA-5354-423E-8F33-70006B417B68}" type="datetimeFigureOut">
              <a:rPr lang="en-US" smtClean="0"/>
              <a:t>8/21/2019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32563F8-5ABC-4AC9-9A79-1BF12492ABA2}" type="slidenum">
              <a:rPr lang="en-US" smtClean="0"/>
              <a:t>‹#›</a:t>
            </a:fld>
            <a:endParaRPr lang="en-US"/>
          </a:p>
        </p:txBody>
      </p:sp>
    </p:spTree>
    <p:extLst>
      <p:ext uri="{BB962C8B-B14F-4D97-AF65-F5344CB8AC3E}">
        <p14:creationId xmlns:p14="http://schemas.microsoft.com/office/powerpoint/2010/main" val="3310856977"/>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695" y="514843"/>
            <a:ext cx="3781425" cy="1209675"/>
          </a:xfrm>
          <a:prstGeom prst="rect">
            <a:avLst/>
          </a:prstGeom>
        </p:spPr>
      </p:pic>
      <p:sp>
        <p:nvSpPr>
          <p:cNvPr id="6" name="TextBox 5"/>
          <p:cNvSpPr txBox="1"/>
          <p:nvPr/>
        </p:nvSpPr>
        <p:spPr>
          <a:xfrm>
            <a:off x="3187633" y="2722097"/>
            <a:ext cx="5638799" cy="830997"/>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A Machine Learning Framework for Prediction of Breast Cancer</a:t>
            </a:r>
            <a:endParaRPr lang="en-US" sz="2400" dirty="0"/>
          </a:p>
        </p:txBody>
      </p:sp>
      <p:sp>
        <p:nvSpPr>
          <p:cNvPr id="7" name="TextBox 6"/>
          <p:cNvSpPr txBox="1"/>
          <p:nvPr/>
        </p:nvSpPr>
        <p:spPr>
          <a:xfrm>
            <a:off x="5031636" y="3877239"/>
            <a:ext cx="1745537" cy="400110"/>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Presented by</a:t>
            </a:r>
            <a:endParaRPr lang="en-US"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134265" y="4685249"/>
            <a:ext cx="1540280" cy="707886"/>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15MIS0115</a:t>
            </a:r>
          </a:p>
          <a:p>
            <a:pPr algn="ctr"/>
            <a:r>
              <a:rPr lang="en-US" sz="2000" dirty="0" smtClean="0">
                <a:latin typeface="Times New Roman" panose="02020603050405020304" pitchFamily="18" charset="0"/>
                <a:cs typeface="Times New Roman" panose="02020603050405020304" pitchFamily="18" charset="0"/>
              </a:rPr>
              <a:t>G Bhargav</a:t>
            </a:r>
            <a:endParaRPr lang="en-US"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821512" y="5860597"/>
            <a:ext cx="2165786" cy="369332"/>
          </a:xfrm>
          <a:prstGeom prst="rect">
            <a:avLst/>
          </a:prstGeom>
          <a:noFill/>
        </p:spPr>
        <p:txBody>
          <a:bodyPr wrap="none" rtlCol="0">
            <a:spAutoFit/>
          </a:bodyPr>
          <a:lstStyle/>
          <a:p>
            <a:pPr algn="ctr"/>
            <a:r>
              <a:rPr lang="en-US" dirty="0" smtClean="0"/>
              <a:t>Guided by: </a:t>
            </a:r>
            <a:r>
              <a:rPr lang="en-US" i="1" dirty="0" smtClean="0"/>
              <a:t>BRINDA.K</a:t>
            </a:r>
          </a:p>
        </p:txBody>
      </p:sp>
      <p:sp>
        <p:nvSpPr>
          <p:cNvPr id="10" name="TextBox 9"/>
          <p:cNvSpPr txBox="1"/>
          <p:nvPr/>
        </p:nvSpPr>
        <p:spPr>
          <a:xfrm>
            <a:off x="5134265" y="2048663"/>
            <a:ext cx="1745537" cy="400110"/>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Review - 1</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010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66726"/>
            <a:ext cx="2372330" cy="590550"/>
          </a:xfrm>
        </p:spPr>
        <p:txBody>
          <a:bodyPr/>
          <a:lstStyle/>
          <a:p>
            <a:pPr algn="l"/>
            <a:r>
              <a:rPr lang="en-US" dirty="0" smtClean="0">
                <a:latin typeface="Algerian" panose="04020705040A02060702" pitchFamily="82" charset="0"/>
                <a:cs typeface="Times New Roman" panose="02020603050405020304" pitchFamily="18" charset="0"/>
              </a:rPr>
              <a:t>Contents</a:t>
            </a:r>
            <a:endParaRPr lang="en-US" dirty="0">
              <a:latin typeface="Algerian" panose="04020705040A02060702" pitchFamily="82" charset="0"/>
              <a:cs typeface="Times New Roman" panose="02020603050405020304" pitchFamily="18" charset="0"/>
            </a:endParaRPr>
          </a:p>
        </p:txBody>
      </p:sp>
      <p:sp>
        <p:nvSpPr>
          <p:cNvPr id="3" name="Content Placeholder 2"/>
          <p:cNvSpPr>
            <a:spLocks noGrp="1"/>
          </p:cNvSpPr>
          <p:nvPr>
            <p:ph idx="1"/>
          </p:nvPr>
        </p:nvSpPr>
        <p:spPr>
          <a:xfrm>
            <a:off x="913795" y="1295399"/>
            <a:ext cx="10353762" cy="4791075"/>
          </a:xfrm>
        </p:spPr>
        <p:txBody>
          <a:bodyPr>
            <a:normAutofit/>
          </a:bodyPr>
          <a:lstStyle/>
          <a:p>
            <a:r>
              <a:rPr lang="en-US" sz="2400"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Hardware and Software requirements</a:t>
            </a:r>
          </a:p>
          <a:p>
            <a:r>
              <a:rPr lang="en-US" sz="2400" dirty="0" smtClean="0">
                <a:latin typeface="Times New Roman" panose="02020603050405020304" pitchFamily="18" charset="0"/>
                <a:cs typeface="Times New Roman" panose="02020603050405020304" pitchFamily="18" charset="0"/>
              </a:rPr>
              <a:t>Detailed Design</a:t>
            </a:r>
          </a:p>
          <a:p>
            <a:pPr lvl="1">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System Architecture</a:t>
            </a:r>
          </a:p>
          <a:p>
            <a:r>
              <a:rPr lang="en-US" sz="2400" dirty="0" smtClean="0">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1945655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2600930" cy="561975"/>
          </a:xfrm>
        </p:spPr>
        <p:txBody>
          <a:bodyPr/>
          <a:lstStyle/>
          <a:p>
            <a:r>
              <a:rPr lang="en-US"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95" y="1343025"/>
            <a:ext cx="10353762" cy="4943475"/>
          </a:xfrm>
        </p:spPr>
        <p:txBody>
          <a:bodyPr>
            <a:normAutofit/>
          </a:bodyPr>
          <a:lstStyle/>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breast Cancer is a malignant tumor that starts from cells of the breast. A malignant tumor is a group of cancer cells that may grow into (invade) surrounding tissues or spread (metastasize) to distant areas of the body. Breast Cancer occurs mainly in omen, but men can get it, too. Many people do not realize that men have breast tissue and that they can develop breast cancer. Male breast cancer is a relatively rare cancer in men that originates from the breast. As it presents a similar pathology as female breast cancer. Male breast cancer remains under diagnosed and, due to delays in diagnosis, is often also undertreated. The investigation and management of male breast cancer are based on studies on female patients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Detection of breast cancer metastasis at the earliest stage is important for the management and prediction of breast cancer progression. Emerging Techniques using the analysis of circulating tumor cells promising results in predicting and identifying the early stages of breast cancer metastasis in patients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9024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9135080" cy="561975"/>
          </a:xfrm>
        </p:spPr>
        <p:txBody>
          <a:bodyPr>
            <a:normAutofit fontScale="90000"/>
          </a:bodyPr>
          <a:lstStyle/>
          <a:p>
            <a:r>
              <a:rPr lang="en-US" dirty="0" smtClean="0">
                <a:latin typeface="Times New Roman" panose="02020603050405020304" pitchFamily="18" charset="0"/>
                <a:cs typeface="Times New Roman" panose="02020603050405020304" pitchFamily="18" charset="0"/>
              </a:rPr>
              <a:t>Hardware and software requirements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3795" y="1343025"/>
            <a:ext cx="10353762" cy="4943475"/>
          </a:xfrm>
        </p:spPr>
        <p:txBody>
          <a:bodyPr>
            <a:normAutofit/>
          </a:bodyPr>
          <a:lstStyle/>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Hardware Requirements</a:t>
            </a:r>
          </a:p>
          <a:p>
            <a:pPr lvl="1">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 Processor : Any Update Processor</a:t>
            </a: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Ram : Min 4 GB</a:t>
            </a: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Hard Disk : Min 100 GB</a:t>
            </a: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 Software Requirements</a:t>
            </a: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Operating System : Windows Family</a:t>
            </a: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Language : Python 3.6 or Anaconda</a:t>
            </a:r>
          </a:p>
          <a:p>
            <a:pPr lvl="1">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Other Tools : </a:t>
            </a:r>
            <a:r>
              <a:rPr lang="en-US" sz="2200" dirty="0" err="1" smtClean="0">
                <a:latin typeface="Times New Roman" panose="02020603050405020304" pitchFamily="18" charset="0"/>
                <a:cs typeface="Times New Roman" panose="02020603050405020304" pitchFamily="18" charset="0"/>
              </a:rPr>
              <a:t>RStudio</a:t>
            </a:r>
            <a:r>
              <a:rPr lang="en-US" sz="2200" dirty="0" smtClean="0">
                <a:latin typeface="Times New Roman" panose="02020603050405020304" pitchFamily="18" charset="0"/>
                <a:cs typeface="Times New Roman" panose="02020603050405020304" pitchFamily="18" charset="0"/>
              </a:rPr>
              <a:t> and Rapid Miner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5508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4172555" cy="561975"/>
          </a:xfrm>
        </p:spPr>
        <p:txBody>
          <a:bodyPr>
            <a:normAutofit/>
          </a:bodyPr>
          <a:lstStyle/>
          <a:p>
            <a:r>
              <a:rPr lang="en-US" dirty="0" smtClean="0">
                <a:latin typeface="Times New Roman" panose="02020603050405020304" pitchFamily="18" charset="0"/>
                <a:cs typeface="Times New Roman" panose="02020603050405020304" pitchFamily="18" charset="0"/>
              </a:rPr>
              <a:t>Detailed design</a:t>
            </a:r>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6417612" y="609600"/>
            <a:ext cx="2686655" cy="5715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2400" dirty="0" smtClean="0">
                <a:latin typeface="Times New Roman" panose="02020603050405020304" pitchFamily="18" charset="0"/>
                <a:cs typeface="Times New Roman" panose="02020603050405020304" pitchFamily="18" charset="0"/>
              </a:rPr>
              <a:t>System Architecture</a:t>
            </a:r>
            <a:endParaRPr lang="en-US" sz="2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23048" y="1351733"/>
            <a:ext cx="8447375" cy="5336450"/>
          </a:xfrm>
          <a:prstGeom prst="rect">
            <a:avLst/>
          </a:prstGeom>
        </p:spPr>
      </p:pic>
      <p:sp>
        <p:nvSpPr>
          <p:cNvPr id="6" name="Content Placeholder 2"/>
          <p:cNvSpPr txBox="1">
            <a:spLocks/>
          </p:cNvSpPr>
          <p:nvPr/>
        </p:nvSpPr>
        <p:spPr>
          <a:xfrm>
            <a:off x="5601456" y="685799"/>
            <a:ext cx="433584" cy="4095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24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850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4277330" cy="561975"/>
          </a:xfrm>
        </p:spPr>
        <p:txBody>
          <a:bodyPr>
            <a:normAutofit/>
          </a:bodyPr>
          <a:lstStyle/>
          <a:p>
            <a:r>
              <a:rPr lang="en-US" dirty="0" smtClean="0">
                <a:latin typeface="Times New Roman" panose="02020603050405020304" pitchFamily="18" charset="0"/>
                <a:cs typeface="Times New Roman" panose="02020603050405020304" pitchFamily="18" charset="0"/>
              </a:rPr>
              <a:t>Implementation</a:t>
            </a:r>
            <a:endParaRPr lang="en-US"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913795" y="1343025"/>
            <a:ext cx="4023965" cy="4943475"/>
          </a:xfrm>
        </p:spPr>
        <p:txBody>
          <a:bodyPr>
            <a:normAutofit lnSpcReduction="10000"/>
          </a:bodyPr>
          <a:lstStyle/>
          <a:p>
            <a:pPr marL="0" indent="0">
              <a:lnSpc>
                <a:spcPct val="100000"/>
              </a:lnSpc>
              <a:buNone/>
            </a:pPr>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os</a:t>
            </a: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numpy</a:t>
            </a:r>
            <a:r>
              <a:rPr lang="en-US" sz="1400" dirty="0">
                <a:latin typeface="Times New Roman" panose="02020603050405020304" pitchFamily="18" charset="0"/>
                <a:cs typeface="Times New Roman" panose="02020603050405020304" pitchFamily="18" charset="0"/>
              </a:rPr>
              <a:t> as np</a:t>
            </a:r>
          </a:p>
          <a:p>
            <a:pPr marL="0" indent="0">
              <a:lnSpc>
                <a:spcPct val="100000"/>
              </a:lnSpc>
              <a:buNone/>
            </a:pPr>
            <a:r>
              <a:rPr lang="en-US" sz="1400" dirty="0">
                <a:latin typeface="Times New Roman" panose="02020603050405020304" pitchFamily="18" charset="0"/>
                <a:cs typeface="Times New Roman" panose="02020603050405020304" pitchFamily="18" charset="0"/>
              </a:rPr>
              <a:t>import pandas as </a:t>
            </a:r>
            <a:r>
              <a:rPr lang="en-US" sz="1400" dirty="0" err="1">
                <a:latin typeface="Times New Roman" panose="02020603050405020304" pitchFamily="18" charset="0"/>
                <a:cs typeface="Times New Roman" panose="02020603050405020304" pitchFamily="18" charset="0"/>
              </a:rPr>
              <a:t>pd</a:t>
            </a: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seaborn</a:t>
            </a:r>
            <a:r>
              <a:rPr lang="en-US" sz="1400" dirty="0">
                <a:latin typeface="Times New Roman" panose="02020603050405020304" pitchFamily="18" charset="0"/>
                <a:cs typeface="Times New Roman" panose="02020603050405020304" pitchFamily="18" charset="0"/>
              </a:rPr>
              <a:t> as </a:t>
            </a:r>
            <a:r>
              <a:rPr lang="en-US" sz="1400" dirty="0" err="1">
                <a:latin typeface="Times New Roman" panose="02020603050405020304" pitchFamily="18" charset="0"/>
                <a:cs typeface="Times New Roman" panose="02020603050405020304" pitchFamily="18" charset="0"/>
              </a:rPr>
              <a:t>sns</a:t>
            </a: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datetime</a:t>
            </a:r>
            <a:r>
              <a:rPr lang="en-US" sz="1400" dirty="0">
                <a:latin typeface="Times New Roman" panose="02020603050405020304" pitchFamily="18" charset="0"/>
                <a:cs typeface="Times New Roman" panose="02020603050405020304" pitchFamily="18" charset="0"/>
              </a:rPr>
              <a:t> as </a:t>
            </a:r>
            <a:r>
              <a:rPr lang="en-US" sz="1400" dirty="0" err="1">
                <a:latin typeface="Times New Roman" panose="02020603050405020304" pitchFamily="18" charset="0"/>
                <a:cs typeface="Times New Roman" panose="02020603050405020304" pitchFamily="18" charset="0"/>
              </a:rPr>
              <a:t>dt</a:t>
            </a: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US" sz="1400" dirty="0">
                <a:latin typeface="Times New Roman" panose="02020603050405020304" pitchFamily="18" charset="0"/>
                <a:cs typeface="Times New Roman" panose="02020603050405020304" pitchFamily="18" charset="0"/>
              </a:rPr>
              <a:t>import </a:t>
            </a:r>
            <a:r>
              <a:rPr lang="en-US" sz="1400" dirty="0" err="1">
                <a:latin typeface="Times New Roman" panose="02020603050405020304" pitchFamily="18" charset="0"/>
                <a:cs typeface="Times New Roman" panose="02020603050405020304" pitchFamily="18" charset="0"/>
              </a:rPr>
              <a:t>matplotlib.pyplot</a:t>
            </a:r>
            <a:r>
              <a:rPr lang="en-US" sz="1400" dirty="0">
                <a:latin typeface="Times New Roman" panose="02020603050405020304" pitchFamily="18" charset="0"/>
                <a:cs typeface="Times New Roman" panose="02020603050405020304" pitchFamily="18" charset="0"/>
              </a:rPr>
              <a:t> as </a:t>
            </a:r>
            <a:r>
              <a:rPr lang="en-US" sz="1400" dirty="0" err="1">
                <a:latin typeface="Times New Roman" panose="02020603050405020304" pitchFamily="18" charset="0"/>
                <a:cs typeface="Times New Roman" panose="02020603050405020304" pitchFamily="18" charset="0"/>
              </a:rPr>
              <a:t>plt</a:t>
            </a: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US" sz="1400" dirty="0">
                <a:latin typeface="Times New Roman" panose="02020603050405020304" pitchFamily="18" charset="0"/>
                <a:cs typeface="Times New Roman" panose="02020603050405020304" pitchFamily="18" charset="0"/>
              </a:rPr>
              <a:t>from </a:t>
            </a:r>
            <a:r>
              <a:rPr lang="en-US" sz="1400" dirty="0" err="1">
                <a:latin typeface="Times New Roman" panose="02020603050405020304" pitchFamily="18" charset="0"/>
                <a:cs typeface="Times New Roman" panose="02020603050405020304" pitchFamily="18" charset="0"/>
              </a:rPr>
              <a:t>IPython</a:t>
            </a:r>
            <a:r>
              <a:rPr lang="en-US" sz="1400" dirty="0">
                <a:latin typeface="Times New Roman" panose="02020603050405020304" pitchFamily="18" charset="0"/>
                <a:cs typeface="Times New Roman" panose="02020603050405020304" pitchFamily="18" charset="0"/>
              </a:rPr>
              <a:t> import </a:t>
            </a:r>
            <a:r>
              <a:rPr lang="en-US" sz="1400" dirty="0" err="1" smtClean="0">
                <a:latin typeface="Times New Roman" panose="02020603050405020304" pitchFamily="18" charset="0"/>
                <a:cs typeface="Times New Roman" panose="02020603050405020304" pitchFamily="18" charset="0"/>
              </a:rPr>
              <a:t>get_ipython</a:t>
            </a:r>
            <a:endParaRPr lang="en-US" sz="1400" dirty="0" smtClean="0">
              <a:latin typeface="Times New Roman" panose="02020603050405020304" pitchFamily="18" charset="0"/>
              <a:cs typeface="Times New Roman" panose="02020603050405020304" pitchFamily="18" charset="0"/>
            </a:endParaRPr>
          </a:p>
          <a:p>
            <a:pPr marL="0" indent="0">
              <a:lnSpc>
                <a:spcPct val="100000"/>
              </a:lnSpc>
              <a:buNone/>
            </a:pPr>
            <a:r>
              <a:rPr lang="en-US" sz="1400" dirty="0" err="1">
                <a:latin typeface="Times New Roman" panose="02020603050405020304" pitchFamily="18" charset="0"/>
                <a:cs typeface="Times New Roman" panose="02020603050405020304" pitchFamily="18" charset="0"/>
              </a:rPr>
              <a:t>get_ipython</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run_line_magic</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matplotlib</a:t>
            </a:r>
            <a:r>
              <a:rPr lang="en-US" sz="1400" dirty="0">
                <a:latin typeface="Times New Roman" panose="02020603050405020304" pitchFamily="18" charset="0"/>
                <a:cs typeface="Times New Roman" panose="02020603050405020304" pitchFamily="18" charset="0"/>
              </a:rPr>
              <a:t>', 'inline')</a:t>
            </a:r>
          </a:p>
          <a:p>
            <a:pPr marL="0" indent="0">
              <a:lnSpc>
                <a:spcPct val="100000"/>
              </a:lnSpc>
              <a:buNone/>
            </a:pPr>
            <a:r>
              <a:rPr lang="en-US" sz="1400" dirty="0">
                <a:latin typeface="Times New Roman" panose="02020603050405020304" pitchFamily="18" charset="0"/>
                <a:cs typeface="Times New Roman" panose="02020603050405020304" pitchFamily="18" charset="0"/>
              </a:rPr>
              <a:t>from </a:t>
            </a:r>
            <a:r>
              <a:rPr lang="en-US" sz="1400" dirty="0" err="1">
                <a:latin typeface="Times New Roman" panose="02020603050405020304" pitchFamily="18" charset="0"/>
                <a:cs typeface="Times New Roman" panose="02020603050405020304" pitchFamily="18" charset="0"/>
              </a:rPr>
              <a:t>sklearn</a:t>
            </a:r>
            <a:r>
              <a:rPr lang="en-US" sz="1400" dirty="0">
                <a:latin typeface="Times New Roman" panose="02020603050405020304" pitchFamily="18" charset="0"/>
                <a:cs typeface="Times New Roman" panose="02020603050405020304" pitchFamily="18" charset="0"/>
              </a:rPr>
              <a:t> import preprocessing</a:t>
            </a:r>
          </a:p>
          <a:p>
            <a:pPr marL="0" indent="0">
              <a:lnSpc>
                <a:spcPct val="100000"/>
              </a:lnSpc>
              <a:buNone/>
            </a:pPr>
            <a:r>
              <a:rPr lang="en-US" sz="1400" dirty="0">
                <a:latin typeface="Times New Roman" panose="02020603050405020304" pitchFamily="18" charset="0"/>
                <a:cs typeface="Times New Roman" panose="02020603050405020304" pitchFamily="18" charset="0"/>
              </a:rPr>
              <a:t>from </a:t>
            </a:r>
            <a:r>
              <a:rPr lang="en-US" sz="1400" dirty="0" err="1">
                <a:latin typeface="Times New Roman" panose="02020603050405020304" pitchFamily="18" charset="0"/>
                <a:cs typeface="Times New Roman" panose="02020603050405020304" pitchFamily="18" charset="0"/>
              </a:rPr>
              <a:t>sklearn.model_selection</a:t>
            </a:r>
            <a:r>
              <a:rPr lang="en-US" sz="1400" dirty="0">
                <a:latin typeface="Times New Roman" panose="02020603050405020304" pitchFamily="18" charset="0"/>
                <a:cs typeface="Times New Roman" panose="02020603050405020304" pitchFamily="18" charset="0"/>
              </a:rPr>
              <a:t> import </a:t>
            </a:r>
            <a:r>
              <a:rPr lang="en-US" sz="1400" dirty="0" err="1">
                <a:latin typeface="Times New Roman" panose="02020603050405020304" pitchFamily="18" charset="0"/>
                <a:cs typeface="Times New Roman" panose="02020603050405020304" pitchFamily="18" charset="0"/>
              </a:rPr>
              <a:t>train_test_split</a:t>
            </a:r>
            <a:endParaRPr lang="en-US" sz="1400" dirty="0">
              <a:latin typeface="Times New Roman" panose="02020603050405020304" pitchFamily="18" charset="0"/>
              <a:cs typeface="Times New Roman" panose="02020603050405020304" pitchFamily="18" charset="0"/>
            </a:endParaRPr>
          </a:p>
          <a:p>
            <a:pPr marL="0" indent="0">
              <a:lnSpc>
                <a:spcPct val="100000"/>
              </a:lnSpc>
              <a:buNone/>
            </a:pPr>
            <a:r>
              <a:rPr lang="en-US" sz="1400" dirty="0">
                <a:latin typeface="Times New Roman" panose="02020603050405020304" pitchFamily="18" charset="0"/>
                <a:cs typeface="Times New Roman" panose="02020603050405020304" pitchFamily="18" charset="0"/>
              </a:rPr>
              <a:t>from </a:t>
            </a:r>
            <a:r>
              <a:rPr lang="en-US" sz="1400" dirty="0" err="1">
                <a:latin typeface="Times New Roman" panose="02020603050405020304" pitchFamily="18" charset="0"/>
                <a:cs typeface="Times New Roman" panose="02020603050405020304" pitchFamily="18" charset="0"/>
              </a:rPr>
              <a:t>sklearn.metrics</a:t>
            </a:r>
            <a:r>
              <a:rPr lang="en-US" sz="1400" dirty="0">
                <a:latin typeface="Times New Roman" panose="02020603050405020304" pitchFamily="18" charset="0"/>
                <a:cs typeface="Times New Roman" panose="02020603050405020304" pitchFamily="18" charset="0"/>
              </a:rPr>
              <a:t> import </a:t>
            </a:r>
            <a:r>
              <a:rPr lang="en-US" sz="1400" dirty="0" err="1" smtClean="0">
                <a:latin typeface="Times New Roman" panose="02020603050405020304" pitchFamily="18" charset="0"/>
                <a:cs typeface="Times New Roman" panose="02020603050405020304" pitchFamily="18" charset="0"/>
              </a:rPr>
              <a:t>confusion_matrix</a:t>
            </a:r>
            <a:endParaRPr lang="en-US" sz="1400" dirty="0" smtClean="0">
              <a:latin typeface="Times New Roman" panose="02020603050405020304" pitchFamily="18" charset="0"/>
              <a:cs typeface="Times New Roman" panose="02020603050405020304" pitchFamily="18" charset="0"/>
            </a:endParaRPr>
          </a:p>
          <a:p>
            <a:pPr marL="0" indent="0">
              <a:lnSpc>
                <a:spcPct val="100000"/>
              </a:lnSpc>
              <a:buNone/>
            </a:pPr>
            <a:r>
              <a:rPr lang="en-US" sz="1400" dirty="0">
                <a:latin typeface="Times New Roman" panose="02020603050405020304" pitchFamily="18" charset="0"/>
                <a:cs typeface="Times New Roman" panose="02020603050405020304" pitchFamily="18" charset="0"/>
              </a:rPr>
              <a:t>data = </a:t>
            </a:r>
            <a:r>
              <a:rPr lang="en-US" sz="1400" dirty="0" err="1">
                <a:latin typeface="Times New Roman" panose="02020603050405020304" pitchFamily="18" charset="0"/>
                <a:cs typeface="Times New Roman" panose="02020603050405020304" pitchFamily="18" charset="0"/>
              </a:rPr>
              <a:t>pd.read_csv</a:t>
            </a:r>
            <a:r>
              <a:rPr lang="en-US" sz="1400" dirty="0">
                <a:latin typeface="Times New Roman" panose="02020603050405020304" pitchFamily="18" charset="0"/>
                <a:cs typeface="Times New Roman" panose="02020603050405020304" pitchFamily="18" charset="0"/>
              </a:rPr>
              <a:t>('D:/breastcancer.csv</a:t>
            </a:r>
            <a:r>
              <a:rPr lang="en-US" sz="1400" dirty="0" smtClean="0">
                <a:latin typeface="Times New Roman" panose="02020603050405020304" pitchFamily="18" charset="0"/>
                <a:cs typeface="Times New Roman" panose="02020603050405020304" pitchFamily="18" charset="0"/>
              </a:rPr>
              <a:t>')</a:t>
            </a:r>
          </a:p>
          <a:p>
            <a:pPr marL="0" indent="0">
              <a:lnSpc>
                <a:spcPct val="100000"/>
              </a:lnSpc>
              <a:buNone/>
            </a:pPr>
            <a:r>
              <a:rPr lang="en-US" sz="1400" dirty="0">
                <a:latin typeface="Times New Roman" panose="02020603050405020304" pitchFamily="18" charset="0"/>
                <a:cs typeface="Times New Roman" panose="02020603050405020304" pitchFamily="18" charset="0"/>
              </a:rPr>
              <a:t>data.info</a:t>
            </a:r>
            <a:r>
              <a:rPr lang="en-US" sz="1400" dirty="0" smtClean="0">
                <a:latin typeface="Times New Roman" panose="02020603050405020304" pitchFamily="18" charset="0"/>
                <a:cs typeface="Times New Roman" panose="02020603050405020304" pitchFamily="18" charset="0"/>
              </a:rPr>
              <a:t>()</a:t>
            </a:r>
          </a:p>
          <a:p>
            <a:pPr marL="0" indent="0">
              <a:lnSpc>
                <a:spcPct val="100000"/>
              </a:lnSpc>
              <a:buNone/>
            </a:pPr>
            <a:r>
              <a:rPr lang="en-US" sz="1400" dirty="0" err="1">
                <a:latin typeface="Times New Roman" panose="02020603050405020304" pitchFamily="18" charset="0"/>
                <a:cs typeface="Times New Roman" panose="02020603050405020304" pitchFamily="18" charset="0"/>
              </a:rPr>
              <a:t>data.head</a:t>
            </a:r>
            <a:r>
              <a:rPr lang="en-US" sz="1400" dirty="0" smtClean="0">
                <a:latin typeface="Times New Roman" panose="02020603050405020304" pitchFamily="18" charset="0"/>
                <a:cs typeface="Times New Roman" panose="02020603050405020304" pitchFamily="18" charset="0"/>
              </a:rPr>
              <a:t>()</a:t>
            </a:r>
          </a:p>
          <a:p>
            <a:pPr marL="0" indent="0">
              <a:lnSpc>
                <a:spcPct val="100000"/>
              </a:lnSpc>
              <a:buNone/>
            </a:pPr>
            <a:r>
              <a:rPr lang="en-US" sz="1400" dirty="0" err="1">
                <a:latin typeface="Times New Roman" panose="02020603050405020304" pitchFamily="18" charset="0"/>
                <a:cs typeface="Times New Roman" panose="02020603050405020304" pitchFamily="18" charset="0"/>
              </a:rPr>
              <a:t>data.diagnosis.unique</a:t>
            </a:r>
            <a:r>
              <a:rPr lang="en-US"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6021372" y="890587"/>
            <a:ext cx="4023965" cy="49434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0000"/>
              </a:lnSpc>
              <a:buNone/>
            </a:pPr>
            <a:r>
              <a:rPr lang="en-US" sz="1400" dirty="0" err="1">
                <a:latin typeface="Times New Roman" panose="02020603050405020304" pitchFamily="18" charset="0"/>
                <a:cs typeface="Times New Roman" panose="02020603050405020304" pitchFamily="18" charset="0"/>
              </a:rPr>
              <a:t>data.describe</a:t>
            </a:r>
            <a:r>
              <a:rPr lang="en-US" sz="1400" dirty="0" smtClean="0">
                <a:latin typeface="Times New Roman" panose="02020603050405020304" pitchFamily="18" charset="0"/>
                <a:cs typeface="Times New Roman" panose="02020603050405020304" pitchFamily="18" charset="0"/>
              </a:rPr>
              <a:t>()</a:t>
            </a:r>
          </a:p>
          <a:p>
            <a:pPr marL="0" indent="0">
              <a:lnSpc>
                <a:spcPct val="100000"/>
              </a:lnSpc>
              <a:buNone/>
            </a:pPr>
            <a:r>
              <a:rPr lang="en-US" sz="1400" dirty="0" err="1">
                <a:latin typeface="Times New Roman" panose="02020603050405020304" pitchFamily="18" charset="0"/>
                <a:cs typeface="Times New Roman" panose="02020603050405020304" pitchFamily="18" charset="0"/>
              </a:rPr>
              <a:t>data.drop</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id',axis</a:t>
            </a:r>
            <a:r>
              <a:rPr lang="en-US" sz="1400" dirty="0">
                <a:latin typeface="Times New Roman" panose="02020603050405020304" pitchFamily="18" charset="0"/>
                <a:cs typeface="Times New Roman" panose="02020603050405020304" pitchFamily="18" charset="0"/>
              </a:rPr>
              <a:t>=1,inplace=True)</a:t>
            </a:r>
          </a:p>
          <a:p>
            <a:pPr marL="0" indent="0">
              <a:lnSpc>
                <a:spcPct val="100000"/>
              </a:lnSpc>
              <a:buNone/>
            </a:pPr>
            <a:r>
              <a:rPr lang="en-US" sz="1400" dirty="0" err="1">
                <a:latin typeface="Times New Roman" panose="02020603050405020304" pitchFamily="18" charset="0"/>
                <a:cs typeface="Times New Roman" panose="02020603050405020304" pitchFamily="18" charset="0"/>
              </a:rPr>
              <a:t>data.drop</a:t>
            </a:r>
            <a:r>
              <a:rPr lang="en-US" sz="1400" dirty="0">
                <a:latin typeface="Times New Roman" panose="02020603050405020304" pitchFamily="18" charset="0"/>
                <a:cs typeface="Times New Roman" panose="02020603050405020304" pitchFamily="18" charset="0"/>
              </a:rPr>
              <a:t>('Unnamed: 32',axis=1,inplace=True)</a:t>
            </a:r>
          </a:p>
          <a:p>
            <a:pPr marL="0" indent="0">
              <a:lnSpc>
                <a:spcPct val="100000"/>
              </a:lnSpc>
              <a:buNone/>
            </a:pPr>
            <a:r>
              <a:rPr lang="en-US" sz="1400" dirty="0">
                <a:latin typeface="Times New Roman" panose="02020603050405020304" pitchFamily="18" charset="0"/>
                <a:cs typeface="Times New Roman" panose="02020603050405020304" pitchFamily="18" charset="0"/>
              </a:rPr>
              <a:t>data['diagnosis'] = data['diagnosis'].map({'M':1,'B':0})</a:t>
            </a:r>
          </a:p>
          <a:p>
            <a:pPr marL="0" indent="0">
              <a:lnSpc>
                <a:spcPct val="100000"/>
              </a:lnSpc>
              <a:buNone/>
            </a:pPr>
            <a:r>
              <a:rPr lang="en-US" sz="1400" dirty="0" err="1">
                <a:latin typeface="Times New Roman" panose="02020603050405020304" pitchFamily="18" charset="0"/>
                <a:cs typeface="Times New Roman" panose="02020603050405020304" pitchFamily="18" charset="0"/>
              </a:rPr>
              <a:t>datas</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pd.DataFrame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preprocessing.scale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data.iloc</a:t>
            </a:r>
            <a:r>
              <a:rPr lang="en-US" sz="1400" dirty="0">
                <a:latin typeface="Times New Roman" panose="02020603050405020304" pitchFamily="18" charset="0"/>
                <a:cs typeface="Times New Roman" panose="02020603050405020304" pitchFamily="18" charset="0"/>
              </a:rPr>
              <a:t>[:,1:32]))</a:t>
            </a:r>
          </a:p>
          <a:p>
            <a:pPr marL="0" indent="0">
              <a:lnSpc>
                <a:spcPct val="100000"/>
              </a:lnSpc>
              <a:buNone/>
            </a:pPr>
            <a:r>
              <a:rPr lang="en-US" sz="1400" dirty="0" err="1">
                <a:latin typeface="Times New Roman" panose="02020603050405020304" pitchFamily="18" charset="0"/>
                <a:cs typeface="Times New Roman" panose="02020603050405020304" pitchFamily="18" charset="0"/>
              </a:rPr>
              <a:t>datas.columns</a:t>
            </a:r>
            <a:r>
              <a:rPr lang="en-US" sz="1400" dirty="0">
                <a:latin typeface="Times New Roman" panose="02020603050405020304" pitchFamily="18" charset="0"/>
                <a:cs typeface="Times New Roman" panose="02020603050405020304" pitchFamily="18" charset="0"/>
              </a:rPr>
              <a:t> = list(</a:t>
            </a:r>
            <a:r>
              <a:rPr lang="en-US" sz="1400" dirty="0" err="1">
                <a:latin typeface="Times New Roman" panose="02020603050405020304" pitchFamily="18" charset="0"/>
                <a:cs typeface="Times New Roman" panose="02020603050405020304" pitchFamily="18" charset="0"/>
              </a:rPr>
              <a:t>data.iloc</a:t>
            </a:r>
            <a:r>
              <a:rPr lang="en-US" sz="1400" dirty="0">
                <a:latin typeface="Times New Roman" panose="02020603050405020304" pitchFamily="18" charset="0"/>
                <a:cs typeface="Times New Roman" panose="02020603050405020304" pitchFamily="18" charset="0"/>
              </a:rPr>
              <a:t>[:,1:32].columns)</a:t>
            </a:r>
          </a:p>
          <a:p>
            <a:pPr marL="0" indent="0">
              <a:lnSpc>
                <a:spcPct val="100000"/>
              </a:lnSpc>
              <a:buNone/>
            </a:pPr>
            <a:r>
              <a:rPr lang="en-US" sz="1400" dirty="0" err="1">
                <a:latin typeface="Times New Roman" panose="02020603050405020304" pitchFamily="18" charset="0"/>
                <a:cs typeface="Times New Roman" panose="02020603050405020304" pitchFamily="18" charset="0"/>
              </a:rPr>
              <a:t>datas</a:t>
            </a:r>
            <a:r>
              <a:rPr lang="en-US" sz="1400" dirty="0">
                <a:latin typeface="Times New Roman" panose="02020603050405020304" pitchFamily="18" charset="0"/>
                <a:cs typeface="Times New Roman" panose="02020603050405020304" pitchFamily="18" charset="0"/>
              </a:rPr>
              <a:t>['diagnosis'] = data['diagnosis</a:t>
            </a:r>
            <a:r>
              <a:rPr lang="en-US" sz="1400" dirty="0" smtClean="0">
                <a:latin typeface="Times New Roman" panose="02020603050405020304" pitchFamily="18" charset="0"/>
                <a:cs typeface="Times New Roman" panose="02020603050405020304" pitchFamily="18" charset="0"/>
              </a:rPr>
              <a:t>']</a:t>
            </a:r>
          </a:p>
          <a:p>
            <a:pPr marL="0" indent="0">
              <a:lnSpc>
                <a:spcPct val="100000"/>
              </a:lnSpc>
              <a:buNone/>
            </a:pPr>
            <a:r>
              <a:rPr lang="en-US" sz="1400" dirty="0" err="1">
                <a:latin typeface="Times New Roman" panose="02020603050405020304" pitchFamily="18" charset="0"/>
                <a:cs typeface="Times New Roman" panose="02020603050405020304" pitchFamily="18" charset="0"/>
              </a:rPr>
              <a:t>datas.diagnosis.value_counts</a:t>
            </a:r>
            <a:r>
              <a:rPr lang="en-US" sz="1400" dirty="0">
                <a:latin typeface="Times New Roman" panose="02020603050405020304" pitchFamily="18" charset="0"/>
                <a:cs typeface="Times New Roman" panose="02020603050405020304" pitchFamily="18" charset="0"/>
              </a:rPr>
              <a:t>().plot(kind='bar', alpha = 0.5, </a:t>
            </a:r>
            <a:r>
              <a:rPr lang="en-US" sz="1400" dirty="0" err="1">
                <a:latin typeface="Times New Roman" panose="02020603050405020304" pitchFamily="18" charset="0"/>
                <a:cs typeface="Times New Roman" panose="02020603050405020304" pitchFamily="18" charset="0"/>
              </a:rPr>
              <a:t>facecolor</a:t>
            </a:r>
            <a:r>
              <a:rPr lang="en-US" sz="1400" dirty="0">
                <a:latin typeface="Times New Roman" panose="02020603050405020304" pitchFamily="18" charset="0"/>
                <a:cs typeface="Times New Roman" panose="02020603050405020304" pitchFamily="18" charset="0"/>
              </a:rPr>
              <a:t> = 'b', </a:t>
            </a:r>
            <a:r>
              <a:rPr lang="en-US" sz="1400" dirty="0" err="1">
                <a:latin typeface="Times New Roman" panose="02020603050405020304" pitchFamily="18" charset="0"/>
                <a:cs typeface="Times New Roman" panose="02020603050405020304" pitchFamily="18" charset="0"/>
              </a:rPr>
              <a:t>figsize</a:t>
            </a:r>
            <a:r>
              <a:rPr lang="en-US" sz="1400" dirty="0">
                <a:latin typeface="Times New Roman" panose="02020603050405020304" pitchFamily="18" charset="0"/>
                <a:cs typeface="Times New Roman" panose="02020603050405020304" pitchFamily="18" charset="0"/>
              </a:rPr>
              <a:t>=(12,6))</a:t>
            </a:r>
          </a:p>
          <a:p>
            <a:pPr marL="0" indent="0">
              <a:lnSpc>
                <a:spcPct val="100000"/>
              </a:lnSpc>
              <a:buNone/>
            </a:pPr>
            <a:r>
              <a:rPr lang="en-US" sz="1400" dirty="0" err="1">
                <a:latin typeface="Times New Roman" panose="02020603050405020304" pitchFamily="18" charset="0"/>
                <a:cs typeface="Times New Roman" panose="02020603050405020304" pitchFamily="18" charset="0"/>
              </a:rPr>
              <a:t>plt.title</a:t>
            </a:r>
            <a:r>
              <a:rPr lang="en-US" sz="1400" dirty="0">
                <a:latin typeface="Times New Roman" panose="02020603050405020304" pitchFamily="18" charset="0"/>
                <a:cs typeface="Times New Roman" panose="02020603050405020304" pitchFamily="18" charset="0"/>
              </a:rPr>
              <a:t>("Diagnosis (M=1 , B=0)", </a:t>
            </a:r>
            <a:r>
              <a:rPr lang="en-US" sz="1400" dirty="0" err="1">
                <a:latin typeface="Times New Roman" panose="02020603050405020304" pitchFamily="18" charset="0"/>
                <a:cs typeface="Times New Roman" panose="02020603050405020304" pitchFamily="18" charset="0"/>
              </a:rPr>
              <a:t>fontsize</a:t>
            </a:r>
            <a:r>
              <a:rPr lang="en-US" sz="1400" dirty="0">
                <a:latin typeface="Times New Roman" panose="02020603050405020304" pitchFamily="18" charset="0"/>
                <a:cs typeface="Times New Roman" panose="02020603050405020304" pitchFamily="18" charset="0"/>
              </a:rPr>
              <a:t> = '18')</a:t>
            </a:r>
          </a:p>
          <a:p>
            <a:pPr marL="0" indent="0">
              <a:lnSpc>
                <a:spcPct val="100000"/>
              </a:lnSpc>
              <a:buNone/>
            </a:pPr>
            <a:r>
              <a:rPr lang="en-US" sz="1400" dirty="0" err="1">
                <a:latin typeface="Times New Roman" panose="02020603050405020304" pitchFamily="18" charset="0"/>
                <a:cs typeface="Times New Roman" panose="02020603050405020304" pitchFamily="18" charset="0"/>
              </a:rPr>
              <a:t>plt.ylabel</a:t>
            </a:r>
            <a:r>
              <a:rPr lang="en-US" sz="1400" dirty="0">
                <a:latin typeface="Times New Roman" panose="02020603050405020304" pitchFamily="18" charset="0"/>
                <a:cs typeface="Times New Roman" panose="02020603050405020304" pitchFamily="18" charset="0"/>
              </a:rPr>
              <a:t>("Total Number of Patients")</a:t>
            </a:r>
          </a:p>
          <a:p>
            <a:pPr marL="0" indent="0">
              <a:lnSpc>
                <a:spcPct val="100000"/>
              </a:lnSpc>
              <a:buNone/>
            </a:pPr>
            <a:r>
              <a:rPr lang="en-US" sz="1400" dirty="0" err="1">
                <a:latin typeface="Times New Roman" panose="02020603050405020304" pitchFamily="18" charset="0"/>
                <a:cs typeface="Times New Roman" panose="02020603050405020304" pitchFamily="18" charset="0"/>
              </a:rPr>
              <a:t>plt.grid</a:t>
            </a:r>
            <a:r>
              <a:rPr lang="en-US" sz="1400" dirty="0">
                <a:latin typeface="Times New Roman" panose="02020603050405020304" pitchFamily="18" charset="0"/>
                <a:cs typeface="Times New Roman" panose="02020603050405020304" pitchFamily="18" charset="0"/>
              </a:rPr>
              <a:t>(b=True)</a:t>
            </a:r>
          </a:p>
        </p:txBody>
      </p:sp>
    </p:spTree>
    <p:extLst>
      <p:ext uri="{BB962C8B-B14F-4D97-AF65-F5344CB8AC3E}">
        <p14:creationId xmlns:p14="http://schemas.microsoft.com/office/powerpoint/2010/main" val="1801499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4277330" cy="561975"/>
          </a:xfrm>
        </p:spPr>
        <p:txBody>
          <a:bodyPr>
            <a:normAutofit/>
          </a:bodyPr>
          <a:lstStyle/>
          <a:p>
            <a:r>
              <a:rPr lang="en-US" dirty="0" smtClean="0">
                <a:latin typeface="Times New Roman" panose="02020603050405020304" pitchFamily="18" charset="0"/>
                <a:cs typeface="Times New Roman" panose="02020603050405020304" pitchFamily="18" charset="0"/>
              </a:rPr>
              <a:t>Implementation</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887299" y="2093140"/>
            <a:ext cx="7198201" cy="1975033"/>
          </a:xfrm>
          <a:prstGeom prst="rect">
            <a:avLst/>
          </a:prstGeom>
        </p:spPr>
      </p:pic>
      <p:pic>
        <p:nvPicPr>
          <p:cNvPr id="5" name="Picture 4"/>
          <p:cNvPicPr>
            <a:picLocks noChangeAspect="1"/>
          </p:cNvPicPr>
          <p:nvPr/>
        </p:nvPicPr>
        <p:blipFill>
          <a:blip r:embed="rId3"/>
          <a:stretch>
            <a:fillRect/>
          </a:stretch>
        </p:blipFill>
        <p:spPr>
          <a:xfrm>
            <a:off x="7315200" y="4380412"/>
            <a:ext cx="3821728" cy="2270912"/>
          </a:xfrm>
          <a:prstGeom prst="rect">
            <a:avLst/>
          </a:prstGeom>
        </p:spPr>
      </p:pic>
    </p:spTree>
    <p:extLst>
      <p:ext uri="{BB962C8B-B14F-4D97-AF65-F5344CB8AC3E}">
        <p14:creationId xmlns:p14="http://schemas.microsoft.com/office/powerpoint/2010/main" val="6477067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291</TotalTime>
  <Words>433</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Bookman Old Style</vt:lpstr>
      <vt:lpstr>Courier New</vt:lpstr>
      <vt:lpstr>Rockwell</vt:lpstr>
      <vt:lpstr>Times New Roman</vt:lpstr>
      <vt:lpstr>Wingdings</vt:lpstr>
      <vt:lpstr>Damask</vt:lpstr>
      <vt:lpstr>PowerPoint Presentation</vt:lpstr>
      <vt:lpstr>Contents</vt:lpstr>
      <vt:lpstr>Abstract</vt:lpstr>
      <vt:lpstr>Hardware and software requirements</vt:lpstr>
      <vt:lpstr>Detailed design</vt:lpstr>
      <vt:lpstr>Implementation</vt:lpstr>
      <vt:lpstr>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 Gurramkonda</dc:creator>
  <cp:lastModifiedBy>Bhargav Gurramkonda</cp:lastModifiedBy>
  <cp:revision>24</cp:revision>
  <dcterms:created xsi:type="dcterms:W3CDTF">2019-08-20T13:35:43Z</dcterms:created>
  <dcterms:modified xsi:type="dcterms:W3CDTF">2019-08-21T06:38:07Z</dcterms:modified>
</cp:coreProperties>
</file>