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79" r:id="rId3"/>
    <p:sldId id="280" r:id="rId4"/>
    <p:sldId id="281" r:id="rId5"/>
    <p:sldId id="283" r:id="rId6"/>
    <p:sldId id="282" r:id="rId7"/>
    <p:sldId id="284" r:id="rId8"/>
    <p:sldId id="2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434" autoAdjust="0"/>
  </p:normalViewPr>
  <p:slideViewPr>
    <p:cSldViewPr snapToGrid="0">
      <p:cViewPr varScale="1">
        <p:scale>
          <a:sx n="65" d="100"/>
          <a:sy n="65" d="100"/>
        </p:scale>
        <p:origin x="-7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5681A-F269-4083-B023-337F350EC2D1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799A0-9957-4A5E-BFAF-8D9D34A434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019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799A0-9957-4A5E-BFAF-8D9D34A4348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423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57C3101-0581-4DE1-8EFF-D939601BA6BA}" type="datetime1">
              <a:rPr lang="en-US" smtClean="0"/>
              <a:pPr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7DF3A2C-33AC-4CFE-9110-0AF4B891B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7940348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0BC65-1DB2-46D5-9388-9BB0B2137BF6}" type="datetime1">
              <a:rPr lang="en-US" smtClean="0"/>
              <a:pPr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3A2C-33AC-4CFE-9110-0AF4B891B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022322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5D51-845A-4399-82E8-BEBF41EE45B0}" type="datetime1">
              <a:rPr lang="en-US" smtClean="0"/>
              <a:pPr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3A2C-33AC-4CFE-9110-0AF4B891B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0189334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23AF-A68C-4669-B8D3-0E0FDE7AE4F6}" type="datetime1">
              <a:rPr lang="en-US" smtClean="0"/>
              <a:pPr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3A2C-33AC-4CFE-9110-0AF4B891B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7987405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9091-2A50-4921-828C-AAF5EFEB44AD}" type="datetime1">
              <a:rPr lang="en-US" smtClean="0"/>
              <a:pPr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3A2C-33AC-4CFE-9110-0AF4B891B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6342556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585B-F2E0-41E4-B76D-9804F82A1468}" type="datetime1">
              <a:rPr lang="en-US" smtClean="0"/>
              <a:pPr/>
              <a:t>11/25/2017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3A2C-33AC-4CFE-9110-0AF4B891B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584659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77756-BCCC-4559-ADBF-6ADB8AAFDD05}" type="datetime1">
              <a:rPr lang="en-US" smtClean="0"/>
              <a:pPr/>
              <a:t>11/25/2017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3A2C-33AC-4CFE-9110-0AF4B891B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8317817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C5D56BC-C719-4406-B154-475148817B11}" type="datetime1">
              <a:rPr lang="en-US" smtClean="0"/>
              <a:pPr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3A2C-33AC-4CFE-9110-0AF4B891B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7306602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A51D961-0463-4466-82ED-4ACBBC76294A}" type="datetime1">
              <a:rPr lang="en-US" smtClean="0"/>
              <a:pPr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3A2C-33AC-4CFE-9110-0AF4B891B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4498270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F817-12E6-4F48-8C94-08F7DE6CE3BE}" type="datetime1">
              <a:rPr lang="en-US" smtClean="0"/>
              <a:pPr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3A2C-33AC-4CFE-9110-0AF4B891B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1506881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515F-D729-4611-A0CB-7454FB5F7F43}" type="datetime1">
              <a:rPr lang="en-US" smtClean="0"/>
              <a:pPr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3A2C-33AC-4CFE-9110-0AF4B891B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2589077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8D47-7A7F-4D3A-BDF1-7414CC422230}" type="datetime1">
              <a:rPr lang="en-US" smtClean="0"/>
              <a:pPr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3A2C-33AC-4CFE-9110-0AF4B891B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7231767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D890-B2BB-4930-AD2B-A29B069587CB}" type="datetime1">
              <a:rPr lang="en-US" smtClean="0"/>
              <a:pPr/>
              <a:t>11/25/2017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3A2C-33AC-4CFE-9110-0AF4B891B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0120884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408F-E03A-4B33-8C48-20278D05ED5B}" type="datetime1">
              <a:rPr lang="en-US" smtClean="0"/>
              <a:pPr/>
              <a:t>11/25/2017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3A2C-33AC-4CFE-9110-0AF4B891B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1520213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1582-7F27-4595-9DA9-1C0D1AAE909E}" type="datetime1">
              <a:rPr lang="en-US" smtClean="0"/>
              <a:pPr/>
              <a:t>11/25/2017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3A2C-33AC-4CFE-9110-0AF4B891B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8197237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2E31-0B3A-43A2-9784-0604CD5139CE}" type="datetime1">
              <a:rPr lang="en-US" smtClean="0"/>
              <a:pPr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3A2C-33AC-4CFE-9110-0AF4B891B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0812155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578D-B105-4CA5-A4F6-AF442CEA4501}" type="datetime1">
              <a:rPr lang="en-US" smtClean="0"/>
              <a:pPr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3A2C-33AC-4CFE-9110-0AF4B891B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1264980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BF294FB-E524-4D30-911A-2FC907E90506}" type="datetime1">
              <a:rPr lang="en-US" smtClean="0"/>
              <a:pPr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7DF3A2C-33AC-4CFE-9110-0AF4B891B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328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ransition spd="slow">
    <p:fade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6882" y="1429526"/>
            <a:ext cx="8825658" cy="4385120"/>
          </a:xfrm>
        </p:spPr>
        <p:txBody>
          <a:bodyPr anchor="t"/>
          <a:lstStyle/>
          <a:p>
            <a:pPr algn="ctr"/>
            <a:r>
              <a:rPr lang="en-US" sz="4800" b="1" dirty="0" smtClean="0"/>
              <a:t>Learning a </a:t>
            </a:r>
            <a:r>
              <a:rPr lang="en-US" sz="4800" b="1" dirty="0" smtClean="0"/>
              <a:t>c</a:t>
            </a:r>
            <a:r>
              <a:rPr lang="en-US" sz="4800" b="1" dirty="0" smtClean="0"/>
              <a:t>lassification model for Image Segmentation</a:t>
            </a:r>
            <a:br>
              <a:rPr lang="en-US" sz="4800" b="1" dirty="0" smtClean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CSE-471 Statistical Methods for Artificial Intelligence</a:t>
            </a:r>
            <a:br>
              <a:rPr lang="en-US" sz="2000" b="1" dirty="0" smtClean="0"/>
            </a:br>
            <a:r>
              <a:rPr lang="en-US" sz="2000" b="1" dirty="0" smtClean="0"/>
              <a:t>IIIT Hyderabad</a:t>
            </a:r>
            <a:endParaRPr lang="en-US" sz="4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3A2C-33AC-4CFE-9110-0AF4B891BBA0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146" name="Picture 2" descr="C:\Users\sony\Pictures\Iiit_hyderabad_log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0320" y="4052019"/>
            <a:ext cx="2075592" cy="13458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35580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400" b="1" dirty="0" smtClean="0"/>
              <a:t>Learning a classification model for Image </a:t>
            </a:r>
            <a:r>
              <a:rPr lang="en-US" sz="2400" b="1" dirty="0" smtClean="0"/>
              <a:t>Segmentation.</a:t>
            </a:r>
          </a:p>
          <a:p>
            <a:pPr>
              <a:buClr>
                <a:schemeClr val="tx2"/>
              </a:buClr>
              <a:buNone/>
            </a:pPr>
            <a:endParaRPr lang="en-US" sz="2400" b="1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400" b="1" dirty="0" smtClean="0"/>
              <a:t>We have implemented segmentation of road </a:t>
            </a:r>
            <a:r>
              <a:rPr lang="en-IN" sz="2400" b="1" dirty="0" smtClean="0"/>
              <a:t> </a:t>
            </a:r>
            <a:r>
              <a:rPr lang="en-IN" sz="2400" b="1" dirty="0" smtClean="0"/>
              <a:t>from images.</a:t>
            </a:r>
          </a:p>
          <a:p>
            <a:pPr>
              <a:buClr>
                <a:schemeClr val="tx2"/>
              </a:buClr>
              <a:buNone/>
            </a:pPr>
            <a:endParaRPr lang="en-IN" sz="2400" b="1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400" b="1" dirty="0" smtClean="0"/>
              <a:t>Learned different classifiers for the 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3A2C-33AC-4CFE-9110-0AF4B891BBA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45164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Tools Used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400" b="1" dirty="0" smtClean="0"/>
              <a:t>Dataset used : KITTI Road Dataset</a:t>
            </a:r>
            <a:endParaRPr lang="en-IN" sz="2400" b="1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400" b="1" dirty="0" smtClean="0"/>
              <a:t>Programming Language:	Python</a:t>
            </a:r>
            <a:endParaRPr lang="en-IN" sz="2400" b="1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400" b="1" dirty="0" smtClean="0"/>
              <a:t>Libraries used: 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200" b="1" dirty="0" err="1" smtClean="0"/>
              <a:t>OpenCV</a:t>
            </a:r>
            <a:r>
              <a:rPr lang="en-IN" sz="2200" b="1" dirty="0" smtClean="0"/>
              <a:t> and </a:t>
            </a:r>
            <a:r>
              <a:rPr lang="en-IN" sz="2200" b="1" dirty="0" err="1" smtClean="0"/>
              <a:t>Scikit</a:t>
            </a:r>
            <a:r>
              <a:rPr lang="en-IN" sz="2200" b="1" dirty="0" smtClean="0"/>
              <a:t>-Image for Python Image Processing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200" b="1" dirty="0" err="1" smtClean="0"/>
              <a:t>Scikit</a:t>
            </a:r>
            <a:r>
              <a:rPr lang="en-IN" sz="2200" b="1" dirty="0" smtClean="0"/>
              <a:t>-Learn for implementing Classifiers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200" b="1" dirty="0" err="1" smtClean="0"/>
              <a:t>Mahotas</a:t>
            </a:r>
            <a:r>
              <a:rPr lang="en-IN" sz="2200" b="1" dirty="0" smtClean="0"/>
              <a:t> for Feature Extraction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200" b="1" dirty="0" err="1" smtClean="0"/>
              <a:t>Matplotlib</a:t>
            </a:r>
            <a:r>
              <a:rPr lang="en-IN" sz="2200" b="1" dirty="0" smtClean="0"/>
              <a:t>  and PIL for Image manipulation and  plotting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IN" sz="2200" b="1" dirty="0" smtClean="0"/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3A2C-33AC-4CFE-9110-0AF4B891BBA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26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Classification Models used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400" b="1" dirty="0" smtClean="0"/>
              <a:t>For Pixel-based Classification: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200" b="1" dirty="0" smtClean="0"/>
              <a:t>Naïve </a:t>
            </a:r>
            <a:r>
              <a:rPr lang="en-US" sz="2200" b="1" dirty="0" err="1" smtClean="0"/>
              <a:t>Bayes</a:t>
            </a:r>
            <a:endParaRPr lang="en-US" sz="2200" b="1" dirty="0" smtClean="0"/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200" b="1" dirty="0" smtClean="0"/>
              <a:t>Support Vector Machine (Linear)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200" b="1" dirty="0" smtClean="0"/>
              <a:t>K-nearest </a:t>
            </a:r>
            <a:r>
              <a:rPr lang="en-US" sz="2200" b="1" dirty="0" err="1" smtClean="0"/>
              <a:t>Neighbours</a:t>
            </a:r>
            <a:endParaRPr lang="en-US" sz="2200" b="1" dirty="0" smtClean="0"/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200" b="1" dirty="0" smtClean="0"/>
              <a:t>Random Forests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200" b="1" dirty="0" smtClean="0"/>
              <a:t>Gaussian Mixture Model</a:t>
            </a:r>
          </a:p>
          <a:p>
            <a:pPr>
              <a:buClr>
                <a:schemeClr val="tx2"/>
              </a:buClr>
              <a:buNone/>
            </a:pPr>
            <a:endParaRPr lang="en-US" sz="2400" b="1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3A2C-33AC-4CFE-9110-0AF4B891BBA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1106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 err="1" smtClean="0"/>
              <a:t>Superpixel</a:t>
            </a:r>
            <a:r>
              <a:rPr lang="en-IN" sz="2400" b="1" dirty="0" smtClean="0"/>
              <a:t>-based </a:t>
            </a:r>
            <a:r>
              <a:rPr lang="en-IN" sz="2400" b="1" dirty="0" smtClean="0"/>
              <a:t>Classification:</a:t>
            </a:r>
          </a:p>
          <a:p>
            <a:pPr lvl="1"/>
            <a:r>
              <a:rPr lang="en-IN" sz="2200" b="1" dirty="0" smtClean="0"/>
              <a:t>Support Vector Machine</a:t>
            </a:r>
          </a:p>
          <a:p>
            <a:pPr lvl="1"/>
            <a:r>
              <a:rPr lang="en-IN" sz="2200" b="1" dirty="0" smtClean="0"/>
              <a:t>Naive </a:t>
            </a:r>
            <a:r>
              <a:rPr lang="en-IN" sz="2200" b="1" dirty="0" err="1" smtClean="0"/>
              <a:t>Bayes</a:t>
            </a:r>
            <a:endParaRPr lang="en-IN" sz="2200" b="1" dirty="0" smtClean="0"/>
          </a:p>
          <a:p>
            <a:pPr lvl="1"/>
            <a:r>
              <a:rPr lang="en-IN" sz="2200" b="1" dirty="0" smtClean="0"/>
              <a:t>K-Nearest Neighbours</a:t>
            </a:r>
          </a:p>
          <a:p>
            <a:pPr lvl="1"/>
            <a:r>
              <a:rPr lang="en-IN" sz="2200" b="1" dirty="0" smtClean="0"/>
              <a:t>Random </a:t>
            </a:r>
            <a:r>
              <a:rPr lang="en-IN" sz="2200" b="1" dirty="0" smtClean="0"/>
              <a:t>Forests</a:t>
            </a:r>
          </a:p>
          <a:p>
            <a:r>
              <a:rPr lang="en-IN" sz="2400" b="1" dirty="0" smtClean="0"/>
              <a:t>Neural Network Based Classification</a:t>
            </a:r>
          </a:p>
          <a:p>
            <a:pPr lvl="1"/>
            <a:r>
              <a:rPr lang="en-IN" sz="2000" b="1" dirty="0" err="1" smtClean="0"/>
              <a:t>Convolutional</a:t>
            </a:r>
            <a:r>
              <a:rPr lang="en-IN" sz="2000" b="1" dirty="0" smtClean="0"/>
              <a:t> Neural Network</a:t>
            </a:r>
          </a:p>
          <a:p>
            <a:pPr lvl="1">
              <a:buNone/>
            </a:pPr>
            <a:endParaRPr lang="en-IN" sz="2000" b="1" dirty="0" smtClean="0"/>
          </a:p>
          <a:p>
            <a:pPr lvl="1">
              <a:buNone/>
            </a:pPr>
            <a:endParaRPr lang="en-IN" sz="2200" b="1" dirty="0" smtClean="0"/>
          </a:p>
          <a:p>
            <a:pPr lvl="1" indent="-742950">
              <a:buNone/>
            </a:pPr>
            <a:endParaRPr lang="en-IN" sz="1800" b="1" dirty="0" smtClean="0"/>
          </a:p>
          <a:p>
            <a:pPr lvl="1"/>
            <a:endParaRPr lang="en-IN" sz="2200" b="1" dirty="0" smtClean="0"/>
          </a:p>
          <a:p>
            <a:pPr lvl="7">
              <a:buNone/>
            </a:pPr>
            <a:endParaRPr lang="en-IN" sz="1600" b="1" dirty="0" smtClean="0"/>
          </a:p>
          <a:p>
            <a:pPr lvl="7"/>
            <a:endParaRPr lang="en-IN" sz="1600" b="1" dirty="0" smtClean="0"/>
          </a:p>
          <a:p>
            <a:pPr lvl="1"/>
            <a:endParaRPr lang="en-IN" sz="2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3A2C-33AC-4CFE-9110-0AF4B891BBA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Feature Vector Formation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93784"/>
            <a:ext cx="8825659" cy="3416300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For Pixel-based Classification:</a:t>
            </a:r>
          </a:p>
          <a:p>
            <a:pPr lvl="1"/>
            <a:r>
              <a:rPr lang="en-IN" sz="2200" b="1" dirty="0" smtClean="0"/>
              <a:t>RGB </a:t>
            </a:r>
            <a:r>
              <a:rPr lang="en-IN" sz="2200" b="1" dirty="0" err="1" smtClean="0"/>
              <a:t>values,HSV</a:t>
            </a:r>
            <a:r>
              <a:rPr lang="en-IN" sz="2200" b="1" dirty="0" smtClean="0"/>
              <a:t> values, Luminosity values of each pixel, Local Binary Pattern vector.</a:t>
            </a:r>
          </a:p>
          <a:p>
            <a:pPr lvl="1">
              <a:buNone/>
            </a:pPr>
            <a:r>
              <a:rPr lang="en-IN" sz="2200" b="1" dirty="0" smtClean="0"/>
              <a:t>    [</a:t>
            </a:r>
            <a:r>
              <a:rPr lang="en-IN" sz="2200" b="1" dirty="0" err="1" smtClean="0"/>
              <a:t>R,G,B,H,S,V,LBP,Luminosity</a:t>
            </a:r>
            <a:r>
              <a:rPr lang="en-IN" sz="2200" b="1" dirty="0" smtClean="0"/>
              <a:t>]   (8x1 vector for each pixel)</a:t>
            </a:r>
          </a:p>
          <a:p>
            <a:r>
              <a:rPr lang="en-IN" sz="2400" b="1" dirty="0" smtClean="0"/>
              <a:t>For </a:t>
            </a:r>
            <a:r>
              <a:rPr lang="en-IN" sz="2400" b="1" dirty="0" err="1" smtClean="0"/>
              <a:t>Superpixel</a:t>
            </a:r>
            <a:r>
              <a:rPr lang="en-IN" sz="2400" b="1" dirty="0" smtClean="0"/>
              <a:t>-based Classification:</a:t>
            </a:r>
            <a:endParaRPr lang="en-IN" sz="2200" b="1" dirty="0" smtClean="0"/>
          </a:p>
          <a:p>
            <a:pPr lvl="1"/>
            <a:r>
              <a:rPr lang="en-IN" sz="2200" b="1" dirty="0" err="1" smtClean="0"/>
              <a:t>Haralick</a:t>
            </a:r>
            <a:r>
              <a:rPr lang="en-IN" sz="2200" b="1" dirty="0" smtClean="0"/>
              <a:t> Texture feature (first 4 components of the </a:t>
            </a:r>
            <a:r>
              <a:rPr lang="en-IN" sz="2200" b="1" dirty="0" err="1" smtClean="0"/>
              <a:t>Haralick</a:t>
            </a:r>
            <a:r>
              <a:rPr lang="en-IN" sz="2200" b="1" dirty="0" smtClean="0"/>
              <a:t> texture vector (4x1 vector))</a:t>
            </a:r>
          </a:p>
          <a:p>
            <a:pPr lvl="1"/>
            <a:endParaRPr lang="en-IN" sz="22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3A2C-33AC-4CFE-9110-0AF4B891BBA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Disadvantages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/>
              <a:t>Pixel-based Classification</a:t>
            </a:r>
            <a:endParaRPr lang="en-IN" sz="2200" b="1" dirty="0" smtClean="0"/>
          </a:p>
          <a:p>
            <a:pPr lvl="1"/>
            <a:r>
              <a:rPr lang="en-IN" sz="2200" b="1" dirty="0" smtClean="0"/>
              <a:t>Some texture features are difficult to extract per pixel.</a:t>
            </a:r>
          </a:p>
          <a:p>
            <a:pPr lvl="1"/>
            <a:r>
              <a:rPr lang="en-IN" sz="2200" b="1" dirty="0" smtClean="0"/>
              <a:t>Computational time is very high.</a:t>
            </a:r>
          </a:p>
          <a:p>
            <a:pPr lvl="1"/>
            <a:r>
              <a:rPr lang="en-IN" sz="2200" b="1" dirty="0" smtClean="0"/>
              <a:t>Couldn’t segment the image well.</a:t>
            </a:r>
            <a:endParaRPr lang="en-IN" sz="2200" b="1" smtClean="0"/>
          </a:p>
          <a:p>
            <a:pPr lvl="1"/>
            <a:endParaRPr lang="en-IN" sz="2200" b="1" dirty="0" smtClean="0"/>
          </a:p>
          <a:p>
            <a:pPr lvl="1">
              <a:buNone/>
            </a:pPr>
            <a:r>
              <a:rPr lang="en-IN" sz="2200" b="1" dirty="0" smtClean="0"/>
              <a:t> </a:t>
            </a:r>
          </a:p>
          <a:p>
            <a:pPr lvl="1"/>
            <a:endParaRPr lang="en-IN" sz="2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3A2C-33AC-4CFE-9110-0AF4B891BBA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3A2C-33AC-4CFE-9110-0AF4B891BBA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94380" y="3208532"/>
            <a:ext cx="5966172" cy="196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339783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1828</TotalTime>
  <Words>173</Words>
  <Application>Microsoft Office PowerPoint</Application>
  <PresentationFormat>Custom</PresentationFormat>
  <Paragraphs>57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 Boardroom</vt:lpstr>
      <vt:lpstr>Learning a classification model for Image Segmentation       CSE-471 Statistical Methods for Artificial Intelligence IIIT Hyderabad</vt:lpstr>
      <vt:lpstr>Problem Statement</vt:lpstr>
      <vt:lpstr>Tools Used</vt:lpstr>
      <vt:lpstr>Classification Models used </vt:lpstr>
      <vt:lpstr>Slide 5</vt:lpstr>
      <vt:lpstr>Feature Vector Formation</vt:lpstr>
      <vt:lpstr>Disadvantages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Control  Architectures &amp; Approaches</dc:title>
  <dc:creator>Pulkit Verma</dc:creator>
  <cp:lastModifiedBy>sony</cp:lastModifiedBy>
  <cp:revision>141</cp:revision>
  <dcterms:created xsi:type="dcterms:W3CDTF">2017-01-03T09:47:51Z</dcterms:created>
  <dcterms:modified xsi:type="dcterms:W3CDTF">2017-11-25T21:02:27Z</dcterms:modified>
</cp:coreProperties>
</file>