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70" r:id="rId7"/>
    <p:sldId id="271" r:id="rId8"/>
    <p:sldId id="273" r:id="rId9"/>
    <p:sldId id="274" r:id="rId10"/>
    <p:sldId id="264" r:id="rId11"/>
    <p:sldId id="272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8B3412-E5A8-4408-A376-95B46DAF4878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06112B5-7039-4839-9256-13B76EC06C7F}">
      <dgm:prSet/>
      <dgm:spPr/>
      <dgm:t>
        <a:bodyPr/>
        <a:lstStyle/>
        <a:p>
          <a:pPr algn="l">
            <a:buNone/>
          </a:pPr>
          <a:endParaRPr lang="en-US" dirty="0"/>
        </a:p>
      </dgm:t>
    </dgm:pt>
    <dgm:pt modelId="{B6C84DD6-9DEA-4A3D-A532-A4D6C52329D8}" type="parTrans" cxnId="{327FB571-E694-47D1-B3B4-96ECC5D8B0F7}">
      <dgm:prSet/>
      <dgm:spPr/>
      <dgm:t>
        <a:bodyPr/>
        <a:lstStyle/>
        <a:p>
          <a:endParaRPr lang="en-US"/>
        </a:p>
      </dgm:t>
    </dgm:pt>
    <dgm:pt modelId="{62851068-E2CA-4F2D-819A-60282C23AEE3}" type="sibTrans" cxnId="{327FB571-E694-47D1-B3B4-96ECC5D8B0F7}">
      <dgm:prSet/>
      <dgm:spPr/>
      <dgm:t>
        <a:bodyPr/>
        <a:lstStyle/>
        <a:p>
          <a:endParaRPr lang="en-US"/>
        </a:p>
      </dgm:t>
    </dgm:pt>
    <dgm:pt modelId="{301D3D61-A15A-42C5-BFA1-1AAFC9D4665E}">
      <dgm:prSet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dirty="0"/>
            <a:t>Enrolled full-time (or graduating)</a:t>
          </a:r>
        </a:p>
      </dgm:t>
    </dgm:pt>
    <dgm:pt modelId="{A16E58FC-82DB-422E-8611-5C405E41F8CB}" type="parTrans" cxnId="{1FFECCF2-F9DE-4576-B34D-0A810247E870}">
      <dgm:prSet/>
      <dgm:spPr/>
      <dgm:t>
        <a:bodyPr/>
        <a:lstStyle/>
        <a:p>
          <a:endParaRPr lang="en-US"/>
        </a:p>
      </dgm:t>
    </dgm:pt>
    <dgm:pt modelId="{A84246BB-72B6-4FF0-B1FF-4A07C3E5B470}" type="sibTrans" cxnId="{1FFECCF2-F9DE-4576-B34D-0A810247E870}">
      <dgm:prSet/>
      <dgm:spPr/>
      <dgm:t>
        <a:bodyPr/>
        <a:lstStyle/>
        <a:p>
          <a:endParaRPr lang="en-US"/>
        </a:p>
      </dgm:t>
    </dgm:pt>
    <dgm:pt modelId="{39E2EE67-0A6B-42D1-9967-00FD9DC75B09}">
      <dgm:prSet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dirty="0"/>
            <a:t>Making normal progress toward graduation</a:t>
          </a:r>
        </a:p>
      </dgm:t>
    </dgm:pt>
    <dgm:pt modelId="{D43667D5-44CE-44EB-8F37-4650B8E3BD1E}" type="parTrans" cxnId="{ED9A5FD9-DA81-4A51-8E08-36736DC067A7}">
      <dgm:prSet/>
      <dgm:spPr/>
      <dgm:t>
        <a:bodyPr/>
        <a:lstStyle/>
        <a:p>
          <a:endParaRPr lang="en-US"/>
        </a:p>
      </dgm:t>
    </dgm:pt>
    <dgm:pt modelId="{327B3AA2-E8CD-4138-9569-D96FD45AF85E}" type="sibTrans" cxnId="{ED9A5FD9-DA81-4A51-8E08-36736DC067A7}">
      <dgm:prSet/>
      <dgm:spPr/>
      <dgm:t>
        <a:bodyPr/>
        <a:lstStyle/>
        <a:p>
          <a:endParaRPr lang="en-US"/>
        </a:p>
      </dgm:t>
    </dgm:pt>
    <dgm:pt modelId="{274AC8AB-1156-41F9-AB12-5C3A2377E66C}">
      <dgm:prSet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dirty="0"/>
            <a:t>Must have completed one full academic year.</a:t>
          </a:r>
        </a:p>
      </dgm:t>
    </dgm:pt>
    <dgm:pt modelId="{D801BEFD-634D-4BE4-AB5F-2BC2176EE121}" type="parTrans" cxnId="{9274CA00-A1B5-4721-9FCC-21247D7161E6}">
      <dgm:prSet/>
      <dgm:spPr/>
      <dgm:t>
        <a:bodyPr/>
        <a:lstStyle/>
        <a:p>
          <a:endParaRPr lang="en-US"/>
        </a:p>
      </dgm:t>
    </dgm:pt>
    <dgm:pt modelId="{2B21A208-9A50-4E17-AEC1-9768C9A21EB3}" type="sibTrans" cxnId="{9274CA00-A1B5-4721-9FCC-21247D7161E6}">
      <dgm:prSet/>
      <dgm:spPr/>
      <dgm:t>
        <a:bodyPr/>
        <a:lstStyle/>
        <a:p>
          <a:endParaRPr lang="en-US"/>
        </a:p>
      </dgm:t>
    </dgm:pt>
    <dgm:pt modelId="{E2CE7B7B-B091-4F9B-ACF1-381AB8702348}">
      <dgm:prSet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dirty="0"/>
            <a:t>All Employment requires that you are maintaining your student status:</a:t>
          </a:r>
        </a:p>
      </dgm:t>
    </dgm:pt>
    <dgm:pt modelId="{8E822134-8B09-4FD0-A28C-D1A509F2B0AE}" type="sibTrans" cxnId="{5B92AE8C-312D-4289-8561-F30B33931964}">
      <dgm:prSet/>
      <dgm:spPr/>
      <dgm:t>
        <a:bodyPr/>
        <a:lstStyle/>
        <a:p>
          <a:endParaRPr lang="en-US"/>
        </a:p>
      </dgm:t>
    </dgm:pt>
    <dgm:pt modelId="{DCD9355B-53EF-4414-B92F-33B23D533E53}" type="parTrans" cxnId="{5B92AE8C-312D-4289-8561-F30B33931964}">
      <dgm:prSet/>
      <dgm:spPr/>
      <dgm:t>
        <a:bodyPr/>
        <a:lstStyle/>
        <a:p>
          <a:endParaRPr lang="en-US"/>
        </a:p>
      </dgm:t>
    </dgm:pt>
    <dgm:pt modelId="{2009BC28-A593-40F0-9F26-E14F02E85715}" type="pres">
      <dgm:prSet presAssocID="{6C8B3412-E5A8-4408-A376-95B46DAF487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81D983-A221-4073-AF3D-60B7BFBD6500}" type="pres">
      <dgm:prSet presAssocID="{006112B5-7039-4839-9256-13B76EC06C7F}" presName="parAndChTx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AAC375B-706C-4329-AEE8-79C55112BC84}" type="presOf" srcId="{274AC8AB-1156-41F9-AB12-5C3A2377E66C}" destId="{4281D983-A221-4073-AF3D-60B7BFBD6500}" srcOrd="0" destOrd="4" presId="urn:microsoft.com/office/officeart/2005/8/layout/hChevron3"/>
    <dgm:cxn modelId="{ED9A5FD9-DA81-4A51-8E08-36736DC067A7}" srcId="{E2CE7B7B-B091-4F9B-ACF1-381AB8702348}" destId="{39E2EE67-0A6B-42D1-9967-00FD9DC75B09}" srcOrd="1" destOrd="0" parTransId="{D43667D5-44CE-44EB-8F37-4650B8E3BD1E}" sibTransId="{327B3AA2-E8CD-4138-9569-D96FD45AF85E}"/>
    <dgm:cxn modelId="{7EA465DC-3CB1-47A3-8F15-2724B5F6C796}" type="presOf" srcId="{301D3D61-A15A-42C5-BFA1-1AAFC9D4665E}" destId="{4281D983-A221-4073-AF3D-60B7BFBD6500}" srcOrd="0" destOrd="2" presId="urn:microsoft.com/office/officeart/2005/8/layout/hChevron3"/>
    <dgm:cxn modelId="{5B92AE8C-312D-4289-8561-F30B33931964}" srcId="{006112B5-7039-4839-9256-13B76EC06C7F}" destId="{E2CE7B7B-B091-4F9B-ACF1-381AB8702348}" srcOrd="0" destOrd="0" parTransId="{DCD9355B-53EF-4414-B92F-33B23D533E53}" sibTransId="{8E822134-8B09-4FD0-A28C-D1A509F2B0AE}"/>
    <dgm:cxn modelId="{1FFECCF2-F9DE-4576-B34D-0A810247E870}" srcId="{E2CE7B7B-B091-4F9B-ACF1-381AB8702348}" destId="{301D3D61-A15A-42C5-BFA1-1AAFC9D4665E}" srcOrd="0" destOrd="0" parTransId="{A16E58FC-82DB-422E-8611-5C405E41F8CB}" sibTransId="{A84246BB-72B6-4FF0-B1FF-4A07C3E5B470}"/>
    <dgm:cxn modelId="{327FB571-E694-47D1-B3B4-96ECC5D8B0F7}" srcId="{6C8B3412-E5A8-4408-A376-95B46DAF4878}" destId="{006112B5-7039-4839-9256-13B76EC06C7F}" srcOrd="0" destOrd="0" parTransId="{B6C84DD6-9DEA-4A3D-A532-A4D6C52329D8}" sibTransId="{62851068-E2CA-4F2D-819A-60282C23AEE3}"/>
    <dgm:cxn modelId="{82C402BC-5962-4892-8DB8-08ED1F042582}" type="presOf" srcId="{006112B5-7039-4839-9256-13B76EC06C7F}" destId="{4281D983-A221-4073-AF3D-60B7BFBD6500}" srcOrd="0" destOrd="0" presId="urn:microsoft.com/office/officeart/2005/8/layout/hChevron3"/>
    <dgm:cxn modelId="{2456890D-C3A9-43B6-9CCB-AB37AD834D5D}" type="presOf" srcId="{6C8B3412-E5A8-4408-A376-95B46DAF4878}" destId="{2009BC28-A593-40F0-9F26-E14F02E85715}" srcOrd="0" destOrd="0" presId="urn:microsoft.com/office/officeart/2005/8/layout/hChevron3"/>
    <dgm:cxn modelId="{9274CA00-A1B5-4721-9FCC-21247D7161E6}" srcId="{006112B5-7039-4839-9256-13B76EC06C7F}" destId="{274AC8AB-1156-41F9-AB12-5C3A2377E66C}" srcOrd="1" destOrd="0" parTransId="{D801BEFD-634D-4BE4-AB5F-2BC2176EE121}" sibTransId="{2B21A208-9A50-4E17-AEC1-9768C9A21EB3}"/>
    <dgm:cxn modelId="{2CC012CF-FEAE-42AF-AEFE-9CE2B91BF60A}" type="presOf" srcId="{E2CE7B7B-B091-4F9B-ACF1-381AB8702348}" destId="{4281D983-A221-4073-AF3D-60B7BFBD6500}" srcOrd="0" destOrd="1" presId="urn:microsoft.com/office/officeart/2005/8/layout/hChevron3"/>
    <dgm:cxn modelId="{836FA270-88DD-4F3F-8BAD-03BD607AD08B}" type="presOf" srcId="{39E2EE67-0A6B-42D1-9967-00FD9DC75B09}" destId="{4281D983-A221-4073-AF3D-60B7BFBD6500}" srcOrd="0" destOrd="3" presId="urn:microsoft.com/office/officeart/2005/8/layout/hChevron3"/>
    <dgm:cxn modelId="{C7C5F0EC-9CC5-4AF4-B928-3CE093BC7F03}" type="presParOf" srcId="{2009BC28-A593-40F0-9F26-E14F02E85715}" destId="{4281D983-A221-4073-AF3D-60B7BFBD6500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61D85C-71F4-464F-8CAD-D6F607032A9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37C3363-D476-4BF3-A4BD-FE087920D069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dirty="0"/>
            <a:t>Optional Practical Training (OPT):  Requires USCIS approval and EAD card</a:t>
          </a:r>
        </a:p>
        <a:p>
          <a:endParaRPr lang="en-US" dirty="0"/>
        </a:p>
        <a:p>
          <a:r>
            <a:rPr lang="en-US" dirty="0"/>
            <a:t>Curricular Practical Training:  Requires faculty approval and IA office authorization on I-20.</a:t>
          </a:r>
        </a:p>
        <a:p>
          <a:endParaRPr lang="en-US" dirty="0"/>
        </a:p>
        <a:p>
          <a:r>
            <a:rPr lang="en-US" dirty="0"/>
            <a:t>On-Campus:  No major authorization required, but must obtain SSN</a:t>
          </a:r>
        </a:p>
      </dgm:t>
    </dgm:pt>
    <dgm:pt modelId="{287CDB09-51B6-4F16-A2BC-6A414D39F6AA}" type="parTrans" cxnId="{AA262DD0-83F2-4E71-A5C3-AB2212FBE54E}">
      <dgm:prSet/>
      <dgm:spPr/>
      <dgm:t>
        <a:bodyPr/>
        <a:lstStyle/>
        <a:p>
          <a:endParaRPr lang="en-US"/>
        </a:p>
      </dgm:t>
    </dgm:pt>
    <dgm:pt modelId="{7CD46BE4-327B-4374-9FDB-AB0138DB9A00}" type="sibTrans" cxnId="{AA262DD0-83F2-4E71-A5C3-AB2212FBE54E}">
      <dgm:prSet/>
      <dgm:spPr/>
      <dgm:t>
        <a:bodyPr/>
        <a:lstStyle/>
        <a:p>
          <a:endParaRPr lang="en-US"/>
        </a:p>
      </dgm:t>
    </dgm:pt>
    <dgm:pt modelId="{042428B4-4E78-44A6-AB6C-A997AA452542}">
      <dgm:prSet/>
      <dgm:spPr/>
      <dgm:t>
        <a:bodyPr/>
        <a:lstStyle/>
        <a:p>
          <a:endParaRPr lang="en-US" dirty="0"/>
        </a:p>
      </dgm:t>
    </dgm:pt>
    <dgm:pt modelId="{1A841534-EDE4-47CC-B9F4-E53B89C54306}" type="parTrans" cxnId="{3293C72A-A855-4D09-8974-3ABBD409A5C5}">
      <dgm:prSet/>
      <dgm:spPr/>
      <dgm:t>
        <a:bodyPr/>
        <a:lstStyle/>
        <a:p>
          <a:endParaRPr lang="en-US"/>
        </a:p>
      </dgm:t>
    </dgm:pt>
    <dgm:pt modelId="{23A79525-E332-4528-8B01-598A1A8E1883}" type="sibTrans" cxnId="{3293C72A-A855-4D09-8974-3ABBD409A5C5}">
      <dgm:prSet/>
      <dgm:spPr/>
      <dgm:t>
        <a:bodyPr/>
        <a:lstStyle/>
        <a:p>
          <a:endParaRPr lang="en-US"/>
        </a:p>
      </dgm:t>
    </dgm:pt>
    <dgm:pt modelId="{AD435070-A5A7-48D2-B091-423A769712D0}" type="pres">
      <dgm:prSet presAssocID="{6B61D85C-71F4-464F-8CAD-D6F607032A9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C536FA-B47A-4718-A4F8-0725381F3705}" type="pres">
      <dgm:prSet presAssocID="{A37C3363-D476-4BF3-A4BD-FE087920D069}" presName="parentText" presStyleLbl="node1" presStyleIdx="0" presStyleCnt="1" custLinFactY="242" custLinFactNeighborX="-1993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97CE33-3F34-457A-9C93-02FDA15FC48C}" type="pres">
      <dgm:prSet presAssocID="{A37C3363-D476-4BF3-A4BD-FE087920D06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A083AE-8B18-47AB-8D16-48424044A66D}" type="presOf" srcId="{6B61D85C-71F4-464F-8CAD-D6F607032A98}" destId="{AD435070-A5A7-48D2-B091-423A769712D0}" srcOrd="0" destOrd="0" presId="urn:microsoft.com/office/officeart/2005/8/layout/vList2"/>
    <dgm:cxn modelId="{3A976EA3-6EC6-45B2-B438-03F3F3DF5AA4}" type="presOf" srcId="{A37C3363-D476-4BF3-A4BD-FE087920D069}" destId="{BAC536FA-B47A-4718-A4F8-0725381F3705}" srcOrd="0" destOrd="0" presId="urn:microsoft.com/office/officeart/2005/8/layout/vList2"/>
    <dgm:cxn modelId="{A5A31AF2-FA6F-4548-B9B5-88F3ECE4A43F}" type="presOf" srcId="{042428B4-4E78-44A6-AB6C-A997AA452542}" destId="{AF97CE33-3F34-457A-9C93-02FDA15FC48C}" srcOrd="0" destOrd="0" presId="urn:microsoft.com/office/officeart/2005/8/layout/vList2"/>
    <dgm:cxn modelId="{AA262DD0-83F2-4E71-A5C3-AB2212FBE54E}" srcId="{6B61D85C-71F4-464F-8CAD-D6F607032A98}" destId="{A37C3363-D476-4BF3-A4BD-FE087920D069}" srcOrd="0" destOrd="0" parTransId="{287CDB09-51B6-4F16-A2BC-6A414D39F6AA}" sibTransId="{7CD46BE4-327B-4374-9FDB-AB0138DB9A00}"/>
    <dgm:cxn modelId="{3293C72A-A855-4D09-8974-3ABBD409A5C5}" srcId="{A37C3363-D476-4BF3-A4BD-FE087920D069}" destId="{042428B4-4E78-44A6-AB6C-A997AA452542}" srcOrd="0" destOrd="0" parTransId="{1A841534-EDE4-47CC-B9F4-E53B89C54306}" sibTransId="{23A79525-E332-4528-8B01-598A1A8E1883}"/>
    <dgm:cxn modelId="{23D7CCBF-99EC-4DDE-8EE1-C280952FEC8C}" type="presParOf" srcId="{AD435070-A5A7-48D2-B091-423A769712D0}" destId="{BAC536FA-B47A-4718-A4F8-0725381F3705}" srcOrd="0" destOrd="0" presId="urn:microsoft.com/office/officeart/2005/8/layout/vList2"/>
    <dgm:cxn modelId="{9FA2B108-2325-4777-802D-45C5F30E1234}" type="presParOf" srcId="{AD435070-A5A7-48D2-B091-423A769712D0}" destId="{AF97CE33-3F34-457A-9C93-02FDA15FC48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81D983-A221-4073-AF3D-60B7BFBD6500}">
      <dsp:nvSpPr>
        <dsp:cNvPr id="0" name=""/>
        <dsp:cNvSpPr/>
      </dsp:nvSpPr>
      <dsp:spPr>
        <a:xfrm>
          <a:off x="5134" y="0"/>
          <a:ext cx="10505330" cy="3457575"/>
        </a:xfrm>
        <a:prstGeom prst="homePlate">
          <a:avLst>
            <a:gd name="adj" fmla="val 2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0605" tIns="101600" rIns="1482419" bIns="10160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•"/>
          </a:pPr>
          <a:r>
            <a:rPr lang="en-US" sz="3100" kern="1200" dirty="0"/>
            <a:t>All Employment requires that you are maintaining your student status:</a:t>
          </a:r>
        </a:p>
        <a:p>
          <a:pPr marL="571500" lvl="2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•"/>
          </a:pPr>
          <a:r>
            <a:rPr lang="en-US" sz="3100" kern="1200" dirty="0"/>
            <a:t>Enrolled full-time (or graduating)</a:t>
          </a:r>
        </a:p>
        <a:p>
          <a:pPr marL="571500" lvl="2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•"/>
          </a:pPr>
          <a:r>
            <a:rPr lang="en-US" sz="3100" kern="1200" dirty="0"/>
            <a:t>Making normal progress toward graduation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•"/>
          </a:pPr>
          <a:r>
            <a:rPr lang="en-US" sz="3100" kern="1200" dirty="0"/>
            <a:t>Must have completed one full academic year.</a:t>
          </a:r>
        </a:p>
      </dsp:txBody>
      <dsp:txXfrm>
        <a:off x="5134" y="0"/>
        <a:ext cx="10073133" cy="34575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C536FA-B47A-4718-A4F8-0725381F3705}">
      <dsp:nvSpPr>
        <dsp:cNvPr id="0" name=""/>
        <dsp:cNvSpPr/>
      </dsp:nvSpPr>
      <dsp:spPr>
        <a:xfrm>
          <a:off x="0" y="421736"/>
          <a:ext cx="6652619" cy="365976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Optional Practical Training (OPT):  Requires USCIS approval and EAD card</a:t>
          </a:r>
        </a:p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Curricular Practical Training:  Requires faculty approval and IA office authorization on I-20.</a:t>
          </a:r>
        </a:p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On-Campus:  No major authorization required, but must obtain SSN</a:t>
          </a:r>
        </a:p>
      </dsp:txBody>
      <dsp:txXfrm>
        <a:off x="178655" y="600391"/>
        <a:ext cx="6295309" cy="3302450"/>
      </dsp:txXfrm>
    </dsp:sp>
    <dsp:sp modelId="{AF97CE33-3F34-457A-9C93-02FDA15FC48C}">
      <dsp:nvSpPr>
        <dsp:cNvPr id="0" name=""/>
        <dsp:cNvSpPr/>
      </dsp:nvSpPr>
      <dsp:spPr>
        <a:xfrm>
          <a:off x="0" y="3691760"/>
          <a:ext cx="6652619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221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800" kern="1200" dirty="0"/>
        </a:p>
      </dsp:txBody>
      <dsp:txXfrm>
        <a:off x="0" y="3691760"/>
        <a:ext cx="6652619" cy="380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7180-7E2A-4246-B9B9-D5E36F6BF286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52F0B-415D-4401-8903-06E46BFEF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03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7180-7E2A-4246-B9B9-D5E36F6BF286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52F0B-415D-4401-8903-06E46BFEF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7180-7E2A-4246-B9B9-D5E36F6BF286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52F0B-415D-4401-8903-06E46BFEF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1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7180-7E2A-4246-B9B9-D5E36F6BF286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52F0B-415D-4401-8903-06E46BFEF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3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7180-7E2A-4246-B9B9-D5E36F6BF286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52F0B-415D-4401-8903-06E46BFEF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1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7180-7E2A-4246-B9B9-D5E36F6BF286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52F0B-415D-4401-8903-06E46BFEF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79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7180-7E2A-4246-B9B9-D5E36F6BF286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52F0B-415D-4401-8903-06E46BFEF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5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7180-7E2A-4246-B9B9-D5E36F6BF286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52F0B-415D-4401-8903-06E46BFEF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6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7180-7E2A-4246-B9B9-D5E36F6BF286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52F0B-415D-4401-8903-06E46BFEF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75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7180-7E2A-4246-B9B9-D5E36F6BF286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52F0B-415D-4401-8903-06E46BFEF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24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7180-7E2A-4246-B9B9-D5E36F6BF286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52F0B-415D-4401-8903-06E46BFEF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21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07180-7E2A-4246-B9B9-D5E36F6BF286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52F0B-415D-4401-8903-06E46BFEF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6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70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Rectangle 72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147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International Student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Employment Information</a:t>
            </a:r>
          </a:p>
        </p:txBody>
      </p:sp>
      <p:pic>
        <p:nvPicPr>
          <p:cNvPr id="1026" name="Picture 2" descr="Image result for new paltz logo">
            <a:extLst>
              <a:ext uri="{FF2B5EF4-FFF2-40B4-BE49-F238E27FC236}">
                <a16:creationId xmlns:a16="http://schemas.microsoft.com/office/drawing/2014/main" xmlns="" id="{09ED0BD5-6E64-4181-BA1F-19F414243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420958"/>
            <a:ext cx="7188199" cy="201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25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EA67B5B4-3A24-436E-B663-1B2EBFF8A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xmlns="" id="{987FDF89-C993-41F4-A1B8-DBAFF16008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1">
            <a:extLst>
              <a:ext uri="{FF2B5EF4-FFF2-40B4-BE49-F238E27FC236}">
                <a16:creationId xmlns:a16="http://schemas.microsoft.com/office/drawing/2014/main" xmlns="" id="{64E585EA-75FD-4025-8270-F66A58A15C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55099" y="1393714"/>
            <a:ext cx="10515598" cy="49899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</a:rPr>
              <a:t>Maximum 20 hours per week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</a:rPr>
              <a:t>Must have completed one academic year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</a:rPr>
              <a:t>Must be enrolled full-time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</a:rPr>
              <a:t>Employment must be a required part of degree requirements, ex: Internship course, practicum project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</a:rPr>
              <a:t>Must have letter/form from advisor and employer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</a:rPr>
              <a:t>IA will add authorization to I-20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</a:rPr>
              <a:t>No limit on part-time CPT.  12 month limit on full-time CPT.  FT will effect OPT eligibility.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614BBA4-F862-41F0-912E-6FABB413CA74}"/>
              </a:ext>
            </a:extLst>
          </p:cNvPr>
          <p:cNvSpPr txBox="1"/>
          <p:nvPr/>
        </p:nvSpPr>
        <p:spPr>
          <a:xfrm>
            <a:off x="1330729" y="410792"/>
            <a:ext cx="949394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Curricular Practical Training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5714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3">
            <a:extLst>
              <a:ext uri="{FF2B5EF4-FFF2-40B4-BE49-F238E27FC236}">
                <a16:creationId xmlns:a16="http://schemas.microsoft.com/office/drawing/2014/main" xmlns="" id="{987FDF89-C993-41F4-A1B8-DBAFF16008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1">
            <a:extLst>
              <a:ext uri="{FF2B5EF4-FFF2-40B4-BE49-F238E27FC236}">
                <a16:creationId xmlns:a16="http://schemas.microsoft.com/office/drawing/2014/main" xmlns="" id="{64E585EA-75FD-4025-8270-F66A58A15C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xmlns="" id="{206590B4-9C02-4A55-871E-7F56D35D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577" y="107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CPT &amp; OPT for F-1 Visa Students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70054709-7A81-4160-A4BC-C9CC114C8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231572"/>
              </p:ext>
            </p:extLst>
          </p:nvPr>
        </p:nvGraphicFramePr>
        <p:xfrm>
          <a:off x="1093693" y="1453515"/>
          <a:ext cx="9592236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6118">
                  <a:extLst>
                    <a:ext uri="{9D8B030D-6E8A-4147-A177-3AD203B41FA5}">
                      <a16:colId xmlns:a16="http://schemas.microsoft.com/office/drawing/2014/main" xmlns="" val="3423524140"/>
                    </a:ext>
                  </a:extLst>
                </a:gridCol>
                <a:gridCol w="4796118">
                  <a:extLst>
                    <a:ext uri="{9D8B030D-6E8A-4147-A177-3AD203B41FA5}">
                      <a16:colId xmlns:a16="http://schemas.microsoft.com/office/drawing/2014/main" xmlns="" val="574161364"/>
                    </a:ext>
                  </a:extLst>
                </a:gridCol>
              </a:tblGrid>
              <a:tr h="8067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/>
                        <a:t>Curricular Practical Training (CPT</a:t>
                      </a:r>
                      <a:r>
                        <a:rPr lang="en-US" sz="2400" i="1" dirty="0" smtClean="0"/>
                        <a:t>)</a:t>
                      </a:r>
                      <a:endParaRPr 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/>
                        <a:t>Optional Practical Training (OPT)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63514421"/>
                  </a:ext>
                </a:extLst>
              </a:tr>
              <a:tr h="8067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Only BEFORE you complete your degree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Usually AFTER you complete your degree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9953183"/>
                  </a:ext>
                </a:extLst>
              </a:tr>
              <a:tr h="1152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Can have many part-time CPTs before students graduate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12 months after completion of degree requirements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98398895"/>
                  </a:ext>
                </a:extLst>
              </a:tr>
              <a:tr h="8067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Requires Job offer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No Job offer requires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23979802"/>
                  </a:ext>
                </a:extLst>
              </a:tr>
              <a:tr h="8067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Requires faculty approval and IA office authorization on I-20.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Requires USCIS approval and EAD card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093694" y="2277035"/>
            <a:ext cx="4799683" cy="11519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93377" y="2277036"/>
            <a:ext cx="4799683" cy="11519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93693" y="3455892"/>
            <a:ext cx="4799684" cy="1187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3377" y="3455892"/>
            <a:ext cx="4799684" cy="1187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93693" y="4643718"/>
            <a:ext cx="4799684" cy="8080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893377" y="4643717"/>
            <a:ext cx="4799684" cy="8080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80245" y="5451724"/>
            <a:ext cx="4799684" cy="1214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879929" y="5451724"/>
            <a:ext cx="4799684" cy="1214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56C20283-73E0-40EC-8AD8-057F581F64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8">
            <a:extLst>
              <a:ext uri="{FF2B5EF4-FFF2-40B4-BE49-F238E27FC236}">
                <a16:creationId xmlns:a16="http://schemas.microsoft.com/office/drawing/2014/main" xmlns="" id="{3FCC729B-E528-40C3-82D3-BA4375575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xmlns="" id="{58F1FB8D-1842-4A04-998D-6CF047AB27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Graphic 12" descr="Head with Gears">
            <a:extLst>
              <a:ext uri="{FF2B5EF4-FFF2-40B4-BE49-F238E27FC236}">
                <a16:creationId xmlns:a16="http://schemas.microsoft.com/office/drawing/2014/main" xmlns="" id="{978E664A-2135-4FE3-92AF-8B9603AC4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80060" y="1715781"/>
            <a:ext cx="3425957" cy="34259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70863" y="868715"/>
            <a:ext cx="7161017" cy="41543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Always Remember: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NEVER EVER work without proper authorization!!!  Illegal employment may result in I-20 termination, deportation, and up to a 10 year ban from returning to the U.S.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The IA office is always happy to discuss your employment options and to advise you.  </a:t>
            </a:r>
          </a:p>
        </p:txBody>
      </p:sp>
    </p:spTree>
    <p:extLst>
      <p:ext uri="{BB962C8B-B14F-4D97-AF65-F5344CB8AC3E}">
        <p14:creationId xmlns:p14="http://schemas.microsoft.com/office/powerpoint/2010/main" val="4184022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thank you logo">
            <a:extLst>
              <a:ext uri="{FF2B5EF4-FFF2-40B4-BE49-F238E27FC236}">
                <a16:creationId xmlns:a16="http://schemas.microsoft.com/office/drawing/2014/main" xmlns="" id="{C92C88EE-7F0E-4008-9DF5-2ECD2FFFA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73582"/>
            <a:ext cx="3292524" cy="130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1C6AAE25-BD23-41B5-AAE4-1DA5898C2A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FFB7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new paltz logo">
            <a:extLst>
              <a:ext uri="{FF2B5EF4-FFF2-40B4-BE49-F238E27FC236}">
                <a16:creationId xmlns:a16="http://schemas.microsoft.com/office/drawing/2014/main" xmlns="" id="{8A4613D5-A20B-4C44-905E-B6C7EA928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676" y="2560086"/>
            <a:ext cx="6184580" cy="173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21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xmlns="" id="{AFA67CD3-AB4E-4A7A-BEB8-53C445D8C4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xmlns="" id="{07CF545F-9C2E-4446-97CD-AD92990C2B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3" name="Freeform 62">
            <a:extLst>
              <a:ext uri="{FF2B5EF4-FFF2-40B4-BE49-F238E27FC236}">
                <a16:creationId xmlns:a16="http://schemas.microsoft.com/office/drawing/2014/main" xmlns="" id="{339C8D78-A644-462F-B674-F440635E53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4" name="Picture 6" descr="Image result for new paltz logo">
            <a:extLst>
              <a:ext uri="{FF2B5EF4-FFF2-40B4-BE49-F238E27FC236}">
                <a16:creationId xmlns:a16="http://schemas.microsoft.com/office/drawing/2014/main" xmlns="" id="{545F0B0E-9B97-4020-949F-0656A0AFE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49" y="2926443"/>
            <a:ext cx="3661831" cy="102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100320" y="436880"/>
            <a:ext cx="6580402" cy="5624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4400" dirty="0">
                <a:solidFill>
                  <a:srgbClr val="000000"/>
                </a:solidFill>
              </a:rPr>
              <a:t>Employment opportunities with Student visa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4400" dirty="0">
              <a:solidFill>
                <a:srgbClr val="000000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Optional Practical Training (OPT)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Pre-Completion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Post-Completion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STEM Extension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Curricular Practical Training (CPT)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On-Campus</a:t>
            </a:r>
          </a:p>
        </p:txBody>
      </p:sp>
    </p:spTree>
    <p:extLst>
      <p:ext uri="{BB962C8B-B14F-4D97-AF65-F5344CB8AC3E}">
        <p14:creationId xmlns:p14="http://schemas.microsoft.com/office/powerpoint/2010/main" val="14322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96918796-2918-40D6-BE3A-4600C47FCD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3" name="TextBox 8">
            <a:extLst>
              <a:ext uri="{FF2B5EF4-FFF2-40B4-BE49-F238E27FC236}">
                <a16:creationId xmlns:a16="http://schemas.microsoft.com/office/drawing/2014/main" xmlns="" id="{9884A883-D992-49C9-834E-0C00EBEF11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6210554"/>
              </p:ext>
            </p:extLst>
          </p:nvPr>
        </p:nvGraphicFramePr>
        <p:xfrm>
          <a:off x="767080" y="1986673"/>
          <a:ext cx="10515600" cy="3457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2D15A5F-6BE7-46C9-B27D-53F14ADB58C8}"/>
              </a:ext>
            </a:extLst>
          </p:cNvPr>
          <p:cNvSpPr txBox="1"/>
          <p:nvPr/>
        </p:nvSpPr>
        <p:spPr>
          <a:xfrm>
            <a:off x="767080" y="678647"/>
            <a:ext cx="9945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Eligibility (OPT &amp; CPT)</a:t>
            </a:r>
            <a:endParaRPr lang="en-US" sz="4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30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3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: Shape 40">
            <a:extLst>
              <a:ext uri="{FF2B5EF4-FFF2-40B4-BE49-F238E27FC236}">
                <a16:creationId xmlns:a16="http://schemas.microsoft.com/office/drawing/2014/main" xmlns="" id="{42285737-90EE-47DC-AC80-8AE156B119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B57BDC17-F1B3-455F-BBF1-680AA1F25C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xmlns="" id="{64E2FA9A-FEF7-4501-B0EB-5E45EDD217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xmlns="" id="{BC38192B-B4CB-47D4-A3B1-10010247F1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xmlns="" id="{96330E33-E171-4B0F-82B5-AF7230399B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xmlns="" id="{332B1723-69BF-42D7-B757-0FA059E152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xmlns="" id="{F115D62D-1E96-48D1-A78D-D370A0BFB9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xmlns="" id="{91C2876A-169D-4822-A766-C00578C88B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graphicFrame>
        <p:nvGraphicFramePr>
          <p:cNvPr id="36" name="TextBox 8">
            <a:extLst>
              <a:ext uri="{FF2B5EF4-FFF2-40B4-BE49-F238E27FC236}">
                <a16:creationId xmlns:a16="http://schemas.microsoft.com/office/drawing/2014/main" xmlns="" id="{11C2A129-7132-48B9-8092-F21C9BD03D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2631683"/>
              </p:ext>
            </p:extLst>
          </p:nvPr>
        </p:nvGraphicFramePr>
        <p:xfrm>
          <a:off x="4850406" y="1686560"/>
          <a:ext cx="6652620" cy="4104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8531F5AA-7EA4-4ED7-89B0-21600136ED63}"/>
              </a:ext>
            </a:extLst>
          </p:cNvPr>
          <p:cNvGrpSpPr/>
          <p:nvPr/>
        </p:nvGrpSpPr>
        <p:grpSpPr>
          <a:xfrm>
            <a:off x="4710096" y="895228"/>
            <a:ext cx="6652619" cy="767520"/>
            <a:chOff x="0" y="0"/>
            <a:chExt cx="6652619" cy="76752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E4C7D113-2EE6-404B-ABAC-641A2FEE6A92}"/>
                </a:ext>
              </a:extLst>
            </p:cNvPr>
            <p:cNvSpPr/>
            <p:nvPr/>
          </p:nvSpPr>
          <p:spPr>
            <a:xfrm>
              <a:off x="0" y="0"/>
              <a:ext cx="6652619" cy="7675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xmlns="" id="{739604F2-00A8-4994-8865-66A96775AFE9}"/>
                </a:ext>
              </a:extLst>
            </p:cNvPr>
            <p:cNvSpPr txBox="1"/>
            <p:nvPr/>
          </p:nvSpPr>
          <p:spPr>
            <a:xfrm>
              <a:off x="37467" y="37467"/>
              <a:ext cx="6577685" cy="692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marL="0" lvl="0" indent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Authorization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432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A4F209C-C20E-4FA7-B241-1EF4F8D193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E4564234-45B0-4ED8-A9E2-199C00173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8200" y="2240875"/>
            <a:ext cx="10515600" cy="40659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342900" indent="-5715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3600" dirty="0"/>
              <a:t>  Pre-Completion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Maximum 20 hours per week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12 month limit – if used Post-Completion OPT is not available.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Must complete one academic year to be eligible.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To apply:  Application available in IA.  IA approval and USCIS approval required.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FE9E880-9F14-469D-82D1-385EC3BCE625}"/>
              </a:ext>
            </a:extLst>
          </p:cNvPr>
          <p:cNvSpPr txBox="1"/>
          <p:nvPr/>
        </p:nvSpPr>
        <p:spPr>
          <a:xfrm>
            <a:off x="838200" y="765452"/>
            <a:ext cx="8595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Optional Practical Training</a:t>
            </a:r>
          </a:p>
          <a:p>
            <a:endParaRPr 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983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A4F209C-C20E-4FA7-B241-1EF4F8D193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E4564234-45B0-4ED8-A9E2-199C00173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3240" y="1792288"/>
            <a:ext cx="11475720" cy="49631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342900" indent="-5715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3200" dirty="0"/>
              <a:t>  Post-Completion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Minimum 20 hours per week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12 month limit 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Apply up to 90 days before graduation and up to 60 days after.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Start date must be no more than 60 days after graduation (July 7)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Max 90 days of unemployment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Must work in field of study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Must report employer, employer address, and home address to IA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FE9E880-9F14-469D-82D1-385EC3BCE625}"/>
              </a:ext>
            </a:extLst>
          </p:cNvPr>
          <p:cNvSpPr txBox="1"/>
          <p:nvPr/>
        </p:nvSpPr>
        <p:spPr>
          <a:xfrm>
            <a:off x="828040" y="693558"/>
            <a:ext cx="8595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Optional Practical Training</a:t>
            </a:r>
          </a:p>
          <a:p>
            <a:endParaRPr 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0737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A4F209C-C20E-4FA7-B241-1EF4F8D193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E4564234-45B0-4ED8-A9E2-199C00173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3880" y="1293722"/>
            <a:ext cx="11475720" cy="49631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342900" indent="-5715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800" dirty="0"/>
              <a:t>  </a:t>
            </a:r>
            <a:r>
              <a:rPr lang="en-US" sz="3600" dirty="0"/>
              <a:t>STEM Extension</a:t>
            </a:r>
            <a:endParaRPr lang="en-US" sz="2800" dirty="0"/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24 month extension on top of 12 month OPT 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Must work for E-Verified employer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Must have STEM degree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Application must be submitted before original OPT authorization ends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Must report employer, address, every 6 months (validation)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800" dirty="0"/>
          </a:p>
          <a:p>
            <a:pPr marL="285750">
              <a:lnSpc>
                <a:spcPct val="90000"/>
              </a:lnSpc>
              <a:spcAft>
                <a:spcPts val="600"/>
              </a:spcAft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FE9E880-9F14-469D-82D1-385EC3BCE625}"/>
              </a:ext>
            </a:extLst>
          </p:cNvPr>
          <p:cNvSpPr txBox="1"/>
          <p:nvPr/>
        </p:nvSpPr>
        <p:spPr>
          <a:xfrm>
            <a:off x="828040" y="693558"/>
            <a:ext cx="8595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Optional Practical Training</a:t>
            </a:r>
          </a:p>
          <a:p>
            <a:endParaRPr 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438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A4F209C-C20E-4FA7-B241-1EF4F8D193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E4564234-45B0-4ED8-A9E2-199C00173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FE9E880-9F14-469D-82D1-385EC3BCE625}"/>
              </a:ext>
            </a:extLst>
          </p:cNvPr>
          <p:cNvSpPr txBox="1"/>
          <p:nvPr/>
        </p:nvSpPr>
        <p:spPr>
          <a:xfrm>
            <a:off x="594957" y="209464"/>
            <a:ext cx="8595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Travel and Re-entry to the U.S. While on OPT</a:t>
            </a:r>
          </a:p>
          <a:p>
            <a:endParaRPr 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710702"/>
              </p:ext>
            </p:extLst>
          </p:nvPr>
        </p:nvGraphicFramePr>
        <p:xfrm>
          <a:off x="134471" y="1982041"/>
          <a:ext cx="11896164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4041"/>
                <a:gridCol w="2974041"/>
                <a:gridCol w="2974041"/>
                <a:gridCol w="2974041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Documents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Before Completing Academic Program &amp; Before OPT EAD Approval*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After Completing Academic Program &amp; Before OPT or STEM EAD Approval*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After Completing Program &amp; After  OPT or STEM EAD Approval</a:t>
                      </a:r>
                    </a:p>
                  </a:txBody>
                  <a:tcPr marL="60960" marR="60960" marT="60960" marB="6096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Valid passport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✔</a:t>
                      </a:r>
                      <a:endParaRPr lang="en-US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✔</a:t>
                      </a:r>
                      <a:endParaRPr lang="en-US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✔</a:t>
                      </a:r>
                      <a:endParaRPr lang="en-US">
                        <a:effectLst/>
                      </a:endParaRPr>
                    </a:p>
                  </a:txBody>
                  <a:tcPr marL="60960" marR="60960" marT="60960" marB="6096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Valid F-1 visa stamp (if applicable)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✔</a:t>
                      </a:r>
                      <a:endParaRPr lang="en-US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✔</a:t>
                      </a:r>
                      <a:endParaRPr lang="en-US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✔</a:t>
                      </a:r>
                      <a:endParaRPr lang="en-US">
                        <a:effectLst/>
                      </a:endParaRPr>
                    </a:p>
                  </a:txBody>
                  <a:tcPr marL="60960" marR="60960" marT="60960" marB="6096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OPT I-20 with a valid travel endorsement signed within 6 months by a BIO Advisor (page 3)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✔</a:t>
                      </a:r>
                      <a:endParaRPr lang="en-US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✔</a:t>
                      </a:r>
                      <a:endParaRPr lang="en-US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✔</a:t>
                      </a:r>
                      <a:endParaRPr lang="en-US">
                        <a:effectLst/>
                      </a:endParaRPr>
                    </a:p>
                  </a:txBody>
                  <a:tcPr marL="60960" marR="60960" marT="60960" marB="6096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Evidence of continued enrollment (e.g. Enrollment Verification from Cal Central)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✔</a:t>
                      </a:r>
                      <a:endParaRPr lang="en-US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endParaRPr lang="en-US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endParaRPr lang="en-US">
                        <a:effectLst/>
                      </a:endParaRPr>
                    </a:p>
                  </a:txBody>
                  <a:tcPr marL="60960" marR="60960" marT="60960" marB="6096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Evidence of financial support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strongly recommended</a:t>
                      </a:r>
                      <a:endParaRPr lang="en-US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strongly recommended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strongly recommended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70329" y="2886635"/>
            <a:ext cx="11842376" cy="4034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0329" y="3290049"/>
            <a:ext cx="11842376" cy="7082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0329" y="3998258"/>
            <a:ext cx="11842376" cy="1253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70329" y="5252022"/>
            <a:ext cx="11842376" cy="9246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70329" y="6176682"/>
            <a:ext cx="11842376" cy="3675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66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A4F209C-C20E-4FA7-B241-1EF4F8D193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E4564234-45B0-4ED8-A9E2-199C00173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FE9E880-9F14-469D-82D1-385EC3BCE625}"/>
              </a:ext>
            </a:extLst>
          </p:cNvPr>
          <p:cNvSpPr txBox="1"/>
          <p:nvPr/>
        </p:nvSpPr>
        <p:spPr>
          <a:xfrm>
            <a:off x="594957" y="209464"/>
            <a:ext cx="8595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Travel and Re-entry to the U.S. While on OPT</a:t>
            </a:r>
          </a:p>
          <a:p>
            <a:endParaRPr 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736671"/>
              </p:ext>
            </p:extLst>
          </p:nvPr>
        </p:nvGraphicFramePr>
        <p:xfrm>
          <a:off x="134471" y="1982041"/>
          <a:ext cx="11896164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4041"/>
                <a:gridCol w="2974041"/>
                <a:gridCol w="2974041"/>
                <a:gridCol w="2974041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Documents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Before Completing Academic Program &amp; Before OPT EAD Approval*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After Completing Academic Program &amp; Before OPT or STEM EAD Approval*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After Completing Program &amp; After  OPT or STEM EAD Approval</a:t>
                      </a:r>
                    </a:p>
                  </a:txBody>
                  <a:tcPr marL="60960" marR="60960" marT="60960" marB="6096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OPT receipt: I-797 Notice of Action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endParaRPr lang="en-US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✔</a:t>
                      </a:r>
                      <a:endParaRPr lang="en-US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endParaRPr lang="en-US">
                        <a:effectLst/>
                      </a:endParaRPr>
                    </a:p>
                  </a:txBody>
                  <a:tcPr marL="60960" marR="60960" marT="60960" marB="6096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Job offer letter from employer OR current employment verification letter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endParaRPr lang="en-US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strongly recommended</a:t>
                      </a:r>
                      <a:endParaRPr lang="en-US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✔</a:t>
                      </a:r>
                      <a:endParaRPr lang="en-US">
                        <a:effectLst/>
                      </a:endParaRPr>
                    </a:p>
                  </a:txBody>
                  <a:tcPr marL="60960" marR="60960" marT="60960" marB="6096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EAD (Employment Authorization Document)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endParaRPr lang="en-US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STEM OPT students whose original 12-Month EAD has expired should check with BIO about travel. </a:t>
                      </a:r>
                      <a:endParaRPr lang="en-US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✔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74812" y="2904565"/>
            <a:ext cx="11842376" cy="6516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4812" y="3556166"/>
            <a:ext cx="11842376" cy="9889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4812" y="4545106"/>
            <a:ext cx="11842376" cy="11923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2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220</TotalTime>
  <Words>623</Words>
  <Application>Microsoft Office PowerPoint</Application>
  <PresentationFormat>Widescreen</PresentationFormat>
  <Paragraphs>102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CPT &amp; OPT for F-1 Visa Students</vt:lpstr>
      <vt:lpstr>PowerPoint Presentation</vt:lpstr>
      <vt:lpstr>PowerPoint Presentation</vt:lpstr>
    </vt:vector>
  </TitlesOfParts>
  <Company>Oklahoma City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Kenyon, Jennifer</dc:creator>
  <cp:lastModifiedBy>bhargav reddy k</cp:lastModifiedBy>
  <cp:revision>27</cp:revision>
  <dcterms:created xsi:type="dcterms:W3CDTF">2015-04-08T17:48:17Z</dcterms:created>
  <dcterms:modified xsi:type="dcterms:W3CDTF">2018-10-31T05:21:13Z</dcterms:modified>
</cp:coreProperties>
</file>