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64" r:id="rId9"/>
    <p:sldId id="272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B3412-E5A8-4408-A376-95B46DAF48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6112B5-7039-4839-9256-13B76EC06C7F}">
      <dgm:prSet/>
      <dgm:spPr/>
      <dgm:t>
        <a:bodyPr/>
        <a:lstStyle/>
        <a:p>
          <a:pPr algn="l">
            <a:buNone/>
          </a:pPr>
          <a:endParaRPr lang="en-US" dirty="0"/>
        </a:p>
      </dgm:t>
    </dgm:pt>
    <dgm:pt modelId="{B6C84DD6-9DEA-4A3D-A532-A4D6C52329D8}" type="parTrans" cxnId="{327FB571-E694-47D1-B3B4-96ECC5D8B0F7}">
      <dgm:prSet/>
      <dgm:spPr/>
      <dgm:t>
        <a:bodyPr/>
        <a:lstStyle/>
        <a:p>
          <a:endParaRPr lang="en-US"/>
        </a:p>
      </dgm:t>
    </dgm:pt>
    <dgm:pt modelId="{62851068-E2CA-4F2D-819A-60282C23AEE3}" type="sibTrans" cxnId="{327FB571-E694-47D1-B3B4-96ECC5D8B0F7}">
      <dgm:prSet/>
      <dgm:spPr/>
      <dgm:t>
        <a:bodyPr/>
        <a:lstStyle/>
        <a:p>
          <a:endParaRPr lang="en-US"/>
        </a:p>
      </dgm:t>
    </dgm:pt>
    <dgm:pt modelId="{301D3D61-A15A-42C5-BFA1-1AAFC9D4665E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Enrolled full-time (or graduating)</a:t>
          </a:r>
        </a:p>
      </dgm:t>
    </dgm:pt>
    <dgm:pt modelId="{A16E58FC-82DB-422E-8611-5C405E41F8CB}" type="parTrans" cxnId="{1FFECCF2-F9DE-4576-B34D-0A810247E870}">
      <dgm:prSet/>
      <dgm:spPr/>
      <dgm:t>
        <a:bodyPr/>
        <a:lstStyle/>
        <a:p>
          <a:endParaRPr lang="en-US"/>
        </a:p>
      </dgm:t>
    </dgm:pt>
    <dgm:pt modelId="{A84246BB-72B6-4FF0-B1FF-4A07C3E5B470}" type="sibTrans" cxnId="{1FFECCF2-F9DE-4576-B34D-0A810247E870}">
      <dgm:prSet/>
      <dgm:spPr/>
      <dgm:t>
        <a:bodyPr/>
        <a:lstStyle/>
        <a:p>
          <a:endParaRPr lang="en-US"/>
        </a:p>
      </dgm:t>
    </dgm:pt>
    <dgm:pt modelId="{39E2EE67-0A6B-42D1-9967-00FD9DC75B09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Making normal progress toward graduation</a:t>
          </a:r>
        </a:p>
      </dgm:t>
    </dgm:pt>
    <dgm:pt modelId="{D43667D5-44CE-44EB-8F37-4650B8E3BD1E}" type="parTrans" cxnId="{ED9A5FD9-DA81-4A51-8E08-36736DC067A7}">
      <dgm:prSet/>
      <dgm:spPr/>
      <dgm:t>
        <a:bodyPr/>
        <a:lstStyle/>
        <a:p>
          <a:endParaRPr lang="en-US"/>
        </a:p>
      </dgm:t>
    </dgm:pt>
    <dgm:pt modelId="{327B3AA2-E8CD-4138-9569-D96FD45AF85E}" type="sibTrans" cxnId="{ED9A5FD9-DA81-4A51-8E08-36736DC067A7}">
      <dgm:prSet/>
      <dgm:spPr/>
      <dgm:t>
        <a:bodyPr/>
        <a:lstStyle/>
        <a:p>
          <a:endParaRPr lang="en-US"/>
        </a:p>
      </dgm:t>
    </dgm:pt>
    <dgm:pt modelId="{274AC8AB-1156-41F9-AB12-5C3A2377E66C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Must have completed one full academic year.</a:t>
          </a:r>
        </a:p>
      </dgm:t>
    </dgm:pt>
    <dgm:pt modelId="{D801BEFD-634D-4BE4-AB5F-2BC2176EE121}" type="parTrans" cxnId="{9274CA00-A1B5-4721-9FCC-21247D7161E6}">
      <dgm:prSet/>
      <dgm:spPr/>
      <dgm:t>
        <a:bodyPr/>
        <a:lstStyle/>
        <a:p>
          <a:endParaRPr lang="en-US"/>
        </a:p>
      </dgm:t>
    </dgm:pt>
    <dgm:pt modelId="{2B21A208-9A50-4E17-AEC1-9768C9A21EB3}" type="sibTrans" cxnId="{9274CA00-A1B5-4721-9FCC-21247D7161E6}">
      <dgm:prSet/>
      <dgm:spPr/>
      <dgm:t>
        <a:bodyPr/>
        <a:lstStyle/>
        <a:p>
          <a:endParaRPr lang="en-US"/>
        </a:p>
      </dgm:t>
    </dgm:pt>
    <dgm:pt modelId="{E2CE7B7B-B091-4F9B-ACF1-381AB870234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All Employment requires that you are maintaining your student status:</a:t>
          </a:r>
        </a:p>
      </dgm:t>
    </dgm:pt>
    <dgm:pt modelId="{8E822134-8B09-4FD0-A28C-D1A509F2B0AE}" type="sibTrans" cxnId="{5B92AE8C-312D-4289-8561-F30B33931964}">
      <dgm:prSet/>
      <dgm:spPr/>
      <dgm:t>
        <a:bodyPr/>
        <a:lstStyle/>
        <a:p>
          <a:endParaRPr lang="en-US"/>
        </a:p>
      </dgm:t>
    </dgm:pt>
    <dgm:pt modelId="{DCD9355B-53EF-4414-B92F-33B23D533E53}" type="parTrans" cxnId="{5B92AE8C-312D-4289-8561-F30B33931964}">
      <dgm:prSet/>
      <dgm:spPr/>
      <dgm:t>
        <a:bodyPr/>
        <a:lstStyle/>
        <a:p>
          <a:endParaRPr lang="en-US"/>
        </a:p>
      </dgm:t>
    </dgm:pt>
    <dgm:pt modelId="{2009BC28-A593-40F0-9F26-E14F02E85715}" type="pres">
      <dgm:prSet presAssocID="{6C8B3412-E5A8-4408-A376-95B46DAF4878}" presName="Name0" presStyleCnt="0">
        <dgm:presLayoutVars>
          <dgm:dir/>
          <dgm:resizeHandles val="exact"/>
        </dgm:presLayoutVars>
      </dgm:prSet>
      <dgm:spPr/>
    </dgm:pt>
    <dgm:pt modelId="{4281D983-A221-4073-AF3D-60B7BFBD6500}" type="pres">
      <dgm:prSet presAssocID="{006112B5-7039-4839-9256-13B76EC06C7F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9274CA00-A1B5-4721-9FCC-21247D7161E6}" srcId="{006112B5-7039-4839-9256-13B76EC06C7F}" destId="{274AC8AB-1156-41F9-AB12-5C3A2377E66C}" srcOrd="1" destOrd="0" parTransId="{D801BEFD-634D-4BE4-AB5F-2BC2176EE121}" sibTransId="{2B21A208-9A50-4E17-AEC1-9768C9A21EB3}"/>
    <dgm:cxn modelId="{2456890D-C3A9-43B6-9CCB-AB37AD834D5D}" type="presOf" srcId="{6C8B3412-E5A8-4408-A376-95B46DAF4878}" destId="{2009BC28-A593-40F0-9F26-E14F02E85715}" srcOrd="0" destOrd="0" presId="urn:microsoft.com/office/officeart/2005/8/layout/hChevron3"/>
    <dgm:cxn modelId="{5AAC375B-706C-4329-AEE8-79C55112BC84}" type="presOf" srcId="{274AC8AB-1156-41F9-AB12-5C3A2377E66C}" destId="{4281D983-A221-4073-AF3D-60B7BFBD6500}" srcOrd="0" destOrd="4" presId="urn:microsoft.com/office/officeart/2005/8/layout/hChevron3"/>
    <dgm:cxn modelId="{836FA270-88DD-4F3F-8BAD-03BD607AD08B}" type="presOf" srcId="{39E2EE67-0A6B-42D1-9967-00FD9DC75B09}" destId="{4281D983-A221-4073-AF3D-60B7BFBD6500}" srcOrd="0" destOrd="3" presId="urn:microsoft.com/office/officeart/2005/8/layout/hChevron3"/>
    <dgm:cxn modelId="{327FB571-E694-47D1-B3B4-96ECC5D8B0F7}" srcId="{6C8B3412-E5A8-4408-A376-95B46DAF4878}" destId="{006112B5-7039-4839-9256-13B76EC06C7F}" srcOrd="0" destOrd="0" parTransId="{B6C84DD6-9DEA-4A3D-A532-A4D6C52329D8}" sibTransId="{62851068-E2CA-4F2D-819A-60282C23AEE3}"/>
    <dgm:cxn modelId="{5B92AE8C-312D-4289-8561-F30B33931964}" srcId="{006112B5-7039-4839-9256-13B76EC06C7F}" destId="{E2CE7B7B-B091-4F9B-ACF1-381AB8702348}" srcOrd="0" destOrd="0" parTransId="{DCD9355B-53EF-4414-B92F-33B23D533E53}" sibTransId="{8E822134-8B09-4FD0-A28C-D1A509F2B0AE}"/>
    <dgm:cxn modelId="{82C402BC-5962-4892-8DB8-08ED1F042582}" type="presOf" srcId="{006112B5-7039-4839-9256-13B76EC06C7F}" destId="{4281D983-A221-4073-AF3D-60B7BFBD6500}" srcOrd="0" destOrd="0" presId="urn:microsoft.com/office/officeart/2005/8/layout/hChevron3"/>
    <dgm:cxn modelId="{2CC012CF-FEAE-42AF-AEFE-9CE2B91BF60A}" type="presOf" srcId="{E2CE7B7B-B091-4F9B-ACF1-381AB8702348}" destId="{4281D983-A221-4073-AF3D-60B7BFBD6500}" srcOrd="0" destOrd="1" presId="urn:microsoft.com/office/officeart/2005/8/layout/hChevron3"/>
    <dgm:cxn modelId="{ED9A5FD9-DA81-4A51-8E08-36736DC067A7}" srcId="{E2CE7B7B-B091-4F9B-ACF1-381AB8702348}" destId="{39E2EE67-0A6B-42D1-9967-00FD9DC75B09}" srcOrd="1" destOrd="0" parTransId="{D43667D5-44CE-44EB-8F37-4650B8E3BD1E}" sibTransId="{327B3AA2-E8CD-4138-9569-D96FD45AF85E}"/>
    <dgm:cxn modelId="{7EA465DC-3CB1-47A3-8F15-2724B5F6C796}" type="presOf" srcId="{301D3D61-A15A-42C5-BFA1-1AAFC9D4665E}" destId="{4281D983-A221-4073-AF3D-60B7BFBD6500}" srcOrd="0" destOrd="2" presId="urn:microsoft.com/office/officeart/2005/8/layout/hChevron3"/>
    <dgm:cxn modelId="{1FFECCF2-F9DE-4576-B34D-0A810247E870}" srcId="{E2CE7B7B-B091-4F9B-ACF1-381AB8702348}" destId="{301D3D61-A15A-42C5-BFA1-1AAFC9D4665E}" srcOrd="0" destOrd="0" parTransId="{A16E58FC-82DB-422E-8611-5C405E41F8CB}" sibTransId="{A84246BB-72B6-4FF0-B1FF-4A07C3E5B470}"/>
    <dgm:cxn modelId="{C7C5F0EC-9CC5-4AF4-B928-3CE093BC7F03}" type="presParOf" srcId="{2009BC28-A593-40F0-9F26-E14F02E85715}" destId="{4281D983-A221-4073-AF3D-60B7BFBD650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1D85C-71F4-464F-8CAD-D6F607032A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7C3363-D476-4BF3-A4BD-FE087920D069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Optional Practical Training (OPT):  Requires USCIS approval and EAD card</a:t>
          </a:r>
        </a:p>
        <a:p>
          <a:endParaRPr lang="en-US" dirty="0"/>
        </a:p>
        <a:p>
          <a:r>
            <a:rPr lang="en-US" dirty="0"/>
            <a:t>Curricular Practical Training:  Requires faculty approval and IA office authorization on I-20.</a:t>
          </a:r>
        </a:p>
        <a:p>
          <a:endParaRPr lang="en-US" dirty="0"/>
        </a:p>
        <a:p>
          <a:r>
            <a:rPr lang="en-US" dirty="0"/>
            <a:t>On-Campus:  No major authorization required, but must obtain SSN</a:t>
          </a:r>
        </a:p>
      </dgm:t>
    </dgm:pt>
    <dgm:pt modelId="{287CDB09-51B6-4F16-A2BC-6A414D39F6AA}" type="parTrans" cxnId="{AA262DD0-83F2-4E71-A5C3-AB2212FBE54E}">
      <dgm:prSet/>
      <dgm:spPr/>
      <dgm:t>
        <a:bodyPr/>
        <a:lstStyle/>
        <a:p>
          <a:endParaRPr lang="en-US"/>
        </a:p>
      </dgm:t>
    </dgm:pt>
    <dgm:pt modelId="{7CD46BE4-327B-4374-9FDB-AB0138DB9A00}" type="sibTrans" cxnId="{AA262DD0-83F2-4E71-A5C3-AB2212FBE54E}">
      <dgm:prSet/>
      <dgm:spPr/>
      <dgm:t>
        <a:bodyPr/>
        <a:lstStyle/>
        <a:p>
          <a:endParaRPr lang="en-US"/>
        </a:p>
      </dgm:t>
    </dgm:pt>
    <dgm:pt modelId="{042428B4-4E78-44A6-AB6C-A997AA452542}">
      <dgm:prSet/>
      <dgm:spPr/>
      <dgm:t>
        <a:bodyPr/>
        <a:lstStyle/>
        <a:p>
          <a:endParaRPr lang="en-US" dirty="0"/>
        </a:p>
      </dgm:t>
    </dgm:pt>
    <dgm:pt modelId="{1A841534-EDE4-47CC-B9F4-E53B89C54306}" type="parTrans" cxnId="{3293C72A-A855-4D09-8974-3ABBD409A5C5}">
      <dgm:prSet/>
      <dgm:spPr/>
      <dgm:t>
        <a:bodyPr/>
        <a:lstStyle/>
        <a:p>
          <a:endParaRPr lang="en-US"/>
        </a:p>
      </dgm:t>
    </dgm:pt>
    <dgm:pt modelId="{23A79525-E332-4528-8B01-598A1A8E1883}" type="sibTrans" cxnId="{3293C72A-A855-4D09-8974-3ABBD409A5C5}">
      <dgm:prSet/>
      <dgm:spPr/>
      <dgm:t>
        <a:bodyPr/>
        <a:lstStyle/>
        <a:p>
          <a:endParaRPr lang="en-US"/>
        </a:p>
      </dgm:t>
    </dgm:pt>
    <dgm:pt modelId="{AD435070-A5A7-48D2-B091-423A769712D0}" type="pres">
      <dgm:prSet presAssocID="{6B61D85C-71F4-464F-8CAD-D6F607032A98}" presName="linear" presStyleCnt="0">
        <dgm:presLayoutVars>
          <dgm:animLvl val="lvl"/>
          <dgm:resizeHandles val="exact"/>
        </dgm:presLayoutVars>
      </dgm:prSet>
      <dgm:spPr/>
    </dgm:pt>
    <dgm:pt modelId="{BAC536FA-B47A-4718-A4F8-0725381F3705}" type="pres">
      <dgm:prSet presAssocID="{A37C3363-D476-4BF3-A4BD-FE087920D069}" presName="parentText" presStyleLbl="node1" presStyleIdx="0" presStyleCnt="1" custLinFactY="242" custLinFactNeighborX="-1993" custLinFactNeighborY="100000">
        <dgm:presLayoutVars>
          <dgm:chMax val="0"/>
          <dgm:bulletEnabled val="1"/>
        </dgm:presLayoutVars>
      </dgm:prSet>
      <dgm:spPr/>
    </dgm:pt>
    <dgm:pt modelId="{AF97CE33-3F34-457A-9C93-02FDA15FC48C}" type="pres">
      <dgm:prSet presAssocID="{A37C3363-D476-4BF3-A4BD-FE087920D0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93C72A-A855-4D09-8974-3ABBD409A5C5}" srcId="{A37C3363-D476-4BF3-A4BD-FE087920D069}" destId="{042428B4-4E78-44A6-AB6C-A997AA452542}" srcOrd="0" destOrd="0" parTransId="{1A841534-EDE4-47CC-B9F4-E53B89C54306}" sibTransId="{23A79525-E332-4528-8B01-598A1A8E1883}"/>
    <dgm:cxn modelId="{3A976EA3-6EC6-45B2-B438-03F3F3DF5AA4}" type="presOf" srcId="{A37C3363-D476-4BF3-A4BD-FE087920D069}" destId="{BAC536FA-B47A-4718-A4F8-0725381F3705}" srcOrd="0" destOrd="0" presId="urn:microsoft.com/office/officeart/2005/8/layout/vList2"/>
    <dgm:cxn modelId="{85A083AE-8B18-47AB-8D16-48424044A66D}" type="presOf" srcId="{6B61D85C-71F4-464F-8CAD-D6F607032A98}" destId="{AD435070-A5A7-48D2-B091-423A769712D0}" srcOrd="0" destOrd="0" presId="urn:microsoft.com/office/officeart/2005/8/layout/vList2"/>
    <dgm:cxn modelId="{AA262DD0-83F2-4E71-A5C3-AB2212FBE54E}" srcId="{6B61D85C-71F4-464F-8CAD-D6F607032A98}" destId="{A37C3363-D476-4BF3-A4BD-FE087920D069}" srcOrd="0" destOrd="0" parTransId="{287CDB09-51B6-4F16-A2BC-6A414D39F6AA}" sibTransId="{7CD46BE4-327B-4374-9FDB-AB0138DB9A00}"/>
    <dgm:cxn modelId="{A5A31AF2-FA6F-4548-B9B5-88F3ECE4A43F}" type="presOf" srcId="{042428B4-4E78-44A6-AB6C-A997AA452542}" destId="{AF97CE33-3F34-457A-9C93-02FDA15FC48C}" srcOrd="0" destOrd="0" presId="urn:microsoft.com/office/officeart/2005/8/layout/vList2"/>
    <dgm:cxn modelId="{23D7CCBF-99EC-4DDE-8EE1-C280952FEC8C}" type="presParOf" srcId="{AD435070-A5A7-48D2-B091-423A769712D0}" destId="{BAC536FA-B47A-4718-A4F8-0725381F3705}" srcOrd="0" destOrd="0" presId="urn:microsoft.com/office/officeart/2005/8/layout/vList2"/>
    <dgm:cxn modelId="{9FA2B108-2325-4777-802D-45C5F30E1234}" type="presParOf" srcId="{AD435070-A5A7-48D2-B091-423A769712D0}" destId="{AF97CE33-3F34-457A-9C93-02FDA15FC4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1D983-A221-4073-AF3D-60B7BFBD6500}">
      <dsp:nvSpPr>
        <dsp:cNvPr id="0" name=""/>
        <dsp:cNvSpPr/>
      </dsp:nvSpPr>
      <dsp:spPr>
        <a:xfrm>
          <a:off x="5134" y="0"/>
          <a:ext cx="10505330" cy="345757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05" tIns="101600" rIns="1482419" bIns="1016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All Employment requires that you are maintaining your student status: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Enrolled full-time (or graduating)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Making normal progress toward graduation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Must have completed one full academic year.</a:t>
          </a:r>
        </a:p>
      </dsp:txBody>
      <dsp:txXfrm>
        <a:off x="5134" y="0"/>
        <a:ext cx="10073133" cy="3457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536FA-B47A-4718-A4F8-0725381F3705}">
      <dsp:nvSpPr>
        <dsp:cNvPr id="0" name=""/>
        <dsp:cNvSpPr/>
      </dsp:nvSpPr>
      <dsp:spPr>
        <a:xfrm>
          <a:off x="0" y="421736"/>
          <a:ext cx="6652619" cy="36597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Optional Practical Training (OPT):  Requires USCIS approval and EAD card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Curricular Practical Training:  Requires faculty approval and IA office authorization on I-20.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On-Campus:  No major authorization required, but must obtain SSN</a:t>
          </a:r>
        </a:p>
      </dsp:txBody>
      <dsp:txXfrm>
        <a:off x="178655" y="600391"/>
        <a:ext cx="6295309" cy="3302450"/>
      </dsp:txXfrm>
    </dsp:sp>
    <dsp:sp modelId="{AF97CE33-3F34-457A-9C93-02FDA15FC48C}">
      <dsp:nvSpPr>
        <dsp:cNvPr id="0" name=""/>
        <dsp:cNvSpPr/>
      </dsp:nvSpPr>
      <dsp:spPr>
        <a:xfrm>
          <a:off x="0" y="3691760"/>
          <a:ext cx="66526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22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3691760"/>
        <a:ext cx="665261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7180-7E2A-4246-B9B9-D5E36F6BF2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14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Student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Employment Information</a:t>
            </a:r>
          </a:p>
        </p:txBody>
      </p:sp>
      <p:pic>
        <p:nvPicPr>
          <p:cNvPr id="1026" name="Picture 2" descr="Image result for new paltz logo">
            <a:extLst>
              <a:ext uri="{FF2B5EF4-FFF2-40B4-BE49-F238E27FC236}">
                <a16:creationId xmlns:a16="http://schemas.microsoft.com/office/drawing/2014/main" id="{09ED0BD5-6E64-4181-BA1F-19F41424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20958"/>
            <a:ext cx="7188199" cy="20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5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978E664A-2135-4FE3-92AF-8B9603AC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0863" y="868715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Always Remember: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NEVER EVER work without proper authorization!!!  Illegal employment may result in I-20 termination, deportation, and up to a 10 year ban from returning to the U.S.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IA office is always happy to discuss your employment options and to advise you.  </a:t>
            </a:r>
          </a:p>
        </p:txBody>
      </p:sp>
    </p:spTree>
    <p:extLst>
      <p:ext uri="{BB962C8B-B14F-4D97-AF65-F5344CB8AC3E}">
        <p14:creationId xmlns:p14="http://schemas.microsoft.com/office/powerpoint/2010/main" val="418402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logo">
            <a:extLst>
              <a:ext uri="{FF2B5EF4-FFF2-40B4-BE49-F238E27FC236}">
                <a16:creationId xmlns:a16="http://schemas.microsoft.com/office/drawing/2014/main" id="{C92C88EE-7F0E-4008-9DF5-2ECD2FFF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73582"/>
            <a:ext cx="3292524" cy="13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B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ew paltz logo">
            <a:extLst>
              <a:ext uri="{FF2B5EF4-FFF2-40B4-BE49-F238E27FC236}">
                <a16:creationId xmlns:a16="http://schemas.microsoft.com/office/drawing/2014/main" id="{8A4613D5-A20B-4C44-905E-B6C7EA92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76" y="2560086"/>
            <a:ext cx="6184580" cy="173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Image result for new paltz logo">
            <a:extLst>
              <a:ext uri="{FF2B5EF4-FFF2-40B4-BE49-F238E27FC236}">
                <a16:creationId xmlns:a16="http://schemas.microsoft.com/office/drawing/2014/main" id="{545F0B0E-9B97-4020-949F-0656A0AF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" y="2926443"/>
            <a:ext cx="3661831" cy="10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00320" y="436880"/>
            <a:ext cx="6580402" cy="562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</a:rPr>
              <a:t>Employment opportunities with Student visa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00000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Optional Practical Training (OPT)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Pre-Completion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Post-Completion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STEM Extension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Curricular Practical Training (CPT)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On-Campus</a:t>
            </a:r>
          </a:p>
        </p:txBody>
      </p:sp>
    </p:spTree>
    <p:extLst>
      <p:ext uri="{BB962C8B-B14F-4D97-AF65-F5344CB8AC3E}">
        <p14:creationId xmlns:p14="http://schemas.microsoft.com/office/powerpoint/2010/main" val="1432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3" name="TextBox 8">
            <a:extLst>
              <a:ext uri="{FF2B5EF4-FFF2-40B4-BE49-F238E27FC236}">
                <a16:creationId xmlns:a16="http://schemas.microsoft.com/office/drawing/2014/main" id="{9884A883-D992-49C9-834E-0C00EBEF1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210554"/>
              </p:ext>
            </p:extLst>
          </p:nvPr>
        </p:nvGraphicFramePr>
        <p:xfrm>
          <a:off x="767080" y="1986673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D15A5F-6BE7-46C9-B27D-53F14ADB58C8}"/>
              </a:ext>
            </a:extLst>
          </p:cNvPr>
          <p:cNvSpPr txBox="1"/>
          <p:nvPr/>
        </p:nvSpPr>
        <p:spPr>
          <a:xfrm>
            <a:off x="767080" y="651752"/>
            <a:ext cx="659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Eligibility</a:t>
            </a:r>
          </a:p>
        </p:txBody>
      </p:sp>
    </p:spTree>
    <p:extLst>
      <p:ext uri="{BB962C8B-B14F-4D97-AF65-F5344CB8AC3E}">
        <p14:creationId xmlns:p14="http://schemas.microsoft.com/office/powerpoint/2010/main" val="35693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36" name="TextBox 8">
            <a:extLst>
              <a:ext uri="{FF2B5EF4-FFF2-40B4-BE49-F238E27FC236}">
                <a16:creationId xmlns:a16="http://schemas.microsoft.com/office/drawing/2014/main" id="{11C2A129-7132-48B9-8092-F21C9BD0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631683"/>
              </p:ext>
            </p:extLst>
          </p:nvPr>
        </p:nvGraphicFramePr>
        <p:xfrm>
          <a:off x="4850406" y="1686560"/>
          <a:ext cx="6652620" cy="410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531F5AA-7EA4-4ED7-89B0-21600136ED63}"/>
              </a:ext>
            </a:extLst>
          </p:cNvPr>
          <p:cNvGrpSpPr/>
          <p:nvPr/>
        </p:nvGrpSpPr>
        <p:grpSpPr>
          <a:xfrm>
            <a:off x="4710096" y="895228"/>
            <a:ext cx="6652619" cy="767520"/>
            <a:chOff x="0" y="0"/>
            <a:chExt cx="6652619" cy="7675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C7D113-2EE6-404B-ABAC-641A2FEE6A92}"/>
                </a:ext>
              </a:extLst>
            </p:cNvPr>
            <p:cNvSpPr/>
            <p:nvPr/>
          </p:nvSpPr>
          <p:spPr>
            <a:xfrm>
              <a:off x="0" y="0"/>
              <a:ext cx="6652619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39604F2-00A8-4994-8865-66A96775AFE9}"/>
                </a:ext>
              </a:extLst>
            </p:cNvPr>
            <p:cNvSpPr txBox="1"/>
            <p:nvPr/>
          </p:nvSpPr>
          <p:spPr>
            <a:xfrm>
              <a:off x="37467" y="37467"/>
              <a:ext cx="6577685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Authorization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240875"/>
            <a:ext cx="10515600" cy="4065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  Pre-Completion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Maximum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12 month limit – if used Post-Completion OPT is not available.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Must complete one academic year to be eligible.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To apply:  Application available in IA.  IA approval and USCIS approval required.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9E880-9F14-469D-82D1-385EC3BCE625}"/>
              </a:ext>
            </a:extLst>
          </p:cNvPr>
          <p:cNvSpPr txBox="1"/>
          <p:nvPr/>
        </p:nvSpPr>
        <p:spPr>
          <a:xfrm>
            <a:off x="838200" y="765452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240" y="1792288"/>
            <a:ext cx="11475720" cy="4963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200" dirty="0"/>
              <a:t>  Post-Completion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Minimum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12 month limit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Apply up to 90 days before graduation and up to 60 days after.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Start date must be no more than 60 days after graduation (July 7)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Max 90 days of unemployment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Must work in field of study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Must report employer, employer address, and home address to 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9E880-9F14-469D-82D1-385EC3BCE625}"/>
              </a:ext>
            </a:extLst>
          </p:cNvPr>
          <p:cNvSpPr txBox="1"/>
          <p:nvPr/>
        </p:nvSpPr>
        <p:spPr>
          <a:xfrm>
            <a:off x="828040" y="693558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7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" y="1293722"/>
            <a:ext cx="11475720" cy="4963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 </a:t>
            </a:r>
            <a:r>
              <a:rPr lang="en-US" sz="3600" dirty="0"/>
              <a:t>STEM Extension</a:t>
            </a:r>
            <a:endParaRPr lang="en-US" sz="28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24 month extension on top of 12 month OPT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work for E-Verified employer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have STEM degree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Application must be submitted before original OPT authorization ends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report employer, address, every 6 months (validation)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9E880-9F14-469D-82D1-385EC3BCE625}"/>
              </a:ext>
            </a:extLst>
          </p:cNvPr>
          <p:cNvSpPr txBox="1"/>
          <p:nvPr/>
        </p:nvSpPr>
        <p:spPr>
          <a:xfrm>
            <a:off x="828040" y="693558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5099" y="1393714"/>
            <a:ext cx="10515598" cy="498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Maximum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have completed one academic year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be enrolled full-time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Employment must be a required part of degree requirements, ex: Internship course, practicum project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have letter/form from advisor and employer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IA will add authorization to I-20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No limit on part-time CPT.  12 month limit on full-time CPT.  FT will effect OPT eligibility.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4BBA4-F862-41F0-912E-6FABB413CA74}"/>
              </a:ext>
            </a:extLst>
          </p:cNvPr>
          <p:cNvSpPr txBox="1"/>
          <p:nvPr/>
        </p:nvSpPr>
        <p:spPr>
          <a:xfrm>
            <a:off x="1330729" y="410792"/>
            <a:ext cx="94939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Curricular Practical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06590B4-9C02-4A55-871E-7F56D35D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77" y="538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CPT &amp; OPT for F-1 Visa Students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054709-7A81-4160-A4BC-C9CC114C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20821"/>
              </p:ext>
            </p:extLst>
          </p:nvPr>
        </p:nvGraphicFramePr>
        <p:xfrm>
          <a:off x="1509337" y="1453515"/>
          <a:ext cx="876808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040">
                  <a:extLst>
                    <a:ext uri="{9D8B030D-6E8A-4147-A177-3AD203B41FA5}">
                      <a16:colId xmlns:a16="http://schemas.microsoft.com/office/drawing/2014/main" val="3423524140"/>
                    </a:ext>
                  </a:extLst>
                </a:gridCol>
                <a:gridCol w="4384040">
                  <a:extLst>
                    <a:ext uri="{9D8B030D-6E8A-4147-A177-3AD203B41FA5}">
                      <a16:colId xmlns:a16="http://schemas.microsoft.com/office/drawing/2014/main" val="574161364"/>
                    </a:ext>
                  </a:extLst>
                </a:gridCol>
              </a:tblGrid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/>
                        <a:t>Curricular Practical Training (CPT)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/>
                        <a:t>Optional Practical Training (OPT)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14421"/>
                  </a:ext>
                </a:extLst>
              </a:tr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Only BEFORE you complete your degree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Usually AFTER you complete your degree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53183"/>
                  </a:ext>
                </a:extLst>
              </a:tr>
              <a:tr h="115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Can have many part-time CPTs before students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12 months after completion of degree requirements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98895"/>
                  </a:ext>
                </a:extLst>
              </a:tr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Requires Job offer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Job offer requires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79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424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CPT &amp; OPT for F-1 Visa Students</vt:lpstr>
      <vt:lpstr>PowerPoint Presentation</vt:lpstr>
      <vt:lpstr>PowerPoint Presentation</vt:lpstr>
    </vt:vector>
  </TitlesOfParts>
  <Company>Oklahoma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Kenyon, Jennifer</dc:creator>
  <cp:lastModifiedBy>Aniket Tiwari</cp:lastModifiedBy>
  <cp:revision>24</cp:revision>
  <dcterms:created xsi:type="dcterms:W3CDTF">2015-04-08T17:48:17Z</dcterms:created>
  <dcterms:modified xsi:type="dcterms:W3CDTF">2018-10-30T19:05:41Z</dcterms:modified>
</cp:coreProperties>
</file>