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9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3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4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5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AD29C3-C18C-4343-9E3D-3BA0E2F15C71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BF46E1-870A-442F-B43E-703F7E7975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725" y="497574"/>
            <a:ext cx="4402184" cy="718456"/>
          </a:xfrm>
        </p:spPr>
        <p:txBody>
          <a:bodyPr>
            <a:normAutofit/>
          </a:bodyPr>
          <a:lstStyle/>
          <a:p>
            <a:pPr algn="ctr"/>
            <a:r>
              <a:rPr lang="en-IN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114" y="1790796"/>
            <a:ext cx="10058400" cy="2533009"/>
          </a:xfrm>
        </p:spPr>
        <p:txBody>
          <a:bodyPr/>
          <a:lstStyle/>
          <a:p>
            <a:r>
              <a:rPr lang="en-IN" b="1" i="1" dirty="0" smtClean="0"/>
              <a:t>Admission chance for </a:t>
            </a:r>
            <a:r>
              <a:rPr lang="en-IN" b="1" i="1" dirty="0" err="1" smtClean="0"/>
              <a:t>pg</a:t>
            </a:r>
            <a:r>
              <a:rPr lang="en-IN" b="1" i="1" dirty="0" smtClean="0"/>
              <a:t> programs of </a:t>
            </a:r>
            <a:r>
              <a:rPr lang="en-IN" b="1" i="1" dirty="0" err="1" smtClean="0"/>
              <a:t>ug</a:t>
            </a:r>
            <a:r>
              <a:rPr lang="en-IN" b="1" i="1" dirty="0" smtClean="0"/>
              <a:t> students:-</a:t>
            </a:r>
          </a:p>
          <a:p>
            <a:endParaRPr lang="en-IN" b="1" i="1" dirty="0"/>
          </a:p>
          <a:p>
            <a:r>
              <a:rPr lang="en-US" sz="2000" dirty="0"/>
              <a:t>This dataset is created for prediction of Graduate Admissions from an Indian perspective. The dataset contains several parameters which are considered important during the application for Masters Programs.</a:t>
            </a:r>
            <a:endParaRPr lang="en-IN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33303" y="5473337"/>
            <a:ext cx="790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Submitted By:- RAVI RANJAN CHAUBEY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4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434" y="600891"/>
            <a:ext cx="7916091" cy="744583"/>
          </a:xfrm>
        </p:spPr>
        <p:txBody>
          <a:bodyPr>
            <a:normAutofit/>
          </a:bodyPr>
          <a:lstStyle/>
          <a:p>
            <a:r>
              <a:rPr lang="en-IN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BUISNESS PROBLEM &amp; SOLUTION</a:t>
            </a:r>
            <a:endParaRPr lang="en-IN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BUISNESS PROBLEM :-</a:t>
            </a:r>
            <a:r>
              <a:rPr lang="en-IN" dirty="0" smtClean="0">
                <a:latin typeface="+mj-lt"/>
              </a:rPr>
              <a:t> TO PREDICT CHANCE OF GETTING ADMISSION IN COLLEGE.</a:t>
            </a:r>
          </a:p>
          <a:p>
            <a:r>
              <a:rPr lang="en-IN" b="1" dirty="0" smtClean="0">
                <a:latin typeface="+mj-lt"/>
              </a:rPr>
              <a:t>BUISNESS SOLUTION:-</a:t>
            </a:r>
            <a:r>
              <a:rPr lang="en-IN" dirty="0" smtClean="0">
                <a:latin typeface="+mj-lt"/>
              </a:rPr>
              <a:t> BUILD A MACHINE LEARNING MODEL USING MULTIPLE LINEAR REGRESSION ALGORITHM IN PYTHON AND R.</a:t>
            </a:r>
          </a:p>
          <a:p>
            <a:r>
              <a:rPr lang="en-IN" dirty="0" smtClean="0">
                <a:latin typeface="+mj-lt"/>
              </a:rPr>
              <a:t>CHANCE OF ADMIT IS DEPENDENT OR TARGET VARIABLE.</a:t>
            </a:r>
          </a:p>
          <a:p>
            <a:r>
              <a:rPr lang="en-IN" dirty="0">
                <a:latin typeface="+mj-lt"/>
              </a:rPr>
              <a:t>ALL OTHER VARIABLES SUCH AS </a:t>
            </a:r>
            <a:r>
              <a:rPr lang="en-US" dirty="0">
                <a:latin typeface="+mj-lt"/>
              </a:rPr>
              <a:t>1. GRE Scores ( out of 340 ) 2. TOEFL Scores ( out of 120 ) 3. University Rating ( out of 5 ) 4. Statement of Purpose and Letter of Recommendation Strength ( out of 5 ) 5. Undergraduate GPA ( out of 10 ) 6. Research Experience ( either 0 or 1 ) 7 ARE INDEPENDENT VARIABLES.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7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389" y="483326"/>
            <a:ext cx="6466114" cy="640080"/>
          </a:xfrm>
        </p:spPr>
        <p:txBody>
          <a:bodyPr>
            <a:normAutofit/>
          </a:bodyPr>
          <a:lstStyle/>
          <a:p>
            <a:r>
              <a:rPr lang="en-IN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</a:t>
            </a:r>
            <a:endParaRPr lang="en-IN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" y="1931594"/>
            <a:ext cx="5265738" cy="4083384"/>
          </a:xfrm>
        </p:spPr>
      </p:pic>
      <p:sp>
        <p:nvSpPr>
          <p:cNvPr id="7" name="TextBox 6"/>
          <p:cNvSpPr txBox="1"/>
          <p:nvPr/>
        </p:nvSpPr>
        <p:spPr>
          <a:xfrm>
            <a:off x="5434149" y="1931594"/>
            <a:ext cx="66489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1.P VALUE OF GRE,LOR,CGPA AND RESEARCH IS LESS THAN 0.05 SO THEY ARE SIGNIFICANT VARIABLE.</a:t>
            </a:r>
          </a:p>
          <a:p>
            <a:r>
              <a:rPr lang="en-IN" dirty="0" smtClean="0">
                <a:latin typeface="+mj-lt"/>
              </a:rPr>
              <a:t>2.SLOPE OF SIGNIFICANT IND. VAR. :-</a:t>
            </a:r>
          </a:p>
          <a:p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A. GRE SCORE : -1.208</a:t>
            </a:r>
          </a:p>
          <a:p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B. LOR : 0.026</a:t>
            </a:r>
          </a:p>
          <a:p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C. CGPA : 0.121</a:t>
            </a:r>
          </a:p>
          <a:p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D. RESEARCH : 0.027</a:t>
            </a:r>
          </a:p>
          <a:p>
            <a:r>
              <a:rPr lang="en-IN" dirty="0" smtClean="0">
                <a:latin typeface="+mj-lt"/>
              </a:rPr>
              <a:t>3. A) ONE UNIT INCREASE IN GRE SCORE WILL DECREASE ADMISSION CHANCE BY 1.20</a:t>
            </a:r>
          </a:p>
          <a:p>
            <a:r>
              <a:rPr lang="en-IN" dirty="0" smtClean="0">
                <a:latin typeface="+mj-lt"/>
              </a:rPr>
              <a:t>B) ONE UNIT INCREASE IN LOR WILL INCREASE ADMISSION CHANCE BY 0.026</a:t>
            </a:r>
          </a:p>
          <a:p>
            <a:r>
              <a:rPr lang="en-IN" dirty="0" smtClean="0">
                <a:latin typeface="+mj-lt"/>
              </a:rPr>
              <a:t>C) ONE UNIT INCREASE IN CGPA WILL INCREASE ADMISSION CHANCE BY 0.121</a:t>
            </a:r>
          </a:p>
          <a:p>
            <a:r>
              <a:rPr lang="en-IN" dirty="0" smtClean="0">
                <a:latin typeface="+mj-lt"/>
              </a:rPr>
              <a:t>D) ONE UNIT INCREASE IN CGPA WILL INCREASE ADMISSION CHANCE BY 0.027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5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26" y="627018"/>
            <a:ext cx="8569234" cy="692331"/>
          </a:xfrm>
        </p:spPr>
        <p:txBody>
          <a:bodyPr>
            <a:normAutofit/>
          </a:bodyPr>
          <a:lstStyle/>
          <a:p>
            <a:r>
              <a:rPr lang="en-IN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 CONTINUE</a:t>
            </a:r>
            <a:endParaRPr lang="en-IN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3" y="2028614"/>
            <a:ext cx="10058400" cy="4023360"/>
          </a:xfrm>
        </p:spPr>
        <p:txBody>
          <a:bodyPr/>
          <a:lstStyle/>
          <a:p>
            <a:r>
              <a:rPr lang="en-IN" dirty="0">
                <a:latin typeface="+mj-lt"/>
              </a:rPr>
              <a:t>4.  A) INCREASE IN GRE SCORE WILL DECREASE CHANCE OF ADMISSION.</a:t>
            </a:r>
          </a:p>
          <a:p>
            <a:r>
              <a:rPr lang="en-IN" dirty="0">
                <a:latin typeface="+mj-lt"/>
              </a:rPr>
              <a:t>B) INCREASE IN LOR WILL INCREASE CHANCE OF ADMISSION</a:t>
            </a:r>
          </a:p>
          <a:p>
            <a:r>
              <a:rPr lang="en-IN" dirty="0">
                <a:latin typeface="+mj-lt"/>
              </a:rPr>
              <a:t>C) INCREASE IN CGPA WILL INCREASE CHANCE OF ADMISSION</a:t>
            </a:r>
          </a:p>
          <a:p>
            <a:r>
              <a:rPr lang="en-IN" dirty="0">
                <a:latin typeface="+mj-lt"/>
              </a:rPr>
              <a:t>D) INCREASE IN RESEARCH WILL INCREASE CHANCE OF ADMISSION</a:t>
            </a:r>
          </a:p>
          <a:p>
            <a:r>
              <a:rPr lang="en-IN" dirty="0">
                <a:latin typeface="+mj-lt"/>
              </a:rPr>
              <a:t>5.R SQUARED IS 0.791 WHICH MEANS 79% OF DEPENDENT </a:t>
            </a:r>
            <a:r>
              <a:rPr lang="en-IN" dirty="0" err="1">
                <a:latin typeface="+mj-lt"/>
              </a:rPr>
              <a:t>DEPENDENT</a:t>
            </a:r>
            <a:r>
              <a:rPr lang="en-IN" dirty="0">
                <a:latin typeface="+mj-lt"/>
              </a:rPr>
              <a:t> VARIABLE IS EXPLAINED BY INDEPENDENT VARIABLE.</a:t>
            </a:r>
          </a:p>
          <a:p>
            <a:r>
              <a:rPr lang="en-IN" dirty="0">
                <a:latin typeface="+mj-lt"/>
              </a:rPr>
              <a:t>6.ADJUSTED R SQUARED IS 0.782 WHICH IS LESS THAN R SQUARED.</a:t>
            </a:r>
          </a:p>
          <a:p>
            <a:r>
              <a:rPr lang="en-IN" dirty="0">
                <a:latin typeface="+mj-lt"/>
              </a:rPr>
              <a:t>7. WE CAN SEE THAT THERE IS MORE THAN ONE SIGNIFICANT INDEPENDENT VARIABLE SO WE WILL RERUN THE MODEL.</a:t>
            </a:r>
          </a:p>
        </p:txBody>
      </p:sp>
    </p:spTree>
    <p:extLst>
      <p:ext uri="{BB962C8B-B14F-4D97-AF65-F5344CB8AC3E}">
        <p14:creationId xmlns:p14="http://schemas.microsoft.com/office/powerpoint/2010/main" val="39093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2" y="679269"/>
            <a:ext cx="3775166" cy="587829"/>
          </a:xfrm>
        </p:spPr>
        <p:txBody>
          <a:bodyPr>
            <a:normAutofit fontScale="90000"/>
          </a:bodyPr>
          <a:lstStyle/>
          <a:p>
            <a:r>
              <a:rPr lang="en-IN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RERUN MODEL</a:t>
            </a:r>
            <a:endParaRPr lang="en-IN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" y="1911577"/>
            <a:ext cx="5468350" cy="4282904"/>
          </a:xfrm>
        </p:spPr>
      </p:pic>
      <p:sp>
        <p:nvSpPr>
          <p:cNvPr id="5" name="TextBox 4"/>
          <p:cNvSpPr txBox="1"/>
          <p:nvPr/>
        </p:nvSpPr>
        <p:spPr>
          <a:xfrm>
            <a:off x="5760720" y="1911577"/>
            <a:ext cx="6283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1.P VALUE OF GRE,LOR,CGPA AND RESEARCH IS LESS THAN 0.05 SO THEY ARE SIGNIFICANT VARIABLE.</a:t>
            </a:r>
          </a:p>
          <a:p>
            <a:r>
              <a:rPr lang="en-IN" dirty="0">
                <a:latin typeface="+mj-lt"/>
              </a:rPr>
              <a:t>2.SLOPE OF SIGNIFICANT IND. VAR. :-</a:t>
            </a:r>
          </a:p>
          <a:p>
            <a:r>
              <a:rPr lang="en-IN" dirty="0">
                <a:latin typeface="+mj-lt"/>
              </a:rPr>
              <a:t>    A. GRE SCORE : </a:t>
            </a:r>
            <a:r>
              <a:rPr lang="en-IN" dirty="0" smtClean="0">
                <a:latin typeface="+mj-lt"/>
              </a:rPr>
              <a:t>0.0024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    B. LOR : </a:t>
            </a:r>
            <a:r>
              <a:rPr lang="en-IN" dirty="0" smtClean="0">
                <a:latin typeface="+mj-lt"/>
              </a:rPr>
              <a:t>0.0264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    C. CGPA : </a:t>
            </a:r>
            <a:r>
              <a:rPr lang="en-IN" dirty="0" smtClean="0">
                <a:latin typeface="+mj-lt"/>
              </a:rPr>
              <a:t>0.1329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    D. RESEARCH : </a:t>
            </a:r>
            <a:r>
              <a:rPr lang="en-IN" dirty="0" smtClean="0">
                <a:latin typeface="+mj-lt"/>
              </a:rPr>
              <a:t>0.02703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3. A) ONE UNIT INCREASE IN GRE SCORE WILL </a:t>
            </a:r>
            <a:r>
              <a:rPr lang="en-IN" dirty="0" smtClean="0">
                <a:latin typeface="+mj-lt"/>
              </a:rPr>
              <a:t>INCREASE </a:t>
            </a:r>
            <a:r>
              <a:rPr lang="en-IN" dirty="0">
                <a:latin typeface="+mj-lt"/>
              </a:rPr>
              <a:t>ADMISSION CHANCE BY </a:t>
            </a:r>
            <a:r>
              <a:rPr lang="en-IN" dirty="0" smtClean="0">
                <a:latin typeface="+mj-lt"/>
              </a:rPr>
              <a:t>0.0024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B) ONE UNIT INCREASE IN LOR WILL INCREASE ADMISSION CHANCE BY </a:t>
            </a:r>
            <a:r>
              <a:rPr lang="en-IN" dirty="0" smtClean="0">
                <a:latin typeface="+mj-lt"/>
              </a:rPr>
              <a:t>0.0264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C) ONE UNIT INCREASE IN CGPA WILL INCREASE ADMISSION CHANCE BY </a:t>
            </a:r>
            <a:r>
              <a:rPr lang="en-IN" dirty="0" smtClean="0">
                <a:latin typeface="+mj-lt"/>
              </a:rPr>
              <a:t>0.1329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D) ONE UNIT INCREASE IN CGPA WILL INCREASE ADMISSION CHANCE BY </a:t>
            </a:r>
            <a:r>
              <a:rPr lang="en-IN" dirty="0" smtClean="0">
                <a:latin typeface="+mj-lt"/>
              </a:rPr>
              <a:t>0.02703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2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2" y="640080"/>
            <a:ext cx="8569234" cy="692331"/>
          </a:xfrm>
        </p:spPr>
        <p:txBody>
          <a:bodyPr>
            <a:normAutofit/>
          </a:bodyPr>
          <a:lstStyle/>
          <a:p>
            <a:r>
              <a:rPr lang="en-IN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 CONTINUE</a:t>
            </a:r>
            <a:endParaRPr lang="en-IN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2495004"/>
            <a:ext cx="10058400" cy="3321837"/>
          </a:xfrm>
        </p:spPr>
        <p:txBody>
          <a:bodyPr/>
          <a:lstStyle/>
          <a:p>
            <a:r>
              <a:rPr lang="en-IN" dirty="0">
                <a:latin typeface="+mj-lt"/>
              </a:rPr>
              <a:t>4.  A) INCREASE IN GRE SCORE WILL </a:t>
            </a:r>
            <a:r>
              <a:rPr lang="en-IN" dirty="0" smtClean="0">
                <a:latin typeface="+mj-lt"/>
              </a:rPr>
              <a:t>INCREASE </a:t>
            </a:r>
            <a:r>
              <a:rPr lang="en-IN" dirty="0">
                <a:latin typeface="+mj-lt"/>
              </a:rPr>
              <a:t>CHANCE OF ADMISSION.</a:t>
            </a:r>
          </a:p>
          <a:p>
            <a:r>
              <a:rPr lang="en-IN" dirty="0">
                <a:latin typeface="+mj-lt"/>
              </a:rPr>
              <a:t>B) INCREASE IN LOR WILL INCREASE CHANCE OF ADMISSION</a:t>
            </a:r>
          </a:p>
          <a:p>
            <a:r>
              <a:rPr lang="en-IN" dirty="0">
                <a:latin typeface="+mj-lt"/>
              </a:rPr>
              <a:t>C) INCREASE IN CGPA WILL INCREASE CHANCE OF ADMISSION</a:t>
            </a:r>
          </a:p>
          <a:p>
            <a:r>
              <a:rPr lang="en-IN" dirty="0">
                <a:latin typeface="+mj-lt"/>
              </a:rPr>
              <a:t>D) INCREASE IN RESEARCH WILL INCREASE CHANCE OF ADMISSION</a:t>
            </a:r>
          </a:p>
          <a:p>
            <a:r>
              <a:rPr lang="en-IN" dirty="0">
                <a:latin typeface="+mj-lt"/>
              </a:rPr>
              <a:t>5.R SQUARED IS </a:t>
            </a:r>
            <a:r>
              <a:rPr lang="en-IN" dirty="0" smtClean="0">
                <a:latin typeface="+mj-lt"/>
              </a:rPr>
              <a:t>0.786 </a:t>
            </a:r>
            <a:r>
              <a:rPr lang="en-IN" dirty="0">
                <a:latin typeface="+mj-lt"/>
              </a:rPr>
              <a:t>WHICH MEANS </a:t>
            </a:r>
            <a:r>
              <a:rPr lang="en-IN" dirty="0" smtClean="0">
                <a:latin typeface="+mj-lt"/>
              </a:rPr>
              <a:t>78% </a:t>
            </a:r>
            <a:r>
              <a:rPr lang="en-IN" dirty="0">
                <a:latin typeface="+mj-lt"/>
              </a:rPr>
              <a:t>OF DEPENDENT </a:t>
            </a:r>
            <a:r>
              <a:rPr lang="en-IN" dirty="0" err="1">
                <a:latin typeface="+mj-lt"/>
              </a:rPr>
              <a:t>DEPENDENT</a:t>
            </a:r>
            <a:r>
              <a:rPr lang="en-IN" dirty="0">
                <a:latin typeface="+mj-lt"/>
              </a:rPr>
              <a:t> VARIABLE IS EXPLAINED BY INDEPENDENT VARIABLE.</a:t>
            </a:r>
          </a:p>
          <a:p>
            <a:r>
              <a:rPr lang="en-IN" dirty="0">
                <a:latin typeface="+mj-lt"/>
              </a:rPr>
              <a:t>6.ADJUSTED R SQUARED IS </a:t>
            </a:r>
            <a:r>
              <a:rPr lang="en-IN" dirty="0" smtClean="0">
                <a:latin typeface="+mj-lt"/>
              </a:rPr>
              <a:t>0.783 </a:t>
            </a:r>
            <a:r>
              <a:rPr lang="en-IN" dirty="0">
                <a:latin typeface="+mj-lt"/>
              </a:rPr>
              <a:t>WHICH IS LESS THAN R SQUARED</a:t>
            </a:r>
            <a:r>
              <a:rPr lang="en-IN" dirty="0" smtClean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71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057" y="522514"/>
            <a:ext cx="3409406" cy="718457"/>
          </a:xfrm>
        </p:spPr>
        <p:txBody>
          <a:bodyPr>
            <a:normAutofit/>
          </a:bodyPr>
          <a:lstStyle/>
          <a:p>
            <a:r>
              <a:rPr lang="en-IN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332"/>
            <a:ext cx="6483512" cy="4022725"/>
          </a:xfrm>
        </p:spPr>
      </p:pic>
      <p:sp>
        <p:nvSpPr>
          <p:cNvPr id="5" name="TextBox 4"/>
          <p:cNvSpPr txBox="1"/>
          <p:nvPr/>
        </p:nvSpPr>
        <p:spPr>
          <a:xfrm>
            <a:off x="6831874" y="2917418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WE CAN SEE THAT RESIDUALS ARE LOW, SO THIS MODEL IS PERFORMING VERY GOOD.</a:t>
            </a:r>
          </a:p>
          <a:p>
            <a:endParaRPr lang="en-IN" dirty="0">
              <a:latin typeface="+mj-lt"/>
            </a:endParaRPr>
          </a:p>
          <a:p>
            <a:r>
              <a:rPr lang="en-IN" dirty="0" smtClean="0">
                <a:latin typeface="+mj-lt"/>
              </a:rPr>
              <a:t>YOU CAN FIND THE EXCEL SHEET BELOW.</a:t>
            </a:r>
            <a:endParaRPr lang="en-IN" dirty="0">
              <a:latin typeface="+mj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084492"/>
              </p:ext>
            </p:extLst>
          </p:nvPr>
        </p:nvGraphicFramePr>
        <p:xfrm>
          <a:off x="8373290" y="4431545"/>
          <a:ext cx="1137829" cy="176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7610388" imgH="11820681" progId="Excel.Sheet.12">
                  <p:embed/>
                </p:oleObj>
              </mc:Choice>
              <mc:Fallback>
                <p:oleObj name="Worksheet" r:id="rId4" imgW="7610388" imgH="118206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3290" y="4431545"/>
                        <a:ext cx="1137829" cy="1767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5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573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Worksheet</vt:lpstr>
      <vt:lpstr>INTRODUCTION</vt:lpstr>
      <vt:lpstr>BUISNESS PROBLEM &amp; SOLUTION</vt:lpstr>
      <vt:lpstr>MODEL INTERPRETATION</vt:lpstr>
      <vt:lpstr>MODEL INTERPRETATION CONTINUE</vt:lpstr>
      <vt:lpstr>RERUN MODEL</vt:lpstr>
      <vt:lpstr>MODEL INTERPRETATION CONTINUE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Ravi Chaubey</dc:creator>
  <cp:lastModifiedBy>Ravi Chaubey</cp:lastModifiedBy>
  <cp:revision>7</cp:revision>
  <dcterms:created xsi:type="dcterms:W3CDTF">2019-05-31T03:28:56Z</dcterms:created>
  <dcterms:modified xsi:type="dcterms:W3CDTF">2019-05-31T04:38:12Z</dcterms:modified>
</cp:coreProperties>
</file>