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256" r:id="rId2"/>
    <p:sldId id="257" r:id="rId3"/>
    <p:sldId id="258" r:id="rId4"/>
    <p:sldId id="259" r:id="rId5"/>
    <p:sldId id="260" r:id="rId6"/>
    <p:sldId id="261" r:id="rId7"/>
    <p:sldId id="286" r:id="rId8"/>
    <p:sldId id="264" r:id="rId9"/>
    <p:sldId id="262" r:id="rId10"/>
    <p:sldId id="283" r:id="rId11"/>
    <p:sldId id="279" r:id="rId12"/>
    <p:sldId id="280" r:id="rId13"/>
    <p:sldId id="281" r:id="rId14"/>
    <p:sldId id="282" r:id="rId15"/>
    <p:sldId id="284" r:id="rId16"/>
    <p:sldId id="285" r:id="rId17"/>
    <p:sldId id="263" r:id="rId18"/>
    <p:sldId id="287" r:id="rId19"/>
    <p:sldId id="265" r:id="rId20"/>
    <p:sldId id="266" r:id="rId21"/>
    <p:sldId id="278" r:id="rId22"/>
    <p:sldId id="274" r:id="rId23"/>
    <p:sldId id="267" r:id="rId24"/>
    <p:sldId id="288" r:id="rId25"/>
    <p:sldId id="268" r:id="rId26"/>
    <p:sldId id="269" r:id="rId27"/>
    <p:sldId id="276" r:id="rId28"/>
    <p:sldId id="275" r:id="rId29"/>
    <p:sldId id="277" r:id="rId30"/>
    <p:sldId id="270" r:id="rId31"/>
    <p:sldId id="271" r:id="rId32"/>
    <p:sldId id="272" r:id="rId33"/>
    <p:sldId id="27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4BF6EB-7B69-476D-99E7-15317B8385B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93DE0D1-4AE2-48E1-9774-F11CB8EB96CB}">
      <dgm:prSet/>
      <dgm:spPr/>
      <dgm:t>
        <a:bodyPr/>
        <a:lstStyle/>
        <a:p>
          <a:r>
            <a:rPr lang="en-US"/>
            <a:t>Verification includes the development of a testbench using components built with SystemVerilog classes.</a:t>
          </a:r>
        </a:p>
      </dgm:t>
    </dgm:pt>
    <dgm:pt modelId="{158FABB9-26EB-4287-8106-3F0BB6D2C694}" type="parTrans" cxnId="{34DDD6B6-5A35-4333-BC0E-63146E07C139}">
      <dgm:prSet/>
      <dgm:spPr/>
      <dgm:t>
        <a:bodyPr/>
        <a:lstStyle/>
        <a:p>
          <a:endParaRPr lang="en-US"/>
        </a:p>
      </dgm:t>
    </dgm:pt>
    <dgm:pt modelId="{A2CEB995-7EB7-45AB-8B13-4FEA504FBF13}" type="sibTrans" cxnId="{34DDD6B6-5A35-4333-BC0E-63146E07C139}">
      <dgm:prSet/>
      <dgm:spPr/>
      <dgm:t>
        <a:bodyPr/>
        <a:lstStyle/>
        <a:p>
          <a:endParaRPr lang="en-US"/>
        </a:p>
      </dgm:t>
    </dgm:pt>
    <dgm:pt modelId="{D81A56AB-B6BF-4601-B782-68FE3615FBC2}">
      <dgm:prSet/>
      <dgm:spPr/>
      <dgm:t>
        <a:bodyPr/>
        <a:lstStyle/>
        <a:p>
          <a:r>
            <a:rPr lang="en-US" dirty="0"/>
            <a:t>The key classes involved are:</a:t>
          </a:r>
        </a:p>
      </dgm:t>
    </dgm:pt>
    <dgm:pt modelId="{AAEB039B-7919-44C7-A1C1-5185DA678C40}" type="parTrans" cxnId="{10B73225-D8FB-4EC5-BF2D-CAD2D96F586A}">
      <dgm:prSet/>
      <dgm:spPr/>
      <dgm:t>
        <a:bodyPr/>
        <a:lstStyle/>
        <a:p>
          <a:endParaRPr lang="en-US"/>
        </a:p>
      </dgm:t>
    </dgm:pt>
    <dgm:pt modelId="{BE0B2657-A644-40B3-8517-CD2C66F8182F}" type="sibTrans" cxnId="{10B73225-D8FB-4EC5-BF2D-CAD2D96F586A}">
      <dgm:prSet/>
      <dgm:spPr/>
      <dgm:t>
        <a:bodyPr/>
        <a:lstStyle/>
        <a:p>
          <a:endParaRPr lang="en-US"/>
        </a:p>
      </dgm:t>
    </dgm:pt>
    <dgm:pt modelId="{3D13189D-D113-4E29-BEAA-59A8214D6815}">
      <dgm:prSet/>
      <dgm:spPr/>
      <dgm:t>
        <a:bodyPr/>
        <a:lstStyle/>
        <a:p>
          <a:r>
            <a:rPr lang="en-US" dirty="0"/>
            <a:t>Transaction</a:t>
          </a:r>
        </a:p>
      </dgm:t>
    </dgm:pt>
    <dgm:pt modelId="{F61BF08A-05A1-4031-8B4A-37E934995B56}" type="parTrans" cxnId="{ED969362-49FB-4782-AA29-6572251B76D0}">
      <dgm:prSet/>
      <dgm:spPr/>
      <dgm:t>
        <a:bodyPr/>
        <a:lstStyle/>
        <a:p>
          <a:endParaRPr lang="en-US"/>
        </a:p>
      </dgm:t>
    </dgm:pt>
    <dgm:pt modelId="{2C701013-F66D-432A-A09B-20CCD0C65E2A}" type="sibTrans" cxnId="{ED969362-49FB-4782-AA29-6572251B76D0}">
      <dgm:prSet/>
      <dgm:spPr/>
      <dgm:t>
        <a:bodyPr/>
        <a:lstStyle/>
        <a:p>
          <a:endParaRPr lang="en-US"/>
        </a:p>
      </dgm:t>
    </dgm:pt>
    <dgm:pt modelId="{F7B1F30F-2771-4BE9-BC21-3AC0CD08EAE3}">
      <dgm:prSet/>
      <dgm:spPr/>
      <dgm:t>
        <a:bodyPr/>
        <a:lstStyle/>
        <a:p>
          <a:r>
            <a:rPr lang="en-US" dirty="0"/>
            <a:t>Generator</a:t>
          </a:r>
        </a:p>
      </dgm:t>
    </dgm:pt>
    <dgm:pt modelId="{F9DB2526-EB19-4C4B-8AA1-A04DB50755CC}" type="parTrans" cxnId="{563DB349-A69D-4263-B323-381903689AA1}">
      <dgm:prSet/>
      <dgm:spPr/>
      <dgm:t>
        <a:bodyPr/>
        <a:lstStyle/>
        <a:p>
          <a:endParaRPr lang="en-US"/>
        </a:p>
      </dgm:t>
    </dgm:pt>
    <dgm:pt modelId="{6D94350A-A371-4BD8-9B6B-B0F7CD94FC51}" type="sibTrans" cxnId="{563DB349-A69D-4263-B323-381903689AA1}">
      <dgm:prSet/>
      <dgm:spPr/>
      <dgm:t>
        <a:bodyPr/>
        <a:lstStyle/>
        <a:p>
          <a:endParaRPr lang="en-US"/>
        </a:p>
      </dgm:t>
    </dgm:pt>
    <dgm:pt modelId="{14290CBD-1EC9-4545-B10B-CB3093B64CBC}">
      <dgm:prSet/>
      <dgm:spPr/>
      <dgm:t>
        <a:bodyPr/>
        <a:lstStyle/>
        <a:p>
          <a:r>
            <a:rPr lang="en-US" dirty="0"/>
            <a:t>Driver</a:t>
          </a:r>
        </a:p>
      </dgm:t>
    </dgm:pt>
    <dgm:pt modelId="{0C47841B-A569-4745-AF52-C20FA46272E3}" type="parTrans" cxnId="{DEAFC613-900D-43FD-8E97-F5A7F07B0482}">
      <dgm:prSet/>
      <dgm:spPr/>
      <dgm:t>
        <a:bodyPr/>
        <a:lstStyle/>
        <a:p>
          <a:endParaRPr lang="en-US"/>
        </a:p>
      </dgm:t>
    </dgm:pt>
    <dgm:pt modelId="{076185F8-5FE5-42F2-8849-D46B1F5F078E}" type="sibTrans" cxnId="{DEAFC613-900D-43FD-8E97-F5A7F07B0482}">
      <dgm:prSet/>
      <dgm:spPr/>
      <dgm:t>
        <a:bodyPr/>
        <a:lstStyle/>
        <a:p>
          <a:endParaRPr lang="en-US"/>
        </a:p>
      </dgm:t>
    </dgm:pt>
    <dgm:pt modelId="{29559287-5FBB-40E6-B2BD-3A99B4A421F2}">
      <dgm:prSet/>
      <dgm:spPr/>
      <dgm:t>
        <a:bodyPr/>
        <a:lstStyle/>
        <a:p>
          <a:r>
            <a:rPr lang="en-US"/>
            <a:t>Monitor</a:t>
          </a:r>
        </a:p>
      </dgm:t>
    </dgm:pt>
    <dgm:pt modelId="{DF264AC3-5DFB-4EE5-9912-C41108CD42AB}" type="parTrans" cxnId="{D1795D51-8740-4D6D-89BC-0E78E33192C5}">
      <dgm:prSet/>
      <dgm:spPr/>
      <dgm:t>
        <a:bodyPr/>
        <a:lstStyle/>
        <a:p>
          <a:endParaRPr lang="en-US"/>
        </a:p>
      </dgm:t>
    </dgm:pt>
    <dgm:pt modelId="{7DAADBE6-97D7-480D-9965-F35A32A9BE5D}" type="sibTrans" cxnId="{D1795D51-8740-4D6D-89BC-0E78E33192C5}">
      <dgm:prSet/>
      <dgm:spPr/>
      <dgm:t>
        <a:bodyPr/>
        <a:lstStyle/>
        <a:p>
          <a:endParaRPr lang="en-US"/>
        </a:p>
      </dgm:t>
    </dgm:pt>
    <dgm:pt modelId="{21607D5B-7830-403A-824F-9FC2CAD746FF}">
      <dgm:prSet/>
      <dgm:spPr/>
      <dgm:t>
        <a:bodyPr/>
        <a:lstStyle/>
        <a:p>
          <a:r>
            <a:rPr lang="en-US"/>
            <a:t>Scoreboard</a:t>
          </a:r>
        </a:p>
      </dgm:t>
    </dgm:pt>
    <dgm:pt modelId="{BF312322-9B55-43BC-B120-6C1EA1283F85}" type="parTrans" cxnId="{972B1EB5-0484-40D3-B620-3786FBB5B7FC}">
      <dgm:prSet/>
      <dgm:spPr/>
      <dgm:t>
        <a:bodyPr/>
        <a:lstStyle/>
        <a:p>
          <a:endParaRPr lang="en-US"/>
        </a:p>
      </dgm:t>
    </dgm:pt>
    <dgm:pt modelId="{1809265D-C279-4873-9045-67D281795DA4}" type="sibTrans" cxnId="{972B1EB5-0484-40D3-B620-3786FBB5B7FC}">
      <dgm:prSet/>
      <dgm:spPr/>
      <dgm:t>
        <a:bodyPr/>
        <a:lstStyle/>
        <a:p>
          <a:endParaRPr lang="en-US"/>
        </a:p>
      </dgm:t>
    </dgm:pt>
    <dgm:pt modelId="{7553D065-0F88-46EA-8B79-5F8CD5D9E343}">
      <dgm:prSet/>
      <dgm:spPr/>
      <dgm:t>
        <a:bodyPr/>
        <a:lstStyle/>
        <a:p>
          <a:r>
            <a:rPr lang="en-US"/>
            <a:t>Instances of these classes are created within the "Environment" class.</a:t>
          </a:r>
        </a:p>
      </dgm:t>
    </dgm:pt>
    <dgm:pt modelId="{637D881C-F2FF-4977-B8B8-BBF9C616572F}" type="parTrans" cxnId="{78B53397-28A8-4AB6-A548-FA003E1A893B}">
      <dgm:prSet/>
      <dgm:spPr/>
      <dgm:t>
        <a:bodyPr/>
        <a:lstStyle/>
        <a:p>
          <a:endParaRPr lang="en-US"/>
        </a:p>
      </dgm:t>
    </dgm:pt>
    <dgm:pt modelId="{39406642-92C5-49F8-9C13-077734E0CEE5}" type="sibTrans" cxnId="{78B53397-28A8-4AB6-A548-FA003E1A893B}">
      <dgm:prSet/>
      <dgm:spPr/>
      <dgm:t>
        <a:bodyPr/>
        <a:lstStyle/>
        <a:p>
          <a:endParaRPr lang="en-US"/>
        </a:p>
      </dgm:t>
    </dgm:pt>
    <dgm:pt modelId="{EF98CE45-EF70-42AD-8651-82CF22DB571D}">
      <dgm:prSet/>
      <dgm:spPr/>
      <dgm:t>
        <a:bodyPr/>
        <a:lstStyle/>
        <a:p>
          <a:r>
            <a:rPr lang="en-US"/>
            <a:t>The overall process flow is shown in the following slide.</a:t>
          </a:r>
        </a:p>
      </dgm:t>
    </dgm:pt>
    <dgm:pt modelId="{DF90DA38-23A7-420E-B0C9-A85468E98B87}" type="parTrans" cxnId="{7DB610A0-9228-4CBC-970F-40DD17FF06F8}">
      <dgm:prSet/>
      <dgm:spPr/>
      <dgm:t>
        <a:bodyPr/>
        <a:lstStyle/>
        <a:p>
          <a:endParaRPr lang="en-US"/>
        </a:p>
      </dgm:t>
    </dgm:pt>
    <dgm:pt modelId="{0A71108E-CA94-4737-A0CC-B092ABC1DF5B}" type="sibTrans" cxnId="{7DB610A0-9228-4CBC-970F-40DD17FF06F8}">
      <dgm:prSet/>
      <dgm:spPr/>
      <dgm:t>
        <a:bodyPr/>
        <a:lstStyle/>
        <a:p>
          <a:endParaRPr lang="en-US"/>
        </a:p>
      </dgm:t>
    </dgm:pt>
    <dgm:pt modelId="{E6B406F4-AD29-4547-AC39-22B6922477B2}" type="pres">
      <dgm:prSet presAssocID="{9D4BF6EB-7B69-476D-99E7-15317B8385B3}" presName="root" presStyleCnt="0">
        <dgm:presLayoutVars>
          <dgm:dir/>
          <dgm:resizeHandles val="exact"/>
        </dgm:presLayoutVars>
      </dgm:prSet>
      <dgm:spPr/>
    </dgm:pt>
    <dgm:pt modelId="{FE06D45E-3A20-46C4-A1CA-8B1085AE68D5}" type="pres">
      <dgm:prSet presAssocID="{593DE0D1-4AE2-48E1-9774-F11CB8EB96CB}" presName="compNode" presStyleCnt="0"/>
      <dgm:spPr/>
    </dgm:pt>
    <dgm:pt modelId="{C84F6EA8-96CF-4780-A453-28CCC4C198E8}" type="pres">
      <dgm:prSet presAssocID="{593DE0D1-4AE2-48E1-9774-F11CB8EB96CB}" presName="bgRect" presStyleLbl="bgShp" presStyleIdx="0" presStyleCnt="4"/>
      <dgm:spPr/>
    </dgm:pt>
    <dgm:pt modelId="{A334F100-50CD-4F8E-9A67-C18E4B7E799C}" type="pres">
      <dgm:prSet presAssocID="{593DE0D1-4AE2-48E1-9774-F11CB8EB96C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6A472CF3-2738-4634-B811-92FB64CEDC67}" type="pres">
      <dgm:prSet presAssocID="{593DE0D1-4AE2-48E1-9774-F11CB8EB96CB}" presName="spaceRect" presStyleCnt="0"/>
      <dgm:spPr/>
    </dgm:pt>
    <dgm:pt modelId="{6691327B-FEAA-4E00-827D-BABF9712FF62}" type="pres">
      <dgm:prSet presAssocID="{593DE0D1-4AE2-48E1-9774-F11CB8EB96CB}" presName="parTx" presStyleLbl="revTx" presStyleIdx="0" presStyleCnt="5">
        <dgm:presLayoutVars>
          <dgm:chMax val="0"/>
          <dgm:chPref val="0"/>
        </dgm:presLayoutVars>
      </dgm:prSet>
      <dgm:spPr/>
    </dgm:pt>
    <dgm:pt modelId="{EB205093-60CF-4B01-AAAC-183F58FEB7F2}" type="pres">
      <dgm:prSet presAssocID="{A2CEB995-7EB7-45AB-8B13-4FEA504FBF13}" presName="sibTrans" presStyleCnt="0"/>
      <dgm:spPr/>
    </dgm:pt>
    <dgm:pt modelId="{6143CFA4-D22E-478C-B7A8-1DCD213CEAE3}" type="pres">
      <dgm:prSet presAssocID="{D81A56AB-B6BF-4601-B782-68FE3615FBC2}" presName="compNode" presStyleCnt="0"/>
      <dgm:spPr/>
    </dgm:pt>
    <dgm:pt modelId="{C3AD9C91-FC37-47E9-A62A-9B351396E818}" type="pres">
      <dgm:prSet presAssocID="{D81A56AB-B6BF-4601-B782-68FE3615FBC2}" presName="bgRect" presStyleLbl="bgShp" presStyleIdx="1" presStyleCnt="4"/>
      <dgm:spPr/>
    </dgm:pt>
    <dgm:pt modelId="{0C1F7AE4-E821-414D-BBED-5EAE05B79283}" type="pres">
      <dgm:prSet presAssocID="{D81A56AB-B6BF-4601-B782-68FE3615FBC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cher"/>
        </a:ext>
      </dgm:extLst>
    </dgm:pt>
    <dgm:pt modelId="{02536BB0-0BDF-4D1B-A54F-946CB44E8DD8}" type="pres">
      <dgm:prSet presAssocID="{D81A56AB-B6BF-4601-B782-68FE3615FBC2}" presName="spaceRect" presStyleCnt="0"/>
      <dgm:spPr/>
    </dgm:pt>
    <dgm:pt modelId="{E3891BD6-DD4E-43E3-8D95-93A0794B1E03}" type="pres">
      <dgm:prSet presAssocID="{D81A56AB-B6BF-4601-B782-68FE3615FBC2}" presName="parTx" presStyleLbl="revTx" presStyleIdx="1" presStyleCnt="5">
        <dgm:presLayoutVars>
          <dgm:chMax val="0"/>
          <dgm:chPref val="0"/>
        </dgm:presLayoutVars>
      </dgm:prSet>
      <dgm:spPr/>
    </dgm:pt>
    <dgm:pt modelId="{548DF4C5-1030-4CC3-8C5B-3D1FFAB607E1}" type="pres">
      <dgm:prSet presAssocID="{D81A56AB-B6BF-4601-B782-68FE3615FBC2}" presName="desTx" presStyleLbl="revTx" presStyleIdx="2" presStyleCnt="5" custScaleY="128943">
        <dgm:presLayoutVars/>
      </dgm:prSet>
      <dgm:spPr/>
    </dgm:pt>
    <dgm:pt modelId="{F149DEE7-9917-4633-93B9-A6BE2418C16E}" type="pres">
      <dgm:prSet presAssocID="{BE0B2657-A644-40B3-8517-CD2C66F8182F}" presName="sibTrans" presStyleCnt="0"/>
      <dgm:spPr/>
    </dgm:pt>
    <dgm:pt modelId="{31CD7F3D-8C9F-4578-998F-0B2B4AB96AC0}" type="pres">
      <dgm:prSet presAssocID="{7553D065-0F88-46EA-8B79-5F8CD5D9E343}" presName="compNode" presStyleCnt="0"/>
      <dgm:spPr/>
    </dgm:pt>
    <dgm:pt modelId="{824AA0E2-343F-4D14-9727-551559D6D3B2}" type="pres">
      <dgm:prSet presAssocID="{7553D065-0F88-46EA-8B79-5F8CD5D9E343}" presName="bgRect" presStyleLbl="bgShp" presStyleIdx="2" presStyleCnt="4"/>
      <dgm:spPr/>
    </dgm:pt>
    <dgm:pt modelId="{38295F09-A53E-433B-931F-CFD2B2979B3E}" type="pres">
      <dgm:prSet presAssocID="{7553D065-0F88-46EA-8B79-5F8CD5D9E34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4172D660-5BD9-4A64-AAF5-3B8C374DA4EB}" type="pres">
      <dgm:prSet presAssocID="{7553D065-0F88-46EA-8B79-5F8CD5D9E343}" presName="spaceRect" presStyleCnt="0"/>
      <dgm:spPr/>
    </dgm:pt>
    <dgm:pt modelId="{2860B6BA-E0B1-4A3B-AEFC-BB79C4D5EBFA}" type="pres">
      <dgm:prSet presAssocID="{7553D065-0F88-46EA-8B79-5F8CD5D9E343}" presName="parTx" presStyleLbl="revTx" presStyleIdx="3" presStyleCnt="5">
        <dgm:presLayoutVars>
          <dgm:chMax val="0"/>
          <dgm:chPref val="0"/>
        </dgm:presLayoutVars>
      </dgm:prSet>
      <dgm:spPr/>
    </dgm:pt>
    <dgm:pt modelId="{608407B2-099C-4555-8408-BECF97588044}" type="pres">
      <dgm:prSet presAssocID="{39406642-92C5-49F8-9C13-077734E0CEE5}" presName="sibTrans" presStyleCnt="0"/>
      <dgm:spPr/>
    </dgm:pt>
    <dgm:pt modelId="{FA316C96-5C15-4DAA-8B48-5DC15DC02D32}" type="pres">
      <dgm:prSet presAssocID="{EF98CE45-EF70-42AD-8651-82CF22DB571D}" presName="compNode" presStyleCnt="0"/>
      <dgm:spPr/>
    </dgm:pt>
    <dgm:pt modelId="{3DB41C9E-7941-495C-8237-AF09EF69B4C1}" type="pres">
      <dgm:prSet presAssocID="{EF98CE45-EF70-42AD-8651-82CF22DB571D}" presName="bgRect" presStyleLbl="bgShp" presStyleIdx="3" presStyleCnt="4"/>
      <dgm:spPr/>
    </dgm:pt>
    <dgm:pt modelId="{594CE505-3AF2-4AD0-911E-4EBB4F0E16C9}" type="pres">
      <dgm:prSet presAssocID="{EF98CE45-EF70-42AD-8651-82CF22DB571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E0E2BE38-A820-4809-B6DA-6D179EDBC3A1}" type="pres">
      <dgm:prSet presAssocID="{EF98CE45-EF70-42AD-8651-82CF22DB571D}" presName="spaceRect" presStyleCnt="0"/>
      <dgm:spPr/>
    </dgm:pt>
    <dgm:pt modelId="{6ED9A5CB-8493-40F7-8C8F-30D42AC2F831}" type="pres">
      <dgm:prSet presAssocID="{EF98CE45-EF70-42AD-8651-82CF22DB571D}" presName="parTx" presStyleLbl="revTx" presStyleIdx="4" presStyleCnt="5">
        <dgm:presLayoutVars>
          <dgm:chMax val="0"/>
          <dgm:chPref val="0"/>
        </dgm:presLayoutVars>
      </dgm:prSet>
      <dgm:spPr/>
    </dgm:pt>
  </dgm:ptLst>
  <dgm:cxnLst>
    <dgm:cxn modelId="{DEAFC613-900D-43FD-8E97-F5A7F07B0482}" srcId="{D81A56AB-B6BF-4601-B782-68FE3615FBC2}" destId="{14290CBD-1EC9-4545-B10B-CB3093B64CBC}" srcOrd="2" destOrd="0" parTransId="{0C47841B-A569-4745-AF52-C20FA46272E3}" sibTransId="{076185F8-5FE5-42F2-8849-D46B1F5F078E}"/>
    <dgm:cxn modelId="{9904C813-F0D4-4958-A701-D40E7C3A7DC9}" type="presOf" srcId="{F7B1F30F-2771-4BE9-BC21-3AC0CD08EAE3}" destId="{548DF4C5-1030-4CC3-8C5B-3D1FFAB607E1}" srcOrd="0" destOrd="1" presId="urn:microsoft.com/office/officeart/2018/2/layout/IconVerticalSolidList"/>
    <dgm:cxn modelId="{A789031C-FAFD-466B-9DAB-C86D1A5CC338}" type="presOf" srcId="{9D4BF6EB-7B69-476D-99E7-15317B8385B3}" destId="{E6B406F4-AD29-4547-AC39-22B6922477B2}" srcOrd="0" destOrd="0" presId="urn:microsoft.com/office/officeart/2018/2/layout/IconVerticalSolidList"/>
    <dgm:cxn modelId="{10B73225-D8FB-4EC5-BF2D-CAD2D96F586A}" srcId="{9D4BF6EB-7B69-476D-99E7-15317B8385B3}" destId="{D81A56AB-B6BF-4601-B782-68FE3615FBC2}" srcOrd="1" destOrd="0" parTransId="{AAEB039B-7919-44C7-A1C1-5185DA678C40}" sibTransId="{BE0B2657-A644-40B3-8517-CD2C66F8182F}"/>
    <dgm:cxn modelId="{BC986334-4C8A-448C-A0E1-2379AAA842A1}" type="presOf" srcId="{14290CBD-1EC9-4545-B10B-CB3093B64CBC}" destId="{548DF4C5-1030-4CC3-8C5B-3D1FFAB607E1}" srcOrd="0" destOrd="2" presId="urn:microsoft.com/office/officeart/2018/2/layout/IconVerticalSolidList"/>
    <dgm:cxn modelId="{ED0E9D38-2E78-4653-875E-C766C22C5D8E}" type="presOf" srcId="{3D13189D-D113-4E29-BEAA-59A8214D6815}" destId="{548DF4C5-1030-4CC3-8C5B-3D1FFAB607E1}" srcOrd="0" destOrd="0" presId="urn:microsoft.com/office/officeart/2018/2/layout/IconVerticalSolidList"/>
    <dgm:cxn modelId="{7CC6E339-21C6-4D21-8E71-FA4683CBF0CA}" type="presOf" srcId="{EF98CE45-EF70-42AD-8651-82CF22DB571D}" destId="{6ED9A5CB-8493-40F7-8C8F-30D42AC2F831}" srcOrd="0" destOrd="0" presId="urn:microsoft.com/office/officeart/2018/2/layout/IconVerticalSolidList"/>
    <dgm:cxn modelId="{D578C63D-E25A-43FA-BD23-85B4A00BBAB3}" type="presOf" srcId="{593DE0D1-4AE2-48E1-9774-F11CB8EB96CB}" destId="{6691327B-FEAA-4E00-827D-BABF9712FF62}" srcOrd="0" destOrd="0" presId="urn:microsoft.com/office/officeart/2018/2/layout/IconVerticalSolidList"/>
    <dgm:cxn modelId="{ED969362-49FB-4782-AA29-6572251B76D0}" srcId="{D81A56AB-B6BF-4601-B782-68FE3615FBC2}" destId="{3D13189D-D113-4E29-BEAA-59A8214D6815}" srcOrd="0" destOrd="0" parTransId="{F61BF08A-05A1-4031-8B4A-37E934995B56}" sibTransId="{2C701013-F66D-432A-A09B-20CCD0C65E2A}"/>
    <dgm:cxn modelId="{563DB349-A69D-4263-B323-381903689AA1}" srcId="{D81A56AB-B6BF-4601-B782-68FE3615FBC2}" destId="{F7B1F30F-2771-4BE9-BC21-3AC0CD08EAE3}" srcOrd="1" destOrd="0" parTransId="{F9DB2526-EB19-4C4B-8AA1-A04DB50755CC}" sibTransId="{6D94350A-A371-4BD8-9B6B-B0F7CD94FC51}"/>
    <dgm:cxn modelId="{D1795D51-8740-4D6D-89BC-0E78E33192C5}" srcId="{D81A56AB-B6BF-4601-B782-68FE3615FBC2}" destId="{29559287-5FBB-40E6-B2BD-3A99B4A421F2}" srcOrd="3" destOrd="0" parTransId="{DF264AC3-5DFB-4EE5-9912-C41108CD42AB}" sibTransId="{7DAADBE6-97D7-480D-9965-F35A32A9BE5D}"/>
    <dgm:cxn modelId="{4F5AE07C-4CB3-452B-840F-E899864B1DED}" type="presOf" srcId="{29559287-5FBB-40E6-B2BD-3A99B4A421F2}" destId="{548DF4C5-1030-4CC3-8C5B-3D1FFAB607E1}" srcOrd="0" destOrd="3" presId="urn:microsoft.com/office/officeart/2018/2/layout/IconVerticalSolidList"/>
    <dgm:cxn modelId="{69186A94-AFAF-47AE-BE37-FB98DB994F27}" type="presOf" srcId="{D81A56AB-B6BF-4601-B782-68FE3615FBC2}" destId="{E3891BD6-DD4E-43E3-8D95-93A0794B1E03}" srcOrd="0" destOrd="0" presId="urn:microsoft.com/office/officeart/2018/2/layout/IconVerticalSolidList"/>
    <dgm:cxn modelId="{78B53397-28A8-4AB6-A548-FA003E1A893B}" srcId="{9D4BF6EB-7B69-476D-99E7-15317B8385B3}" destId="{7553D065-0F88-46EA-8B79-5F8CD5D9E343}" srcOrd="2" destOrd="0" parTransId="{637D881C-F2FF-4977-B8B8-BBF9C616572F}" sibTransId="{39406642-92C5-49F8-9C13-077734E0CEE5}"/>
    <dgm:cxn modelId="{7DB610A0-9228-4CBC-970F-40DD17FF06F8}" srcId="{9D4BF6EB-7B69-476D-99E7-15317B8385B3}" destId="{EF98CE45-EF70-42AD-8651-82CF22DB571D}" srcOrd="3" destOrd="0" parTransId="{DF90DA38-23A7-420E-B0C9-A85468E98B87}" sibTransId="{0A71108E-CA94-4737-A0CC-B092ABC1DF5B}"/>
    <dgm:cxn modelId="{972B1EB5-0484-40D3-B620-3786FBB5B7FC}" srcId="{D81A56AB-B6BF-4601-B782-68FE3615FBC2}" destId="{21607D5B-7830-403A-824F-9FC2CAD746FF}" srcOrd="4" destOrd="0" parTransId="{BF312322-9B55-43BC-B120-6C1EA1283F85}" sibTransId="{1809265D-C279-4873-9045-67D281795DA4}"/>
    <dgm:cxn modelId="{34DDD6B6-5A35-4333-BC0E-63146E07C139}" srcId="{9D4BF6EB-7B69-476D-99E7-15317B8385B3}" destId="{593DE0D1-4AE2-48E1-9774-F11CB8EB96CB}" srcOrd="0" destOrd="0" parTransId="{158FABB9-26EB-4287-8106-3F0BB6D2C694}" sibTransId="{A2CEB995-7EB7-45AB-8B13-4FEA504FBF13}"/>
    <dgm:cxn modelId="{3FD695DD-329D-4573-B74F-CBA1FA718D7E}" type="presOf" srcId="{7553D065-0F88-46EA-8B79-5F8CD5D9E343}" destId="{2860B6BA-E0B1-4A3B-AEFC-BB79C4D5EBFA}" srcOrd="0" destOrd="0" presId="urn:microsoft.com/office/officeart/2018/2/layout/IconVerticalSolidList"/>
    <dgm:cxn modelId="{7EA11BE8-5B48-4B88-B635-35B5E7D144BC}" type="presOf" srcId="{21607D5B-7830-403A-824F-9FC2CAD746FF}" destId="{548DF4C5-1030-4CC3-8C5B-3D1FFAB607E1}" srcOrd="0" destOrd="4" presId="urn:microsoft.com/office/officeart/2018/2/layout/IconVerticalSolidList"/>
    <dgm:cxn modelId="{80C17473-E2CC-4068-8C40-63407B0A07FE}" type="presParOf" srcId="{E6B406F4-AD29-4547-AC39-22B6922477B2}" destId="{FE06D45E-3A20-46C4-A1CA-8B1085AE68D5}" srcOrd="0" destOrd="0" presId="urn:microsoft.com/office/officeart/2018/2/layout/IconVerticalSolidList"/>
    <dgm:cxn modelId="{075B33BF-66E9-41AF-8969-11BEAA819936}" type="presParOf" srcId="{FE06D45E-3A20-46C4-A1CA-8B1085AE68D5}" destId="{C84F6EA8-96CF-4780-A453-28CCC4C198E8}" srcOrd="0" destOrd="0" presId="urn:microsoft.com/office/officeart/2018/2/layout/IconVerticalSolidList"/>
    <dgm:cxn modelId="{B9F8EE93-5522-47D1-A69B-69A1F5AE5897}" type="presParOf" srcId="{FE06D45E-3A20-46C4-A1CA-8B1085AE68D5}" destId="{A334F100-50CD-4F8E-9A67-C18E4B7E799C}" srcOrd="1" destOrd="0" presId="urn:microsoft.com/office/officeart/2018/2/layout/IconVerticalSolidList"/>
    <dgm:cxn modelId="{89B3C0B0-72A7-43B5-86E4-7ADEB84B431C}" type="presParOf" srcId="{FE06D45E-3A20-46C4-A1CA-8B1085AE68D5}" destId="{6A472CF3-2738-4634-B811-92FB64CEDC67}" srcOrd="2" destOrd="0" presId="urn:microsoft.com/office/officeart/2018/2/layout/IconVerticalSolidList"/>
    <dgm:cxn modelId="{78F29C6C-5C9D-4887-8BFC-C9B1D8FAC598}" type="presParOf" srcId="{FE06D45E-3A20-46C4-A1CA-8B1085AE68D5}" destId="{6691327B-FEAA-4E00-827D-BABF9712FF62}" srcOrd="3" destOrd="0" presId="urn:microsoft.com/office/officeart/2018/2/layout/IconVerticalSolidList"/>
    <dgm:cxn modelId="{560208A4-7ABB-425B-9707-AD99457C8FF1}" type="presParOf" srcId="{E6B406F4-AD29-4547-AC39-22B6922477B2}" destId="{EB205093-60CF-4B01-AAAC-183F58FEB7F2}" srcOrd="1" destOrd="0" presId="urn:microsoft.com/office/officeart/2018/2/layout/IconVerticalSolidList"/>
    <dgm:cxn modelId="{01469AF6-2A01-4572-97D8-06BE2272C333}" type="presParOf" srcId="{E6B406F4-AD29-4547-AC39-22B6922477B2}" destId="{6143CFA4-D22E-478C-B7A8-1DCD213CEAE3}" srcOrd="2" destOrd="0" presId="urn:microsoft.com/office/officeart/2018/2/layout/IconVerticalSolidList"/>
    <dgm:cxn modelId="{1239AF7B-8E25-4112-BAB3-54759155580A}" type="presParOf" srcId="{6143CFA4-D22E-478C-B7A8-1DCD213CEAE3}" destId="{C3AD9C91-FC37-47E9-A62A-9B351396E818}" srcOrd="0" destOrd="0" presId="urn:microsoft.com/office/officeart/2018/2/layout/IconVerticalSolidList"/>
    <dgm:cxn modelId="{50C0BDE2-176C-467B-A062-40E6C1C76A65}" type="presParOf" srcId="{6143CFA4-D22E-478C-B7A8-1DCD213CEAE3}" destId="{0C1F7AE4-E821-414D-BBED-5EAE05B79283}" srcOrd="1" destOrd="0" presId="urn:microsoft.com/office/officeart/2018/2/layout/IconVerticalSolidList"/>
    <dgm:cxn modelId="{AC7F87B0-D728-491D-B526-EAA3D578E934}" type="presParOf" srcId="{6143CFA4-D22E-478C-B7A8-1DCD213CEAE3}" destId="{02536BB0-0BDF-4D1B-A54F-946CB44E8DD8}" srcOrd="2" destOrd="0" presId="urn:microsoft.com/office/officeart/2018/2/layout/IconVerticalSolidList"/>
    <dgm:cxn modelId="{B0563E28-CE64-440E-B521-88D06711EDF1}" type="presParOf" srcId="{6143CFA4-D22E-478C-B7A8-1DCD213CEAE3}" destId="{E3891BD6-DD4E-43E3-8D95-93A0794B1E03}" srcOrd="3" destOrd="0" presId="urn:microsoft.com/office/officeart/2018/2/layout/IconVerticalSolidList"/>
    <dgm:cxn modelId="{BDB66DD3-B0FA-45E2-B47B-1192568B17E1}" type="presParOf" srcId="{6143CFA4-D22E-478C-B7A8-1DCD213CEAE3}" destId="{548DF4C5-1030-4CC3-8C5B-3D1FFAB607E1}" srcOrd="4" destOrd="0" presId="urn:microsoft.com/office/officeart/2018/2/layout/IconVerticalSolidList"/>
    <dgm:cxn modelId="{542D233D-E4C3-48EC-A06F-5550C8F01AD0}" type="presParOf" srcId="{E6B406F4-AD29-4547-AC39-22B6922477B2}" destId="{F149DEE7-9917-4633-93B9-A6BE2418C16E}" srcOrd="3" destOrd="0" presId="urn:microsoft.com/office/officeart/2018/2/layout/IconVerticalSolidList"/>
    <dgm:cxn modelId="{E07C7E9F-122C-4C43-A2CA-C97FD1F3243B}" type="presParOf" srcId="{E6B406F4-AD29-4547-AC39-22B6922477B2}" destId="{31CD7F3D-8C9F-4578-998F-0B2B4AB96AC0}" srcOrd="4" destOrd="0" presId="urn:microsoft.com/office/officeart/2018/2/layout/IconVerticalSolidList"/>
    <dgm:cxn modelId="{1C2A07C8-054E-4934-8FBE-0362AEF2A139}" type="presParOf" srcId="{31CD7F3D-8C9F-4578-998F-0B2B4AB96AC0}" destId="{824AA0E2-343F-4D14-9727-551559D6D3B2}" srcOrd="0" destOrd="0" presId="urn:microsoft.com/office/officeart/2018/2/layout/IconVerticalSolidList"/>
    <dgm:cxn modelId="{E8DFF85E-72C4-497F-8910-C39BC5A37A81}" type="presParOf" srcId="{31CD7F3D-8C9F-4578-998F-0B2B4AB96AC0}" destId="{38295F09-A53E-433B-931F-CFD2B2979B3E}" srcOrd="1" destOrd="0" presId="urn:microsoft.com/office/officeart/2018/2/layout/IconVerticalSolidList"/>
    <dgm:cxn modelId="{C490A91B-4225-4FB2-8172-82946DFDFD0E}" type="presParOf" srcId="{31CD7F3D-8C9F-4578-998F-0B2B4AB96AC0}" destId="{4172D660-5BD9-4A64-AAF5-3B8C374DA4EB}" srcOrd="2" destOrd="0" presId="urn:microsoft.com/office/officeart/2018/2/layout/IconVerticalSolidList"/>
    <dgm:cxn modelId="{E44D02B5-8083-4FC4-A62B-4ACDF2EEB33A}" type="presParOf" srcId="{31CD7F3D-8C9F-4578-998F-0B2B4AB96AC0}" destId="{2860B6BA-E0B1-4A3B-AEFC-BB79C4D5EBFA}" srcOrd="3" destOrd="0" presId="urn:microsoft.com/office/officeart/2018/2/layout/IconVerticalSolidList"/>
    <dgm:cxn modelId="{4B9AF979-839A-41D9-A5D3-AC44DD4FB203}" type="presParOf" srcId="{E6B406F4-AD29-4547-AC39-22B6922477B2}" destId="{608407B2-099C-4555-8408-BECF97588044}" srcOrd="5" destOrd="0" presId="urn:microsoft.com/office/officeart/2018/2/layout/IconVerticalSolidList"/>
    <dgm:cxn modelId="{362EC7FD-F09A-47BB-BF46-D9D86436B9C8}" type="presParOf" srcId="{E6B406F4-AD29-4547-AC39-22B6922477B2}" destId="{FA316C96-5C15-4DAA-8B48-5DC15DC02D32}" srcOrd="6" destOrd="0" presId="urn:microsoft.com/office/officeart/2018/2/layout/IconVerticalSolidList"/>
    <dgm:cxn modelId="{7BECB05E-4111-45A2-9B53-465E8DC08295}" type="presParOf" srcId="{FA316C96-5C15-4DAA-8B48-5DC15DC02D32}" destId="{3DB41C9E-7941-495C-8237-AF09EF69B4C1}" srcOrd="0" destOrd="0" presId="urn:microsoft.com/office/officeart/2018/2/layout/IconVerticalSolidList"/>
    <dgm:cxn modelId="{66973BAB-63A0-4A22-9766-773E537B4AE7}" type="presParOf" srcId="{FA316C96-5C15-4DAA-8B48-5DC15DC02D32}" destId="{594CE505-3AF2-4AD0-911E-4EBB4F0E16C9}" srcOrd="1" destOrd="0" presId="urn:microsoft.com/office/officeart/2018/2/layout/IconVerticalSolidList"/>
    <dgm:cxn modelId="{B91B24E1-F3E4-4020-8668-650FC44096B4}" type="presParOf" srcId="{FA316C96-5C15-4DAA-8B48-5DC15DC02D32}" destId="{E0E2BE38-A820-4809-B6DA-6D179EDBC3A1}" srcOrd="2" destOrd="0" presId="urn:microsoft.com/office/officeart/2018/2/layout/IconVerticalSolidList"/>
    <dgm:cxn modelId="{64152815-0114-4758-AFA3-D43087C0CE84}" type="presParOf" srcId="{FA316C96-5C15-4DAA-8B48-5DC15DC02D32}" destId="{6ED9A5CB-8493-40F7-8C8F-30D42AC2F83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4BF6EB-7B69-476D-99E7-15317B8385B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93DE0D1-4AE2-48E1-9774-F11CB8EB96CB}">
      <dgm:prSet/>
      <dgm:spPr/>
      <dgm:t>
        <a:bodyPr/>
        <a:lstStyle/>
        <a:p>
          <a:r>
            <a:rPr lang="en-US" dirty="0"/>
            <a:t>Verification includes the development of a testbench using components built with UVM.</a:t>
          </a:r>
        </a:p>
      </dgm:t>
    </dgm:pt>
    <dgm:pt modelId="{158FABB9-26EB-4287-8106-3F0BB6D2C694}" type="parTrans" cxnId="{34DDD6B6-5A35-4333-BC0E-63146E07C139}">
      <dgm:prSet/>
      <dgm:spPr/>
      <dgm:t>
        <a:bodyPr/>
        <a:lstStyle/>
        <a:p>
          <a:endParaRPr lang="en-US"/>
        </a:p>
      </dgm:t>
    </dgm:pt>
    <dgm:pt modelId="{A2CEB995-7EB7-45AB-8B13-4FEA504FBF13}" type="sibTrans" cxnId="{34DDD6B6-5A35-4333-BC0E-63146E07C139}">
      <dgm:prSet/>
      <dgm:spPr/>
      <dgm:t>
        <a:bodyPr/>
        <a:lstStyle/>
        <a:p>
          <a:endParaRPr lang="en-US"/>
        </a:p>
      </dgm:t>
    </dgm:pt>
    <dgm:pt modelId="{D81A56AB-B6BF-4601-B782-68FE3615FBC2}">
      <dgm:prSet/>
      <dgm:spPr/>
      <dgm:t>
        <a:bodyPr/>
        <a:lstStyle/>
        <a:p>
          <a:r>
            <a:rPr lang="en-US" dirty="0"/>
            <a:t>The key classes involved are:</a:t>
          </a:r>
        </a:p>
      </dgm:t>
    </dgm:pt>
    <dgm:pt modelId="{AAEB039B-7919-44C7-A1C1-5185DA678C40}" type="parTrans" cxnId="{10B73225-D8FB-4EC5-BF2D-CAD2D96F586A}">
      <dgm:prSet/>
      <dgm:spPr/>
      <dgm:t>
        <a:bodyPr/>
        <a:lstStyle/>
        <a:p>
          <a:endParaRPr lang="en-US"/>
        </a:p>
      </dgm:t>
    </dgm:pt>
    <dgm:pt modelId="{BE0B2657-A644-40B3-8517-CD2C66F8182F}" type="sibTrans" cxnId="{10B73225-D8FB-4EC5-BF2D-CAD2D96F586A}">
      <dgm:prSet/>
      <dgm:spPr/>
      <dgm:t>
        <a:bodyPr/>
        <a:lstStyle/>
        <a:p>
          <a:endParaRPr lang="en-US"/>
        </a:p>
      </dgm:t>
    </dgm:pt>
    <dgm:pt modelId="{3D13189D-D113-4E29-BEAA-59A8214D6815}">
      <dgm:prSet/>
      <dgm:spPr/>
      <dgm:t>
        <a:bodyPr/>
        <a:lstStyle/>
        <a:p>
          <a:r>
            <a:rPr lang="en-US" dirty="0" err="1"/>
            <a:t>uvm_seq_item</a:t>
          </a:r>
          <a:endParaRPr lang="en-US" dirty="0"/>
        </a:p>
        <a:p>
          <a:r>
            <a:rPr lang="en-US" dirty="0" err="1"/>
            <a:t>Uvm_sequence</a:t>
          </a:r>
          <a:endParaRPr lang="en-US" dirty="0"/>
        </a:p>
      </dgm:t>
    </dgm:pt>
    <dgm:pt modelId="{F61BF08A-05A1-4031-8B4A-37E934995B56}" type="parTrans" cxnId="{ED969362-49FB-4782-AA29-6572251B76D0}">
      <dgm:prSet/>
      <dgm:spPr/>
      <dgm:t>
        <a:bodyPr/>
        <a:lstStyle/>
        <a:p>
          <a:endParaRPr lang="en-US"/>
        </a:p>
      </dgm:t>
    </dgm:pt>
    <dgm:pt modelId="{2C701013-F66D-432A-A09B-20CCD0C65E2A}" type="sibTrans" cxnId="{ED969362-49FB-4782-AA29-6572251B76D0}">
      <dgm:prSet/>
      <dgm:spPr/>
      <dgm:t>
        <a:bodyPr/>
        <a:lstStyle/>
        <a:p>
          <a:endParaRPr lang="en-US"/>
        </a:p>
      </dgm:t>
    </dgm:pt>
    <dgm:pt modelId="{F7B1F30F-2771-4BE9-BC21-3AC0CD08EAE3}">
      <dgm:prSet/>
      <dgm:spPr/>
      <dgm:t>
        <a:bodyPr/>
        <a:lstStyle/>
        <a:p>
          <a:r>
            <a:rPr lang="en-US" dirty="0" err="1"/>
            <a:t>Uvm_sequencer</a:t>
          </a:r>
          <a:endParaRPr lang="en-US" dirty="0"/>
        </a:p>
      </dgm:t>
    </dgm:pt>
    <dgm:pt modelId="{F9DB2526-EB19-4C4B-8AA1-A04DB50755CC}" type="parTrans" cxnId="{563DB349-A69D-4263-B323-381903689AA1}">
      <dgm:prSet/>
      <dgm:spPr/>
      <dgm:t>
        <a:bodyPr/>
        <a:lstStyle/>
        <a:p>
          <a:endParaRPr lang="en-US"/>
        </a:p>
      </dgm:t>
    </dgm:pt>
    <dgm:pt modelId="{6D94350A-A371-4BD8-9B6B-B0F7CD94FC51}" type="sibTrans" cxnId="{563DB349-A69D-4263-B323-381903689AA1}">
      <dgm:prSet/>
      <dgm:spPr/>
      <dgm:t>
        <a:bodyPr/>
        <a:lstStyle/>
        <a:p>
          <a:endParaRPr lang="en-US"/>
        </a:p>
      </dgm:t>
    </dgm:pt>
    <dgm:pt modelId="{14290CBD-1EC9-4545-B10B-CB3093B64CBC}">
      <dgm:prSet/>
      <dgm:spPr/>
      <dgm:t>
        <a:bodyPr/>
        <a:lstStyle/>
        <a:p>
          <a:r>
            <a:rPr lang="en-US" dirty="0" err="1"/>
            <a:t>Uvm_driver</a:t>
          </a:r>
          <a:endParaRPr lang="en-US" dirty="0"/>
        </a:p>
      </dgm:t>
    </dgm:pt>
    <dgm:pt modelId="{0C47841B-A569-4745-AF52-C20FA46272E3}" type="parTrans" cxnId="{DEAFC613-900D-43FD-8E97-F5A7F07B0482}">
      <dgm:prSet/>
      <dgm:spPr/>
      <dgm:t>
        <a:bodyPr/>
        <a:lstStyle/>
        <a:p>
          <a:endParaRPr lang="en-US"/>
        </a:p>
      </dgm:t>
    </dgm:pt>
    <dgm:pt modelId="{076185F8-5FE5-42F2-8849-D46B1F5F078E}" type="sibTrans" cxnId="{DEAFC613-900D-43FD-8E97-F5A7F07B0482}">
      <dgm:prSet/>
      <dgm:spPr/>
      <dgm:t>
        <a:bodyPr/>
        <a:lstStyle/>
        <a:p>
          <a:endParaRPr lang="en-US"/>
        </a:p>
      </dgm:t>
    </dgm:pt>
    <dgm:pt modelId="{29559287-5FBB-40E6-B2BD-3A99B4A421F2}">
      <dgm:prSet/>
      <dgm:spPr/>
      <dgm:t>
        <a:bodyPr/>
        <a:lstStyle/>
        <a:p>
          <a:r>
            <a:rPr lang="en-US" dirty="0" err="1"/>
            <a:t>Uvm_monitor</a:t>
          </a:r>
          <a:endParaRPr lang="en-US" dirty="0"/>
        </a:p>
      </dgm:t>
    </dgm:pt>
    <dgm:pt modelId="{DF264AC3-5DFB-4EE5-9912-C41108CD42AB}" type="parTrans" cxnId="{D1795D51-8740-4D6D-89BC-0E78E33192C5}">
      <dgm:prSet/>
      <dgm:spPr/>
      <dgm:t>
        <a:bodyPr/>
        <a:lstStyle/>
        <a:p>
          <a:endParaRPr lang="en-US"/>
        </a:p>
      </dgm:t>
    </dgm:pt>
    <dgm:pt modelId="{7DAADBE6-97D7-480D-9965-F35A32A9BE5D}" type="sibTrans" cxnId="{D1795D51-8740-4D6D-89BC-0E78E33192C5}">
      <dgm:prSet/>
      <dgm:spPr/>
      <dgm:t>
        <a:bodyPr/>
        <a:lstStyle/>
        <a:p>
          <a:endParaRPr lang="en-US"/>
        </a:p>
      </dgm:t>
    </dgm:pt>
    <dgm:pt modelId="{21607D5B-7830-403A-824F-9FC2CAD746FF}">
      <dgm:prSet/>
      <dgm:spPr/>
      <dgm:t>
        <a:bodyPr/>
        <a:lstStyle/>
        <a:p>
          <a:r>
            <a:rPr lang="en-US" dirty="0" err="1"/>
            <a:t>Uvm_scoreboard</a:t>
          </a:r>
          <a:endParaRPr lang="en-US" dirty="0"/>
        </a:p>
      </dgm:t>
    </dgm:pt>
    <dgm:pt modelId="{BF312322-9B55-43BC-B120-6C1EA1283F85}" type="parTrans" cxnId="{972B1EB5-0484-40D3-B620-3786FBB5B7FC}">
      <dgm:prSet/>
      <dgm:spPr/>
      <dgm:t>
        <a:bodyPr/>
        <a:lstStyle/>
        <a:p>
          <a:endParaRPr lang="en-US"/>
        </a:p>
      </dgm:t>
    </dgm:pt>
    <dgm:pt modelId="{1809265D-C279-4873-9045-67D281795DA4}" type="sibTrans" cxnId="{972B1EB5-0484-40D3-B620-3786FBB5B7FC}">
      <dgm:prSet/>
      <dgm:spPr/>
      <dgm:t>
        <a:bodyPr/>
        <a:lstStyle/>
        <a:p>
          <a:endParaRPr lang="en-US"/>
        </a:p>
      </dgm:t>
    </dgm:pt>
    <dgm:pt modelId="{7553D065-0F88-46EA-8B79-5F8CD5D9E343}">
      <dgm:prSet/>
      <dgm:spPr/>
      <dgm:t>
        <a:bodyPr/>
        <a:lstStyle/>
        <a:p>
          <a:r>
            <a:rPr lang="en-US" dirty="0"/>
            <a:t>Instances of these classes are created within the “</a:t>
          </a:r>
          <a:r>
            <a:rPr lang="en-US" dirty="0" err="1"/>
            <a:t>uvm_env</a:t>
          </a:r>
          <a:r>
            <a:rPr lang="en-US" dirty="0"/>
            <a:t>" class.</a:t>
          </a:r>
        </a:p>
      </dgm:t>
    </dgm:pt>
    <dgm:pt modelId="{637D881C-F2FF-4977-B8B8-BBF9C616572F}" type="parTrans" cxnId="{78B53397-28A8-4AB6-A548-FA003E1A893B}">
      <dgm:prSet/>
      <dgm:spPr/>
      <dgm:t>
        <a:bodyPr/>
        <a:lstStyle/>
        <a:p>
          <a:endParaRPr lang="en-US"/>
        </a:p>
      </dgm:t>
    </dgm:pt>
    <dgm:pt modelId="{39406642-92C5-49F8-9C13-077734E0CEE5}" type="sibTrans" cxnId="{78B53397-28A8-4AB6-A548-FA003E1A893B}">
      <dgm:prSet/>
      <dgm:spPr/>
      <dgm:t>
        <a:bodyPr/>
        <a:lstStyle/>
        <a:p>
          <a:endParaRPr lang="en-US"/>
        </a:p>
      </dgm:t>
    </dgm:pt>
    <dgm:pt modelId="{EF98CE45-EF70-42AD-8651-82CF22DB571D}">
      <dgm:prSet/>
      <dgm:spPr/>
      <dgm:t>
        <a:bodyPr/>
        <a:lstStyle/>
        <a:p>
          <a:r>
            <a:rPr lang="en-US" dirty="0"/>
            <a:t>The overall process flow is shown in the following slide.</a:t>
          </a:r>
        </a:p>
      </dgm:t>
    </dgm:pt>
    <dgm:pt modelId="{DF90DA38-23A7-420E-B0C9-A85468E98B87}" type="parTrans" cxnId="{7DB610A0-9228-4CBC-970F-40DD17FF06F8}">
      <dgm:prSet/>
      <dgm:spPr/>
      <dgm:t>
        <a:bodyPr/>
        <a:lstStyle/>
        <a:p>
          <a:endParaRPr lang="en-US"/>
        </a:p>
      </dgm:t>
    </dgm:pt>
    <dgm:pt modelId="{0A71108E-CA94-4737-A0CC-B092ABC1DF5B}" type="sibTrans" cxnId="{7DB610A0-9228-4CBC-970F-40DD17FF06F8}">
      <dgm:prSet/>
      <dgm:spPr/>
      <dgm:t>
        <a:bodyPr/>
        <a:lstStyle/>
        <a:p>
          <a:endParaRPr lang="en-US"/>
        </a:p>
      </dgm:t>
    </dgm:pt>
    <dgm:pt modelId="{E6B406F4-AD29-4547-AC39-22B6922477B2}" type="pres">
      <dgm:prSet presAssocID="{9D4BF6EB-7B69-476D-99E7-15317B8385B3}" presName="root" presStyleCnt="0">
        <dgm:presLayoutVars>
          <dgm:dir/>
          <dgm:resizeHandles val="exact"/>
        </dgm:presLayoutVars>
      </dgm:prSet>
      <dgm:spPr/>
    </dgm:pt>
    <dgm:pt modelId="{FE06D45E-3A20-46C4-A1CA-8B1085AE68D5}" type="pres">
      <dgm:prSet presAssocID="{593DE0D1-4AE2-48E1-9774-F11CB8EB96CB}" presName="compNode" presStyleCnt="0"/>
      <dgm:spPr/>
    </dgm:pt>
    <dgm:pt modelId="{C84F6EA8-96CF-4780-A453-28CCC4C198E8}" type="pres">
      <dgm:prSet presAssocID="{593DE0D1-4AE2-48E1-9774-F11CB8EB96CB}" presName="bgRect" presStyleLbl="bgShp" presStyleIdx="0" presStyleCnt="4"/>
      <dgm:spPr/>
    </dgm:pt>
    <dgm:pt modelId="{A334F100-50CD-4F8E-9A67-C18E4B7E799C}" type="pres">
      <dgm:prSet presAssocID="{593DE0D1-4AE2-48E1-9774-F11CB8EB96C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6A472CF3-2738-4634-B811-92FB64CEDC67}" type="pres">
      <dgm:prSet presAssocID="{593DE0D1-4AE2-48E1-9774-F11CB8EB96CB}" presName="spaceRect" presStyleCnt="0"/>
      <dgm:spPr/>
    </dgm:pt>
    <dgm:pt modelId="{6691327B-FEAA-4E00-827D-BABF9712FF62}" type="pres">
      <dgm:prSet presAssocID="{593DE0D1-4AE2-48E1-9774-F11CB8EB96CB}" presName="parTx" presStyleLbl="revTx" presStyleIdx="0" presStyleCnt="5">
        <dgm:presLayoutVars>
          <dgm:chMax val="0"/>
          <dgm:chPref val="0"/>
        </dgm:presLayoutVars>
      </dgm:prSet>
      <dgm:spPr/>
    </dgm:pt>
    <dgm:pt modelId="{EB205093-60CF-4B01-AAAC-183F58FEB7F2}" type="pres">
      <dgm:prSet presAssocID="{A2CEB995-7EB7-45AB-8B13-4FEA504FBF13}" presName="sibTrans" presStyleCnt="0"/>
      <dgm:spPr/>
    </dgm:pt>
    <dgm:pt modelId="{6143CFA4-D22E-478C-B7A8-1DCD213CEAE3}" type="pres">
      <dgm:prSet presAssocID="{D81A56AB-B6BF-4601-B782-68FE3615FBC2}" presName="compNode" presStyleCnt="0"/>
      <dgm:spPr/>
    </dgm:pt>
    <dgm:pt modelId="{C3AD9C91-FC37-47E9-A62A-9B351396E818}" type="pres">
      <dgm:prSet presAssocID="{D81A56AB-B6BF-4601-B782-68FE3615FBC2}" presName="bgRect" presStyleLbl="bgShp" presStyleIdx="1" presStyleCnt="4"/>
      <dgm:spPr/>
    </dgm:pt>
    <dgm:pt modelId="{0C1F7AE4-E821-414D-BBED-5EAE05B79283}" type="pres">
      <dgm:prSet presAssocID="{D81A56AB-B6BF-4601-B782-68FE3615FBC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cher"/>
        </a:ext>
      </dgm:extLst>
    </dgm:pt>
    <dgm:pt modelId="{02536BB0-0BDF-4D1B-A54F-946CB44E8DD8}" type="pres">
      <dgm:prSet presAssocID="{D81A56AB-B6BF-4601-B782-68FE3615FBC2}" presName="spaceRect" presStyleCnt="0"/>
      <dgm:spPr/>
    </dgm:pt>
    <dgm:pt modelId="{E3891BD6-DD4E-43E3-8D95-93A0794B1E03}" type="pres">
      <dgm:prSet presAssocID="{D81A56AB-B6BF-4601-B782-68FE3615FBC2}" presName="parTx" presStyleLbl="revTx" presStyleIdx="1" presStyleCnt="5">
        <dgm:presLayoutVars>
          <dgm:chMax val="0"/>
          <dgm:chPref val="0"/>
        </dgm:presLayoutVars>
      </dgm:prSet>
      <dgm:spPr/>
    </dgm:pt>
    <dgm:pt modelId="{548DF4C5-1030-4CC3-8C5B-3D1FFAB607E1}" type="pres">
      <dgm:prSet presAssocID="{D81A56AB-B6BF-4601-B782-68FE3615FBC2}" presName="desTx" presStyleLbl="revTx" presStyleIdx="2" presStyleCnt="5" custScaleY="128943">
        <dgm:presLayoutVars/>
      </dgm:prSet>
      <dgm:spPr/>
    </dgm:pt>
    <dgm:pt modelId="{F149DEE7-9917-4633-93B9-A6BE2418C16E}" type="pres">
      <dgm:prSet presAssocID="{BE0B2657-A644-40B3-8517-CD2C66F8182F}" presName="sibTrans" presStyleCnt="0"/>
      <dgm:spPr/>
    </dgm:pt>
    <dgm:pt modelId="{31CD7F3D-8C9F-4578-998F-0B2B4AB96AC0}" type="pres">
      <dgm:prSet presAssocID="{7553D065-0F88-46EA-8B79-5F8CD5D9E343}" presName="compNode" presStyleCnt="0"/>
      <dgm:spPr/>
    </dgm:pt>
    <dgm:pt modelId="{824AA0E2-343F-4D14-9727-551559D6D3B2}" type="pres">
      <dgm:prSet presAssocID="{7553D065-0F88-46EA-8B79-5F8CD5D9E343}" presName="bgRect" presStyleLbl="bgShp" presStyleIdx="2" presStyleCnt="4"/>
      <dgm:spPr/>
    </dgm:pt>
    <dgm:pt modelId="{38295F09-A53E-433B-931F-CFD2B2979B3E}" type="pres">
      <dgm:prSet presAssocID="{7553D065-0F88-46EA-8B79-5F8CD5D9E34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4172D660-5BD9-4A64-AAF5-3B8C374DA4EB}" type="pres">
      <dgm:prSet presAssocID="{7553D065-0F88-46EA-8B79-5F8CD5D9E343}" presName="spaceRect" presStyleCnt="0"/>
      <dgm:spPr/>
    </dgm:pt>
    <dgm:pt modelId="{2860B6BA-E0B1-4A3B-AEFC-BB79C4D5EBFA}" type="pres">
      <dgm:prSet presAssocID="{7553D065-0F88-46EA-8B79-5F8CD5D9E343}" presName="parTx" presStyleLbl="revTx" presStyleIdx="3" presStyleCnt="5">
        <dgm:presLayoutVars>
          <dgm:chMax val="0"/>
          <dgm:chPref val="0"/>
        </dgm:presLayoutVars>
      </dgm:prSet>
      <dgm:spPr/>
    </dgm:pt>
    <dgm:pt modelId="{608407B2-099C-4555-8408-BECF97588044}" type="pres">
      <dgm:prSet presAssocID="{39406642-92C5-49F8-9C13-077734E0CEE5}" presName="sibTrans" presStyleCnt="0"/>
      <dgm:spPr/>
    </dgm:pt>
    <dgm:pt modelId="{FA316C96-5C15-4DAA-8B48-5DC15DC02D32}" type="pres">
      <dgm:prSet presAssocID="{EF98CE45-EF70-42AD-8651-82CF22DB571D}" presName="compNode" presStyleCnt="0"/>
      <dgm:spPr/>
    </dgm:pt>
    <dgm:pt modelId="{3DB41C9E-7941-495C-8237-AF09EF69B4C1}" type="pres">
      <dgm:prSet presAssocID="{EF98CE45-EF70-42AD-8651-82CF22DB571D}" presName="bgRect" presStyleLbl="bgShp" presStyleIdx="3" presStyleCnt="4"/>
      <dgm:spPr/>
    </dgm:pt>
    <dgm:pt modelId="{594CE505-3AF2-4AD0-911E-4EBB4F0E16C9}" type="pres">
      <dgm:prSet presAssocID="{EF98CE45-EF70-42AD-8651-82CF22DB571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E0E2BE38-A820-4809-B6DA-6D179EDBC3A1}" type="pres">
      <dgm:prSet presAssocID="{EF98CE45-EF70-42AD-8651-82CF22DB571D}" presName="spaceRect" presStyleCnt="0"/>
      <dgm:spPr/>
    </dgm:pt>
    <dgm:pt modelId="{6ED9A5CB-8493-40F7-8C8F-30D42AC2F831}" type="pres">
      <dgm:prSet presAssocID="{EF98CE45-EF70-42AD-8651-82CF22DB571D}" presName="parTx" presStyleLbl="revTx" presStyleIdx="4" presStyleCnt="5">
        <dgm:presLayoutVars>
          <dgm:chMax val="0"/>
          <dgm:chPref val="0"/>
        </dgm:presLayoutVars>
      </dgm:prSet>
      <dgm:spPr/>
    </dgm:pt>
  </dgm:ptLst>
  <dgm:cxnLst>
    <dgm:cxn modelId="{DEAFC613-900D-43FD-8E97-F5A7F07B0482}" srcId="{D81A56AB-B6BF-4601-B782-68FE3615FBC2}" destId="{14290CBD-1EC9-4545-B10B-CB3093B64CBC}" srcOrd="2" destOrd="0" parTransId="{0C47841B-A569-4745-AF52-C20FA46272E3}" sibTransId="{076185F8-5FE5-42F2-8849-D46B1F5F078E}"/>
    <dgm:cxn modelId="{9904C813-F0D4-4958-A701-D40E7C3A7DC9}" type="presOf" srcId="{F7B1F30F-2771-4BE9-BC21-3AC0CD08EAE3}" destId="{548DF4C5-1030-4CC3-8C5B-3D1FFAB607E1}" srcOrd="0" destOrd="1" presId="urn:microsoft.com/office/officeart/2018/2/layout/IconVerticalSolidList"/>
    <dgm:cxn modelId="{A789031C-FAFD-466B-9DAB-C86D1A5CC338}" type="presOf" srcId="{9D4BF6EB-7B69-476D-99E7-15317B8385B3}" destId="{E6B406F4-AD29-4547-AC39-22B6922477B2}" srcOrd="0" destOrd="0" presId="urn:microsoft.com/office/officeart/2018/2/layout/IconVerticalSolidList"/>
    <dgm:cxn modelId="{10B73225-D8FB-4EC5-BF2D-CAD2D96F586A}" srcId="{9D4BF6EB-7B69-476D-99E7-15317B8385B3}" destId="{D81A56AB-B6BF-4601-B782-68FE3615FBC2}" srcOrd="1" destOrd="0" parTransId="{AAEB039B-7919-44C7-A1C1-5185DA678C40}" sibTransId="{BE0B2657-A644-40B3-8517-CD2C66F8182F}"/>
    <dgm:cxn modelId="{BC986334-4C8A-448C-A0E1-2379AAA842A1}" type="presOf" srcId="{14290CBD-1EC9-4545-B10B-CB3093B64CBC}" destId="{548DF4C5-1030-4CC3-8C5B-3D1FFAB607E1}" srcOrd="0" destOrd="2" presId="urn:microsoft.com/office/officeart/2018/2/layout/IconVerticalSolidList"/>
    <dgm:cxn modelId="{ED0E9D38-2E78-4653-875E-C766C22C5D8E}" type="presOf" srcId="{3D13189D-D113-4E29-BEAA-59A8214D6815}" destId="{548DF4C5-1030-4CC3-8C5B-3D1FFAB607E1}" srcOrd="0" destOrd="0" presId="urn:microsoft.com/office/officeart/2018/2/layout/IconVerticalSolidList"/>
    <dgm:cxn modelId="{7CC6E339-21C6-4D21-8E71-FA4683CBF0CA}" type="presOf" srcId="{EF98CE45-EF70-42AD-8651-82CF22DB571D}" destId="{6ED9A5CB-8493-40F7-8C8F-30D42AC2F831}" srcOrd="0" destOrd="0" presId="urn:microsoft.com/office/officeart/2018/2/layout/IconVerticalSolidList"/>
    <dgm:cxn modelId="{D578C63D-E25A-43FA-BD23-85B4A00BBAB3}" type="presOf" srcId="{593DE0D1-4AE2-48E1-9774-F11CB8EB96CB}" destId="{6691327B-FEAA-4E00-827D-BABF9712FF62}" srcOrd="0" destOrd="0" presId="urn:microsoft.com/office/officeart/2018/2/layout/IconVerticalSolidList"/>
    <dgm:cxn modelId="{ED969362-49FB-4782-AA29-6572251B76D0}" srcId="{D81A56AB-B6BF-4601-B782-68FE3615FBC2}" destId="{3D13189D-D113-4E29-BEAA-59A8214D6815}" srcOrd="0" destOrd="0" parTransId="{F61BF08A-05A1-4031-8B4A-37E934995B56}" sibTransId="{2C701013-F66D-432A-A09B-20CCD0C65E2A}"/>
    <dgm:cxn modelId="{563DB349-A69D-4263-B323-381903689AA1}" srcId="{D81A56AB-B6BF-4601-B782-68FE3615FBC2}" destId="{F7B1F30F-2771-4BE9-BC21-3AC0CD08EAE3}" srcOrd="1" destOrd="0" parTransId="{F9DB2526-EB19-4C4B-8AA1-A04DB50755CC}" sibTransId="{6D94350A-A371-4BD8-9B6B-B0F7CD94FC51}"/>
    <dgm:cxn modelId="{D1795D51-8740-4D6D-89BC-0E78E33192C5}" srcId="{D81A56AB-B6BF-4601-B782-68FE3615FBC2}" destId="{29559287-5FBB-40E6-B2BD-3A99B4A421F2}" srcOrd="3" destOrd="0" parTransId="{DF264AC3-5DFB-4EE5-9912-C41108CD42AB}" sibTransId="{7DAADBE6-97D7-480D-9965-F35A32A9BE5D}"/>
    <dgm:cxn modelId="{4F5AE07C-4CB3-452B-840F-E899864B1DED}" type="presOf" srcId="{29559287-5FBB-40E6-B2BD-3A99B4A421F2}" destId="{548DF4C5-1030-4CC3-8C5B-3D1FFAB607E1}" srcOrd="0" destOrd="3" presId="urn:microsoft.com/office/officeart/2018/2/layout/IconVerticalSolidList"/>
    <dgm:cxn modelId="{69186A94-AFAF-47AE-BE37-FB98DB994F27}" type="presOf" srcId="{D81A56AB-B6BF-4601-B782-68FE3615FBC2}" destId="{E3891BD6-DD4E-43E3-8D95-93A0794B1E03}" srcOrd="0" destOrd="0" presId="urn:microsoft.com/office/officeart/2018/2/layout/IconVerticalSolidList"/>
    <dgm:cxn modelId="{78B53397-28A8-4AB6-A548-FA003E1A893B}" srcId="{9D4BF6EB-7B69-476D-99E7-15317B8385B3}" destId="{7553D065-0F88-46EA-8B79-5F8CD5D9E343}" srcOrd="2" destOrd="0" parTransId="{637D881C-F2FF-4977-B8B8-BBF9C616572F}" sibTransId="{39406642-92C5-49F8-9C13-077734E0CEE5}"/>
    <dgm:cxn modelId="{7DB610A0-9228-4CBC-970F-40DD17FF06F8}" srcId="{9D4BF6EB-7B69-476D-99E7-15317B8385B3}" destId="{EF98CE45-EF70-42AD-8651-82CF22DB571D}" srcOrd="3" destOrd="0" parTransId="{DF90DA38-23A7-420E-B0C9-A85468E98B87}" sibTransId="{0A71108E-CA94-4737-A0CC-B092ABC1DF5B}"/>
    <dgm:cxn modelId="{972B1EB5-0484-40D3-B620-3786FBB5B7FC}" srcId="{D81A56AB-B6BF-4601-B782-68FE3615FBC2}" destId="{21607D5B-7830-403A-824F-9FC2CAD746FF}" srcOrd="4" destOrd="0" parTransId="{BF312322-9B55-43BC-B120-6C1EA1283F85}" sibTransId="{1809265D-C279-4873-9045-67D281795DA4}"/>
    <dgm:cxn modelId="{34DDD6B6-5A35-4333-BC0E-63146E07C139}" srcId="{9D4BF6EB-7B69-476D-99E7-15317B8385B3}" destId="{593DE0D1-4AE2-48E1-9774-F11CB8EB96CB}" srcOrd="0" destOrd="0" parTransId="{158FABB9-26EB-4287-8106-3F0BB6D2C694}" sibTransId="{A2CEB995-7EB7-45AB-8B13-4FEA504FBF13}"/>
    <dgm:cxn modelId="{3FD695DD-329D-4573-B74F-CBA1FA718D7E}" type="presOf" srcId="{7553D065-0F88-46EA-8B79-5F8CD5D9E343}" destId="{2860B6BA-E0B1-4A3B-AEFC-BB79C4D5EBFA}" srcOrd="0" destOrd="0" presId="urn:microsoft.com/office/officeart/2018/2/layout/IconVerticalSolidList"/>
    <dgm:cxn modelId="{7EA11BE8-5B48-4B88-B635-35B5E7D144BC}" type="presOf" srcId="{21607D5B-7830-403A-824F-9FC2CAD746FF}" destId="{548DF4C5-1030-4CC3-8C5B-3D1FFAB607E1}" srcOrd="0" destOrd="4" presId="urn:microsoft.com/office/officeart/2018/2/layout/IconVerticalSolidList"/>
    <dgm:cxn modelId="{80C17473-E2CC-4068-8C40-63407B0A07FE}" type="presParOf" srcId="{E6B406F4-AD29-4547-AC39-22B6922477B2}" destId="{FE06D45E-3A20-46C4-A1CA-8B1085AE68D5}" srcOrd="0" destOrd="0" presId="urn:microsoft.com/office/officeart/2018/2/layout/IconVerticalSolidList"/>
    <dgm:cxn modelId="{075B33BF-66E9-41AF-8969-11BEAA819936}" type="presParOf" srcId="{FE06D45E-3A20-46C4-A1CA-8B1085AE68D5}" destId="{C84F6EA8-96CF-4780-A453-28CCC4C198E8}" srcOrd="0" destOrd="0" presId="urn:microsoft.com/office/officeart/2018/2/layout/IconVerticalSolidList"/>
    <dgm:cxn modelId="{B9F8EE93-5522-47D1-A69B-69A1F5AE5897}" type="presParOf" srcId="{FE06D45E-3A20-46C4-A1CA-8B1085AE68D5}" destId="{A334F100-50CD-4F8E-9A67-C18E4B7E799C}" srcOrd="1" destOrd="0" presId="urn:microsoft.com/office/officeart/2018/2/layout/IconVerticalSolidList"/>
    <dgm:cxn modelId="{89B3C0B0-72A7-43B5-86E4-7ADEB84B431C}" type="presParOf" srcId="{FE06D45E-3A20-46C4-A1CA-8B1085AE68D5}" destId="{6A472CF3-2738-4634-B811-92FB64CEDC67}" srcOrd="2" destOrd="0" presId="urn:microsoft.com/office/officeart/2018/2/layout/IconVerticalSolidList"/>
    <dgm:cxn modelId="{78F29C6C-5C9D-4887-8BFC-C9B1D8FAC598}" type="presParOf" srcId="{FE06D45E-3A20-46C4-A1CA-8B1085AE68D5}" destId="{6691327B-FEAA-4E00-827D-BABF9712FF62}" srcOrd="3" destOrd="0" presId="urn:microsoft.com/office/officeart/2018/2/layout/IconVerticalSolidList"/>
    <dgm:cxn modelId="{560208A4-7ABB-425B-9707-AD99457C8FF1}" type="presParOf" srcId="{E6B406F4-AD29-4547-AC39-22B6922477B2}" destId="{EB205093-60CF-4B01-AAAC-183F58FEB7F2}" srcOrd="1" destOrd="0" presId="urn:microsoft.com/office/officeart/2018/2/layout/IconVerticalSolidList"/>
    <dgm:cxn modelId="{01469AF6-2A01-4572-97D8-06BE2272C333}" type="presParOf" srcId="{E6B406F4-AD29-4547-AC39-22B6922477B2}" destId="{6143CFA4-D22E-478C-B7A8-1DCD213CEAE3}" srcOrd="2" destOrd="0" presId="urn:microsoft.com/office/officeart/2018/2/layout/IconVerticalSolidList"/>
    <dgm:cxn modelId="{1239AF7B-8E25-4112-BAB3-54759155580A}" type="presParOf" srcId="{6143CFA4-D22E-478C-B7A8-1DCD213CEAE3}" destId="{C3AD9C91-FC37-47E9-A62A-9B351396E818}" srcOrd="0" destOrd="0" presId="urn:microsoft.com/office/officeart/2018/2/layout/IconVerticalSolidList"/>
    <dgm:cxn modelId="{50C0BDE2-176C-467B-A062-40E6C1C76A65}" type="presParOf" srcId="{6143CFA4-D22E-478C-B7A8-1DCD213CEAE3}" destId="{0C1F7AE4-E821-414D-BBED-5EAE05B79283}" srcOrd="1" destOrd="0" presId="urn:microsoft.com/office/officeart/2018/2/layout/IconVerticalSolidList"/>
    <dgm:cxn modelId="{AC7F87B0-D728-491D-B526-EAA3D578E934}" type="presParOf" srcId="{6143CFA4-D22E-478C-B7A8-1DCD213CEAE3}" destId="{02536BB0-0BDF-4D1B-A54F-946CB44E8DD8}" srcOrd="2" destOrd="0" presId="urn:microsoft.com/office/officeart/2018/2/layout/IconVerticalSolidList"/>
    <dgm:cxn modelId="{B0563E28-CE64-440E-B521-88D06711EDF1}" type="presParOf" srcId="{6143CFA4-D22E-478C-B7A8-1DCD213CEAE3}" destId="{E3891BD6-DD4E-43E3-8D95-93A0794B1E03}" srcOrd="3" destOrd="0" presId="urn:microsoft.com/office/officeart/2018/2/layout/IconVerticalSolidList"/>
    <dgm:cxn modelId="{BDB66DD3-B0FA-45E2-B47B-1192568B17E1}" type="presParOf" srcId="{6143CFA4-D22E-478C-B7A8-1DCD213CEAE3}" destId="{548DF4C5-1030-4CC3-8C5B-3D1FFAB607E1}" srcOrd="4" destOrd="0" presId="urn:microsoft.com/office/officeart/2018/2/layout/IconVerticalSolidList"/>
    <dgm:cxn modelId="{542D233D-E4C3-48EC-A06F-5550C8F01AD0}" type="presParOf" srcId="{E6B406F4-AD29-4547-AC39-22B6922477B2}" destId="{F149DEE7-9917-4633-93B9-A6BE2418C16E}" srcOrd="3" destOrd="0" presId="urn:microsoft.com/office/officeart/2018/2/layout/IconVerticalSolidList"/>
    <dgm:cxn modelId="{E07C7E9F-122C-4C43-A2CA-C97FD1F3243B}" type="presParOf" srcId="{E6B406F4-AD29-4547-AC39-22B6922477B2}" destId="{31CD7F3D-8C9F-4578-998F-0B2B4AB96AC0}" srcOrd="4" destOrd="0" presId="urn:microsoft.com/office/officeart/2018/2/layout/IconVerticalSolidList"/>
    <dgm:cxn modelId="{1C2A07C8-054E-4934-8FBE-0362AEF2A139}" type="presParOf" srcId="{31CD7F3D-8C9F-4578-998F-0B2B4AB96AC0}" destId="{824AA0E2-343F-4D14-9727-551559D6D3B2}" srcOrd="0" destOrd="0" presId="urn:microsoft.com/office/officeart/2018/2/layout/IconVerticalSolidList"/>
    <dgm:cxn modelId="{E8DFF85E-72C4-497F-8910-C39BC5A37A81}" type="presParOf" srcId="{31CD7F3D-8C9F-4578-998F-0B2B4AB96AC0}" destId="{38295F09-A53E-433B-931F-CFD2B2979B3E}" srcOrd="1" destOrd="0" presId="urn:microsoft.com/office/officeart/2018/2/layout/IconVerticalSolidList"/>
    <dgm:cxn modelId="{C490A91B-4225-4FB2-8172-82946DFDFD0E}" type="presParOf" srcId="{31CD7F3D-8C9F-4578-998F-0B2B4AB96AC0}" destId="{4172D660-5BD9-4A64-AAF5-3B8C374DA4EB}" srcOrd="2" destOrd="0" presId="urn:microsoft.com/office/officeart/2018/2/layout/IconVerticalSolidList"/>
    <dgm:cxn modelId="{E44D02B5-8083-4FC4-A62B-4ACDF2EEB33A}" type="presParOf" srcId="{31CD7F3D-8C9F-4578-998F-0B2B4AB96AC0}" destId="{2860B6BA-E0B1-4A3B-AEFC-BB79C4D5EBFA}" srcOrd="3" destOrd="0" presId="urn:microsoft.com/office/officeart/2018/2/layout/IconVerticalSolidList"/>
    <dgm:cxn modelId="{4B9AF979-839A-41D9-A5D3-AC44DD4FB203}" type="presParOf" srcId="{E6B406F4-AD29-4547-AC39-22B6922477B2}" destId="{608407B2-099C-4555-8408-BECF97588044}" srcOrd="5" destOrd="0" presId="urn:microsoft.com/office/officeart/2018/2/layout/IconVerticalSolidList"/>
    <dgm:cxn modelId="{362EC7FD-F09A-47BB-BF46-D9D86436B9C8}" type="presParOf" srcId="{E6B406F4-AD29-4547-AC39-22B6922477B2}" destId="{FA316C96-5C15-4DAA-8B48-5DC15DC02D32}" srcOrd="6" destOrd="0" presId="urn:microsoft.com/office/officeart/2018/2/layout/IconVerticalSolidList"/>
    <dgm:cxn modelId="{7BECB05E-4111-45A2-9B53-465E8DC08295}" type="presParOf" srcId="{FA316C96-5C15-4DAA-8B48-5DC15DC02D32}" destId="{3DB41C9E-7941-495C-8237-AF09EF69B4C1}" srcOrd="0" destOrd="0" presId="urn:microsoft.com/office/officeart/2018/2/layout/IconVerticalSolidList"/>
    <dgm:cxn modelId="{66973BAB-63A0-4A22-9766-773E537B4AE7}" type="presParOf" srcId="{FA316C96-5C15-4DAA-8B48-5DC15DC02D32}" destId="{594CE505-3AF2-4AD0-911E-4EBB4F0E16C9}" srcOrd="1" destOrd="0" presId="urn:microsoft.com/office/officeart/2018/2/layout/IconVerticalSolidList"/>
    <dgm:cxn modelId="{B91B24E1-F3E4-4020-8668-650FC44096B4}" type="presParOf" srcId="{FA316C96-5C15-4DAA-8B48-5DC15DC02D32}" destId="{E0E2BE38-A820-4809-B6DA-6D179EDBC3A1}" srcOrd="2" destOrd="0" presId="urn:microsoft.com/office/officeart/2018/2/layout/IconVerticalSolidList"/>
    <dgm:cxn modelId="{64152815-0114-4758-AFA3-D43087C0CE84}" type="presParOf" srcId="{FA316C96-5C15-4DAA-8B48-5DC15DC02D32}" destId="{6ED9A5CB-8493-40F7-8C8F-30D42AC2F83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4F6EA8-96CF-4780-A453-28CCC4C198E8}">
      <dsp:nvSpPr>
        <dsp:cNvPr id="0" name=""/>
        <dsp:cNvSpPr/>
      </dsp:nvSpPr>
      <dsp:spPr>
        <a:xfrm>
          <a:off x="0" y="3329"/>
          <a:ext cx="7924799" cy="9059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34F100-50CD-4F8E-9A67-C18E4B7E799C}">
      <dsp:nvSpPr>
        <dsp:cNvPr id="0" name=""/>
        <dsp:cNvSpPr/>
      </dsp:nvSpPr>
      <dsp:spPr>
        <a:xfrm>
          <a:off x="274042" y="207162"/>
          <a:ext cx="498258" cy="4982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91327B-FEAA-4E00-827D-BABF9712FF62}">
      <dsp:nvSpPr>
        <dsp:cNvPr id="0" name=""/>
        <dsp:cNvSpPr/>
      </dsp:nvSpPr>
      <dsp:spPr>
        <a:xfrm>
          <a:off x="1046342" y="3329"/>
          <a:ext cx="6877433" cy="90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77" tIns="95877" rIns="95877" bIns="95877" numCol="1" spcCol="1270" anchor="ctr" anchorCtr="0">
          <a:noAutofit/>
        </a:bodyPr>
        <a:lstStyle/>
        <a:p>
          <a:pPr marL="0" lvl="0" indent="0" algn="l" defTabSz="933450">
            <a:lnSpc>
              <a:spcPct val="90000"/>
            </a:lnSpc>
            <a:spcBef>
              <a:spcPct val="0"/>
            </a:spcBef>
            <a:spcAft>
              <a:spcPct val="35000"/>
            </a:spcAft>
            <a:buNone/>
          </a:pPr>
          <a:r>
            <a:rPr lang="en-US" sz="2100" kern="1200"/>
            <a:t>Verification includes the development of a testbench using components built with SystemVerilog classes.</a:t>
          </a:r>
        </a:p>
      </dsp:txBody>
      <dsp:txXfrm>
        <a:off x="1046342" y="3329"/>
        <a:ext cx="6877433" cy="905924"/>
      </dsp:txXfrm>
    </dsp:sp>
    <dsp:sp modelId="{C3AD9C91-FC37-47E9-A62A-9B351396E818}">
      <dsp:nvSpPr>
        <dsp:cNvPr id="0" name=""/>
        <dsp:cNvSpPr/>
      </dsp:nvSpPr>
      <dsp:spPr>
        <a:xfrm>
          <a:off x="0" y="1266835"/>
          <a:ext cx="7924799" cy="9059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1F7AE4-E821-414D-BBED-5EAE05B79283}">
      <dsp:nvSpPr>
        <dsp:cNvPr id="0" name=""/>
        <dsp:cNvSpPr/>
      </dsp:nvSpPr>
      <dsp:spPr>
        <a:xfrm>
          <a:off x="274042" y="1470668"/>
          <a:ext cx="498258" cy="4982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891BD6-DD4E-43E3-8D95-93A0794B1E03}">
      <dsp:nvSpPr>
        <dsp:cNvPr id="0" name=""/>
        <dsp:cNvSpPr/>
      </dsp:nvSpPr>
      <dsp:spPr>
        <a:xfrm>
          <a:off x="1046342" y="1266835"/>
          <a:ext cx="3566159" cy="90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77" tIns="95877" rIns="95877" bIns="95877" numCol="1" spcCol="1270" anchor="ctr" anchorCtr="0">
          <a:noAutofit/>
        </a:bodyPr>
        <a:lstStyle/>
        <a:p>
          <a:pPr marL="0" lvl="0" indent="0" algn="l" defTabSz="933450">
            <a:lnSpc>
              <a:spcPct val="90000"/>
            </a:lnSpc>
            <a:spcBef>
              <a:spcPct val="0"/>
            </a:spcBef>
            <a:spcAft>
              <a:spcPct val="35000"/>
            </a:spcAft>
            <a:buNone/>
          </a:pPr>
          <a:r>
            <a:rPr lang="en-US" sz="2100" kern="1200" dirty="0"/>
            <a:t>The key classes involved are:</a:t>
          </a:r>
        </a:p>
      </dsp:txBody>
      <dsp:txXfrm>
        <a:off x="1046342" y="1266835"/>
        <a:ext cx="3566159" cy="905924"/>
      </dsp:txXfrm>
    </dsp:sp>
    <dsp:sp modelId="{548DF4C5-1030-4CC3-8C5B-3D1FFAB607E1}">
      <dsp:nvSpPr>
        <dsp:cNvPr id="0" name=""/>
        <dsp:cNvSpPr/>
      </dsp:nvSpPr>
      <dsp:spPr>
        <a:xfrm>
          <a:off x="4612502" y="1135734"/>
          <a:ext cx="3311274" cy="116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77" tIns="95877" rIns="95877" bIns="95877" numCol="1" spcCol="1270" anchor="ctr" anchorCtr="0">
          <a:noAutofit/>
        </a:bodyPr>
        <a:lstStyle/>
        <a:p>
          <a:pPr marL="0" lvl="0" indent="0" algn="l" defTabSz="488950">
            <a:lnSpc>
              <a:spcPct val="90000"/>
            </a:lnSpc>
            <a:spcBef>
              <a:spcPct val="0"/>
            </a:spcBef>
            <a:spcAft>
              <a:spcPct val="35000"/>
            </a:spcAft>
            <a:buNone/>
          </a:pPr>
          <a:r>
            <a:rPr lang="en-US" sz="1100" kern="1200" dirty="0"/>
            <a:t>Transaction</a:t>
          </a:r>
        </a:p>
        <a:p>
          <a:pPr marL="0" lvl="0" indent="0" algn="l" defTabSz="488950">
            <a:lnSpc>
              <a:spcPct val="90000"/>
            </a:lnSpc>
            <a:spcBef>
              <a:spcPct val="0"/>
            </a:spcBef>
            <a:spcAft>
              <a:spcPct val="35000"/>
            </a:spcAft>
            <a:buNone/>
          </a:pPr>
          <a:r>
            <a:rPr lang="en-US" sz="1100" kern="1200" dirty="0"/>
            <a:t>Generator</a:t>
          </a:r>
        </a:p>
        <a:p>
          <a:pPr marL="0" lvl="0" indent="0" algn="l" defTabSz="488950">
            <a:lnSpc>
              <a:spcPct val="90000"/>
            </a:lnSpc>
            <a:spcBef>
              <a:spcPct val="0"/>
            </a:spcBef>
            <a:spcAft>
              <a:spcPct val="35000"/>
            </a:spcAft>
            <a:buNone/>
          </a:pPr>
          <a:r>
            <a:rPr lang="en-US" sz="1100" kern="1200" dirty="0"/>
            <a:t>Driver</a:t>
          </a:r>
        </a:p>
        <a:p>
          <a:pPr marL="0" lvl="0" indent="0" algn="l" defTabSz="488950">
            <a:lnSpc>
              <a:spcPct val="90000"/>
            </a:lnSpc>
            <a:spcBef>
              <a:spcPct val="0"/>
            </a:spcBef>
            <a:spcAft>
              <a:spcPct val="35000"/>
            </a:spcAft>
            <a:buNone/>
          </a:pPr>
          <a:r>
            <a:rPr lang="en-US" sz="1100" kern="1200"/>
            <a:t>Monitor</a:t>
          </a:r>
        </a:p>
        <a:p>
          <a:pPr marL="0" lvl="0" indent="0" algn="l" defTabSz="488950">
            <a:lnSpc>
              <a:spcPct val="90000"/>
            </a:lnSpc>
            <a:spcBef>
              <a:spcPct val="0"/>
            </a:spcBef>
            <a:spcAft>
              <a:spcPct val="35000"/>
            </a:spcAft>
            <a:buNone/>
          </a:pPr>
          <a:r>
            <a:rPr lang="en-US" sz="1100" kern="1200"/>
            <a:t>Scoreboard</a:t>
          </a:r>
        </a:p>
      </dsp:txBody>
      <dsp:txXfrm>
        <a:off x="4612502" y="1135734"/>
        <a:ext cx="3311274" cy="1168125"/>
      </dsp:txXfrm>
    </dsp:sp>
    <dsp:sp modelId="{824AA0E2-343F-4D14-9727-551559D6D3B2}">
      <dsp:nvSpPr>
        <dsp:cNvPr id="0" name=""/>
        <dsp:cNvSpPr/>
      </dsp:nvSpPr>
      <dsp:spPr>
        <a:xfrm>
          <a:off x="0" y="2530341"/>
          <a:ext cx="7924799" cy="9059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295F09-A53E-433B-931F-CFD2B2979B3E}">
      <dsp:nvSpPr>
        <dsp:cNvPr id="0" name=""/>
        <dsp:cNvSpPr/>
      </dsp:nvSpPr>
      <dsp:spPr>
        <a:xfrm>
          <a:off x="274042" y="2734174"/>
          <a:ext cx="498258" cy="4982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60B6BA-E0B1-4A3B-AEFC-BB79C4D5EBFA}">
      <dsp:nvSpPr>
        <dsp:cNvPr id="0" name=""/>
        <dsp:cNvSpPr/>
      </dsp:nvSpPr>
      <dsp:spPr>
        <a:xfrm>
          <a:off x="1046342" y="2530341"/>
          <a:ext cx="6877433" cy="90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77" tIns="95877" rIns="95877" bIns="95877" numCol="1" spcCol="1270" anchor="ctr" anchorCtr="0">
          <a:noAutofit/>
        </a:bodyPr>
        <a:lstStyle/>
        <a:p>
          <a:pPr marL="0" lvl="0" indent="0" algn="l" defTabSz="933450">
            <a:lnSpc>
              <a:spcPct val="90000"/>
            </a:lnSpc>
            <a:spcBef>
              <a:spcPct val="0"/>
            </a:spcBef>
            <a:spcAft>
              <a:spcPct val="35000"/>
            </a:spcAft>
            <a:buNone/>
          </a:pPr>
          <a:r>
            <a:rPr lang="en-US" sz="2100" kern="1200"/>
            <a:t>Instances of these classes are created within the "Environment" class.</a:t>
          </a:r>
        </a:p>
      </dsp:txBody>
      <dsp:txXfrm>
        <a:off x="1046342" y="2530341"/>
        <a:ext cx="6877433" cy="905924"/>
      </dsp:txXfrm>
    </dsp:sp>
    <dsp:sp modelId="{3DB41C9E-7941-495C-8237-AF09EF69B4C1}">
      <dsp:nvSpPr>
        <dsp:cNvPr id="0" name=""/>
        <dsp:cNvSpPr/>
      </dsp:nvSpPr>
      <dsp:spPr>
        <a:xfrm>
          <a:off x="0" y="3662746"/>
          <a:ext cx="7924799" cy="9059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4CE505-3AF2-4AD0-911E-4EBB4F0E16C9}">
      <dsp:nvSpPr>
        <dsp:cNvPr id="0" name=""/>
        <dsp:cNvSpPr/>
      </dsp:nvSpPr>
      <dsp:spPr>
        <a:xfrm>
          <a:off x="274042" y="3866579"/>
          <a:ext cx="498258" cy="4982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D9A5CB-8493-40F7-8C8F-30D42AC2F831}">
      <dsp:nvSpPr>
        <dsp:cNvPr id="0" name=""/>
        <dsp:cNvSpPr/>
      </dsp:nvSpPr>
      <dsp:spPr>
        <a:xfrm>
          <a:off x="1046342" y="3662746"/>
          <a:ext cx="6877433" cy="90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77" tIns="95877" rIns="95877" bIns="95877" numCol="1" spcCol="1270" anchor="ctr" anchorCtr="0">
          <a:noAutofit/>
        </a:bodyPr>
        <a:lstStyle/>
        <a:p>
          <a:pPr marL="0" lvl="0" indent="0" algn="l" defTabSz="933450">
            <a:lnSpc>
              <a:spcPct val="90000"/>
            </a:lnSpc>
            <a:spcBef>
              <a:spcPct val="0"/>
            </a:spcBef>
            <a:spcAft>
              <a:spcPct val="35000"/>
            </a:spcAft>
            <a:buNone/>
          </a:pPr>
          <a:r>
            <a:rPr lang="en-US" sz="2100" kern="1200"/>
            <a:t>The overall process flow is shown in the following slide.</a:t>
          </a:r>
        </a:p>
      </dsp:txBody>
      <dsp:txXfrm>
        <a:off x="1046342" y="3662746"/>
        <a:ext cx="6877433" cy="905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4F6EA8-96CF-4780-A453-28CCC4C198E8}">
      <dsp:nvSpPr>
        <dsp:cNvPr id="0" name=""/>
        <dsp:cNvSpPr/>
      </dsp:nvSpPr>
      <dsp:spPr>
        <a:xfrm>
          <a:off x="0" y="3329"/>
          <a:ext cx="7888941" cy="9059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34F100-50CD-4F8E-9A67-C18E4B7E799C}">
      <dsp:nvSpPr>
        <dsp:cNvPr id="0" name=""/>
        <dsp:cNvSpPr/>
      </dsp:nvSpPr>
      <dsp:spPr>
        <a:xfrm>
          <a:off x="274042" y="207162"/>
          <a:ext cx="498258" cy="4982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91327B-FEAA-4E00-827D-BABF9712FF62}">
      <dsp:nvSpPr>
        <dsp:cNvPr id="0" name=""/>
        <dsp:cNvSpPr/>
      </dsp:nvSpPr>
      <dsp:spPr>
        <a:xfrm>
          <a:off x="1046342" y="3329"/>
          <a:ext cx="6841575" cy="90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77" tIns="95877" rIns="95877" bIns="95877" numCol="1" spcCol="1270" anchor="ctr" anchorCtr="0">
          <a:noAutofit/>
        </a:bodyPr>
        <a:lstStyle/>
        <a:p>
          <a:pPr marL="0" lvl="0" indent="0" algn="l" defTabSz="977900">
            <a:lnSpc>
              <a:spcPct val="90000"/>
            </a:lnSpc>
            <a:spcBef>
              <a:spcPct val="0"/>
            </a:spcBef>
            <a:spcAft>
              <a:spcPct val="35000"/>
            </a:spcAft>
            <a:buNone/>
          </a:pPr>
          <a:r>
            <a:rPr lang="en-US" sz="2200" kern="1200" dirty="0"/>
            <a:t>Verification includes the development of a testbench using components built with UVM.</a:t>
          </a:r>
        </a:p>
      </dsp:txBody>
      <dsp:txXfrm>
        <a:off x="1046342" y="3329"/>
        <a:ext cx="6841575" cy="905924"/>
      </dsp:txXfrm>
    </dsp:sp>
    <dsp:sp modelId="{C3AD9C91-FC37-47E9-A62A-9B351396E818}">
      <dsp:nvSpPr>
        <dsp:cNvPr id="0" name=""/>
        <dsp:cNvSpPr/>
      </dsp:nvSpPr>
      <dsp:spPr>
        <a:xfrm>
          <a:off x="0" y="1266835"/>
          <a:ext cx="7888941" cy="9059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1F7AE4-E821-414D-BBED-5EAE05B79283}">
      <dsp:nvSpPr>
        <dsp:cNvPr id="0" name=""/>
        <dsp:cNvSpPr/>
      </dsp:nvSpPr>
      <dsp:spPr>
        <a:xfrm>
          <a:off x="274042" y="1470668"/>
          <a:ext cx="498258" cy="4982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891BD6-DD4E-43E3-8D95-93A0794B1E03}">
      <dsp:nvSpPr>
        <dsp:cNvPr id="0" name=""/>
        <dsp:cNvSpPr/>
      </dsp:nvSpPr>
      <dsp:spPr>
        <a:xfrm>
          <a:off x="1046342" y="1266835"/>
          <a:ext cx="3550023" cy="90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77" tIns="95877" rIns="95877" bIns="95877" numCol="1" spcCol="1270" anchor="ctr" anchorCtr="0">
          <a:noAutofit/>
        </a:bodyPr>
        <a:lstStyle/>
        <a:p>
          <a:pPr marL="0" lvl="0" indent="0" algn="l" defTabSz="977900">
            <a:lnSpc>
              <a:spcPct val="90000"/>
            </a:lnSpc>
            <a:spcBef>
              <a:spcPct val="0"/>
            </a:spcBef>
            <a:spcAft>
              <a:spcPct val="35000"/>
            </a:spcAft>
            <a:buNone/>
          </a:pPr>
          <a:r>
            <a:rPr lang="en-US" sz="2200" kern="1200" dirty="0"/>
            <a:t>The key classes involved are:</a:t>
          </a:r>
        </a:p>
      </dsp:txBody>
      <dsp:txXfrm>
        <a:off x="1046342" y="1266835"/>
        <a:ext cx="3550023" cy="905924"/>
      </dsp:txXfrm>
    </dsp:sp>
    <dsp:sp modelId="{548DF4C5-1030-4CC3-8C5B-3D1FFAB607E1}">
      <dsp:nvSpPr>
        <dsp:cNvPr id="0" name=""/>
        <dsp:cNvSpPr/>
      </dsp:nvSpPr>
      <dsp:spPr>
        <a:xfrm>
          <a:off x="4596365" y="1135734"/>
          <a:ext cx="3291552" cy="116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77" tIns="95877" rIns="95877" bIns="95877" numCol="1" spcCol="1270" anchor="ctr" anchorCtr="0">
          <a:noAutofit/>
        </a:bodyPr>
        <a:lstStyle/>
        <a:p>
          <a:pPr marL="0" lvl="0" indent="0" algn="l" defTabSz="488950">
            <a:lnSpc>
              <a:spcPct val="90000"/>
            </a:lnSpc>
            <a:spcBef>
              <a:spcPct val="0"/>
            </a:spcBef>
            <a:spcAft>
              <a:spcPct val="35000"/>
            </a:spcAft>
            <a:buNone/>
          </a:pPr>
          <a:r>
            <a:rPr lang="en-US" sz="1100" kern="1200" dirty="0" err="1"/>
            <a:t>uvm_seq_item</a:t>
          </a:r>
          <a:endParaRPr lang="en-US" sz="1100" kern="1200" dirty="0"/>
        </a:p>
        <a:p>
          <a:pPr marL="0" lvl="0" indent="0" algn="l" defTabSz="488950">
            <a:lnSpc>
              <a:spcPct val="90000"/>
            </a:lnSpc>
            <a:spcBef>
              <a:spcPct val="0"/>
            </a:spcBef>
            <a:spcAft>
              <a:spcPct val="35000"/>
            </a:spcAft>
            <a:buNone/>
          </a:pPr>
          <a:r>
            <a:rPr lang="en-US" sz="1100" kern="1200" dirty="0" err="1"/>
            <a:t>Uvm_sequence</a:t>
          </a:r>
          <a:endParaRPr lang="en-US" sz="1100" kern="1200" dirty="0"/>
        </a:p>
        <a:p>
          <a:pPr marL="0" lvl="0" indent="0" algn="l" defTabSz="488950">
            <a:lnSpc>
              <a:spcPct val="90000"/>
            </a:lnSpc>
            <a:spcBef>
              <a:spcPct val="0"/>
            </a:spcBef>
            <a:spcAft>
              <a:spcPct val="35000"/>
            </a:spcAft>
            <a:buNone/>
          </a:pPr>
          <a:r>
            <a:rPr lang="en-US" sz="1100" kern="1200" dirty="0" err="1"/>
            <a:t>Uvm_sequencer</a:t>
          </a:r>
          <a:endParaRPr lang="en-US" sz="1100" kern="1200" dirty="0"/>
        </a:p>
        <a:p>
          <a:pPr marL="0" lvl="0" indent="0" algn="l" defTabSz="488950">
            <a:lnSpc>
              <a:spcPct val="90000"/>
            </a:lnSpc>
            <a:spcBef>
              <a:spcPct val="0"/>
            </a:spcBef>
            <a:spcAft>
              <a:spcPct val="35000"/>
            </a:spcAft>
            <a:buNone/>
          </a:pPr>
          <a:r>
            <a:rPr lang="en-US" sz="1100" kern="1200" dirty="0" err="1"/>
            <a:t>Uvm_driver</a:t>
          </a:r>
          <a:endParaRPr lang="en-US" sz="1100" kern="1200" dirty="0"/>
        </a:p>
        <a:p>
          <a:pPr marL="0" lvl="0" indent="0" algn="l" defTabSz="488950">
            <a:lnSpc>
              <a:spcPct val="90000"/>
            </a:lnSpc>
            <a:spcBef>
              <a:spcPct val="0"/>
            </a:spcBef>
            <a:spcAft>
              <a:spcPct val="35000"/>
            </a:spcAft>
            <a:buNone/>
          </a:pPr>
          <a:r>
            <a:rPr lang="en-US" sz="1100" kern="1200" dirty="0" err="1"/>
            <a:t>Uvm_monitor</a:t>
          </a:r>
          <a:endParaRPr lang="en-US" sz="1100" kern="1200" dirty="0"/>
        </a:p>
        <a:p>
          <a:pPr marL="0" lvl="0" indent="0" algn="l" defTabSz="488950">
            <a:lnSpc>
              <a:spcPct val="90000"/>
            </a:lnSpc>
            <a:spcBef>
              <a:spcPct val="0"/>
            </a:spcBef>
            <a:spcAft>
              <a:spcPct val="35000"/>
            </a:spcAft>
            <a:buNone/>
          </a:pPr>
          <a:r>
            <a:rPr lang="en-US" sz="1100" kern="1200" dirty="0" err="1"/>
            <a:t>Uvm_scoreboard</a:t>
          </a:r>
          <a:endParaRPr lang="en-US" sz="1100" kern="1200" dirty="0"/>
        </a:p>
      </dsp:txBody>
      <dsp:txXfrm>
        <a:off x="4596365" y="1135734"/>
        <a:ext cx="3291552" cy="1168125"/>
      </dsp:txXfrm>
    </dsp:sp>
    <dsp:sp modelId="{824AA0E2-343F-4D14-9727-551559D6D3B2}">
      <dsp:nvSpPr>
        <dsp:cNvPr id="0" name=""/>
        <dsp:cNvSpPr/>
      </dsp:nvSpPr>
      <dsp:spPr>
        <a:xfrm>
          <a:off x="0" y="2530341"/>
          <a:ext cx="7888941" cy="9059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295F09-A53E-433B-931F-CFD2B2979B3E}">
      <dsp:nvSpPr>
        <dsp:cNvPr id="0" name=""/>
        <dsp:cNvSpPr/>
      </dsp:nvSpPr>
      <dsp:spPr>
        <a:xfrm>
          <a:off x="274042" y="2734174"/>
          <a:ext cx="498258" cy="4982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60B6BA-E0B1-4A3B-AEFC-BB79C4D5EBFA}">
      <dsp:nvSpPr>
        <dsp:cNvPr id="0" name=""/>
        <dsp:cNvSpPr/>
      </dsp:nvSpPr>
      <dsp:spPr>
        <a:xfrm>
          <a:off x="1046342" y="2530341"/>
          <a:ext cx="6841575" cy="90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77" tIns="95877" rIns="95877" bIns="95877" numCol="1" spcCol="1270" anchor="ctr" anchorCtr="0">
          <a:noAutofit/>
        </a:bodyPr>
        <a:lstStyle/>
        <a:p>
          <a:pPr marL="0" lvl="0" indent="0" algn="l" defTabSz="977900">
            <a:lnSpc>
              <a:spcPct val="90000"/>
            </a:lnSpc>
            <a:spcBef>
              <a:spcPct val="0"/>
            </a:spcBef>
            <a:spcAft>
              <a:spcPct val="35000"/>
            </a:spcAft>
            <a:buNone/>
          </a:pPr>
          <a:r>
            <a:rPr lang="en-US" sz="2200" kern="1200" dirty="0"/>
            <a:t>Instances of these classes are created within the “</a:t>
          </a:r>
          <a:r>
            <a:rPr lang="en-US" sz="2200" kern="1200" dirty="0" err="1"/>
            <a:t>uvm_env</a:t>
          </a:r>
          <a:r>
            <a:rPr lang="en-US" sz="2200" kern="1200" dirty="0"/>
            <a:t>" class.</a:t>
          </a:r>
        </a:p>
      </dsp:txBody>
      <dsp:txXfrm>
        <a:off x="1046342" y="2530341"/>
        <a:ext cx="6841575" cy="905924"/>
      </dsp:txXfrm>
    </dsp:sp>
    <dsp:sp modelId="{3DB41C9E-7941-495C-8237-AF09EF69B4C1}">
      <dsp:nvSpPr>
        <dsp:cNvPr id="0" name=""/>
        <dsp:cNvSpPr/>
      </dsp:nvSpPr>
      <dsp:spPr>
        <a:xfrm>
          <a:off x="0" y="3662746"/>
          <a:ext cx="7888941" cy="90592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4CE505-3AF2-4AD0-911E-4EBB4F0E16C9}">
      <dsp:nvSpPr>
        <dsp:cNvPr id="0" name=""/>
        <dsp:cNvSpPr/>
      </dsp:nvSpPr>
      <dsp:spPr>
        <a:xfrm>
          <a:off x="274042" y="3866579"/>
          <a:ext cx="498258" cy="4982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D9A5CB-8493-40F7-8C8F-30D42AC2F831}">
      <dsp:nvSpPr>
        <dsp:cNvPr id="0" name=""/>
        <dsp:cNvSpPr/>
      </dsp:nvSpPr>
      <dsp:spPr>
        <a:xfrm>
          <a:off x="1046342" y="3662746"/>
          <a:ext cx="6841575" cy="90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877" tIns="95877" rIns="95877" bIns="95877" numCol="1" spcCol="1270" anchor="ctr" anchorCtr="0">
          <a:noAutofit/>
        </a:bodyPr>
        <a:lstStyle/>
        <a:p>
          <a:pPr marL="0" lvl="0" indent="0" algn="l" defTabSz="977900">
            <a:lnSpc>
              <a:spcPct val="90000"/>
            </a:lnSpc>
            <a:spcBef>
              <a:spcPct val="0"/>
            </a:spcBef>
            <a:spcAft>
              <a:spcPct val="35000"/>
            </a:spcAft>
            <a:buNone/>
          </a:pPr>
          <a:r>
            <a:rPr lang="en-US" sz="2200" kern="1200" dirty="0"/>
            <a:t>The overall process flow is shown in the following slide.</a:t>
          </a:r>
        </a:p>
      </dsp:txBody>
      <dsp:txXfrm>
        <a:off x="1046342" y="3662746"/>
        <a:ext cx="6841575" cy="9059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3/4/2025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9590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3/4/2025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40958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3/4/2025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10269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3/4/2025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44281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3/4/2025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23424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3/4/2025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60866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3/4/2025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55375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3/4/2025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2273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3/4/2025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58841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3/4/2025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95724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3/4/2025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60672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3/4/2025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619701518"/>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1" r:id="rId6"/>
    <p:sldLayoutId id="2147483867" r:id="rId7"/>
    <p:sldLayoutId id="2147483868" r:id="rId8"/>
    <p:sldLayoutId id="2147483869" r:id="rId9"/>
    <p:sldLayoutId id="2147483870" r:id="rId10"/>
    <p:sldLayoutId id="2147483872"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chipverify.com/uvm/uvm-scoreboard" TargetMode="External"/><Relationship Id="rId2" Type="http://schemas.openxmlformats.org/officeDocument/2006/relationships/hyperlink" Target="http://www.sunburst-design.com/papers/CummingsSNUG2002SJ_FIFO1.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4" name="Rectangle 73">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53EF42E-DF57-200A-4E82-35020B560972}"/>
              </a:ext>
            </a:extLst>
          </p:cNvPr>
          <p:cNvPicPr>
            <a:picLocks noChangeAspect="1"/>
          </p:cNvPicPr>
          <p:nvPr/>
        </p:nvPicPr>
        <p:blipFill>
          <a:blip r:embed="rId2">
            <a:alphaModFix amt="60000"/>
          </a:blip>
          <a:srcRect t="1144" b="13629"/>
          <a:stretch/>
        </p:blipFill>
        <p:spPr>
          <a:xfrm>
            <a:off x="0" y="1"/>
            <a:ext cx="12192000" cy="6857999"/>
          </a:xfrm>
          <a:prstGeom prst="rect">
            <a:avLst/>
          </a:prstGeom>
        </p:spPr>
      </p:pic>
      <p:sp>
        <p:nvSpPr>
          <p:cNvPr id="2" name="Title 1">
            <a:extLst>
              <a:ext uri="{FF2B5EF4-FFF2-40B4-BE49-F238E27FC236}">
                <a16:creationId xmlns:a16="http://schemas.microsoft.com/office/drawing/2014/main" id="{C8B83735-9250-F20E-B88E-5AEE06338B71}"/>
              </a:ext>
            </a:extLst>
          </p:cNvPr>
          <p:cNvSpPr>
            <a:spLocks noGrp="1"/>
          </p:cNvSpPr>
          <p:nvPr>
            <p:ph type="ctrTitle"/>
          </p:nvPr>
        </p:nvSpPr>
        <p:spPr>
          <a:xfrm>
            <a:off x="568843" y="686758"/>
            <a:ext cx="11054313" cy="2236264"/>
          </a:xfrm>
        </p:spPr>
        <p:txBody>
          <a:bodyPr vert="horz" lIns="91440" tIns="45720" rIns="91440" bIns="45720" rtlCol="0">
            <a:normAutofit/>
          </a:bodyPr>
          <a:lstStyle/>
          <a:p>
            <a:r>
              <a:rPr lang="en-US" sz="2200" kern="1200" dirty="0">
                <a:solidFill>
                  <a:srgbClr val="FFFFFF"/>
                </a:solidFill>
                <a:latin typeface="+mj-lt"/>
                <a:ea typeface="+mj-ea"/>
                <a:cs typeface="+mj-cs"/>
              </a:rPr>
              <a:t>       </a:t>
            </a:r>
            <a:r>
              <a:rPr lang="en-US" sz="3200" kern="1200" dirty="0">
                <a:solidFill>
                  <a:srgbClr val="FFFFFF"/>
                </a:solidFill>
                <a:latin typeface="+mj-lt"/>
                <a:ea typeface="+mj-ea"/>
                <a:cs typeface="+mj-cs"/>
              </a:rPr>
              <a:t>ECE 593 Fundamentals of Pre-Silicon Validation</a:t>
            </a:r>
            <a:br>
              <a:rPr lang="en-US" sz="3200" kern="1200" dirty="0">
                <a:solidFill>
                  <a:srgbClr val="FFFFFF"/>
                </a:solidFill>
                <a:latin typeface="+mj-lt"/>
                <a:ea typeface="+mj-ea"/>
                <a:cs typeface="+mj-cs"/>
              </a:rPr>
            </a:br>
            <a:r>
              <a:rPr lang="en-US" sz="2800" dirty="0">
                <a:solidFill>
                  <a:srgbClr val="FFFFFF"/>
                </a:solidFill>
              </a:rPr>
              <a:t>Design </a:t>
            </a:r>
            <a:r>
              <a:rPr lang="en-US" sz="2800" kern="1200" dirty="0">
                <a:solidFill>
                  <a:srgbClr val="FFFFFF"/>
                </a:solidFill>
                <a:latin typeface="+mj-lt"/>
                <a:ea typeface="+mj-ea"/>
                <a:cs typeface="+mj-cs"/>
              </a:rPr>
              <a:t>and Verification of</a:t>
            </a:r>
            <a:r>
              <a:rPr lang="en-US" sz="2800" dirty="0">
                <a:solidFill>
                  <a:srgbClr val="FFFFFF"/>
                </a:solidFill>
              </a:rPr>
              <a:t>   </a:t>
            </a:r>
            <a:r>
              <a:rPr lang="en-US" sz="2800" kern="1200" dirty="0">
                <a:solidFill>
                  <a:srgbClr val="FFFFFF"/>
                </a:solidFill>
                <a:latin typeface="+mj-lt"/>
                <a:ea typeface="+mj-ea"/>
                <a:cs typeface="+mj-cs"/>
              </a:rPr>
              <a:t>Asynchronous FIFO</a:t>
            </a:r>
            <a:br>
              <a:rPr lang="en-US" sz="2200" dirty="0">
                <a:solidFill>
                  <a:srgbClr val="FFFFFF"/>
                </a:solidFill>
              </a:rPr>
            </a:br>
            <a:r>
              <a:rPr lang="en-US" sz="2600" kern="1200" dirty="0">
                <a:solidFill>
                  <a:srgbClr val="FFFFFF"/>
                </a:solidFill>
                <a:latin typeface="+mj-lt"/>
                <a:ea typeface="+mj-ea"/>
                <a:cs typeface="+mj-cs"/>
              </a:rPr>
              <a:t>Team 1</a:t>
            </a:r>
            <a:br>
              <a:rPr lang="en-US" sz="2200" kern="1200" dirty="0">
                <a:solidFill>
                  <a:srgbClr val="FFFFFF"/>
                </a:solidFill>
                <a:latin typeface="+mj-lt"/>
                <a:ea typeface="+mj-ea"/>
                <a:cs typeface="+mj-cs"/>
              </a:rPr>
            </a:br>
            <a:endParaRPr lang="en-US" sz="22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C8E43C7-31E1-D813-2053-347CD6D0A382}"/>
              </a:ext>
            </a:extLst>
          </p:cNvPr>
          <p:cNvSpPr>
            <a:spLocks noGrp="1"/>
          </p:cNvSpPr>
          <p:nvPr>
            <p:ph type="subTitle" idx="1"/>
          </p:nvPr>
        </p:nvSpPr>
        <p:spPr>
          <a:xfrm>
            <a:off x="428152" y="5053110"/>
            <a:ext cx="7588155" cy="1414091"/>
          </a:xfrm>
        </p:spPr>
        <p:txBody>
          <a:bodyPr vert="horz" lIns="91440" tIns="45720" rIns="91440" bIns="45720" rtlCol="0">
            <a:normAutofit/>
          </a:bodyPr>
          <a:lstStyle/>
          <a:p>
            <a:pPr algn="l">
              <a:lnSpc>
                <a:spcPct val="110000"/>
              </a:lnSpc>
            </a:pPr>
            <a:r>
              <a:rPr lang="en-US" sz="2000" dirty="0">
                <a:solidFill>
                  <a:srgbClr val="FFFFFF"/>
                </a:solidFill>
              </a:rPr>
              <a:t>Bhargav </a:t>
            </a:r>
            <a:r>
              <a:rPr lang="en-US" sz="2000" dirty="0" err="1">
                <a:solidFill>
                  <a:srgbClr val="FFFFFF"/>
                </a:solidFill>
              </a:rPr>
              <a:t>Chunduri</a:t>
            </a:r>
            <a:r>
              <a:rPr lang="en-US" sz="2000" dirty="0">
                <a:solidFill>
                  <a:srgbClr val="FFFFFF"/>
                </a:solidFill>
              </a:rPr>
              <a:t> - bhargavc@pdx.edu</a:t>
            </a:r>
          </a:p>
          <a:p>
            <a:pPr algn="l">
              <a:lnSpc>
                <a:spcPct val="110000"/>
              </a:lnSpc>
            </a:pPr>
            <a:r>
              <a:rPr lang="en-US" sz="2000" dirty="0" err="1">
                <a:solidFill>
                  <a:srgbClr val="FFFFFF"/>
                </a:solidFill>
              </a:rPr>
              <a:t>Dhushyanth</a:t>
            </a:r>
            <a:r>
              <a:rPr lang="en-US" sz="2000" dirty="0">
                <a:solidFill>
                  <a:srgbClr val="FFFFFF"/>
                </a:solidFill>
              </a:rPr>
              <a:t> </a:t>
            </a:r>
            <a:r>
              <a:rPr lang="en-US" sz="2000" dirty="0" err="1">
                <a:solidFill>
                  <a:srgbClr val="FFFFFF"/>
                </a:solidFill>
              </a:rPr>
              <a:t>Dharmavarapu</a:t>
            </a:r>
            <a:r>
              <a:rPr lang="en-US" sz="2000" dirty="0">
                <a:solidFill>
                  <a:srgbClr val="FFFFFF"/>
                </a:solidFill>
              </a:rPr>
              <a:t> – dharmava@pdx.edu</a:t>
            </a:r>
          </a:p>
          <a:p>
            <a:pPr algn="l">
              <a:lnSpc>
                <a:spcPct val="110000"/>
              </a:lnSpc>
            </a:pPr>
            <a:r>
              <a:rPr lang="en-US" sz="2000" dirty="0">
                <a:solidFill>
                  <a:srgbClr val="FFFFFF"/>
                </a:solidFill>
              </a:rPr>
              <a:t>Venkata Krishna Kumar </a:t>
            </a:r>
            <a:r>
              <a:rPr lang="en-US" sz="2000" dirty="0" err="1">
                <a:solidFill>
                  <a:srgbClr val="FFFFFF"/>
                </a:solidFill>
              </a:rPr>
              <a:t>vedantam</a:t>
            </a:r>
            <a:r>
              <a:rPr lang="en-US" sz="2000" dirty="0">
                <a:solidFill>
                  <a:srgbClr val="FFFFFF"/>
                </a:solidFill>
              </a:rPr>
              <a:t> – vedantam@pdx.edu</a:t>
            </a:r>
          </a:p>
          <a:p>
            <a:pPr indent="-228600">
              <a:lnSpc>
                <a:spcPct val="110000"/>
              </a:lnSpc>
              <a:buFont typeface="Avenir Next LT Pro" panose="020B0504020202020204" pitchFamily="34" charset="0"/>
              <a:buChar char="+"/>
            </a:pPr>
            <a:endParaRPr lang="en-US" sz="2000" dirty="0">
              <a:solidFill>
                <a:srgbClr val="FFFFFF"/>
              </a:solidFill>
            </a:endParaRPr>
          </a:p>
        </p:txBody>
      </p:sp>
    </p:spTree>
    <p:extLst>
      <p:ext uri="{BB962C8B-B14F-4D97-AF65-F5344CB8AC3E}">
        <p14:creationId xmlns:p14="http://schemas.microsoft.com/office/powerpoint/2010/main" val="23981842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24CE-4677-4C8D-8E6D-BAE0C7F2457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16A3C7A-8C85-447B-9430-00C8FDDA3C98}"/>
              </a:ext>
            </a:extLst>
          </p:cNvPr>
          <p:cNvSpPr>
            <a:spLocks noGrp="1"/>
          </p:cNvSpPr>
          <p:nvPr>
            <p:ph idx="1"/>
          </p:nvPr>
        </p:nvSpPr>
        <p:spPr>
          <a:xfrm>
            <a:off x="711260" y="1745465"/>
            <a:ext cx="4156577" cy="4593828"/>
          </a:xfrm>
        </p:spPr>
        <p:txBody>
          <a:bodyPr/>
          <a:lstStyle/>
          <a:p>
            <a:r>
              <a:rPr lang="en-US" b="0" i="0" dirty="0">
                <a:solidFill>
                  <a:srgbClr val="000000"/>
                </a:solidFill>
                <a:effectLst/>
                <a:latin typeface="Merriweather" panose="00000500000000000000" pitchFamily="2" charset="0"/>
              </a:rPr>
              <a:t>Transaction</a:t>
            </a:r>
          </a:p>
          <a:p>
            <a:pPr marL="0" indent="0">
              <a:buNone/>
            </a:pPr>
            <a:r>
              <a:rPr lang="en-US" b="0" i="0" dirty="0">
                <a:solidFill>
                  <a:srgbClr val="000000"/>
                </a:solidFill>
                <a:effectLst/>
                <a:latin typeface="Merriweather" panose="00000500000000000000" pitchFamily="2" charset="0"/>
              </a:rPr>
              <a:t>Defines the pin level activity generated by agent (to drive to DUT through the driver) or the activity has to be observed by agent (Placeholder for the activity monitored by the monitor on DUT signals)</a:t>
            </a:r>
            <a:endParaRPr lang="en-US" dirty="0"/>
          </a:p>
        </p:txBody>
      </p:sp>
      <p:pic>
        <p:nvPicPr>
          <p:cNvPr id="5" name="Picture 4">
            <a:extLst>
              <a:ext uri="{FF2B5EF4-FFF2-40B4-BE49-F238E27FC236}">
                <a16:creationId xmlns:a16="http://schemas.microsoft.com/office/drawing/2014/main" id="{27E82AF6-1526-451B-96E7-197C590BC2D2}"/>
              </a:ext>
            </a:extLst>
          </p:cNvPr>
          <p:cNvPicPr>
            <a:picLocks noChangeAspect="1"/>
          </p:cNvPicPr>
          <p:nvPr/>
        </p:nvPicPr>
        <p:blipFill>
          <a:blip r:embed="rId2"/>
          <a:stretch>
            <a:fillRect/>
          </a:stretch>
        </p:blipFill>
        <p:spPr>
          <a:xfrm>
            <a:off x="6248399" y="1549488"/>
            <a:ext cx="4797645" cy="4789805"/>
          </a:xfrm>
          <a:prstGeom prst="rect">
            <a:avLst/>
          </a:prstGeom>
        </p:spPr>
      </p:pic>
      <p:sp>
        <p:nvSpPr>
          <p:cNvPr id="6" name="Title 1">
            <a:extLst>
              <a:ext uri="{FF2B5EF4-FFF2-40B4-BE49-F238E27FC236}">
                <a16:creationId xmlns:a16="http://schemas.microsoft.com/office/drawing/2014/main" id="{86DD2F6D-FB4C-4F12-891E-C7D00263BFC2}"/>
              </a:ext>
            </a:extLst>
          </p:cNvPr>
          <p:cNvSpPr txBox="1">
            <a:spLocks/>
          </p:cNvSpPr>
          <p:nvPr/>
        </p:nvSpPr>
        <p:spPr>
          <a:xfrm>
            <a:off x="549895" y="517354"/>
            <a:ext cx="10653578" cy="113225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t>SV Test Bench Components</a:t>
            </a:r>
          </a:p>
        </p:txBody>
      </p:sp>
    </p:spTree>
    <p:extLst>
      <p:ext uri="{BB962C8B-B14F-4D97-AF65-F5344CB8AC3E}">
        <p14:creationId xmlns:p14="http://schemas.microsoft.com/office/powerpoint/2010/main" val="1106732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EEE336-0585-4AE9-AE32-0E3F628B751B}"/>
              </a:ext>
            </a:extLst>
          </p:cNvPr>
          <p:cNvSpPr>
            <a:spLocks noGrp="1"/>
          </p:cNvSpPr>
          <p:nvPr>
            <p:ph idx="1"/>
          </p:nvPr>
        </p:nvSpPr>
        <p:spPr>
          <a:xfrm>
            <a:off x="612647" y="1715532"/>
            <a:ext cx="4622741" cy="4593828"/>
          </a:xfrm>
        </p:spPr>
        <p:txBody>
          <a:bodyPr/>
          <a:lstStyle/>
          <a:p>
            <a:r>
              <a:rPr lang="en-US" dirty="0"/>
              <a:t>Generator</a:t>
            </a:r>
          </a:p>
          <a:p>
            <a:pPr marL="0" indent="0">
              <a:buNone/>
            </a:pPr>
            <a:r>
              <a:rPr lang="en-US" b="0" i="0" dirty="0">
                <a:solidFill>
                  <a:srgbClr val="000000"/>
                </a:solidFill>
                <a:effectLst/>
                <a:latin typeface="Merriweather" panose="020B0604020202020204" pitchFamily="2" charset="0"/>
              </a:rPr>
              <a:t>Generates the stimulus (create and randomize the transaction class) and send it to Driver</a:t>
            </a:r>
            <a:endParaRPr lang="en-US" dirty="0"/>
          </a:p>
        </p:txBody>
      </p:sp>
      <p:pic>
        <p:nvPicPr>
          <p:cNvPr id="5" name="Picture 4">
            <a:extLst>
              <a:ext uri="{FF2B5EF4-FFF2-40B4-BE49-F238E27FC236}">
                <a16:creationId xmlns:a16="http://schemas.microsoft.com/office/drawing/2014/main" id="{87F6036E-4680-456B-8A82-3D74F17CE4E0}"/>
              </a:ext>
            </a:extLst>
          </p:cNvPr>
          <p:cNvPicPr>
            <a:picLocks noChangeAspect="1"/>
          </p:cNvPicPr>
          <p:nvPr/>
        </p:nvPicPr>
        <p:blipFill>
          <a:blip r:embed="rId2"/>
          <a:stretch>
            <a:fillRect/>
          </a:stretch>
        </p:blipFill>
        <p:spPr>
          <a:xfrm>
            <a:off x="6347011" y="1114769"/>
            <a:ext cx="4721206" cy="5620871"/>
          </a:xfrm>
          <a:prstGeom prst="rect">
            <a:avLst/>
          </a:prstGeom>
        </p:spPr>
      </p:pic>
      <p:sp>
        <p:nvSpPr>
          <p:cNvPr id="7" name="Title 6">
            <a:extLst>
              <a:ext uri="{FF2B5EF4-FFF2-40B4-BE49-F238E27FC236}">
                <a16:creationId xmlns:a16="http://schemas.microsoft.com/office/drawing/2014/main" id="{7EDF20C4-F3C9-4E44-9F66-9D89C934D3A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12900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AD0D-5837-4224-B60C-6C62CE444C9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62FCFE2-0F27-42D1-A559-ACD7B08BBF58}"/>
              </a:ext>
            </a:extLst>
          </p:cNvPr>
          <p:cNvSpPr>
            <a:spLocks noGrp="1"/>
          </p:cNvSpPr>
          <p:nvPr>
            <p:ph idx="1"/>
          </p:nvPr>
        </p:nvSpPr>
        <p:spPr>
          <a:xfrm>
            <a:off x="612648" y="1114769"/>
            <a:ext cx="4335871" cy="4593828"/>
          </a:xfrm>
        </p:spPr>
        <p:txBody>
          <a:bodyPr/>
          <a:lstStyle/>
          <a:p>
            <a:r>
              <a:rPr lang="en-US" dirty="0"/>
              <a:t>Driver</a:t>
            </a:r>
          </a:p>
          <a:p>
            <a:pPr marL="0" indent="0">
              <a:buNone/>
            </a:pPr>
            <a:r>
              <a:rPr lang="en-US" b="0" i="0" dirty="0">
                <a:solidFill>
                  <a:srgbClr val="000000"/>
                </a:solidFill>
                <a:effectLst/>
                <a:latin typeface="Merriweather" panose="00000500000000000000" pitchFamily="2" charset="0"/>
              </a:rPr>
              <a:t> Receives the stimulus (transaction) from a generator and drives the packet level data inside the transaction into pin level </a:t>
            </a:r>
            <a:endParaRPr lang="en-US" dirty="0"/>
          </a:p>
        </p:txBody>
      </p:sp>
      <p:pic>
        <p:nvPicPr>
          <p:cNvPr id="5" name="Picture 4">
            <a:extLst>
              <a:ext uri="{FF2B5EF4-FFF2-40B4-BE49-F238E27FC236}">
                <a16:creationId xmlns:a16="http://schemas.microsoft.com/office/drawing/2014/main" id="{67BB6DAB-8EFE-4BE5-B0EC-F07BB85DF8E4}"/>
              </a:ext>
            </a:extLst>
          </p:cNvPr>
          <p:cNvPicPr>
            <a:picLocks noChangeAspect="1"/>
          </p:cNvPicPr>
          <p:nvPr/>
        </p:nvPicPr>
        <p:blipFill>
          <a:blip r:embed="rId2"/>
          <a:stretch>
            <a:fillRect/>
          </a:stretch>
        </p:blipFill>
        <p:spPr>
          <a:xfrm>
            <a:off x="5235389" y="98612"/>
            <a:ext cx="6131857" cy="6526306"/>
          </a:xfrm>
          <a:prstGeom prst="rect">
            <a:avLst/>
          </a:prstGeom>
        </p:spPr>
      </p:pic>
    </p:spTree>
    <p:extLst>
      <p:ext uri="{BB962C8B-B14F-4D97-AF65-F5344CB8AC3E}">
        <p14:creationId xmlns:p14="http://schemas.microsoft.com/office/powerpoint/2010/main" val="514586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C99EB-91CB-4B8E-ADE1-2FBABB4C7BF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0E030D2-18CD-4737-8646-9B98557D8F3A}"/>
              </a:ext>
            </a:extLst>
          </p:cNvPr>
          <p:cNvSpPr>
            <a:spLocks noGrp="1"/>
          </p:cNvSpPr>
          <p:nvPr>
            <p:ph idx="1"/>
          </p:nvPr>
        </p:nvSpPr>
        <p:spPr>
          <a:xfrm>
            <a:off x="612648" y="548640"/>
            <a:ext cx="4416553" cy="4593828"/>
          </a:xfrm>
        </p:spPr>
        <p:txBody>
          <a:bodyPr/>
          <a:lstStyle/>
          <a:p>
            <a:r>
              <a:rPr lang="en-US" dirty="0"/>
              <a:t>Monitor</a:t>
            </a:r>
          </a:p>
          <a:p>
            <a:pPr marL="0" indent="0">
              <a:buNone/>
            </a:pPr>
            <a:r>
              <a:rPr lang="en-US" b="0" i="0" dirty="0">
                <a:solidFill>
                  <a:srgbClr val="000000"/>
                </a:solidFill>
                <a:effectLst/>
                <a:latin typeface="Merriweather" panose="00000500000000000000" pitchFamily="2" charset="0"/>
              </a:rPr>
              <a:t>Observes pin level activity on interface signals and converts into packet level which is sent to the components such as scoreboard</a:t>
            </a:r>
            <a:endParaRPr lang="en-US" dirty="0"/>
          </a:p>
        </p:txBody>
      </p:sp>
      <p:pic>
        <p:nvPicPr>
          <p:cNvPr id="5" name="Picture 4">
            <a:extLst>
              <a:ext uri="{FF2B5EF4-FFF2-40B4-BE49-F238E27FC236}">
                <a16:creationId xmlns:a16="http://schemas.microsoft.com/office/drawing/2014/main" id="{336F064B-BA87-4D17-A746-9206805E3D75}"/>
              </a:ext>
            </a:extLst>
          </p:cNvPr>
          <p:cNvPicPr>
            <a:picLocks noChangeAspect="1"/>
          </p:cNvPicPr>
          <p:nvPr/>
        </p:nvPicPr>
        <p:blipFill>
          <a:blip r:embed="rId2"/>
          <a:stretch>
            <a:fillRect/>
          </a:stretch>
        </p:blipFill>
        <p:spPr>
          <a:xfrm>
            <a:off x="5316071" y="385482"/>
            <a:ext cx="6033247" cy="6230471"/>
          </a:xfrm>
          <a:prstGeom prst="rect">
            <a:avLst/>
          </a:prstGeom>
        </p:spPr>
      </p:pic>
    </p:spTree>
    <p:extLst>
      <p:ext uri="{BB962C8B-B14F-4D97-AF65-F5344CB8AC3E}">
        <p14:creationId xmlns:p14="http://schemas.microsoft.com/office/powerpoint/2010/main" val="2027167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C0DF9-0336-4E26-8EE1-03A4F95BE92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6D61123-B84D-4C29-B5C9-528AC55AFE3F}"/>
              </a:ext>
            </a:extLst>
          </p:cNvPr>
          <p:cNvSpPr>
            <a:spLocks noGrp="1"/>
          </p:cNvSpPr>
          <p:nvPr>
            <p:ph idx="1"/>
          </p:nvPr>
        </p:nvSpPr>
        <p:spPr>
          <a:xfrm>
            <a:off x="612648" y="548640"/>
            <a:ext cx="4246224" cy="4593828"/>
          </a:xfrm>
        </p:spPr>
        <p:txBody>
          <a:bodyPr/>
          <a:lstStyle/>
          <a:p>
            <a:r>
              <a:rPr lang="en-US" dirty="0"/>
              <a:t>Scoreboard</a:t>
            </a:r>
          </a:p>
          <a:p>
            <a:pPr marL="0" indent="0">
              <a:buNone/>
            </a:pPr>
            <a:r>
              <a:rPr lang="en-US" b="0" i="0" dirty="0">
                <a:solidFill>
                  <a:srgbClr val="000000"/>
                </a:solidFill>
                <a:effectLst/>
                <a:latin typeface="Merriweather" panose="00000500000000000000" pitchFamily="2" charset="0"/>
              </a:rPr>
              <a:t>Receives data items from monitors and compares them with expected values.</a:t>
            </a:r>
            <a:br>
              <a:rPr lang="en-US" dirty="0"/>
            </a:br>
            <a:r>
              <a:rPr lang="en-US" b="0" i="0" dirty="0">
                <a:solidFill>
                  <a:srgbClr val="000000"/>
                </a:solidFill>
                <a:effectLst/>
                <a:latin typeface="Merriweather" panose="00000500000000000000" pitchFamily="2" charset="0"/>
              </a:rPr>
              <a:t>Expected values can be either golden reference values or generated from the reference model</a:t>
            </a:r>
            <a:endParaRPr lang="en-US" dirty="0"/>
          </a:p>
        </p:txBody>
      </p:sp>
      <p:pic>
        <p:nvPicPr>
          <p:cNvPr id="5" name="Picture 4">
            <a:extLst>
              <a:ext uri="{FF2B5EF4-FFF2-40B4-BE49-F238E27FC236}">
                <a16:creationId xmlns:a16="http://schemas.microsoft.com/office/drawing/2014/main" id="{BA00B88C-017D-449C-A25F-591C85E87A9E}"/>
              </a:ext>
            </a:extLst>
          </p:cNvPr>
          <p:cNvPicPr>
            <a:picLocks noChangeAspect="1"/>
          </p:cNvPicPr>
          <p:nvPr/>
        </p:nvPicPr>
        <p:blipFill>
          <a:blip r:embed="rId2"/>
          <a:stretch>
            <a:fillRect/>
          </a:stretch>
        </p:blipFill>
        <p:spPr>
          <a:xfrm>
            <a:off x="5199887" y="340659"/>
            <a:ext cx="6066339" cy="6266330"/>
          </a:xfrm>
          <a:prstGeom prst="rect">
            <a:avLst/>
          </a:prstGeom>
        </p:spPr>
      </p:pic>
    </p:spTree>
    <p:extLst>
      <p:ext uri="{BB962C8B-B14F-4D97-AF65-F5344CB8AC3E}">
        <p14:creationId xmlns:p14="http://schemas.microsoft.com/office/powerpoint/2010/main" val="2426032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7D46-2A36-4DFA-819A-CF44CA537B30}"/>
              </a:ext>
            </a:extLst>
          </p:cNvPr>
          <p:cNvSpPr>
            <a:spLocks noGrp="1"/>
          </p:cNvSpPr>
          <p:nvPr>
            <p:ph type="title"/>
          </p:nvPr>
        </p:nvSpPr>
        <p:spPr>
          <a:xfrm>
            <a:off x="531965" y="1032735"/>
            <a:ext cx="10653578" cy="1132258"/>
          </a:xfrm>
        </p:spPr>
        <p:txBody>
          <a:bodyPr/>
          <a:lstStyle/>
          <a:p>
            <a:endParaRPr lang="en-US" dirty="0"/>
          </a:p>
        </p:txBody>
      </p:sp>
      <p:sp>
        <p:nvSpPr>
          <p:cNvPr id="3" name="Content Placeholder 2">
            <a:extLst>
              <a:ext uri="{FF2B5EF4-FFF2-40B4-BE49-F238E27FC236}">
                <a16:creationId xmlns:a16="http://schemas.microsoft.com/office/drawing/2014/main" id="{CDCC2D6E-2DDC-4603-917B-3455A828D896}"/>
              </a:ext>
            </a:extLst>
          </p:cNvPr>
          <p:cNvSpPr>
            <a:spLocks noGrp="1"/>
          </p:cNvSpPr>
          <p:nvPr>
            <p:ph idx="1"/>
          </p:nvPr>
        </p:nvSpPr>
        <p:spPr>
          <a:xfrm>
            <a:off x="531965" y="1032735"/>
            <a:ext cx="3027023" cy="4593828"/>
          </a:xfrm>
        </p:spPr>
        <p:txBody>
          <a:bodyPr/>
          <a:lstStyle/>
          <a:p>
            <a:r>
              <a:rPr lang="en-US" b="1" dirty="0"/>
              <a:t>Coverage</a:t>
            </a:r>
          </a:p>
          <a:p>
            <a:pPr marL="0" indent="0">
              <a:buNone/>
            </a:pPr>
            <a:r>
              <a:rPr lang="en-US" b="1" dirty="0"/>
              <a:t>Coverage</a:t>
            </a:r>
            <a:r>
              <a:rPr lang="en-US" dirty="0"/>
              <a:t> refers to the process of measuring how much of your design or verification environment has been exercised by your tests. It is an important metric to determine the completeness and quality of your </a:t>
            </a:r>
            <a:r>
              <a:rPr lang="en-US" b="1" dirty="0"/>
              <a:t>verification process</a:t>
            </a:r>
            <a:r>
              <a:rPr lang="en-US" dirty="0"/>
              <a:t>.</a:t>
            </a:r>
          </a:p>
        </p:txBody>
      </p:sp>
      <p:pic>
        <p:nvPicPr>
          <p:cNvPr id="5" name="Picture 4">
            <a:extLst>
              <a:ext uri="{FF2B5EF4-FFF2-40B4-BE49-F238E27FC236}">
                <a16:creationId xmlns:a16="http://schemas.microsoft.com/office/drawing/2014/main" id="{BCAE74C7-5BED-4E42-A64B-6C931E3C5A86}"/>
              </a:ext>
            </a:extLst>
          </p:cNvPr>
          <p:cNvPicPr>
            <a:picLocks noChangeAspect="1"/>
          </p:cNvPicPr>
          <p:nvPr/>
        </p:nvPicPr>
        <p:blipFill>
          <a:blip r:embed="rId2"/>
          <a:stretch>
            <a:fillRect/>
          </a:stretch>
        </p:blipFill>
        <p:spPr>
          <a:xfrm>
            <a:off x="3720354" y="641194"/>
            <a:ext cx="4294093" cy="5668166"/>
          </a:xfrm>
          <a:prstGeom prst="rect">
            <a:avLst/>
          </a:prstGeom>
        </p:spPr>
      </p:pic>
      <p:pic>
        <p:nvPicPr>
          <p:cNvPr id="7" name="Picture 6">
            <a:extLst>
              <a:ext uri="{FF2B5EF4-FFF2-40B4-BE49-F238E27FC236}">
                <a16:creationId xmlns:a16="http://schemas.microsoft.com/office/drawing/2014/main" id="{5631C33E-0140-4E49-87CD-A40FFD1AE2C3}"/>
              </a:ext>
            </a:extLst>
          </p:cNvPr>
          <p:cNvPicPr>
            <a:picLocks noChangeAspect="1"/>
          </p:cNvPicPr>
          <p:nvPr/>
        </p:nvPicPr>
        <p:blipFill>
          <a:blip r:embed="rId3"/>
          <a:stretch>
            <a:fillRect/>
          </a:stretch>
        </p:blipFill>
        <p:spPr>
          <a:xfrm>
            <a:off x="8095130" y="793594"/>
            <a:ext cx="3674301" cy="5734850"/>
          </a:xfrm>
          <a:prstGeom prst="rect">
            <a:avLst/>
          </a:prstGeom>
        </p:spPr>
      </p:pic>
    </p:spTree>
    <p:extLst>
      <p:ext uri="{BB962C8B-B14F-4D97-AF65-F5344CB8AC3E}">
        <p14:creationId xmlns:p14="http://schemas.microsoft.com/office/powerpoint/2010/main" val="1552487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1AC4-305A-4A7D-9202-8CC183F2AC0E}"/>
              </a:ext>
            </a:extLst>
          </p:cNvPr>
          <p:cNvSpPr>
            <a:spLocks noGrp="1"/>
          </p:cNvSpPr>
          <p:nvPr>
            <p:ph type="title"/>
          </p:nvPr>
        </p:nvSpPr>
        <p:spPr>
          <a:xfrm>
            <a:off x="1392578" y="548640"/>
            <a:ext cx="10653578" cy="1132258"/>
          </a:xfrm>
        </p:spPr>
        <p:txBody>
          <a:bodyPr/>
          <a:lstStyle/>
          <a:p>
            <a:r>
              <a:rPr lang="en-US" dirty="0"/>
              <a:t>After Simulation our Coverage Percentage … </a:t>
            </a:r>
          </a:p>
        </p:txBody>
      </p:sp>
      <p:pic>
        <p:nvPicPr>
          <p:cNvPr id="7" name="Picture 6">
            <a:extLst>
              <a:ext uri="{FF2B5EF4-FFF2-40B4-BE49-F238E27FC236}">
                <a16:creationId xmlns:a16="http://schemas.microsoft.com/office/drawing/2014/main" id="{5FB638B8-B851-4369-B724-BDED3302C9CC}"/>
              </a:ext>
            </a:extLst>
          </p:cNvPr>
          <p:cNvPicPr>
            <a:picLocks noChangeAspect="1"/>
          </p:cNvPicPr>
          <p:nvPr/>
        </p:nvPicPr>
        <p:blipFill>
          <a:blip r:embed="rId2"/>
          <a:stretch>
            <a:fillRect/>
          </a:stretch>
        </p:blipFill>
        <p:spPr>
          <a:xfrm>
            <a:off x="3021106" y="1600216"/>
            <a:ext cx="6858000" cy="4397172"/>
          </a:xfrm>
          <a:prstGeom prst="rect">
            <a:avLst/>
          </a:prstGeom>
        </p:spPr>
      </p:pic>
    </p:spTree>
    <p:extLst>
      <p:ext uri="{BB962C8B-B14F-4D97-AF65-F5344CB8AC3E}">
        <p14:creationId xmlns:p14="http://schemas.microsoft.com/office/powerpoint/2010/main" val="1524797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software application&#10;&#10;AI-generated content may be incorrect.">
            <a:extLst>
              <a:ext uri="{FF2B5EF4-FFF2-40B4-BE49-F238E27FC236}">
                <a16:creationId xmlns:a16="http://schemas.microsoft.com/office/drawing/2014/main" id="{2EE38F8C-F8AB-2499-0BA3-BE24E3899748}"/>
              </a:ext>
            </a:extLst>
          </p:cNvPr>
          <p:cNvPicPr>
            <a:picLocks noChangeAspect="1"/>
          </p:cNvPicPr>
          <p:nvPr/>
        </p:nvPicPr>
        <p:blipFill>
          <a:blip r:embed="rId2">
            <a:extLst>
              <a:ext uri="{28A0092B-C50C-407E-A947-70E740481C1C}">
                <a14:useLocalDpi xmlns:a14="http://schemas.microsoft.com/office/drawing/2010/main" val="0"/>
              </a:ext>
            </a:extLst>
          </a:blip>
          <a:srcRect r="340"/>
          <a:stretch/>
        </p:blipFill>
        <p:spPr>
          <a:xfrm>
            <a:off x="5818632" y="-1"/>
            <a:ext cx="6373368" cy="6857999"/>
          </a:xfrm>
          <a:prstGeom prst="rect">
            <a:avLst/>
          </a:prstGeom>
        </p:spPr>
      </p:pic>
      <p:sp>
        <p:nvSpPr>
          <p:cNvPr id="2" name="Title 1">
            <a:extLst>
              <a:ext uri="{FF2B5EF4-FFF2-40B4-BE49-F238E27FC236}">
                <a16:creationId xmlns:a16="http://schemas.microsoft.com/office/drawing/2014/main" id="{4AAD63DF-76D5-491A-5AB0-115816297479}"/>
              </a:ext>
            </a:extLst>
          </p:cNvPr>
          <p:cNvSpPr>
            <a:spLocks noGrp="1"/>
          </p:cNvSpPr>
          <p:nvPr>
            <p:ph type="title"/>
          </p:nvPr>
        </p:nvSpPr>
        <p:spPr>
          <a:xfrm>
            <a:off x="614680" y="603504"/>
            <a:ext cx="4361688" cy="1527048"/>
          </a:xfrm>
        </p:spPr>
        <p:txBody>
          <a:bodyPr anchor="b">
            <a:normAutofit/>
          </a:bodyPr>
          <a:lstStyle/>
          <a:p>
            <a:r>
              <a:rPr lang="en-US" sz="3300"/>
              <a:t>UVM based Verification</a:t>
            </a:r>
            <a:br>
              <a:rPr lang="en-US" sz="3300"/>
            </a:br>
            <a:endParaRPr lang="en-US" sz="3300"/>
          </a:p>
        </p:txBody>
      </p:sp>
      <p:sp>
        <p:nvSpPr>
          <p:cNvPr id="3" name="Content Placeholder 2">
            <a:extLst>
              <a:ext uri="{FF2B5EF4-FFF2-40B4-BE49-F238E27FC236}">
                <a16:creationId xmlns:a16="http://schemas.microsoft.com/office/drawing/2014/main" id="{325343ED-BBAE-0130-9313-B9C3237914A2}"/>
              </a:ext>
            </a:extLst>
          </p:cNvPr>
          <p:cNvSpPr>
            <a:spLocks noGrp="1"/>
          </p:cNvSpPr>
          <p:nvPr>
            <p:ph idx="1"/>
          </p:nvPr>
        </p:nvSpPr>
        <p:spPr>
          <a:xfrm>
            <a:off x="614679" y="2212848"/>
            <a:ext cx="4361688" cy="4096512"/>
          </a:xfrm>
        </p:spPr>
        <p:txBody>
          <a:bodyPr>
            <a:normAutofit/>
          </a:bodyPr>
          <a:lstStyle/>
          <a:p>
            <a:r>
              <a:rPr lang="en-US" sz="1800"/>
              <a:t>The Universal Verification Methodology (UVM) provides a standardized approach for verification, focusing on the creation of reusable verification components and environments. The following outlines the verification process using UVM.</a:t>
            </a:r>
          </a:p>
          <a:p>
            <a:pPr marL="0" indent="0">
              <a:buNone/>
            </a:pPr>
            <a:r>
              <a:rPr lang="en-US" sz="1800"/>
              <a:t>                                             </a:t>
            </a:r>
          </a:p>
        </p:txBody>
      </p:sp>
    </p:spTree>
    <p:extLst>
      <p:ext uri="{BB962C8B-B14F-4D97-AF65-F5344CB8AC3E}">
        <p14:creationId xmlns:p14="http://schemas.microsoft.com/office/powerpoint/2010/main" val="527558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88C38-32CF-5C2B-3DE2-6BBD398FFC30}"/>
              </a:ext>
            </a:extLst>
          </p:cNvPr>
          <p:cNvSpPr>
            <a:spLocks noGrp="1"/>
          </p:cNvSpPr>
          <p:nvPr>
            <p:ph type="title"/>
          </p:nvPr>
        </p:nvSpPr>
        <p:spPr>
          <a:xfrm>
            <a:off x="609602" y="1252010"/>
            <a:ext cx="3317822" cy="4572000"/>
          </a:xfrm>
        </p:spPr>
        <p:txBody>
          <a:bodyPr anchor="t">
            <a:normAutofit/>
          </a:bodyPr>
          <a:lstStyle/>
          <a:p>
            <a:r>
              <a:rPr lang="en-US" dirty="0"/>
              <a:t>UVM Based Verification</a:t>
            </a:r>
            <a:br>
              <a:rPr lang="en-US" dirty="0"/>
            </a:br>
            <a:endParaRPr lang="en-US" dirty="0"/>
          </a:p>
        </p:txBody>
      </p:sp>
      <p:graphicFrame>
        <p:nvGraphicFramePr>
          <p:cNvPr id="5" name="Content Placeholder 2">
            <a:extLst>
              <a:ext uri="{FF2B5EF4-FFF2-40B4-BE49-F238E27FC236}">
                <a16:creationId xmlns:a16="http://schemas.microsoft.com/office/drawing/2014/main" id="{60347064-1633-701B-8C7D-50B91B721F6D}"/>
              </a:ext>
            </a:extLst>
          </p:cNvPr>
          <p:cNvGraphicFramePr>
            <a:graphicFrameLocks noGrp="1"/>
          </p:cNvGraphicFramePr>
          <p:nvPr>
            <p:ph idx="1"/>
            <p:extLst>
              <p:ext uri="{D42A27DB-BD31-4B8C-83A1-F6EECF244321}">
                <p14:modId xmlns:p14="http://schemas.microsoft.com/office/powerpoint/2010/main" val="1361647958"/>
              </p:ext>
            </p:extLst>
          </p:nvPr>
        </p:nvGraphicFramePr>
        <p:xfrm>
          <a:off x="3657600" y="1252010"/>
          <a:ext cx="7888941"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1543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3A59-E986-C0F4-71A1-17749AC8E4BD}"/>
              </a:ext>
            </a:extLst>
          </p:cNvPr>
          <p:cNvSpPr>
            <a:spLocks noGrp="1"/>
          </p:cNvSpPr>
          <p:nvPr>
            <p:ph type="title"/>
          </p:nvPr>
        </p:nvSpPr>
        <p:spPr/>
        <p:txBody>
          <a:bodyPr/>
          <a:lstStyle/>
          <a:p>
            <a:r>
              <a:rPr lang="en-US" dirty="0"/>
              <a:t>UVM-Based Verification Process</a:t>
            </a:r>
            <a:br>
              <a:rPr lang="en-US" dirty="0"/>
            </a:br>
            <a:endParaRPr lang="en-US" dirty="0"/>
          </a:p>
        </p:txBody>
      </p:sp>
      <p:sp>
        <p:nvSpPr>
          <p:cNvPr id="3" name="Content Placeholder 2">
            <a:extLst>
              <a:ext uri="{FF2B5EF4-FFF2-40B4-BE49-F238E27FC236}">
                <a16:creationId xmlns:a16="http://schemas.microsoft.com/office/drawing/2014/main" id="{C43B5C85-9FFA-6EEB-A31A-2382A1E07D68}"/>
              </a:ext>
            </a:extLst>
          </p:cNvPr>
          <p:cNvSpPr>
            <a:spLocks noGrp="1"/>
          </p:cNvSpPr>
          <p:nvPr>
            <p:ph idx="1"/>
          </p:nvPr>
        </p:nvSpPr>
        <p:spPr/>
        <p:txBody>
          <a:bodyPr>
            <a:normAutofit fontScale="70000" lnSpcReduction="20000"/>
          </a:bodyPr>
          <a:lstStyle/>
          <a:p>
            <a:pPr marL="0" indent="0">
              <a:buNone/>
            </a:pPr>
            <a:r>
              <a:rPr lang="en-US" b="1"/>
              <a:t>Defining UVM Components:</a:t>
            </a:r>
          </a:p>
          <a:p>
            <a:r>
              <a:rPr lang="en-US"/>
              <a:t>Agents: Comprise the driver, monitor, and sequencer for a specific interface.</a:t>
            </a:r>
          </a:p>
          <a:p>
            <a:r>
              <a:rPr lang="en-US"/>
              <a:t>Environment: Includes multiple agents along with additional verification components.</a:t>
            </a:r>
          </a:p>
          <a:p>
            <a:r>
              <a:rPr lang="en-US"/>
              <a:t>Sequences and Sequence Items: Define the transactions and their execution order.</a:t>
            </a:r>
          </a:p>
          <a:p>
            <a:r>
              <a:rPr lang="en-US"/>
              <a:t>Scoreboard: Verifies the correctness of the DUT by comparing the expected and actual results.</a:t>
            </a:r>
          </a:p>
          <a:p>
            <a:pPr marL="0" indent="0">
              <a:buNone/>
            </a:pPr>
            <a:r>
              <a:rPr lang="en-US" b="1"/>
              <a:t>Creating the UVM Testbench:</a:t>
            </a:r>
          </a:p>
          <a:p>
            <a:r>
              <a:rPr lang="en-US"/>
              <a:t>Instantiate the DUT and connect it to the UVM environment via virtual interfaces.</a:t>
            </a:r>
          </a:p>
          <a:p>
            <a:r>
              <a:rPr lang="en-US"/>
              <a:t>Configure UVM components using uvm_config_db.</a:t>
            </a:r>
          </a:p>
          <a:p>
            <a:pPr marL="0" indent="0">
              <a:buNone/>
            </a:pPr>
            <a:r>
              <a:rPr lang="en-US" b="1"/>
              <a:t>Writing Tests:</a:t>
            </a:r>
          </a:p>
          <a:p>
            <a:r>
              <a:rPr lang="en-US"/>
              <a:t>Develop tests to set up and execute various sequences on the DUT.</a:t>
            </a:r>
            <a:endParaRPr lang="en-US" b="1"/>
          </a:p>
          <a:p>
            <a:pPr marL="0" indent="0">
              <a:buNone/>
            </a:pPr>
            <a:r>
              <a:rPr lang="en-US" b="1"/>
              <a:t>Running Simulations and Analyzing Results:</a:t>
            </a:r>
          </a:p>
          <a:p>
            <a:r>
              <a:rPr lang="en-US"/>
              <a:t>Run simulations using UVM runtime phases.</a:t>
            </a:r>
          </a:p>
          <a:p>
            <a:r>
              <a:rPr lang="en-US"/>
              <a:t>Analyze coverage and functional results to ensure thorough verification.</a:t>
            </a:r>
          </a:p>
          <a:p>
            <a:pPr marL="0" indent="0">
              <a:buNone/>
            </a:pPr>
            <a:endParaRPr lang="en-US" dirty="0"/>
          </a:p>
        </p:txBody>
      </p:sp>
    </p:spTree>
    <p:extLst>
      <p:ext uri="{BB962C8B-B14F-4D97-AF65-F5344CB8AC3E}">
        <p14:creationId xmlns:p14="http://schemas.microsoft.com/office/powerpoint/2010/main" val="1426369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People at the meeting desk">
            <a:extLst>
              <a:ext uri="{FF2B5EF4-FFF2-40B4-BE49-F238E27FC236}">
                <a16:creationId xmlns:a16="http://schemas.microsoft.com/office/drawing/2014/main" id="{F456A70F-10A8-FF49-CCFE-C0CC76CA9F06}"/>
              </a:ext>
            </a:extLst>
          </p:cNvPr>
          <p:cNvPicPr>
            <a:picLocks noChangeAspect="1"/>
          </p:cNvPicPr>
          <p:nvPr/>
        </p:nvPicPr>
        <p:blipFill>
          <a:blip r:embed="rId2"/>
          <a:srcRect l="25423" r="34827"/>
          <a:stretch/>
        </p:blipFill>
        <p:spPr>
          <a:xfrm>
            <a:off x="7345680" y="10"/>
            <a:ext cx="4846320" cy="6857990"/>
          </a:xfrm>
          <a:prstGeom prst="rect">
            <a:avLst/>
          </a:prstGeom>
        </p:spPr>
      </p:pic>
      <p:sp>
        <p:nvSpPr>
          <p:cNvPr id="2" name="Title 1">
            <a:extLst>
              <a:ext uri="{FF2B5EF4-FFF2-40B4-BE49-F238E27FC236}">
                <a16:creationId xmlns:a16="http://schemas.microsoft.com/office/drawing/2014/main" id="{C89DBE6E-C7EA-E4BD-7C23-29DFC7D29675}"/>
              </a:ext>
            </a:extLst>
          </p:cNvPr>
          <p:cNvSpPr>
            <a:spLocks noGrp="1"/>
          </p:cNvSpPr>
          <p:nvPr>
            <p:ph type="title"/>
          </p:nvPr>
        </p:nvSpPr>
        <p:spPr>
          <a:xfrm>
            <a:off x="612648" y="600075"/>
            <a:ext cx="6035040" cy="1529932"/>
          </a:xfrm>
        </p:spPr>
        <p:txBody>
          <a:bodyPr anchor="b">
            <a:normAutofit/>
          </a:bodyPr>
          <a:lstStyle/>
          <a:p>
            <a:r>
              <a:rPr lang="en-US" dirty="0"/>
              <a:t>Agenda</a:t>
            </a:r>
          </a:p>
        </p:txBody>
      </p:sp>
      <p:sp>
        <p:nvSpPr>
          <p:cNvPr id="3" name="Content Placeholder 2">
            <a:extLst>
              <a:ext uri="{FF2B5EF4-FFF2-40B4-BE49-F238E27FC236}">
                <a16:creationId xmlns:a16="http://schemas.microsoft.com/office/drawing/2014/main" id="{FAEDF2F3-8FC7-F833-3A64-51FC920DAA45}"/>
              </a:ext>
            </a:extLst>
          </p:cNvPr>
          <p:cNvSpPr>
            <a:spLocks noGrp="1"/>
          </p:cNvSpPr>
          <p:nvPr>
            <p:ph idx="1"/>
          </p:nvPr>
        </p:nvSpPr>
        <p:spPr>
          <a:xfrm>
            <a:off x="612648" y="2212848"/>
            <a:ext cx="6035040" cy="4096512"/>
          </a:xfrm>
        </p:spPr>
        <p:txBody>
          <a:bodyPr>
            <a:normAutofit/>
          </a:bodyPr>
          <a:lstStyle/>
          <a:p>
            <a:r>
              <a:rPr lang="en-US" sz="1800" dirty="0"/>
              <a:t>Introductions of Team </a:t>
            </a:r>
            <a:r>
              <a:rPr lang="en-US" sz="1800" dirty="0" err="1"/>
              <a:t>Memeber</a:t>
            </a:r>
            <a:endParaRPr lang="en-US" sz="1800" dirty="0"/>
          </a:p>
          <a:p>
            <a:r>
              <a:rPr lang="en-US" sz="1800" dirty="0"/>
              <a:t>Overview of the Project</a:t>
            </a:r>
          </a:p>
          <a:p>
            <a:r>
              <a:rPr lang="en-US" sz="1800" dirty="0"/>
              <a:t>Design Implementation</a:t>
            </a:r>
          </a:p>
          <a:p>
            <a:r>
              <a:rPr lang="en-US" sz="1800" dirty="0"/>
              <a:t>Class based Verification</a:t>
            </a:r>
          </a:p>
          <a:p>
            <a:r>
              <a:rPr lang="en-US" sz="1800" dirty="0"/>
              <a:t>UVM based Verification</a:t>
            </a:r>
          </a:p>
          <a:p>
            <a:r>
              <a:rPr lang="en-US" sz="1800" dirty="0"/>
              <a:t>Key Challenges and Lessons Learned</a:t>
            </a:r>
          </a:p>
          <a:p>
            <a:r>
              <a:rPr lang="en-US" sz="1800" dirty="0"/>
              <a:t>Project Demonstration</a:t>
            </a:r>
          </a:p>
          <a:p>
            <a:r>
              <a:rPr lang="en-US" sz="1800" dirty="0"/>
              <a:t>Q&amp;A Session</a:t>
            </a:r>
          </a:p>
          <a:p>
            <a:pPr marL="0" indent="0">
              <a:buNone/>
            </a:pPr>
            <a:endParaRPr lang="en-US" sz="1800" dirty="0"/>
          </a:p>
          <a:p>
            <a:endParaRPr lang="en-US" sz="1800" dirty="0"/>
          </a:p>
        </p:txBody>
      </p:sp>
    </p:spTree>
    <p:extLst>
      <p:ext uri="{BB962C8B-B14F-4D97-AF65-F5344CB8AC3E}">
        <p14:creationId xmlns:p14="http://schemas.microsoft.com/office/powerpoint/2010/main" val="594115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6D3831-4BE3-26DE-27FB-235555E6A1DE}"/>
              </a:ext>
            </a:extLst>
          </p:cNvPr>
          <p:cNvPicPr>
            <a:picLocks noChangeAspect="1"/>
          </p:cNvPicPr>
          <p:nvPr/>
        </p:nvPicPr>
        <p:blipFill>
          <a:blip r:embed="rId2"/>
          <a:srcRect l="23583" r="26420" b="-1"/>
          <a:stretch/>
        </p:blipFill>
        <p:spPr>
          <a:xfrm>
            <a:off x="7345680" y="10"/>
            <a:ext cx="4846320" cy="6857990"/>
          </a:xfrm>
          <a:prstGeom prst="rect">
            <a:avLst/>
          </a:prstGeom>
        </p:spPr>
      </p:pic>
      <p:sp>
        <p:nvSpPr>
          <p:cNvPr id="2" name="Title 1">
            <a:extLst>
              <a:ext uri="{FF2B5EF4-FFF2-40B4-BE49-F238E27FC236}">
                <a16:creationId xmlns:a16="http://schemas.microsoft.com/office/drawing/2014/main" id="{A0EF6E62-D64D-286F-CE5C-CF402FE754C8}"/>
              </a:ext>
            </a:extLst>
          </p:cNvPr>
          <p:cNvSpPr>
            <a:spLocks noGrp="1"/>
          </p:cNvSpPr>
          <p:nvPr>
            <p:ph type="title"/>
          </p:nvPr>
        </p:nvSpPr>
        <p:spPr>
          <a:xfrm>
            <a:off x="612648" y="600075"/>
            <a:ext cx="7047326" cy="374286"/>
          </a:xfrm>
        </p:spPr>
        <p:txBody>
          <a:bodyPr anchor="b">
            <a:normAutofit fontScale="90000"/>
          </a:bodyPr>
          <a:lstStyle/>
          <a:p>
            <a:r>
              <a:rPr lang="en-US" dirty="0"/>
              <a:t>UVM-Based Verification Process</a:t>
            </a:r>
          </a:p>
        </p:txBody>
      </p:sp>
      <p:sp>
        <p:nvSpPr>
          <p:cNvPr id="3" name="Content Placeholder 2">
            <a:extLst>
              <a:ext uri="{FF2B5EF4-FFF2-40B4-BE49-F238E27FC236}">
                <a16:creationId xmlns:a16="http://schemas.microsoft.com/office/drawing/2014/main" id="{83C7DF81-87AD-35BE-EF4E-82BC884C532E}"/>
              </a:ext>
            </a:extLst>
          </p:cNvPr>
          <p:cNvSpPr>
            <a:spLocks noGrp="1"/>
          </p:cNvSpPr>
          <p:nvPr>
            <p:ph idx="1"/>
          </p:nvPr>
        </p:nvSpPr>
        <p:spPr>
          <a:xfrm>
            <a:off x="612648" y="1349115"/>
            <a:ext cx="6035040" cy="4960245"/>
          </a:xfrm>
        </p:spPr>
        <p:txBody>
          <a:bodyPr>
            <a:normAutofit/>
          </a:bodyPr>
          <a:lstStyle/>
          <a:p>
            <a:pPr marL="0" indent="0">
              <a:lnSpc>
                <a:spcPct val="110000"/>
              </a:lnSpc>
              <a:buNone/>
            </a:pPr>
            <a:r>
              <a:rPr lang="en-US" sz="1300" b="1" dirty="0"/>
              <a:t>Writing Test Sequences:</a:t>
            </a:r>
          </a:p>
          <a:p>
            <a:pPr>
              <a:lnSpc>
                <a:spcPct val="110000"/>
              </a:lnSpc>
            </a:pPr>
            <a:r>
              <a:rPr lang="en-US" sz="1300" dirty="0"/>
              <a:t>Sequence Class: Defines a sequence of transactions to be executed on the DUT. These sequences can be randomized to explore different scenarios.</a:t>
            </a:r>
          </a:p>
          <a:p>
            <a:pPr>
              <a:lnSpc>
                <a:spcPct val="110000"/>
              </a:lnSpc>
            </a:pPr>
            <a:endParaRPr lang="en-US" sz="1300" dirty="0"/>
          </a:p>
          <a:p>
            <a:pPr marL="0" indent="0">
              <a:lnSpc>
                <a:spcPct val="110000"/>
              </a:lnSpc>
              <a:buNone/>
            </a:pPr>
            <a:r>
              <a:rPr lang="en-US" sz="1300" b="1" dirty="0"/>
              <a:t>Connecting Components:</a:t>
            </a:r>
          </a:p>
          <a:p>
            <a:pPr>
              <a:lnSpc>
                <a:spcPct val="110000"/>
              </a:lnSpc>
            </a:pPr>
            <a:r>
              <a:rPr lang="en-US" sz="1300" dirty="0"/>
              <a:t>Components like the driver, monitor, and scoreboard are linked via TLM (Transaction-Level Modeling) ports and exports, allowing for seamless transaction communication between them.</a:t>
            </a:r>
          </a:p>
          <a:p>
            <a:pPr>
              <a:lnSpc>
                <a:spcPct val="110000"/>
              </a:lnSpc>
            </a:pPr>
            <a:endParaRPr lang="en-US" sz="1300" dirty="0"/>
          </a:p>
          <a:p>
            <a:pPr marL="0" indent="0">
              <a:lnSpc>
                <a:spcPct val="110000"/>
              </a:lnSpc>
              <a:buNone/>
            </a:pPr>
            <a:r>
              <a:rPr lang="en-US" sz="1300" b="1" dirty="0"/>
              <a:t>Running Simulations:</a:t>
            </a:r>
          </a:p>
          <a:p>
            <a:pPr>
              <a:lnSpc>
                <a:spcPct val="110000"/>
              </a:lnSpc>
            </a:pPr>
            <a:r>
              <a:rPr lang="en-US" sz="1300" dirty="0"/>
              <a:t> Simulations are performed using the testbench, and the results are analyzed to ensure the DUT functions correctly under various conditions.</a:t>
            </a:r>
          </a:p>
        </p:txBody>
      </p:sp>
    </p:spTree>
    <p:extLst>
      <p:ext uri="{BB962C8B-B14F-4D97-AF65-F5344CB8AC3E}">
        <p14:creationId xmlns:p14="http://schemas.microsoft.com/office/powerpoint/2010/main" val="424129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ACA5-4677-41E1-B5E8-0977E395F850}"/>
              </a:ext>
            </a:extLst>
          </p:cNvPr>
          <p:cNvSpPr>
            <a:spLocks noGrp="1"/>
          </p:cNvSpPr>
          <p:nvPr>
            <p:ph type="title"/>
          </p:nvPr>
        </p:nvSpPr>
        <p:spPr/>
        <p:txBody>
          <a:bodyPr/>
          <a:lstStyle/>
          <a:p>
            <a:r>
              <a:rPr lang="en-US" dirty="0"/>
              <a:t>UVM Environment we build..</a:t>
            </a:r>
          </a:p>
        </p:txBody>
      </p:sp>
      <p:pic>
        <p:nvPicPr>
          <p:cNvPr id="5" name="Content Placeholder 4">
            <a:extLst>
              <a:ext uri="{FF2B5EF4-FFF2-40B4-BE49-F238E27FC236}">
                <a16:creationId xmlns:a16="http://schemas.microsoft.com/office/drawing/2014/main" id="{08591DE6-4474-4C7D-87B8-FCC3148721F9}"/>
              </a:ext>
            </a:extLst>
          </p:cNvPr>
          <p:cNvPicPr>
            <a:picLocks noGrp="1" noChangeAspect="1"/>
          </p:cNvPicPr>
          <p:nvPr>
            <p:ph idx="1"/>
          </p:nvPr>
        </p:nvPicPr>
        <p:blipFill>
          <a:blip r:embed="rId2"/>
          <a:stretch>
            <a:fillRect/>
          </a:stretch>
        </p:blipFill>
        <p:spPr>
          <a:xfrm>
            <a:off x="3505200" y="1680898"/>
            <a:ext cx="5056094" cy="4271667"/>
          </a:xfrm>
        </p:spPr>
      </p:pic>
      <p:sp>
        <p:nvSpPr>
          <p:cNvPr id="6" name="TextBox 5">
            <a:extLst>
              <a:ext uri="{FF2B5EF4-FFF2-40B4-BE49-F238E27FC236}">
                <a16:creationId xmlns:a16="http://schemas.microsoft.com/office/drawing/2014/main" id="{FA56A491-683B-4420-BDE0-0CC25A5D5DEA}"/>
              </a:ext>
            </a:extLst>
          </p:cNvPr>
          <p:cNvSpPr txBox="1"/>
          <p:nvPr/>
        </p:nvSpPr>
        <p:spPr>
          <a:xfrm>
            <a:off x="4222376" y="6124694"/>
            <a:ext cx="4061012" cy="369332"/>
          </a:xfrm>
          <a:prstGeom prst="rect">
            <a:avLst/>
          </a:prstGeom>
          <a:noFill/>
        </p:spPr>
        <p:txBody>
          <a:bodyPr wrap="square" rtlCol="0">
            <a:spAutoFit/>
          </a:bodyPr>
          <a:lstStyle/>
          <a:p>
            <a:r>
              <a:rPr lang="en-US" dirty="0"/>
              <a:t>Topology of our UVM environment</a:t>
            </a:r>
          </a:p>
        </p:txBody>
      </p:sp>
    </p:spTree>
    <p:extLst>
      <p:ext uri="{BB962C8B-B14F-4D97-AF65-F5344CB8AC3E}">
        <p14:creationId xmlns:p14="http://schemas.microsoft.com/office/powerpoint/2010/main" val="2585227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54DC-29F6-4C41-87E9-7AF36ED1F8D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2E064F9-8D01-404F-AE94-DB749D32C8D8}"/>
              </a:ext>
            </a:extLst>
          </p:cNvPr>
          <p:cNvSpPr>
            <a:spLocks noGrp="1"/>
          </p:cNvSpPr>
          <p:nvPr>
            <p:ph idx="1"/>
          </p:nvPr>
        </p:nvSpPr>
        <p:spPr>
          <a:xfrm>
            <a:off x="612647" y="1715532"/>
            <a:ext cx="3546977" cy="4593828"/>
          </a:xfrm>
        </p:spPr>
        <p:txBody>
          <a:bodyPr/>
          <a:lstStyle/>
          <a:p>
            <a:pPr marL="0" indent="0">
              <a:lnSpc>
                <a:spcPct val="110000"/>
              </a:lnSpc>
              <a:buNone/>
            </a:pPr>
            <a:r>
              <a:rPr lang="en-US" sz="2000" dirty="0"/>
              <a:t>Agent</a:t>
            </a:r>
          </a:p>
          <a:p>
            <a:pPr marL="0" indent="0">
              <a:lnSpc>
                <a:spcPct val="110000"/>
              </a:lnSpc>
              <a:buNone/>
            </a:pPr>
            <a:r>
              <a:rPr lang="en-US" sz="2000" dirty="0"/>
              <a:t>It generally consists of a driver, monitor, and sequencer. During the build phase, the `create` method for the sequencer, driver, and monitor is implemented using factory registration methods from the `</a:t>
            </a:r>
            <a:r>
              <a:rPr lang="en-US" sz="2000" dirty="0" err="1"/>
              <a:t>uvm_object</a:t>
            </a:r>
            <a:r>
              <a:rPr lang="en-US" sz="2000" dirty="0"/>
              <a:t>` class</a:t>
            </a:r>
            <a:endParaRPr lang="en-US" dirty="0"/>
          </a:p>
        </p:txBody>
      </p:sp>
      <p:pic>
        <p:nvPicPr>
          <p:cNvPr id="5" name="Picture 4">
            <a:extLst>
              <a:ext uri="{FF2B5EF4-FFF2-40B4-BE49-F238E27FC236}">
                <a16:creationId xmlns:a16="http://schemas.microsoft.com/office/drawing/2014/main" id="{A5FB4CD4-155A-4882-9037-740669E4695C}"/>
              </a:ext>
            </a:extLst>
          </p:cNvPr>
          <p:cNvPicPr>
            <a:picLocks noChangeAspect="1"/>
          </p:cNvPicPr>
          <p:nvPr/>
        </p:nvPicPr>
        <p:blipFill>
          <a:blip r:embed="rId2"/>
          <a:stretch>
            <a:fillRect/>
          </a:stretch>
        </p:blipFill>
        <p:spPr>
          <a:xfrm>
            <a:off x="5109882" y="1550894"/>
            <a:ext cx="5844989" cy="4758465"/>
          </a:xfrm>
          <a:prstGeom prst="rect">
            <a:avLst/>
          </a:prstGeom>
        </p:spPr>
      </p:pic>
      <p:sp>
        <p:nvSpPr>
          <p:cNvPr id="6" name="Title 1">
            <a:extLst>
              <a:ext uri="{FF2B5EF4-FFF2-40B4-BE49-F238E27FC236}">
                <a16:creationId xmlns:a16="http://schemas.microsoft.com/office/drawing/2014/main" id="{3471EBF4-6855-4F2F-AFEB-2A71E8D9E47A}"/>
              </a:ext>
            </a:extLst>
          </p:cNvPr>
          <p:cNvSpPr txBox="1">
            <a:spLocks/>
          </p:cNvSpPr>
          <p:nvPr/>
        </p:nvSpPr>
        <p:spPr>
          <a:xfrm>
            <a:off x="612647" y="583273"/>
            <a:ext cx="6140824" cy="1132259"/>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300" dirty="0"/>
              <a:t>UVM </a:t>
            </a:r>
            <a:r>
              <a:rPr lang="en-US" sz="3300" dirty="0" err="1"/>
              <a:t>TestBench</a:t>
            </a:r>
            <a:r>
              <a:rPr lang="en-US" sz="3300" dirty="0"/>
              <a:t> Components</a:t>
            </a:r>
            <a:br>
              <a:rPr lang="en-US" sz="3300" dirty="0"/>
            </a:br>
            <a:endParaRPr lang="en-US" sz="3300" dirty="0"/>
          </a:p>
        </p:txBody>
      </p:sp>
    </p:spTree>
    <p:extLst>
      <p:ext uri="{BB962C8B-B14F-4D97-AF65-F5344CB8AC3E}">
        <p14:creationId xmlns:p14="http://schemas.microsoft.com/office/powerpoint/2010/main" val="2485347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B61FEBE-B024-E867-ADF8-B65D117A2E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C7CAF7-3ECA-32F9-A604-BDDCF869A2C0}"/>
              </a:ext>
            </a:extLst>
          </p:cNvPr>
          <p:cNvSpPr>
            <a:spLocks noGrp="1"/>
          </p:cNvSpPr>
          <p:nvPr>
            <p:ph idx="1"/>
          </p:nvPr>
        </p:nvSpPr>
        <p:spPr>
          <a:xfrm>
            <a:off x="600133" y="851647"/>
            <a:ext cx="5953569" cy="4616824"/>
          </a:xfrm>
        </p:spPr>
        <p:txBody>
          <a:bodyPr numCol="1">
            <a:normAutofit/>
          </a:bodyPr>
          <a:lstStyle/>
          <a:p>
            <a:pPr marL="0" indent="0">
              <a:lnSpc>
                <a:spcPct val="110000"/>
              </a:lnSpc>
              <a:buNone/>
            </a:pPr>
            <a:r>
              <a:rPr lang="en-US" sz="1500" b="1" dirty="0"/>
              <a:t>Sequence Item </a:t>
            </a:r>
          </a:p>
          <a:p>
            <a:pPr marL="0" indent="0">
              <a:lnSpc>
                <a:spcPct val="110000"/>
              </a:lnSpc>
              <a:buNone/>
            </a:pPr>
            <a:r>
              <a:rPr lang="en-US" sz="1500" dirty="0"/>
              <a:t>In UVM, the Sequence is responsible for randomizing all inputs, which are then passed through the sequencer to the driver.</a:t>
            </a:r>
          </a:p>
          <a:p>
            <a:pPr marL="0" indent="0">
              <a:lnSpc>
                <a:spcPct val="110000"/>
              </a:lnSpc>
              <a:buNone/>
            </a:pPr>
            <a:r>
              <a:rPr lang="en-US" sz="1500" dirty="0"/>
              <a:t>During this process, constraints are applied to the read enable and write enable signals.</a:t>
            </a:r>
          </a:p>
          <a:p>
            <a:pPr marL="0" indent="0">
              <a:lnSpc>
                <a:spcPct val="110000"/>
              </a:lnSpc>
              <a:buNone/>
            </a:pPr>
            <a:endParaRPr lang="en-US" sz="1500" dirty="0"/>
          </a:p>
          <a:p>
            <a:pPr marL="0" indent="0">
              <a:lnSpc>
                <a:spcPct val="110000"/>
              </a:lnSpc>
              <a:buNone/>
            </a:pPr>
            <a:r>
              <a:rPr lang="en-US" sz="1500" b="1" dirty="0"/>
              <a:t>Sequencer</a:t>
            </a:r>
          </a:p>
          <a:p>
            <a:pPr marL="0" indent="0">
              <a:lnSpc>
                <a:spcPct val="110000"/>
              </a:lnSpc>
              <a:buNone/>
            </a:pPr>
            <a:r>
              <a:rPr lang="en-US" sz="1500" dirty="0"/>
              <a:t>The sequencer handles the creation and ordering of stimulus transactions. </a:t>
            </a:r>
          </a:p>
          <a:p>
            <a:pPr marL="0" indent="0">
              <a:lnSpc>
                <a:spcPct val="110000"/>
              </a:lnSpc>
              <a:buNone/>
            </a:pPr>
            <a:r>
              <a:rPr lang="en-US" sz="1500" dirty="0"/>
              <a:t>In UVM, the build and connect phases are used within the sequencer to establish a connection with the driver and transfer items from the sequencer to the driver.</a:t>
            </a:r>
          </a:p>
          <a:p>
            <a:pPr marL="0" indent="0">
              <a:lnSpc>
                <a:spcPct val="110000"/>
              </a:lnSpc>
              <a:buNone/>
            </a:pPr>
            <a:endParaRPr lang="en-US" sz="1500" dirty="0"/>
          </a:p>
        </p:txBody>
      </p:sp>
      <p:pic>
        <p:nvPicPr>
          <p:cNvPr id="5" name="Picture 4">
            <a:extLst>
              <a:ext uri="{FF2B5EF4-FFF2-40B4-BE49-F238E27FC236}">
                <a16:creationId xmlns:a16="http://schemas.microsoft.com/office/drawing/2014/main" id="{989B314A-6BB2-48AA-8018-36DC38F68495}"/>
              </a:ext>
            </a:extLst>
          </p:cNvPr>
          <p:cNvPicPr>
            <a:picLocks noChangeAspect="1"/>
          </p:cNvPicPr>
          <p:nvPr/>
        </p:nvPicPr>
        <p:blipFill>
          <a:blip r:embed="rId2"/>
          <a:stretch>
            <a:fillRect/>
          </a:stretch>
        </p:blipFill>
        <p:spPr>
          <a:xfrm>
            <a:off x="6860026" y="109740"/>
            <a:ext cx="5235388" cy="3274290"/>
          </a:xfrm>
          <a:prstGeom prst="rect">
            <a:avLst/>
          </a:prstGeom>
        </p:spPr>
      </p:pic>
      <p:pic>
        <p:nvPicPr>
          <p:cNvPr id="9" name="Picture 8">
            <a:extLst>
              <a:ext uri="{FF2B5EF4-FFF2-40B4-BE49-F238E27FC236}">
                <a16:creationId xmlns:a16="http://schemas.microsoft.com/office/drawing/2014/main" id="{FFBCF711-6F1F-487C-BBF8-121EA6EF2831}"/>
              </a:ext>
            </a:extLst>
          </p:cNvPr>
          <p:cNvPicPr>
            <a:picLocks noChangeAspect="1"/>
          </p:cNvPicPr>
          <p:nvPr/>
        </p:nvPicPr>
        <p:blipFill>
          <a:blip r:embed="rId3"/>
          <a:stretch>
            <a:fillRect/>
          </a:stretch>
        </p:blipFill>
        <p:spPr>
          <a:xfrm>
            <a:off x="6860026" y="3493770"/>
            <a:ext cx="5235388" cy="3053208"/>
          </a:xfrm>
          <a:prstGeom prst="rect">
            <a:avLst/>
          </a:prstGeom>
        </p:spPr>
      </p:pic>
      <p:sp>
        <p:nvSpPr>
          <p:cNvPr id="11" name="Title 10">
            <a:extLst>
              <a:ext uri="{FF2B5EF4-FFF2-40B4-BE49-F238E27FC236}">
                <a16:creationId xmlns:a16="http://schemas.microsoft.com/office/drawing/2014/main" id="{BFFE8C4E-381D-4D7E-A37E-84C51FB2B0B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59588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EE40-EC51-48A9-BBD2-8212D95E53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C862BF-BE0F-464B-BB70-D920107BF275}"/>
              </a:ext>
            </a:extLst>
          </p:cNvPr>
          <p:cNvSpPr>
            <a:spLocks noGrp="1"/>
          </p:cNvSpPr>
          <p:nvPr>
            <p:ph idx="1"/>
          </p:nvPr>
        </p:nvSpPr>
        <p:spPr>
          <a:xfrm>
            <a:off x="406459" y="526244"/>
            <a:ext cx="3278034" cy="4593828"/>
          </a:xfrm>
        </p:spPr>
        <p:txBody>
          <a:bodyPr/>
          <a:lstStyle/>
          <a:p>
            <a:r>
              <a:rPr lang="en-US" dirty="0"/>
              <a:t>Sequence</a:t>
            </a:r>
          </a:p>
          <a:p>
            <a:pPr marL="0" indent="0">
              <a:buNone/>
            </a:pPr>
            <a:r>
              <a:rPr lang="en-US" b="0" i="0" dirty="0">
                <a:effectLst/>
                <a:latin typeface="Calibri" panose="020F0502020204030204" pitchFamily="34" charset="0"/>
              </a:rPr>
              <a:t>UVM sequences are made up of several data items which can be put together in different ways to create interesting scenarios. They are executed by an assigned sequencer which then sends data items to the driver. Hence, sequences make up the core stimuli of any verification plan.</a:t>
            </a:r>
            <a:endParaRPr lang="en-US" dirty="0"/>
          </a:p>
        </p:txBody>
      </p:sp>
      <p:pic>
        <p:nvPicPr>
          <p:cNvPr id="5" name="Picture 4">
            <a:extLst>
              <a:ext uri="{FF2B5EF4-FFF2-40B4-BE49-F238E27FC236}">
                <a16:creationId xmlns:a16="http://schemas.microsoft.com/office/drawing/2014/main" id="{B4CCEA12-BBF0-45CE-A9D1-D39BE06D3A98}"/>
              </a:ext>
            </a:extLst>
          </p:cNvPr>
          <p:cNvPicPr>
            <a:picLocks noChangeAspect="1"/>
          </p:cNvPicPr>
          <p:nvPr/>
        </p:nvPicPr>
        <p:blipFill>
          <a:blip r:embed="rId2"/>
          <a:stretch>
            <a:fillRect/>
          </a:stretch>
        </p:blipFill>
        <p:spPr>
          <a:xfrm>
            <a:off x="3794218" y="274320"/>
            <a:ext cx="4276164" cy="6309360"/>
          </a:xfrm>
          <a:prstGeom prst="rect">
            <a:avLst/>
          </a:prstGeom>
        </p:spPr>
      </p:pic>
      <p:pic>
        <p:nvPicPr>
          <p:cNvPr id="9" name="Picture 8">
            <a:extLst>
              <a:ext uri="{FF2B5EF4-FFF2-40B4-BE49-F238E27FC236}">
                <a16:creationId xmlns:a16="http://schemas.microsoft.com/office/drawing/2014/main" id="{90055B5F-09A8-4C2D-8F8D-4D2F98A3AC94}"/>
              </a:ext>
            </a:extLst>
          </p:cNvPr>
          <p:cNvPicPr>
            <a:picLocks noChangeAspect="1"/>
          </p:cNvPicPr>
          <p:nvPr/>
        </p:nvPicPr>
        <p:blipFill>
          <a:blip r:embed="rId3"/>
          <a:stretch>
            <a:fillRect/>
          </a:stretch>
        </p:blipFill>
        <p:spPr>
          <a:xfrm>
            <a:off x="8070382" y="1114769"/>
            <a:ext cx="3951289" cy="3896269"/>
          </a:xfrm>
          <a:prstGeom prst="rect">
            <a:avLst/>
          </a:prstGeom>
        </p:spPr>
      </p:pic>
    </p:spTree>
    <p:extLst>
      <p:ext uri="{BB962C8B-B14F-4D97-AF65-F5344CB8AC3E}">
        <p14:creationId xmlns:p14="http://schemas.microsoft.com/office/powerpoint/2010/main" val="53484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AB9B8B4-6AA0-6EC2-5180-35BA3CFC2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400CC-DDA7-494F-ADE4-DA2AAD909B33}"/>
              </a:ext>
            </a:extLst>
          </p:cNvPr>
          <p:cNvSpPr>
            <a:spLocks noGrp="1"/>
          </p:cNvSpPr>
          <p:nvPr>
            <p:ph type="title"/>
          </p:nvPr>
        </p:nvSpPr>
        <p:spPr>
          <a:xfrm>
            <a:off x="612647" y="548640"/>
            <a:ext cx="10872216" cy="1132258"/>
          </a:xfrm>
        </p:spPr>
        <p:txBody>
          <a:bodyPr anchor="t">
            <a:normAutofit/>
          </a:bodyPr>
          <a:lstStyle/>
          <a:p>
            <a:r>
              <a:rPr lang="en-US" dirty="0"/>
              <a:t>UVM </a:t>
            </a:r>
            <a:r>
              <a:rPr lang="en-US" dirty="0" err="1"/>
              <a:t>TestBench</a:t>
            </a:r>
            <a:r>
              <a:rPr lang="en-US" dirty="0"/>
              <a:t> Components</a:t>
            </a:r>
            <a:br>
              <a:rPr lang="en-US" dirty="0"/>
            </a:br>
            <a:endParaRPr lang="en-US" dirty="0"/>
          </a:p>
        </p:txBody>
      </p:sp>
      <p:sp>
        <p:nvSpPr>
          <p:cNvPr id="3" name="Content Placeholder 2">
            <a:extLst>
              <a:ext uri="{FF2B5EF4-FFF2-40B4-BE49-F238E27FC236}">
                <a16:creationId xmlns:a16="http://schemas.microsoft.com/office/drawing/2014/main" id="{1864F455-3245-22CE-1F4A-243E644DEBA2}"/>
              </a:ext>
            </a:extLst>
          </p:cNvPr>
          <p:cNvSpPr>
            <a:spLocks noGrp="1"/>
          </p:cNvSpPr>
          <p:nvPr>
            <p:ph idx="1"/>
          </p:nvPr>
        </p:nvSpPr>
        <p:spPr>
          <a:xfrm>
            <a:off x="527395" y="1680898"/>
            <a:ext cx="2601287" cy="4534348"/>
          </a:xfrm>
        </p:spPr>
        <p:txBody>
          <a:bodyPr>
            <a:normAutofit/>
          </a:bodyPr>
          <a:lstStyle/>
          <a:p>
            <a:pPr marL="0" indent="0">
              <a:lnSpc>
                <a:spcPct val="110000"/>
              </a:lnSpc>
              <a:buNone/>
            </a:pPr>
            <a:r>
              <a:rPr lang="en-US" sz="1400" dirty="0"/>
              <a:t>Driver</a:t>
            </a:r>
          </a:p>
          <a:p>
            <a:pPr marL="0" indent="0">
              <a:lnSpc>
                <a:spcPct val="110000"/>
              </a:lnSpc>
              <a:buNone/>
            </a:pPr>
            <a:r>
              <a:rPr lang="en-US" sz="1400" dirty="0"/>
              <a:t>The driver is responsible for converting the transaction-level stimulus generated by the sequencer into signals and driving the actual interface. The Build Phase, Connect Phase, and Run Phase facilitate establishing connections and executing various operations.</a:t>
            </a:r>
          </a:p>
          <a:p>
            <a:pPr marL="0" indent="0">
              <a:lnSpc>
                <a:spcPct val="110000"/>
              </a:lnSpc>
              <a:buNone/>
            </a:pPr>
            <a:endParaRPr lang="en-US" sz="1400" dirty="0"/>
          </a:p>
          <a:p>
            <a:pPr marL="0" indent="0">
              <a:lnSpc>
                <a:spcPct val="110000"/>
              </a:lnSpc>
              <a:buNone/>
            </a:pPr>
            <a:r>
              <a:rPr lang="en-US" sz="1400" dirty="0"/>
              <a:t>.</a:t>
            </a:r>
          </a:p>
          <a:p>
            <a:pPr marL="0" indent="0">
              <a:lnSpc>
                <a:spcPct val="110000"/>
              </a:lnSpc>
              <a:buNone/>
            </a:pPr>
            <a:endParaRPr lang="en-US" sz="1400" dirty="0"/>
          </a:p>
        </p:txBody>
      </p:sp>
      <p:pic>
        <p:nvPicPr>
          <p:cNvPr id="9" name="Picture 8">
            <a:extLst>
              <a:ext uri="{FF2B5EF4-FFF2-40B4-BE49-F238E27FC236}">
                <a16:creationId xmlns:a16="http://schemas.microsoft.com/office/drawing/2014/main" id="{F7427A73-D2F8-424B-8E13-AF02742C3045}"/>
              </a:ext>
            </a:extLst>
          </p:cNvPr>
          <p:cNvPicPr>
            <a:picLocks noChangeAspect="1"/>
          </p:cNvPicPr>
          <p:nvPr/>
        </p:nvPicPr>
        <p:blipFill>
          <a:blip r:embed="rId2"/>
          <a:stretch>
            <a:fillRect/>
          </a:stretch>
        </p:blipFill>
        <p:spPr>
          <a:xfrm>
            <a:off x="3908611" y="1147482"/>
            <a:ext cx="7755993" cy="5531224"/>
          </a:xfrm>
          <a:prstGeom prst="rect">
            <a:avLst/>
          </a:prstGeom>
        </p:spPr>
      </p:pic>
    </p:spTree>
    <p:extLst>
      <p:ext uri="{BB962C8B-B14F-4D97-AF65-F5344CB8AC3E}">
        <p14:creationId xmlns:p14="http://schemas.microsoft.com/office/powerpoint/2010/main" val="4083731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16FA66-B958-3A21-91DF-D3AF705EC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EDAA0-1B37-D9FC-67BA-A6D2A1B54742}"/>
              </a:ext>
            </a:extLst>
          </p:cNvPr>
          <p:cNvSpPr>
            <a:spLocks noGrp="1"/>
          </p:cNvSpPr>
          <p:nvPr>
            <p:ph type="title"/>
          </p:nvPr>
        </p:nvSpPr>
        <p:spPr>
          <a:xfrm>
            <a:off x="615557" y="548640"/>
            <a:ext cx="4416552" cy="2250895"/>
          </a:xfrm>
        </p:spPr>
        <p:txBody>
          <a:bodyPr anchor="t">
            <a:normAutofit/>
          </a:bodyPr>
          <a:lstStyle/>
          <a:p>
            <a:endParaRPr lang="en-US" dirty="0"/>
          </a:p>
        </p:txBody>
      </p:sp>
      <p:sp>
        <p:nvSpPr>
          <p:cNvPr id="3" name="Content Placeholder 2">
            <a:extLst>
              <a:ext uri="{FF2B5EF4-FFF2-40B4-BE49-F238E27FC236}">
                <a16:creationId xmlns:a16="http://schemas.microsoft.com/office/drawing/2014/main" id="{1E802F19-14F9-A545-0FCE-4B387CC4D1B6}"/>
              </a:ext>
            </a:extLst>
          </p:cNvPr>
          <p:cNvSpPr>
            <a:spLocks noGrp="1"/>
          </p:cNvSpPr>
          <p:nvPr>
            <p:ph idx="1"/>
          </p:nvPr>
        </p:nvSpPr>
        <p:spPr>
          <a:xfrm>
            <a:off x="615557" y="548640"/>
            <a:ext cx="3651741" cy="2014678"/>
          </a:xfrm>
        </p:spPr>
        <p:txBody>
          <a:bodyPr>
            <a:noAutofit/>
          </a:bodyPr>
          <a:lstStyle/>
          <a:p>
            <a:pPr marL="0" indent="0">
              <a:lnSpc>
                <a:spcPct val="110000"/>
              </a:lnSpc>
              <a:buNone/>
            </a:pPr>
            <a:r>
              <a:rPr lang="en-US" b="1" dirty="0"/>
              <a:t>Monitor</a:t>
            </a:r>
          </a:p>
          <a:p>
            <a:pPr marL="0" indent="0">
              <a:lnSpc>
                <a:spcPct val="110000"/>
              </a:lnSpc>
              <a:buNone/>
            </a:pPr>
            <a:r>
              <a:rPr lang="en-US" dirty="0"/>
              <a:t>The monitor continuously gathers input and output data from the DUT and transmits it to the scoreboard.</a:t>
            </a:r>
          </a:p>
          <a:p>
            <a:pPr marL="0" indent="0">
              <a:lnSpc>
                <a:spcPct val="110000"/>
              </a:lnSpc>
              <a:buNone/>
            </a:pPr>
            <a:r>
              <a:rPr lang="en-US" dirty="0"/>
              <a:t>During the Build Phase, it establishes the correct connection to the interface using </a:t>
            </a:r>
            <a:r>
              <a:rPr lang="en-US" dirty="0" err="1"/>
              <a:t>uvm_config_db</a:t>
            </a:r>
            <a:r>
              <a:rPr lang="en-US" dirty="0"/>
              <a:t>.</a:t>
            </a:r>
          </a:p>
          <a:p>
            <a:pPr marL="0" indent="0">
              <a:lnSpc>
                <a:spcPct val="110000"/>
              </a:lnSpc>
              <a:buNone/>
            </a:pPr>
            <a:endParaRPr lang="en-US" dirty="0"/>
          </a:p>
        </p:txBody>
      </p:sp>
      <p:pic>
        <p:nvPicPr>
          <p:cNvPr id="6" name="Picture 5">
            <a:extLst>
              <a:ext uri="{FF2B5EF4-FFF2-40B4-BE49-F238E27FC236}">
                <a16:creationId xmlns:a16="http://schemas.microsoft.com/office/drawing/2014/main" id="{F2FB7CA0-1D6A-4593-BEDA-A8C881B522DE}"/>
              </a:ext>
            </a:extLst>
          </p:cNvPr>
          <p:cNvPicPr>
            <a:picLocks noChangeAspect="1"/>
          </p:cNvPicPr>
          <p:nvPr/>
        </p:nvPicPr>
        <p:blipFill>
          <a:blip r:embed="rId2"/>
          <a:stretch>
            <a:fillRect/>
          </a:stretch>
        </p:blipFill>
        <p:spPr>
          <a:xfrm>
            <a:off x="5172635" y="444220"/>
            <a:ext cx="6140824" cy="5969559"/>
          </a:xfrm>
          <a:prstGeom prst="rect">
            <a:avLst/>
          </a:prstGeom>
        </p:spPr>
      </p:pic>
    </p:spTree>
    <p:extLst>
      <p:ext uri="{BB962C8B-B14F-4D97-AF65-F5344CB8AC3E}">
        <p14:creationId xmlns:p14="http://schemas.microsoft.com/office/powerpoint/2010/main" val="393528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BBA5-E1FE-4506-95D9-D9133DE5298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844408F-8A4C-4212-B462-02CACFBBD0D8}"/>
              </a:ext>
            </a:extLst>
          </p:cNvPr>
          <p:cNvSpPr>
            <a:spLocks noGrp="1"/>
          </p:cNvSpPr>
          <p:nvPr>
            <p:ph idx="1"/>
          </p:nvPr>
        </p:nvSpPr>
        <p:spPr>
          <a:xfrm>
            <a:off x="496107" y="315558"/>
            <a:ext cx="3242176" cy="4593828"/>
          </a:xfrm>
        </p:spPr>
        <p:txBody>
          <a:bodyPr>
            <a:normAutofit fontScale="92500" lnSpcReduction="10000"/>
          </a:bodyPr>
          <a:lstStyle/>
          <a:p>
            <a:pPr marL="0" indent="0">
              <a:lnSpc>
                <a:spcPct val="110000"/>
              </a:lnSpc>
              <a:buNone/>
            </a:pPr>
            <a:r>
              <a:rPr lang="en-US" sz="3200" b="1" dirty="0"/>
              <a:t>Scoreboard</a:t>
            </a:r>
          </a:p>
          <a:p>
            <a:pPr marL="0" indent="0">
              <a:lnSpc>
                <a:spcPct val="110000"/>
              </a:lnSpc>
              <a:buNone/>
            </a:pPr>
            <a:r>
              <a:rPr lang="en-US" sz="2000" dirty="0"/>
              <a:t>A write method is employed to insert values into the queue, while a task read method extracts values from the reference queue and compares them with the actual `</a:t>
            </a:r>
            <a:r>
              <a:rPr lang="en-US" sz="2000" dirty="0" err="1"/>
              <a:t>data_out</a:t>
            </a:r>
            <a:r>
              <a:rPr lang="en-US" sz="2000" dirty="0"/>
              <a:t>`.</a:t>
            </a:r>
          </a:p>
          <a:p>
            <a:pPr marL="0" indent="0">
              <a:lnSpc>
                <a:spcPct val="110000"/>
              </a:lnSpc>
              <a:buNone/>
            </a:pPr>
            <a:r>
              <a:rPr lang="en-US" sz="2000" dirty="0"/>
              <a:t>The scoreboard contains an analysis port that links to various components within the UVM testbench hierarchy.</a:t>
            </a:r>
          </a:p>
          <a:p>
            <a:endParaRPr lang="en-US" dirty="0"/>
          </a:p>
        </p:txBody>
      </p:sp>
      <p:pic>
        <p:nvPicPr>
          <p:cNvPr id="5" name="Picture 4">
            <a:extLst>
              <a:ext uri="{FF2B5EF4-FFF2-40B4-BE49-F238E27FC236}">
                <a16:creationId xmlns:a16="http://schemas.microsoft.com/office/drawing/2014/main" id="{9F77DB1B-55DB-46B3-9B43-567D6C644A24}"/>
              </a:ext>
            </a:extLst>
          </p:cNvPr>
          <p:cNvPicPr>
            <a:picLocks noChangeAspect="1"/>
          </p:cNvPicPr>
          <p:nvPr/>
        </p:nvPicPr>
        <p:blipFill>
          <a:blip r:embed="rId2"/>
          <a:stretch>
            <a:fillRect/>
          </a:stretch>
        </p:blipFill>
        <p:spPr>
          <a:xfrm>
            <a:off x="4811574" y="277906"/>
            <a:ext cx="6571193" cy="6302188"/>
          </a:xfrm>
          <a:prstGeom prst="rect">
            <a:avLst/>
          </a:prstGeom>
        </p:spPr>
      </p:pic>
    </p:spTree>
    <p:extLst>
      <p:ext uri="{BB962C8B-B14F-4D97-AF65-F5344CB8AC3E}">
        <p14:creationId xmlns:p14="http://schemas.microsoft.com/office/powerpoint/2010/main" val="3966928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BA9C-1FE6-4A3E-8919-AB05BECB60C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B4F0705-E797-439B-97A2-D99DE5C1388F}"/>
              </a:ext>
            </a:extLst>
          </p:cNvPr>
          <p:cNvSpPr>
            <a:spLocks noGrp="1"/>
          </p:cNvSpPr>
          <p:nvPr>
            <p:ph idx="1"/>
          </p:nvPr>
        </p:nvSpPr>
        <p:spPr>
          <a:xfrm>
            <a:off x="612649" y="544173"/>
            <a:ext cx="2695328" cy="4593828"/>
          </a:xfrm>
        </p:spPr>
        <p:txBody>
          <a:bodyPr>
            <a:normAutofit fontScale="92500" lnSpcReduction="20000"/>
          </a:bodyPr>
          <a:lstStyle/>
          <a:p>
            <a:r>
              <a:rPr lang="en-US" dirty="0"/>
              <a:t>Coverage</a:t>
            </a:r>
          </a:p>
          <a:p>
            <a:pPr marL="0" indent="0">
              <a:buNone/>
            </a:pPr>
            <a:r>
              <a:rPr lang="en-US" dirty="0"/>
              <a:t> </a:t>
            </a:r>
            <a:r>
              <a:rPr lang="en-US" b="1" dirty="0"/>
              <a:t>Coverage</a:t>
            </a:r>
            <a:r>
              <a:rPr lang="en-US" dirty="0"/>
              <a:t> refers to the process of measuring how much of your design or verification environment has been exercised by your tests. It is an important metric to determine the completeness and quality of your </a:t>
            </a:r>
            <a:r>
              <a:rPr lang="en-US" b="1" dirty="0"/>
              <a:t>verification process</a:t>
            </a:r>
            <a:r>
              <a:rPr lang="en-US" dirty="0"/>
              <a:t>.</a:t>
            </a:r>
          </a:p>
          <a:p>
            <a:endParaRPr lang="en-US" dirty="0"/>
          </a:p>
        </p:txBody>
      </p:sp>
      <p:pic>
        <p:nvPicPr>
          <p:cNvPr id="5" name="Picture 4">
            <a:extLst>
              <a:ext uri="{FF2B5EF4-FFF2-40B4-BE49-F238E27FC236}">
                <a16:creationId xmlns:a16="http://schemas.microsoft.com/office/drawing/2014/main" id="{5CF6F4AF-1F18-43AA-922E-8F9C73A79990}"/>
              </a:ext>
            </a:extLst>
          </p:cNvPr>
          <p:cNvPicPr>
            <a:picLocks noChangeAspect="1"/>
          </p:cNvPicPr>
          <p:nvPr/>
        </p:nvPicPr>
        <p:blipFill>
          <a:blip r:embed="rId2"/>
          <a:stretch>
            <a:fillRect/>
          </a:stretch>
        </p:blipFill>
        <p:spPr>
          <a:xfrm>
            <a:off x="3422276" y="340658"/>
            <a:ext cx="3787588" cy="6309360"/>
          </a:xfrm>
          <a:prstGeom prst="rect">
            <a:avLst/>
          </a:prstGeom>
        </p:spPr>
      </p:pic>
      <p:pic>
        <p:nvPicPr>
          <p:cNvPr id="7" name="Picture 6">
            <a:extLst>
              <a:ext uri="{FF2B5EF4-FFF2-40B4-BE49-F238E27FC236}">
                <a16:creationId xmlns:a16="http://schemas.microsoft.com/office/drawing/2014/main" id="{989837F4-5364-4FF5-A9E3-2D146C78F0AF}"/>
              </a:ext>
            </a:extLst>
          </p:cNvPr>
          <p:cNvPicPr>
            <a:picLocks noChangeAspect="1"/>
          </p:cNvPicPr>
          <p:nvPr/>
        </p:nvPicPr>
        <p:blipFill>
          <a:blip r:embed="rId3"/>
          <a:stretch>
            <a:fillRect/>
          </a:stretch>
        </p:blipFill>
        <p:spPr>
          <a:xfrm>
            <a:off x="7324163" y="340658"/>
            <a:ext cx="3787588" cy="6221506"/>
          </a:xfrm>
          <a:prstGeom prst="rect">
            <a:avLst/>
          </a:prstGeom>
        </p:spPr>
      </p:pic>
    </p:spTree>
    <p:extLst>
      <p:ext uri="{BB962C8B-B14F-4D97-AF65-F5344CB8AC3E}">
        <p14:creationId xmlns:p14="http://schemas.microsoft.com/office/powerpoint/2010/main" val="1707456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347BA-7EC9-479C-968E-F93D440AAE61}"/>
              </a:ext>
            </a:extLst>
          </p:cNvPr>
          <p:cNvSpPr>
            <a:spLocks noGrp="1"/>
          </p:cNvSpPr>
          <p:nvPr>
            <p:ph type="title"/>
          </p:nvPr>
        </p:nvSpPr>
        <p:spPr/>
        <p:txBody>
          <a:bodyPr/>
          <a:lstStyle/>
          <a:p>
            <a:r>
              <a:rPr lang="en-US" dirty="0"/>
              <a:t>After Simulation, Coverage </a:t>
            </a:r>
            <a:r>
              <a:rPr lang="en-US" dirty="0" err="1"/>
              <a:t>Precentage</a:t>
            </a:r>
            <a:r>
              <a:rPr lang="en-US" dirty="0"/>
              <a:t>…</a:t>
            </a:r>
          </a:p>
        </p:txBody>
      </p:sp>
      <p:pic>
        <p:nvPicPr>
          <p:cNvPr id="5" name="Content Placeholder 4">
            <a:extLst>
              <a:ext uri="{FF2B5EF4-FFF2-40B4-BE49-F238E27FC236}">
                <a16:creationId xmlns:a16="http://schemas.microsoft.com/office/drawing/2014/main" id="{AC3ABF3B-22F6-4341-BA7E-C88FCC8ACB2D}"/>
              </a:ext>
            </a:extLst>
          </p:cNvPr>
          <p:cNvPicPr>
            <a:picLocks noGrp="1" noChangeAspect="1"/>
          </p:cNvPicPr>
          <p:nvPr>
            <p:ph idx="1"/>
          </p:nvPr>
        </p:nvPicPr>
        <p:blipFill>
          <a:blip r:embed="rId2"/>
          <a:stretch>
            <a:fillRect/>
          </a:stretch>
        </p:blipFill>
        <p:spPr>
          <a:xfrm>
            <a:off x="2698376" y="1488140"/>
            <a:ext cx="7270377" cy="4885765"/>
          </a:xfrm>
        </p:spPr>
      </p:pic>
    </p:spTree>
    <p:extLst>
      <p:ext uri="{BB962C8B-B14F-4D97-AF65-F5344CB8AC3E}">
        <p14:creationId xmlns:p14="http://schemas.microsoft.com/office/powerpoint/2010/main" val="140164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CF8B4-DC8E-B563-0B9C-F4EDC59E53A5}"/>
              </a:ext>
            </a:extLst>
          </p:cNvPr>
          <p:cNvSpPr>
            <a:spLocks noGrp="1"/>
          </p:cNvSpPr>
          <p:nvPr>
            <p:ph type="title"/>
          </p:nvPr>
        </p:nvSpPr>
        <p:spPr/>
        <p:txBody>
          <a:bodyPr>
            <a:normAutofit/>
          </a:bodyPr>
          <a:lstStyle/>
          <a:p>
            <a:r>
              <a:rPr lang="en-US" sz="3200" dirty="0"/>
              <a:t>Introduction of Team Members </a:t>
            </a:r>
          </a:p>
        </p:txBody>
      </p:sp>
      <p:graphicFrame>
        <p:nvGraphicFramePr>
          <p:cNvPr id="4" name="Content Placeholder 3">
            <a:extLst>
              <a:ext uri="{FF2B5EF4-FFF2-40B4-BE49-F238E27FC236}">
                <a16:creationId xmlns:a16="http://schemas.microsoft.com/office/drawing/2014/main" id="{9B7396D8-60B4-6349-848A-7FFACC26CB10}"/>
              </a:ext>
            </a:extLst>
          </p:cNvPr>
          <p:cNvGraphicFramePr>
            <a:graphicFrameLocks noGrp="1"/>
          </p:cNvGraphicFramePr>
          <p:nvPr>
            <p:ph idx="1"/>
            <p:extLst>
              <p:ext uri="{D42A27DB-BD31-4B8C-83A1-F6EECF244321}">
                <p14:modId xmlns:p14="http://schemas.microsoft.com/office/powerpoint/2010/main" val="3342190139"/>
              </p:ext>
            </p:extLst>
          </p:nvPr>
        </p:nvGraphicFramePr>
        <p:xfrm>
          <a:off x="612775" y="1716088"/>
          <a:ext cx="10653713" cy="4593273"/>
        </p:xfrm>
        <a:graphic>
          <a:graphicData uri="http://schemas.openxmlformats.org/drawingml/2006/table">
            <a:tbl>
              <a:tblPr firstRow="1" bandRow="1">
                <a:tableStyleId>{5C22544A-7EE6-4342-B048-85BDC9FD1C3A}</a:tableStyleId>
              </a:tblPr>
              <a:tblGrid>
                <a:gridCol w="10653713">
                  <a:extLst>
                    <a:ext uri="{9D8B030D-6E8A-4147-A177-3AD203B41FA5}">
                      <a16:colId xmlns:a16="http://schemas.microsoft.com/office/drawing/2014/main" val="2738284055"/>
                    </a:ext>
                  </a:extLst>
                </a:gridCol>
              </a:tblGrid>
              <a:tr h="1531091">
                <a:tc>
                  <a:txBody>
                    <a:bodyPr/>
                    <a:lstStyle/>
                    <a:p>
                      <a:r>
                        <a:rPr lang="en-US" sz="3200" dirty="0">
                          <a:solidFill>
                            <a:schemeClr val="tx1"/>
                          </a:solidFill>
                        </a:rPr>
                        <a:t>Bhargav </a:t>
                      </a:r>
                      <a:r>
                        <a:rPr lang="en-US" sz="3200" dirty="0" err="1">
                          <a:solidFill>
                            <a:schemeClr val="tx1"/>
                          </a:solidFill>
                        </a:rPr>
                        <a:t>Chunduri</a:t>
                      </a:r>
                      <a:r>
                        <a:rPr lang="en-US" sz="3200" dirty="0">
                          <a:solidFill>
                            <a:schemeClr val="tx1"/>
                          </a:solidFill>
                        </a:rPr>
                        <a:t> </a:t>
                      </a:r>
                    </a:p>
                    <a:p>
                      <a:endParaRPr lang="en-US" sz="3200" dirty="0">
                        <a:solidFill>
                          <a:schemeClr val="tx1"/>
                        </a:solidFill>
                      </a:endParaRPr>
                    </a:p>
                  </a:txBody>
                  <a:tcPr/>
                </a:tc>
                <a:extLst>
                  <a:ext uri="{0D108BD9-81ED-4DB2-BD59-A6C34878D82A}">
                    <a16:rowId xmlns:a16="http://schemas.microsoft.com/office/drawing/2014/main" val="3533871629"/>
                  </a:ext>
                </a:extLst>
              </a:tr>
              <a:tr h="1531091">
                <a:tc>
                  <a:txBody>
                    <a:bodyPr/>
                    <a:lstStyle/>
                    <a:p>
                      <a:r>
                        <a:rPr lang="en-US" sz="3200" dirty="0" err="1">
                          <a:solidFill>
                            <a:schemeClr val="tx1"/>
                          </a:solidFill>
                        </a:rPr>
                        <a:t>Dhushyanth</a:t>
                      </a:r>
                      <a:r>
                        <a:rPr lang="en-US" sz="3200" dirty="0">
                          <a:solidFill>
                            <a:schemeClr val="tx1"/>
                          </a:solidFill>
                        </a:rPr>
                        <a:t> </a:t>
                      </a:r>
                      <a:r>
                        <a:rPr lang="en-US" sz="3200" dirty="0" err="1">
                          <a:solidFill>
                            <a:schemeClr val="tx1"/>
                          </a:solidFill>
                        </a:rPr>
                        <a:t>Dharmavarapu</a:t>
                      </a:r>
                      <a:r>
                        <a:rPr lang="en-US" sz="3200" dirty="0">
                          <a:solidFill>
                            <a:schemeClr val="tx1"/>
                          </a:solidFill>
                        </a:rPr>
                        <a:t> </a:t>
                      </a:r>
                    </a:p>
                  </a:txBody>
                  <a:tcPr/>
                </a:tc>
                <a:extLst>
                  <a:ext uri="{0D108BD9-81ED-4DB2-BD59-A6C34878D82A}">
                    <a16:rowId xmlns:a16="http://schemas.microsoft.com/office/drawing/2014/main" val="2026586319"/>
                  </a:ext>
                </a:extLst>
              </a:tr>
              <a:tr h="1531091">
                <a:tc>
                  <a:txBody>
                    <a:bodyPr/>
                    <a:lstStyle/>
                    <a:p>
                      <a:r>
                        <a:rPr lang="en-US" sz="3200" dirty="0">
                          <a:solidFill>
                            <a:schemeClr val="tx1"/>
                          </a:solidFill>
                        </a:rPr>
                        <a:t>Venkata Krishna Kumar </a:t>
                      </a:r>
                      <a:r>
                        <a:rPr lang="en-US" sz="3200" dirty="0" err="1">
                          <a:solidFill>
                            <a:schemeClr val="tx1"/>
                          </a:solidFill>
                        </a:rPr>
                        <a:t>vedantam</a:t>
                      </a:r>
                      <a:r>
                        <a:rPr lang="en-US" sz="3200" dirty="0">
                          <a:solidFill>
                            <a:schemeClr val="tx1"/>
                          </a:solidFill>
                        </a:rPr>
                        <a:t> </a:t>
                      </a:r>
                    </a:p>
                  </a:txBody>
                  <a:tcPr/>
                </a:tc>
                <a:extLst>
                  <a:ext uri="{0D108BD9-81ED-4DB2-BD59-A6C34878D82A}">
                    <a16:rowId xmlns:a16="http://schemas.microsoft.com/office/drawing/2014/main" val="2239855790"/>
                  </a:ext>
                </a:extLst>
              </a:tr>
            </a:tbl>
          </a:graphicData>
        </a:graphic>
      </p:graphicFrame>
    </p:spTree>
    <p:extLst>
      <p:ext uri="{BB962C8B-B14F-4D97-AF65-F5344CB8AC3E}">
        <p14:creationId xmlns:p14="http://schemas.microsoft.com/office/powerpoint/2010/main" val="717595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E0CBE240-C256-C13F-AC43-DA02B4142A67}"/>
              </a:ext>
            </a:extLst>
          </p:cNvPr>
          <p:cNvPicPr>
            <a:picLocks noChangeAspect="1"/>
          </p:cNvPicPr>
          <p:nvPr/>
        </p:nvPicPr>
        <p:blipFill>
          <a:blip r:embed="rId2"/>
          <a:srcRect l="37768" r="22482"/>
          <a:stretch/>
        </p:blipFill>
        <p:spPr>
          <a:xfrm>
            <a:off x="7345680" y="10"/>
            <a:ext cx="4846320" cy="6857990"/>
          </a:xfrm>
          <a:prstGeom prst="rect">
            <a:avLst/>
          </a:prstGeom>
        </p:spPr>
      </p:pic>
      <p:sp>
        <p:nvSpPr>
          <p:cNvPr id="2" name="Title 1">
            <a:extLst>
              <a:ext uri="{FF2B5EF4-FFF2-40B4-BE49-F238E27FC236}">
                <a16:creationId xmlns:a16="http://schemas.microsoft.com/office/drawing/2014/main" id="{AEF1FC21-79C8-1ECF-BEFD-843078179F5A}"/>
              </a:ext>
            </a:extLst>
          </p:cNvPr>
          <p:cNvSpPr>
            <a:spLocks noGrp="1"/>
          </p:cNvSpPr>
          <p:nvPr>
            <p:ph type="title"/>
          </p:nvPr>
        </p:nvSpPr>
        <p:spPr>
          <a:xfrm>
            <a:off x="612648" y="600075"/>
            <a:ext cx="6035040" cy="734050"/>
          </a:xfrm>
        </p:spPr>
        <p:txBody>
          <a:bodyPr anchor="b">
            <a:normAutofit/>
          </a:bodyPr>
          <a:lstStyle/>
          <a:p>
            <a:r>
              <a:rPr lang="en-US" dirty="0"/>
              <a:t>Key Challenges</a:t>
            </a:r>
          </a:p>
        </p:txBody>
      </p:sp>
      <p:sp>
        <p:nvSpPr>
          <p:cNvPr id="3" name="Content Placeholder 2">
            <a:extLst>
              <a:ext uri="{FF2B5EF4-FFF2-40B4-BE49-F238E27FC236}">
                <a16:creationId xmlns:a16="http://schemas.microsoft.com/office/drawing/2014/main" id="{0C5A35A5-DFFD-209B-2002-7BE711F1A556}"/>
              </a:ext>
            </a:extLst>
          </p:cNvPr>
          <p:cNvSpPr>
            <a:spLocks noGrp="1"/>
          </p:cNvSpPr>
          <p:nvPr>
            <p:ph idx="1"/>
          </p:nvPr>
        </p:nvSpPr>
        <p:spPr>
          <a:xfrm>
            <a:off x="612648" y="1783830"/>
            <a:ext cx="6035040" cy="4525530"/>
          </a:xfrm>
        </p:spPr>
        <p:txBody>
          <a:bodyPr>
            <a:normAutofit/>
          </a:bodyPr>
          <a:lstStyle/>
          <a:p>
            <a:r>
              <a:rPr lang="en-US" sz="1800" dirty="0"/>
              <a:t>Debugging in UVM proved to be challenging, especially due to the layered structure and complex interactions. </a:t>
            </a:r>
          </a:p>
          <a:p>
            <a:r>
              <a:rPr lang="en-US" sz="1800" dirty="0"/>
              <a:t>The `</a:t>
            </a:r>
            <a:r>
              <a:rPr lang="en-US" sz="1800" dirty="0" err="1"/>
              <a:t>data_out</a:t>
            </a:r>
            <a:r>
              <a:rPr lang="en-US" sz="1800" dirty="0"/>
              <a:t>` was not updated correctly after each read transfer in the monitor and driver.</a:t>
            </a:r>
          </a:p>
          <a:p>
            <a:r>
              <a:rPr lang="en-US" sz="1800" dirty="0"/>
              <a:t>Managing configurations and ensuring proper setups for different tests demanded careful attention.</a:t>
            </a:r>
          </a:p>
          <a:p>
            <a:r>
              <a:rPr lang="en-US" sz="1800" dirty="0"/>
              <a:t>Race conditions between the write and read pointers were also a concern.</a:t>
            </a:r>
          </a:p>
        </p:txBody>
      </p:sp>
    </p:spTree>
    <p:extLst>
      <p:ext uri="{BB962C8B-B14F-4D97-AF65-F5344CB8AC3E}">
        <p14:creationId xmlns:p14="http://schemas.microsoft.com/office/powerpoint/2010/main" val="873096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27B4-2948-2C91-A978-C664E2C0DF24}"/>
              </a:ext>
            </a:extLst>
          </p:cNvPr>
          <p:cNvSpPr>
            <a:spLocks noGrp="1"/>
          </p:cNvSpPr>
          <p:nvPr>
            <p:ph type="title"/>
          </p:nvPr>
        </p:nvSpPr>
        <p:spPr/>
        <p:txBody>
          <a:bodyPr/>
          <a:lstStyle/>
          <a:p>
            <a:r>
              <a:rPr lang="en-US" sz="3600" dirty="0"/>
              <a:t>Lessons Learned</a:t>
            </a:r>
            <a:br>
              <a:rPr lang="en-US" sz="3600" dirty="0"/>
            </a:br>
            <a:endParaRPr lang="en-US" dirty="0"/>
          </a:p>
        </p:txBody>
      </p:sp>
      <p:sp>
        <p:nvSpPr>
          <p:cNvPr id="3" name="Content Placeholder 2">
            <a:extLst>
              <a:ext uri="{FF2B5EF4-FFF2-40B4-BE49-F238E27FC236}">
                <a16:creationId xmlns:a16="http://schemas.microsoft.com/office/drawing/2014/main" id="{55827BDB-C053-8A2E-D12A-EE4F64B4D6D9}"/>
              </a:ext>
            </a:extLst>
          </p:cNvPr>
          <p:cNvSpPr>
            <a:spLocks noGrp="1"/>
          </p:cNvSpPr>
          <p:nvPr>
            <p:ph idx="1"/>
          </p:nvPr>
        </p:nvSpPr>
        <p:spPr>
          <a:xfrm>
            <a:off x="612647" y="1319134"/>
            <a:ext cx="10653579" cy="4990226"/>
          </a:xfrm>
        </p:spPr>
        <p:txBody>
          <a:bodyPr>
            <a:noAutofit/>
          </a:bodyPr>
          <a:lstStyle/>
          <a:p>
            <a:pPr marL="0" indent="0">
              <a:buNone/>
            </a:pPr>
            <a:r>
              <a:rPr lang="en-US" sz="1400" dirty="0"/>
              <a:t>1. Standardization and Reusability:  </a:t>
            </a:r>
          </a:p>
          <a:p>
            <a:r>
              <a:rPr lang="en-US" sz="1400" dirty="0"/>
              <a:t>   UVM offers a standardized framework that promotes the reuse of verification components across various projects.</a:t>
            </a:r>
          </a:p>
          <a:p>
            <a:pPr marL="0" indent="0">
              <a:buNone/>
            </a:pPr>
            <a:r>
              <a:rPr lang="en-US" sz="1400" dirty="0"/>
              <a:t>2. Modularity:  </a:t>
            </a:r>
          </a:p>
          <a:p>
            <a:r>
              <a:rPr lang="en-US" sz="1400" dirty="0"/>
              <a:t>   With its modular design, UVM allows for the creation of scalable and easily maintainable verification environments.</a:t>
            </a:r>
          </a:p>
          <a:p>
            <a:pPr marL="0" indent="0">
              <a:buNone/>
            </a:pPr>
            <a:r>
              <a:rPr lang="en-US" sz="1400" dirty="0"/>
              <a:t>3. Advanced Debugging Features:  </a:t>
            </a:r>
          </a:p>
          <a:p>
            <a:r>
              <a:rPr lang="en-US" sz="1400" dirty="0"/>
              <a:t>   UVM provides powerful debugging tools, such as phase callbacks and reporting, which help identify and address issues efficiently.</a:t>
            </a:r>
          </a:p>
          <a:p>
            <a:pPr marL="0" indent="0">
              <a:buNone/>
            </a:pPr>
            <a:r>
              <a:rPr lang="en-US" sz="1400" dirty="0"/>
              <a:t>4. Comprehensive Coverage:  </a:t>
            </a:r>
          </a:p>
          <a:p>
            <a:r>
              <a:rPr lang="en-US" sz="1400" dirty="0"/>
              <a:t>   UVM’s coverage-driven verification methodology ensures that all possible scenarios and edge cases are thoroughly tested.</a:t>
            </a:r>
          </a:p>
        </p:txBody>
      </p:sp>
    </p:spTree>
    <p:extLst>
      <p:ext uri="{BB962C8B-B14F-4D97-AF65-F5344CB8AC3E}">
        <p14:creationId xmlns:p14="http://schemas.microsoft.com/office/powerpoint/2010/main" val="303800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CC0E-7D86-9ABB-10B0-C0C27F87377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4B18C10-CAF1-8B9D-590D-CBF9F85CAD73}"/>
              </a:ext>
            </a:extLst>
          </p:cNvPr>
          <p:cNvSpPr>
            <a:spLocks noGrp="1"/>
          </p:cNvSpPr>
          <p:nvPr>
            <p:ph idx="1"/>
          </p:nvPr>
        </p:nvSpPr>
        <p:spPr/>
        <p:txBody>
          <a:bodyPr/>
          <a:lstStyle/>
          <a:p>
            <a:pPr marL="342900" marR="0" lvl="0" indent="-342900">
              <a:spcBef>
                <a:spcPts val="590"/>
              </a:spcBef>
              <a:buSzPts val="1400"/>
              <a:buFont typeface="Symbol" panose="05050102010706020507" pitchFamily="18" charset="2"/>
              <a:buChar char=""/>
              <a:tabLst>
                <a:tab pos="565150" algn="l"/>
              </a:tabLst>
            </a:pPr>
            <a:r>
              <a:rPr lang="en-US" sz="2800" u="sng" spc="-20" dirty="0">
                <a:solidFill>
                  <a:srgbClr val="0000FF"/>
                </a:solidFill>
                <a:effectLst/>
                <a:latin typeface="Calibri" panose="020F0502020204030204" pitchFamily="34" charset="0"/>
                <a:ea typeface="Symbol" panose="05050102010706020507" pitchFamily="18" charset="2"/>
                <a:cs typeface="Symbol" panose="05050102010706020507" pitchFamily="18" charset="2"/>
                <a:hlinkClick r:id="rId2"/>
              </a:rPr>
              <a:t>http://www.sunburst-</a:t>
            </a:r>
            <a:r>
              <a:rPr lang="en-US" sz="2800" u="sng" spc="-10" dirty="0">
                <a:solidFill>
                  <a:srgbClr val="0000FF"/>
                </a:solidFill>
                <a:effectLst/>
                <a:latin typeface="Calibri" panose="020F0502020204030204" pitchFamily="34" charset="0"/>
                <a:ea typeface="Symbol" panose="05050102010706020507" pitchFamily="18" charset="2"/>
                <a:cs typeface="Symbol" panose="05050102010706020507" pitchFamily="18" charset="2"/>
                <a:hlinkClick r:id="rId2"/>
              </a:rPr>
              <a:t>design.com/papers/CummingsSNUG2002SJ_FIFO1.pdf</a:t>
            </a:r>
            <a:endParaRPr lang="en-US" sz="2800" spc="0" dirty="0">
              <a:effectLst/>
              <a:latin typeface="Calibri" panose="020F0502020204030204" pitchFamily="34" charset="0"/>
              <a:ea typeface="Symbol" panose="05050102010706020507" pitchFamily="18" charset="2"/>
              <a:cs typeface="Symbol" panose="05050102010706020507" pitchFamily="18" charset="2"/>
            </a:endParaRPr>
          </a:p>
          <a:p>
            <a:pPr marL="342900" marR="0" lvl="0" indent="-342900">
              <a:spcBef>
                <a:spcPts val="500"/>
              </a:spcBef>
              <a:buSzPts val="1400"/>
              <a:buFont typeface="Symbol" panose="05050102010706020507" pitchFamily="18" charset="2"/>
              <a:buChar char=""/>
              <a:tabLst>
                <a:tab pos="565150" algn="l"/>
              </a:tabLst>
            </a:pPr>
            <a:r>
              <a:rPr lang="en-US" sz="2800" spc="0" dirty="0">
                <a:effectLst/>
                <a:latin typeface="Calibri" panose="020F0502020204030204" pitchFamily="34" charset="0"/>
                <a:ea typeface="Symbol" panose="05050102010706020507" pitchFamily="18" charset="2"/>
                <a:cs typeface="Symbol" panose="05050102010706020507" pitchFamily="18" charset="2"/>
              </a:rPr>
              <a:t>The</a:t>
            </a:r>
            <a:r>
              <a:rPr lang="en-US" sz="2800" spc="-20" dirty="0">
                <a:effectLst/>
                <a:latin typeface="Calibri" panose="020F0502020204030204" pitchFamily="34" charset="0"/>
                <a:ea typeface="Symbol" panose="05050102010706020507" pitchFamily="18" charset="2"/>
                <a:cs typeface="Symbol" panose="05050102010706020507" pitchFamily="18" charset="2"/>
              </a:rPr>
              <a:t> </a:t>
            </a:r>
            <a:r>
              <a:rPr lang="en-US" sz="2800" spc="0" dirty="0">
                <a:effectLst/>
                <a:latin typeface="Calibri" panose="020F0502020204030204" pitchFamily="34" charset="0"/>
                <a:ea typeface="Symbol" panose="05050102010706020507" pitchFamily="18" charset="2"/>
                <a:cs typeface="Symbol" panose="05050102010706020507" pitchFamily="18" charset="2"/>
              </a:rPr>
              <a:t>UVM</a:t>
            </a:r>
            <a:r>
              <a:rPr lang="en-US" sz="2800" spc="-15" dirty="0">
                <a:effectLst/>
                <a:latin typeface="Calibri" panose="020F0502020204030204" pitchFamily="34" charset="0"/>
                <a:ea typeface="Symbol" panose="05050102010706020507" pitchFamily="18" charset="2"/>
                <a:cs typeface="Symbol" panose="05050102010706020507" pitchFamily="18" charset="2"/>
              </a:rPr>
              <a:t> </a:t>
            </a:r>
            <a:r>
              <a:rPr lang="en-US" sz="2800" spc="-10" dirty="0">
                <a:effectLst/>
                <a:latin typeface="Calibri" panose="020F0502020204030204" pitchFamily="34" charset="0"/>
                <a:ea typeface="Symbol" panose="05050102010706020507" pitchFamily="18" charset="2"/>
                <a:cs typeface="Symbol" panose="05050102010706020507" pitchFamily="18" charset="2"/>
              </a:rPr>
              <a:t>Primer</a:t>
            </a:r>
            <a:endParaRPr lang="en-US" sz="2800" spc="0" dirty="0">
              <a:effectLst/>
              <a:latin typeface="Calibri" panose="020F0502020204030204" pitchFamily="34" charset="0"/>
              <a:ea typeface="Symbol" panose="05050102010706020507" pitchFamily="18" charset="2"/>
              <a:cs typeface="Symbol" panose="05050102010706020507" pitchFamily="18" charset="2"/>
            </a:endParaRPr>
          </a:p>
          <a:p>
            <a:pPr marL="342900" marR="0" lvl="0" indent="-342900">
              <a:spcBef>
                <a:spcPts val="545"/>
              </a:spcBef>
              <a:buSzPts val="1400"/>
              <a:buFont typeface="Symbol" panose="05050102010706020507" pitchFamily="18" charset="2"/>
              <a:buChar char=""/>
              <a:tabLst>
                <a:tab pos="565150" algn="l"/>
              </a:tabLst>
            </a:pPr>
            <a:r>
              <a:rPr lang="en-US" sz="2800" u="sng" spc="-10" dirty="0">
                <a:solidFill>
                  <a:srgbClr val="0000FF"/>
                </a:solidFill>
                <a:effectLst/>
                <a:uFill>
                  <a:solidFill>
                    <a:srgbClr val="0000FF"/>
                  </a:solidFill>
                </a:uFill>
                <a:latin typeface="Calibri" panose="020F0502020204030204" pitchFamily="34" charset="0"/>
                <a:ea typeface="Symbol" panose="05050102010706020507" pitchFamily="18" charset="2"/>
                <a:cs typeface="Symbol" panose="05050102010706020507" pitchFamily="18" charset="2"/>
              </a:rPr>
              <a:t>https://github.com/teekamkhandelwal/asynchronous_fifo/blob/main/r_pointer_epty</a:t>
            </a:r>
            <a:r>
              <a:rPr lang="en-US" sz="2800" u="sng" dirty="0">
                <a:solidFill>
                  <a:srgbClr val="0000FF"/>
                </a:solidFill>
                <a:effectLst/>
                <a:uFill>
                  <a:solidFill>
                    <a:srgbClr val="0000FF"/>
                  </a:solidFill>
                </a:uFill>
                <a:latin typeface="Calibri" panose="020F0502020204030204" pitchFamily="34" charset="0"/>
                <a:ea typeface="Calibri" panose="020F0502020204030204" pitchFamily="34" charset="0"/>
              </a:rPr>
              <a:t>. </a:t>
            </a:r>
            <a:r>
              <a:rPr lang="en-US" sz="2800" u="sng" spc="-50" dirty="0">
                <a:solidFill>
                  <a:srgbClr val="0000FF"/>
                </a:solidFill>
                <a:effectLst/>
                <a:uFill>
                  <a:solidFill>
                    <a:srgbClr val="0000FF"/>
                  </a:solidFill>
                </a:uFill>
                <a:latin typeface="Calibri" panose="020F0502020204030204" pitchFamily="34" charset="0"/>
                <a:ea typeface="Calibri" panose="020F0502020204030204" pitchFamily="34" charset="0"/>
              </a:rPr>
              <a:t>v</a:t>
            </a:r>
            <a:endParaRPr lang="en-US" sz="2800" dirty="0">
              <a:effectLst/>
              <a:latin typeface="Calibri" panose="020F0502020204030204" pitchFamily="34" charset="0"/>
              <a:ea typeface="Calibri" panose="020F0502020204030204" pitchFamily="34" charset="0"/>
            </a:endParaRPr>
          </a:p>
          <a:p>
            <a:pPr marL="342900" marR="0" lvl="0" indent="-342900">
              <a:spcBef>
                <a:spcPts val="125"/>
              </a:spcBef>
              <a:buSzPts val="1400"/>
              <a:buFont typeface="Symbol" panose="05050102010706020507" pitchFamily="18" charset="2"/>
              <a:buChar char=""/>
              <a:tabLst>
                <a:tab pos="639445" algn="l"/>
              </a:tabLst>
            </a:pPr>
            <a:r>
              <a:rPr lang="en-US" sz="2800" u="sng" spc="-10" dirty="0">
                <a:solidFill>
                  <a:srgbClr val="0000FF"/>
                </a:solidFill>
                <a:effectLst/>
                <a:uFill>
                  <a:solidFill>
                    <a:srgbClr val="0000FF"/>
                  </a:solidFill>
                </a:uFill>
                <a:latin typeface="Calibri" panose="020F0502020204030204" pitchFamily="34" charset="0"/>
                <a:ea typeface="Symbol" panose="05050102010706020507" pitchFamily="18" charset="2"/>
                <a:cs typeface="Symbol" panose="05050102010706020507" pitchFamily="18" charset="2"/>
              </a:rPr>
              <a:t>https://verificationguide.com/uvm/uvm-testbench-architecture/</a:t>
            </a:r>
            <a:endParaRPr lang="en-US" sz="2800" spc="0" dirty="0">
              <a:effectLst/>
              <a:latin typeface="Calibri" panose="020F0502020204030204" pitchFamily="34" charset="0"/>
              <a:ea typeface="Symbol" panose="05050102010706020507" pitchFamily="18" charset="2"/>
              <a:cs typeface="Symbol" panose="05050102010706020507" pitchFamily="18" charset="2"/>
            </a:endParaRPr>
          </a:p>
          <a:p>
            <a:pPr marL="342900" marR="0" lvl="0" indent="-342900">
              <a:spcBef>
                <a:spcPts val="125"/>
              </a:spcBef>
              <a:buSzPts val="1400"/>
              <a:buFont typeface="Symbol" panose="05050102010706020507" pitchFamily="18" charset="2"/>
              <a:buChar char=""/>
              <a:tabLst>
                <a:tab pos="639445" algn="l"/>
              </a:tabLst>
            </a:pPr>
            <a:r>
              <a:rPr lang="en-US" sz="2800" u="sng" spc="-10" dirty="0">
                <a:solidFill>
                  <a:srgbClr val="0000FF"/>
                </a:solidFill>
                <a:effectLst/>
                <a:uFill>
                  <a:solidFill>
                    <a:srgbClr val="0000FF"/>
                  </a:solidFill>
                </a:uFill>
                <a:latin typeface="Calibri" panose="020F0502020204030204" pitchFamily="34" charset="0"/>
                <a:ea typeface="Symbol" panose="05050102010706020507" pitchFamily="18" charset="2"/>
                <a:cs typeface="Symbol" panose="05050102010706020507" pitchFamily="18" charset="2"/>
              </a:rPr>
              <a:t>https://</a:t>
            </a:r>
            <a:r>
              <a:rPr lang="en-US" sz="2800" u="sng" spc="-10" dirty="0">
                <a:solidFill>
                  <a:srgbClr val="0000FF"/>
                </a:solidFill>
                <a:effectLst/>
                <a:latin typeface="Calibri" panose="020F0502020204030204" pitchFamily="34" charset="0"/>
                <a:ea typeface="Symbol" panose="05050102010706020507" pitchFamily="18" charset="2"/>
                <a:cs typeface="Symbol" panose="05050102010706020507" pitchFamily="18" charset="2"/>
                <a:hlinkClick r:id="rId3"/>
              </a:rPr>
              <a:t>www.chipverify.com/uvm/uvm-scoreboard</a:t>
            </a:r>
            <a:endParaRPr lang="en-US" sz="2800" spc="0" dirty="0">
              <a:effectLst/>
              <a:latin typeface="Calibri" panose="020F0502020204030204" pitchFamily="34" charset="0"/>
              <a:ea typeface="Symbol" panose="05050102010706020507" pitchFamily="18" charset="2"/>
              <a:cs typeface="Symbol" panose="05050102010706020507" pitchFamily="18" charset="2"/>
            </a:endParaRPr>
          </a:p>
          <a:p>
            <a:pPr marL="0" indent="0">
              <a:buNone/>
            </a:pPr>
            <a:endParaRPr lang="en-US" dirty="0"/>
          </a:p>
        </p:txBody>
      </p:sp>
    </p:spTree>
    <p:extLst>
      <p:ext uri="{BB962C8B-B14F-4D97-AF65-F5344CB8AC3E}">
        <p14:creationId xmlns:p14="http://schemas.microsoft.com/office/powerpoint/2010/main" val="2582323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F374FB-5FBF-4DBA-0490-391917CE45D6}"/>
              </a:ext>
            </a:extLst>
          </p:cNvPr>
          <p:cNvSpPr>
            <a:spLocks noGrp="1"/>
          </p:cNvSpPr>
          <p:nvPr>
            <p:ph idx="1"/>
          </p:nvPr>
        </p:nvSpPr>
        <p:spPr>
          <a:xfrm>
            <a:off x="612648" y="2584059"/>
            <a:ext cx="3629568" cy="2077882"/>
          </a:xfrm>
        </p:spPr>
        <p:txBody>
          <a:bodyPr>
            <a:normAutofit/>
          </a:bodyPr>
          <a:lstStyle/>
          <a:p>
            <a:pPr marL="0" indent="0">
              <a:buNone/>
            </a:pPr>
            <a:r>
              <a:rPr lang="en-US" sz="1800" b="1" dirty="0"/>
              <a:t>   </a:t>
            </a:r>
            <a:r>
              <a:rPr lang="en-US" sz="3600" b="1" dirty="0"/>
              <a:t>THANK YOU</a:t>
            </a:r>
          </a:p>
        </p:txBody>
      </p:sp>
      <p:pic>
        <p:nvPicPr>
          <p:cNvPr id="14" name="Graphic 13" descr="Smiling Face with No Fill">
            <a:extLst>
              <a:ext uri="{FF2B5EF4-FFF2-40B4-BE49-F238E27FC236}">
                <a16:creationId xmlns:a16="http://schemas.microsoft.com/office/drawing/2014/main" id="{FAC1849C-02BE-B824-E01F-5EFADF30E6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96074" y="1114923"/>
            <a:ext cx="4628153" cy="4628153"/>
          </a:xfrm>
          <a:prstGeom prst="rect">
            <a:avLst/>
          </a:prstGeom>
        </p:spPr>
      </p:pic>
    </p:spTree>
    <p:extLst>
      <p:ext uri="{BB962C8B-B14F-4D97-AF65-F5344CB8AC3E}">
        <p14:creationId xmlns:p14="http://schemas.microsoft.com/office/powerpoint/2010/main" val="208331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FB888-19A4-91D0-44E5-8D281CEDF29B}"/>
              </a:ext>
            </a:extLst>
          </p:cNvPr>
          <p:cNvSpPr>
            <a:spLocks noGrp="1"/>
          </p:cNvSpPr>
          <p:nvPr>
            <p:ph type="title"/>
          </p:nvPr>
        </p:nvSpPr>
        <p:spPr>
          <a:xfrm>
            <a:off x="612648" y="603504"/>
            <a:ext cx="5862396" cy="1527048"/>
          </a:xfrm>
        </p:spPr>
        <p:txBody>
          <a:bodyPr anchor="b">
            <a:normAutofit/>
          </a:bodyPr>
          <a:lstStyle/>
          <a:p>
            <a:r>
              <a:rPr lang="en-US"/>
              <a:t>Project Overview</a:t>
            </a:r>
            <a:br>
              <a:rPr lang="en-US"/>
            </a:br>
            <a:endParaRPr lang="en-US" dirty="0"/>
          </a:p>
        </p:txBody>
      </p:sp>
      <p:sp>
        <p:nvSpPr>
          <p:cNvPr id="3" name="Content Placeholder 2">
            <a:extLst>
              <a:ext uri="{FF2B5EF4-FFF2-40B4-BE49-F238E27FC236}">
                <a16:creationId xmlns:a16="http://schemas.microsoft.com/office/drawing/2014/main" id="{59FE1D1C-5DE1-610E-A033-2130EF898129}"/>
              </a:ext>
            </a:extLst>
          </p:cNvPr>
          <p:cNvSpPr>
            <a:spLocks noGrp="1"/>
          </p:cNvSpPr>
          <p:nvPr>
            <p:ph idx="1"/>
          </p:nvPr>
        </p:nvSpPr>
        <p:spPr>
          <a:xfrm>
            <a:off x="612648" y="1768839"/>
            <a:ext cx="5862396" cy="4540521"/>
          </a:xfrm>
        </p:spPr>
        <p:txBody>
          <a:bodyPr>
            <a:normAutofit fontScale="92500" lnSpcReduction="20000"/>
          </a:bodyPr>
          <a:lstStyle/>
          <a:p>
            <a:pPr>
              <a:lnSpc>
                <a:spcPct val="110000"/>
              </a:lnSpc>
            </a:pPr>
            <a:r>
              <a:rPr lang="en-US" sz="1300" dirty="0"/>
              <a:t>An asynchronous FIFO acts as an intermediary buffer to facilitate data transfer between two distinct clock domains in a digital system.</a:t>
            </a:r>
          </a:p>
          <a:p>
            <a:pPr>
              <a:lnSpc>
                <a:spcPct val="110000"/>
              </a:lnSpc>
            </a:pPr>
            <a:r>
              <a:rPr lang="en-US" sz="1300" dirty="0"/>
              <a:t>It plays a vital role in enabling reliable and efficient data transfer in asynchronous systems, especially when data is exchanged between domains operating at different clock speeds.</a:t>
            </a:r>
          </a:p>
          <a:p>
            <a:pPr>
              <a:lnSpc>
                <a:spcPct val="110000"/>
              </a:lnSpc>
            </a:pPr>
            <a:r>
              <a:rPr lang="en-US" sz="1300" dirty="0"/>
              <a:t>These FIFOs are essential for ensuring smooth and organized data flow in digital systems operating across asynchronous clock domains.</a:t>
            </a:r>
          </a:p>
          <a:p>
            <a:pPr>
              <a:lnSpc>
                <a:spcPct val="110000"/>
              </a:lnSpc>
            </a:pPr>
            <a:r>
              <a:rPr lang="en-US" sz="1200" dirty="0"/>
              <a:t>Write and Read Conditions:  Writing: After every write operation, Sender waits 2 clock cycles before writing the next data. This means data is written once every 3 clock cycles.  </a:t>
            </a:r>
          </a:p>
          <a:p>
            <a:pPr>
              <a:lnSpc>
                <a:spcPct val="110000"/>
              </a:lnSpc>
            </a:pPr>
            <a:r>
              <a:rPr lang="en-US" sz="1200" dirty="0"/>
              <a:t>Reading: After each read operation, </a:t>
            </a:r>
            <a:r>
              <a:rPr lang="en-US" sz="1200" dirty="0" err="1"/>
              <a:t>Reciver</a:t>
            </a:r>
            <a:r>
              <a:rPr lang="en-US" sz="1200" dirty="0"/>
              <a:t> waits 1 clock cycle before reading the next data. This means data is read once every 2 clock cycles. </a:t>
            </a:r>
            <a:endParaRPr lang="en-US" sz="1300" dirty="0"/>
          </a:p>
          <a:p>
            <a:pPr>
              <a:lnSpc>
                <a:spcPct val="110000"/>
              </a:lnSpc>
            </a:pPr>
            <a:r>
              <a:rPr lang="en-US" sz="1800" b="1" dirty="0"/>
              <a:t>Specifications</a:t>
            </a:r>
          </a:p>
          <a:p>
            <a:pPr>
              <a:lnSpc>
                <a:spcPct val="110000"/>
              </a:lnSpc>
            </a:pPr>
            <a:r>
              <a:rPr lang="en-US" sz="1300" dirty="0"/>
              <a:t>Producer clock1 frequency = 500 MHz</a:t>
            </a:r>
          </a:p>
          <a:p>
            <a:pPr>
              <a:lnSpc>
                <a:spcPct val="110000"/>
              </a:lnSpc>
            </a:pPr>
            <a:r>
              <a:rPr lang="en-US" sz="1300" dirty="0"/>
              <a:t>Consumer clock2 frequency = 225 MHz</a:t>
            </a:r>
          </a:p>
          <a:p>
            <a:pPr>
              <a:lnSpc>
                <a:spcPct val="110000"/>
              </a:lnSpc>
            </a:pPr>
            <a:r>
              <a:rPr lang="en-US" sz="1300" dirty="0"/>
              <a:t>Burst Length = 1024</a:t>
            </a:r>
          </a:p>
          <a:p>
            <a:pPr>
              <a:lnSpc>
                <a:spcPct val="110000"/>
              </a:lnSpc>
            </a:pPr>
            <a:r>
              <a:rPr lang="en-US" sz="1300" dirty="0"/>
              <a:t>With duty-cycle of 50%</a:t>
            </a:r>
          </a:p>
          <a:p>
            <a:pPr>
              <a:lnSpc>
                <a:spcPct val="110000"/>
              </a:lnSpc>
            </a:pPr>
            <a:r>
              <a:rPr lang="en-US" sz="1300" dirty="0"/>
              <a:t>Minimum FIFO Depth = 342</a:t>
            </a:r>
          </a:p>
        </p:txBody>
      </p:sp>
      <p:pic>
        <p:nvPicPr>
          <p:cNvPr id="7" name="Graphic 6" descr="Disconnected">
            <a:extLst>
              <a:ext uri="{FF2B5EF4-FFF2-40B4-BE49-F238E27FC236}">
                <a16:creationId xmlns:a16="http://schemas.microsoft.com/office/drawing/2014/main" id="{CB166B42-4326-4CC8-C94A-39A2863929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1395" y="1102440"/>
            <a:ext cx="4681506" cy="4681506"/>
          </a:xfrm>
          <a:prstGeom prst="rect">
            <a:avLst/>
          </a:prstGeom>
        </p:spPr>
      </p:pic>
    </p:spTree>
    <p:extLst>
      <p:ext uri="{BB962C8B-B14F-4D97-AF65-F5344CB8AC3E}">
        <p14:creationId xmlns:p14="http://schemas.microsoft.com/office/powerpoint/2010/main" val="58865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07B083-EAC0-A5BB-C369-C9589EC7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C4DD3-CE33-B8DD-4FD9-14FF5B81C71E}"/>
              </a:ext>
            </a:extLst>
          </p:cNvPr>
          <p:cNvSpPr>
            <a:spLocks noGrp="1"/>
          </p:cNvSpPr>
          <p:nvPr>
            <p:ph type="title"/>
          </p:nvPr>
        </p:nvSpPr>
        <p:spPr>
          <a:xfrm>
            <a:off x="614677" y="603504"/>
            <a:ext cx="10872216" cy="1527048"/>
          </a:xfrm>
        </p:spPr>
        <p:txBody>
          <a:bodyPr anchor="b">
            <a:normAutofit/>
          </a:bodyPr>
          <a:lstStyle/>
          <a:p>
            <a:r>
              <a:rPr lang="en-US">
                <a:latin typeface="Archivo Narrow"/>
                <a:ea typeface="Archivo Narrow"/>
                <a:cs typeface="Archivo Narrow"/>
                <a:sym typeface="Archivo Narrow"/>
              </a:rPr>
              <a:t>Design Implementation</a:t>
            </a:r>
            <a:br>
              <a:rPr lang="en-US">
                <a:latin typeface="Archivo Narrow"/>
                <a:ea typeface="Archivo Narrow"/>
                <a:cs typeface="Archivo Narrow"/>
                <a:sym typeface="Archivo Narrow"/>
              </a:rPr>
            </a:br>
            <a:endParaRPr lang="en-US" dirty="0"/>
          </a:p>
        </p:txBody>
      </p:sp>
      <p:sp>
        <p:nvSpPr>
          <p:cNvPr id="3" name="Content Placeholder 2">
            <a:extLst>
              <a:ext uri="{FF2B5EF4-FFF2-40B4-BE49-F238E27FC236}">
                <a16:creationId xmlns:a16="http://schemas.microsoft.com/office/drawing/2014/main" id="{7FEDDAE6-4991-CCE9-15D1-B6B82891C8A4}"/>
              </a:ext>
            </a:extLst>
          </p:cNvPr>
          <p:cNvSpPr>
            <a:spLocks noGrp="1"/>
          </p:cNvSpPr>
          <p:nvPr>
            <p:ph idx="1"/>
          </p:nvPr>
        </p:nvSpPr>
        <p:spPr>
          <a:xfrm>
            <a:off x="6096000" y="1648918"/>
            <a:ext cx="5385816" cy="4610297"/>
          </a:xfrm>
        </p:spPr>
        <p:txBody>
          <a:bodyPr anchor="t">
            <a:normAutofit/>
          </a:bodyPr>
          <a:lstStyle/>
          <a:p>
            <a:pPr>
              <a:lnSpc>
                <a:spcPct val="110000"/>
              </a:lnSpc>
            </a:pPr>
            <a:r>
              <a:rPr lang="en-US" sz="1400" dirty="0"/>
              <a:t>An extra bit is used to determine FULL and EMPTY status.  </a:t>
            </a:r>
          </a:p>
          <a:p>
            <a:pPr>
              <a:lnSpc>
                <a:spcPct val="110000"/>
              </a:lnSpc>
            </a:pPr>
            <a:r>
              <a:rPr lang="en-US" sz="1400" dirty="0"/>
              <a:t>Gray coding is applied to safely synchronize pointers across different clock domains, with the MSB being compared to detect these conditions.  </a:t>
            </a:r>
          </a:p>
          <a:p>
            <a:pPr>
              <a:lnSpc>
                <a:spcPct val="110000"/>
              </a:lnSpc>
            </a:pPr>
            <a:r>
              <a:rPr lang="en-US" sz="1400" dirty="0"/>
              <a:t>During reset, both the write and read pointers are initialized to zero.  </a:t>
            </a:r>
          </a:p>
          <a:p>
            <a:pPr>
              <a:lnSpc>
                <a:spcPct val="110000"/>
              </a:lnSpc>
            </a:pPr>
            <a:r>
              <a:rPr lang="en-US" sz="1400" dirty="0"/>
              <a:t>After data is written to the current memory location, the write pointer is incremented to point to the next location.  </a:t>
            </a:r>
          </a:p>
          <a:p>
            <a:pPr marL="0" indent="0">
              <a:lnSpc>
                <a:spcPct val="110000"/>
              </a:lnSpc>
              <a:buNone/>
            </a:pPr>
            <a:r>
              <a:rPr lang="en-US" sz="1600" b="1" dirty="0"/>
              <a:t>Full &amp; Empty Conditions</a:t>
            </a:r>
          </a:p>
          <a:p>
            <a:pPr>
              <a:lnSpc>
                <a:spcPct val="110000"/>
              </a:lnSpc>
            </a:pPr>
            <a:r>
              <a:rPr lang="en-US" sz="1400" dirty="0"/>
              <a:t>The FIFO is considered empty when the read and write pointers are equal, which occurs either after a reset or when the read pointer catches up to the write pointer.</a:t>
            </a:r>
          </a:p>
          <a:p>
            <a:pPr>
              <a:lnSpc>
                <a:spcPct val="110000"/>
              </a:lnSpc>
            </a:pPr>
            <a:r>
              <a:rPr lang="en-US" sz="1400" dirty="0"/>
              <a:t>The FIFO is considered full when the pointers are once again equal, which happens when the write pointer wraps around and reaches the read pointer.</a:t>
            </a:r>
          </a:p>
          <a:p>
            <a:pPr>
              <a:lnSpc>
                <a:spcPct val="110000"/>
              </a:lnSpc>
            </a:pPr>
            <a:endParaRPr lang="en-US" sz="1100" dirty="0"/>
          </a:p>
        </p:txBody>
      </p:sp>
      <p:pic>
        <p:nvPicPr>
          <p:cNvPr id="7" name="Graphic 6" descr="Flowchart">
            <a:extLst>
              <a:ext uri="{FF2B5EF4-FFF2-40B4-BE49-F238E27FC236}">
                <a16:creationId xmlns:a16="http://schemas.microsoft.com/office/drawing/2014/main" id="{354C1802-0169-A38D-BF5A-004766E6C3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678" y="2441274"/>
            <a:ext cx="3817941" cy="3817941"/>
          </a:xfrm>
          <a:prstGeom prst="rect">
            <a:avLst/>
          </a:prstGeom>
        </p:spPr>
      </p:pic>
    </p:spTree>
    <p:extLst>
      <p:ext uri="{BB962C8B-B14F-4D97-AF65-F5344CB8AC3E}">
        <p14:creationId xmlns:p14="http://schemas.microsoft.com/office/powerpoint/2010/main" val="305196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DE6C-B6C9-F70B-6DB5-643D5B38C25E}"/>
              </a:ext>
            </a:extLst>
          </p:cNvPr>
          <p:cNvSpPr>
            <a:spLocks noGrp="1"/>
          </p:cNvSpPr>
          <p:nvPr>
            <p:ph type="title"/>
          </p:nvPr>
        </p:nvSpPr>
        <p:spPr/>
        <p:txBody>
          <a:bodyPr/>
          <a:lstStyle/>
          <a:p>
            <a:r>
              <a:rPr lang="en-US" dirty="0"/>
              <a:t>Block Diagram of Asynchronous FIFO</a:t>
            </a:r>
          </a:p>
        </p:txBody>
      </p:sp>
      <p:pic>
        <p:nvPicPr>
          <p:cNvPr id="5" name="Content Placeholder 4">
            <a:extLst>
              <a:ext uri="{FF2B5EF4-FFF2-40B4-BE49-F238E27FC236}">
                <a16:creationId xmlns:a16="http://schemas.microsoft.com/office/drawing/2014/main" id="{CB5C7DC2-6737-4F95-BDB5-DB57F8E020C3}"/>
              </a:ext>
            </a:extLst>
          </p:cNvPr>
          <p:cNvPicPr>
            <a:picLocks noGrp="1" noChangeAspect="1"/>
          </p:cNvPicPr>
          <p:nvPr>
            <p:ph idx="1"/>
          </p:nvPr>
        </p:nvPicPr>
        <p:blipFill>
          <a:blip r:embed="rId2"/>
          <a:stretch>
            <a:fillRect/>
          </a:stretch>
        </p:blipFill>
        <p:spPr>
          <a:xfrm>
            <a:off x="2482253" y="1716088"/>
            <a:ext cx="6914756" cy="4592637"/>
          </a:xfrm>
        </p:spPr>
      </p:pic>
    </p:spTree>
    <p:extLst>
      <p:ext uri="{BB962C8B-B14F-4D97-AF65-F5344CB8AC3E}">
        <p14:creationId xmlns:p14="http://schemas.microsoft.com/office/powerpoint/2010/main" val="2594846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032A7-A52B-463A-8086-A7BA0F88AEA9}"/>
              </a:ext>
            </a:extLst>
          </p:cNvPr>
          <p:cNvSpPr>
            <a:spLocks noGrp="1"/>
          </p:cNvSpPr>
          <p:nvPr>
            <p:ph type="title"/>
          </p:nvPr>
        </p:nvSpPr>
        <p:spPr/>
        <p:txBody>
          <a:bodyPr/>
          <a:lstStyle/>
          <a:p>
            <a:r>
              <a:rPr lang="en-US" dirty="0" err="1"/>
              <a:t>Verfication</a:t>
            </a:r>
            <a:r>
              <a:rPr lang="en-US" dirty="0"/>
              <a:t> of </a:t>
            </a:r>
            <a:r>
              <a:rPr lang="en-US" dirty="0" err="1"/>
              <a:t>Aysnchorous</a:t>
            </a:r>
            <a:r>
              <a:rPr lang="en-US" dirty="0"/>
              <a:t> FIFO</a:t>
            </a:r>
          </a:p>
        </p:txBody>
      </p:sp>
      <p:sp>
        <p:nvSpPr>
          <p:cNvPr id="3" name="Content Placeholder 2">
            <a:extLst>
              <a:ext uri="{FF2B5EF4-FFF2-40B4-BE49-F238E27FC236}">
                <a16:creationId xmlns:a16="http://schemas.microsoft.com/office/drawing/2014/main" id="{E847207C-C794-46EE-9903-FF88EC3DE526}"/>
              </a:ext>
            </a:extLst>
          </p:cNvPr>
          <p:cNvSpPr>
            <a:spLocks noGrp="1"/>
          </p:cNvSpPr>
          <p:nvPr>
            <p:ph idx="1"/>
          </p:nvPr>
        </p:nvSpPr>
        <p:spPr>
          <a:xfrm>
            <a:off x="612647" y="1715532"/>
            <a:ext cx="10234647" cy="4593828"/>
          </a:xfrm>
        </p:spPr>
        <p:txBody>
          <a:bodyPr/>
          <a:lstStyle/>
          <a:p>
            <a:pPr marL="0" indent="0">
              <a:buNone/>
            </a:pPr>
            <a:r>
              <a:rPr lang="en-US" dirty="0"/>
              <a:t>Our Verification of </a:t>
            </a:r>
            <a:r>
              <a:rPr lang="en-US" dirty="0" err="1"/>
              <a:t>Aysnchorous</a:t>
            </a:r>
            <a:r>
              <a:rPr lang="en-US" dirty="0"/>
              <a:t> FIFO is done with both:</a:t>
            </a:r>
          </a:p>
          <a:p>
            <a:r>
              <a:rPr lang="en-US" dirty="0"/>
              <a:t>System Verilog Verification Environment</a:t>
            </a:r>
          </a:p>
          <a:p>
            <a:r>
              <a:rPr lang="en-US" dirty="0"/>
              <a:t>UVM based Verification Environment</a:t>
            </a:r>
          </a:p>
        </p:txBody>
      </p:sp>
    </p:spTree>
    <p:extLst>
      <p:ext uri="{BB962C8B-B14F-4D97-AF65-F5344CB8AC3E}">
        <p14:creationId xmlns:p14="http://schemas.microsoft.com/office/powerpoint/2010/main" val="1043464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1A82-267E-7EC5-74C8-240DBFF75BE9}"/>
              </a:ext>
            </a:extLst>
          </p:cNvPr>
          <p:cNvSpPr>
            <a:spLocks noGrp="1"/>
          </p:cNvSpPr>
          <p:nvPr>
            <p:ph type="title"/>
          </p:nvPr>
        </p:nvSpPr>
        <p:spPr/>
        <p:txBody>
          <a:bodyPr/>
          <a:lstStyle/>
          <a:p>
            <a:r>
              <a:rPr lang="en-US" dirty="0" err="1"/>
              <a:t>SystemVerilog</a:t>
            </a:r>
            <a:r>
              <a:rPr lang="en-US" dirty="0"/>
              <a:t> Verification Environment</a:t>
            </a:r>
            <a:br>
              <a:rPr lang="en-US" dirty="0"/>
            </a:br>
            <a:endParaRPr lang="en-US" dirty="0"/>
          </a:p>
        </p:txBody>
      </p:sp>
      <p:sp>
        <p:nvSpPr>
          <p:cNvPr id="3" name="Content Placeholder 2">
            <a:extLst>
              <a:ext uri="{FF2B5EF4-FFF2-40B4-BE49-F238E27FC236}">
                <a16:creationId xmlns:a16="http://schemas.microsoft.com/office/drawing/2014/main" id="{E9AF7FC7-7D9B-48CC-8478-13BA10800710}"/>
              </a:ext>
            </a:extLst>
          </p:cNvPr>
          <p:cNvSpPr>
            <a:spLocks noGrp="1"/>
          </p:cNvSpPr>
          <p:nvPr>
            <p:ph idx="1"/>
          </p:nvPr>
        </p:nvSpPr>
        <p:spPr/>
        <p:txBody>
          <a:bodyPr/>
          <a:lstStyle/>
          <a:p>
            <a:pPr marL="0" indent="0">
              <a:buNone/>
            </a:pPr>
            <a:r>
              <a:rPr lang="en-US" dirty="0"/>
              <a:t>                                          </a:t>
            </a:r>
          </a:p>
        </p:txBody>
      </p:sp>
      <p:pic>
        <p:nvPicPr>
          <p:cNvPr id="6" name="Picture 5" descr="A diagram of a software development process&#10;&#10;AI-generated content may be incorrect.">
            <a:extLst>
              <a:ext uri="{FF2B5EF4-FFF2-40B4-BE49-F238E27FC236}">
                <a16:creationId xmlns:a16="http://schemas.microsoft.com/office/drawing/2014/main" id="{1B18638F-A4BF-9853-A18A-1EA8530FF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121" y="1357312"/>
            <a:ext cx="6580681" cy="4593828"/>
          </a:xfrm>
          <a:prstGeom prst="rect">
            <a:avLst/>
          </a:prstGeom>
        </p:spPr>
      </p:pic>
    </p:spTree>
    <p:extLst>
      <p:ext uri="{BB962C8B-B14F-4D97-AF65-F5344CB8AC3E}">
        <p14:creationId xmlns:p14="http://schemas.microsoft.com/office/powerpoint/2010/main" val="31209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298112-E571-A160-E3B0-4FC5E3D19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D88C38-32CF-5C2B-3DE2-6BBD398FFC30}"/>
              </a:ext>
            </a:extLst>
          </p:cNvPr>
          <p:cNvSpPr>
            <a:spLocks noGrp="1"/>
          </p:cNvSpPr>
          <p:nvPr>
            <p:ph type="title"/>
          </p:nvPr>
        </p:nvSpPr>
        <p:spPr>
          <a:xfrm>
            <a:off x="609602" y="1252010"/>
            <a:ext cx="3317822" cy="4572000"/>
          </a:xfrm>
        </p:spPr>
        <p:txBody>
          <a:bodyPr anchor="t">
            <a:normAutofit/>
          </a:bodyPr>
          <a:lstStyle/>
          <a:p>
            <a:r>
              <a:rPr lang="en-US" dirty="0"/>
              <a:t>Class Based Verification</a:t>
            </a:r>
            <a:br>
              <a:rPr lang="en-US" dirty="0"/>
            </a:br>
            <a:endParaRPr lang="en-US" dirty="0"/>
          </a:p>
        </p:txBody>
      </p:sp>
      <p:graphicFrame>
        <p:nvGraphicFramePr>
          <p:cNvPr id="5" name="Content Placeholder 2">
            <a:extLst>
              <a:ext uri="{FF2B5EF4-FFF2-40B4-BE49-F238E27FC236}">
                <a16:creationId xmlns:a16="http://schemas.microsoft.com/office/drawing/2014/main" id="{60347064-1633-701B-8C7D-50B91B721F6D}"/>
              </a:ext>
            </a:extLst>
          </p:cNvPr>
          <p:cNvGraphicFramePr>
            <a:graphicFrameLocks noGrp="1"/>
          </p:cNvGraphicFramePr>
          <p:nvPr>
            <p:ph idx="1"/>
            <p:extLst>
              <p:ext uri="{D42A27DB-BD31-4B8C-83A1-F6EECF244321}">
                <p14:modId xmlns:p14="http://schemas.microsoft.com/office/powerpoint/2010/main" val="1635365914"/>
              </p:ext>
            </p:extLst>
          </p:nvPr>
        </p:nvGraphicFramePr>
        <p:xfrm>
          <a:off x="3657600" y="1252010"/>
          <a:ext cx="7924799"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0807638"/>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emplate/>
  <TotalTime>520</TotalTime>
  <Words>1587</Words>
  <Application>Microsoft Office PowerPoint</Application>
  <PresentationFormat>Widescreen</PresentationFormat>
  <Paragraphs>154</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Archivo Narrow</vt:lpstr>
      <vt:lpstr>Arial</vt:lpstr>
      <vt:lpstr>Avenir Next LT Pro</vt:lpstr>
      <vt:lpstr>Calibri</vt:lpstr>
      <vt:lpstr>Merriweather</vt:lpstr>
      <vt:lpstr>Neue Haas Grotesk Text Pro</vt:lpstr>
      <vt:lpstr>Symbol</vt:lpstr>
      <vt:lpstr>VanillaVTI</vt:lpstr>
      <vt:lpstr>       ECE 593 Fundamentals of Pre-Silicon Validation Design and Verification of   Asynchronous FIFO Team 1 </vt:lpstr>
      <vt:lpstr>Agenda</vt:lpstr>
      <vt:lpstr>Introduction of Team Members </vt:lpstr>
      <vt:lpstr>Project Overview </vt:lpstr>
      <vt:lpstr>Design Implementation </vt:lpstr>
      <vt:lpstr>Block Diagram of Asynchronous FIFO</vt:lpstr>
      <vt:lpstr>Verfication of Aysnchorous FIFO</vt:lpstr>
      <vt:lpstr>SystemVerilog Verification Environment </vt:lpstr>
      <vt:lpstr>Class Based Verification </vt:lpstr>
      <vt:lpstr>PowerPoint Presentation</vt:lpstr>
      <vt:lpstr>PowerPoint Presentation</vt:lpstr>
      <vt:lpstr>PowerPoint Presentation</vt:lpstr>
      <vt:lpstr>PowerPoint Presentation</vt:lpstr>
      <vt:lpstr>PowerPoint Presentation</vt:lpstr>
      <vt:lpstr>PowerPoint Presentation</vt:lpstr>
      <vt:lpstr>After Simulation our Coverage Percentage … </vt:lpstr>
      <vt:lpstr>UVM based Verification </vt:lpstr>
      <vt:lpstr>UVM Based Verification </vt:lpstr>
      <vt:lpstr>UVM-Based Verification Process </vt:lpstr>
      <vt:lpstr>UVM-Based Verification Process</vt:lpstr>
      <vt:lpstr>UVM Environment we build..</vt:lpstr>
      <vt:lpstr>PowerPoint Presentation</vt:lpstr>
      <vt:lpstr>PowerPoint Presentation</vt:lpstr>
      <vt:lpstr>PowerPoint Presentation</vt:lpstr>
      <vt:lpstr>UVM TestBench Components </vt:lpstr>
      <vt:lpstr>PowerPoint Presentation</vt:lpstr>
      <vt:lpstr>PowerPoint Presentation</vt:lpstr>
      <vt:lpstr>PowerPoint Presentation</vt:lpstr>
      <vt:lpstr>After Simulation, Coverage Precentage…</vt:lpstr>
      <vt:lpstr>Key Challenges</vt:lpstr>
      <vt:lpstr>Lessons Learned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ECE 593 Fundamentals of Pre-Silicon Validation Implementation , Development and Verification of  Asynchronous FIFO Team 1 </dc:title>
  <dc:creator>Venkata Krishna Kumar Vedantam</dc:creator>
  <cp:lastModifiedBy>Venkata Krishna Kumar Vedantam</cp:lastModifiedBy>
  <cp:revision>36</cp:revision>
  <dcterms:created xsi:type="dcterms:W3CDTF">2025-03-04T05:05:44Z</dcterms:created>
  <dcterms:modified xsi:type="dcterms:W3CDTF">2025-03-04T19:28:05Z</dcterms:modified>
</cp:coreProperties>
</file>