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9" r:id="rId3"/>
    <p:sldId id="295" r:id="rId4"/>
    <p:sldId id="258" r:id="rId5"/>
    <p:sldId id="310" r:id="rId6"/>
    <p:sldId id="311" r:id="rId7"/>
    <p:sldId id="312" r:id="rId8"/>
    <p:sldId id="313" r:id="rId9"/>
    <p:sldId id="314" r:id="rId10"/>
    <p:sldId id="266" r:id="rId11"/>
    <p:sldId id="280" r:id="rId12"/>
    <p:sldId id="267" r:id="rId13"/>
    <p:sldId id="268" r:id="rId14"/>
    <p:sldId id="269" r:id="rId15"/>
    <p:sldId id="270" r:id="rId16"/>
    <p:sldId id="271" r:id="rId17"/>
    <p:sldId id="272" r:id="rId18"/>
    <p:sldId id="265" r:id="rId19"/>
    <p:sldId id="256" r:id="rId20"/>
    <p:sldId id="273" r:id="rId21"/>
    <p:sldId id="276" r:id="rId22"/>
    <p:sldId id="303" r:id="rId23"/>
    <p:sldId id="302" r:id="rId24"/>
    <p:sldId id="301" r:id="rId25"/>
    <p:sldId id="275" r:id="rId26"/>
    <p:sldId id="277" r:id="rId27"/>
    <p:sldId id="299" r:id="rId28"/>
    <p:sldId id="300" r:id="rId29"/>
    <p:sldId id="274" r:id="rId30"/>
    <p:sldId id="304" r:id="rId31"/>
    <p:sldId id="305" r:id="rId32"/>
    <p:sldId id="306" r:id="rId33"/>
    <p:sldId id="308" r:id="rId34"/>
    <p:sldId id="307" r:id="rId35"/>
    <p:sldId id="281" r:id="rId36"/>
    <p:sldId id="263" r:id="rId37"/>
    <p:sldId id="282" r:id="rId38"/>
    <p:sldId id="283" r:id="rId39"/>
    <p:sldId id="284" r:id="rId40"/>
    <p:sldId id="285" r:id="rId41"/>
    <p:sldId id="296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/>
    <p:restoredTop sz="91482"/>
  </p:normalViewPr>
  <p:slideViewPr>
    <p:cSldViewPr snapToGrid="0">
      <p:cViewPr varScale="1">
        <p:scale>
          <a:sx n="101" d="100"/>
          <a:sy n="101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FB0C6-BA76-4F49-9C61-5448EBE86EC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90D64-50C7-D448-9F0E-4EC521FB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7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90D64-50C7-D448-9F0E-4EC521FBB9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635B-4707-4405-6666-6930FDE10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51E03C-E907-4ECB-56D9-CB5C808D84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F39C0-EFCC-883E-A0CC-456F546F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52588-E697-6E16-E1D5-0E493E172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90D64-50C7-D448-9F0E-4EC521FBB9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90D64-50C7-D448-9F0E-4EC521FBB9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7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90D64-50C7-D448-9F0E-4EC521FBB94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Wishbone</a:t>
            </a:r>
          </a:p>
          <a:p>
            <a:endParaRPr lang="en-US" dirty="0"/>
          </a:p>
          <a:p>
            <a:r>
              <a:rPr lang="en-US" dirty="0"/>
              <a:t>​Pros: Open-source and free, encouraging wide adoption and flexibility.​</a:t>
            </a:r>
          </a:p>
          <a:p>
            <a:endParaRPr lang="en-US" dirty="0"/>
          </a:p>
          <a:p>
            <a:r>
              <a:rPr lang="en-US" dirty="0"/>
              <a:t>Example: Wishbone is used in open-source projects like </a:t>
            </a:r>
            <a:r>
              <a:rPr lang="en-US" dirty="0" err="1"/>
              <a:t>OpenCores</a:t>
            </a:r>
            <a:r>
              <a:rPr lang="en-US" dirty="0"/>
              <a:t>, allowing designers to share and integrate components without fees.</a:t>
            </a:r>
          </a:p>
          <a:p>
            <a:endParaRPr lang="en-US" dirty="0"/>
          </a:p>
          <a:p>
            <a:r>
              <a:rPr lang="en-US" dirty="0"/>
              <a:t>2. I2C (Inter-Integrated Circuit)</a:t>
            </a:r>
          </a:p>
          <a:p>
            <a:endParaRPr lang="en-US" dirty="0"/>
          </a:p>
          <a:p>
            <a:r>
              <a:rPr lang="en-US" dirty="0"/>
              <a:t>Pros: Simple two-wire design reduces PCB complexity and allows multiple devices.</a:t>
            </a:r>
          </a:p>
          <a:p>
            <a:endParaRPr lang="en-US" dirty="0"/>
          </a:p>
          <a:p>
            <a:r>
              <a:rPr lang="en-US" dirty="0"/>
              <a:t>Example: I2C connects multiple sensors to a microcontroller using just two wires, simplifying the circuit design.</a:t>
            </a:r>
          </a:p>
          <a:p>
            <a:endParaRPr lang="en-US" dirty="0"/>
          </a:p>
          <a:p>
            <a:r>
              <a:rPr lang="en-US" dirty="0"/>
              <a:t>3. SPI (Serial Peripheral Interface)</a:t>
            </a:r>
          </a:p>
          <a:p>
            <a:endParaRPr lang="en-US" dirty="0"/>
          </a:p>
          <a:p>
            <a:r>
              <a:rPr lang="en-US" dirty="0"/>
              <a:t>Pros: High-speed, full-duplex communication for efficient data transfer.</a:t>
            </a:r>
          </a:p>
          <a:p>
            <a:endParaRPr lang="en-US" dirty="0"/>
          </a:p>
          <a:p>
            <a:r>
              <a:rPr lang="en-US" dirty="0"/>
              <a:t>Example: SPI is used to quickly transfer data between a microcontroller and a high-speed memory chip.</a:t>
            </a:r>
          </a:p>
          <a:p>
            <a:endParaRPr lang="en-US" dirty="0"/>
          </a:p>
          <a:p>
            <a:r>
              <a:rPr lang="en-US" dirty="0"/>
              <a:t>4. AXI (Advanced </a:t>
            </a:r>
            <a:r>
              <a:rPr lang="en-US" dirty="0" err="1"/>
              <a:t>eXtensible</a:t>
            </a:r>
            <a:r>
              <a:rPr lang="en-US" dirty="0"/>
              <a:t> Interface)</a:t>
            </a:r>
          </a:p>
          <a:p>
            <a:endParaRPr lang="en-US" dirty="0"/>
          </a:p>
          <a:p>
            <a:r>
              <a:rPr lang="en-US" dirty="0"/>
              <a:t>Pros: High performance with burst transfers and low latency, ideal for high-speed needs.</a:t>
            </a:r>
          </a:p>
          <a:p>
            <a:endParaRPr lang="en-US" dirty="0"/>
          </a:p>
          <a:p>
            <a:r>
              <a:rPr lang="en-US" dirty="0"/>
              <a:t>Example: AXI allows fast data transfer in complex SoCs, like those used in smartphones for graphic processing.</a:t>
            </a:r>
          </a:p>
          <a:p>
            <a:endParaRPr lang="en-US" dirty="0"/>
          </a:p>
          <a:p>
            <a:r>
              <a:rPr lang="en-US" dirty="0"/>
              <a:t>5. CAN (Controller Area Network)</a:t>
            </a:r>
          </a:p>
          <a:p>
            <a:endParaRPr lang="en-US" dirty="0"/>
          </a:p>
          <a:p>
            <a:r>
              <a:rPr lang="en-US" dirty="0"/>
              <a:t>Pros: Reliable with strong error detection, commonly used in automotive systems.</a:t>
            </a:r>
          </a:p>
          <a:p>
            <a:endParaRPr lang="en-US" dirty="0"/>
          </a:p>
          <a:p>
            <a:r>
              <a:rPr lang="en-US" dirty="0"/>
              <a:t>Example: CAN ensures safe communication between car components, like the engine and brakes, making vehicles more reliable.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90D64-50C7-D448-9F0E-4EC521FBB9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6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5413-2A3A-DB28-09C6-F5955872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8D0AE-6D3C-EBD8-852A-AE7700D5F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B23B-9F4F-0AE6-9582-6EC661D5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EA5-63A5-F544-8F72-7CD2ADF8AA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CFA8-6C4B-8236-2C3C-D02442EC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719A-2D9D-57D4-6BE6-16A4BBF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D65D-BBDC-B94B-9EE8-A790DE27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E9FE-A5AB-D58B-DFA4-B62F5DF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F6F7A-1AF5-342B-D9CA-3DE56D9E3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30E7-0C28-365E-62DA-B73E6320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EA5-63A5-F544-8F72-7CD2ADF8AA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9337-FD6C-C8CA-DA8A-0F6DC343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EC333-C881-6D8B-CA6A-B088DC80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D65D-BBDC-B94B-9EE8-A790DE27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7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BF161-2359-0A20-8016-E3A1AC74B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EBD13-F86C-2739-5B5C-8E46CC8F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0707-27B5-48BC-48A2-6F6C15E0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EA5-63A5-F544-8F72-7CD2ADF8AA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1EF3-19C7-350E-0EEB-6FFE464F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4AAA-3FFF-7C9C-7732-7A0B8D0A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D65D-BBDC-B94B-9EE8-A790DE27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2C7B-FA96-0B80-F4AD-CEFA8124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C0A9-30BF-1D06-1D2A-72E77768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A71E7-8514-9168-47A3-9023B729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EA5-63A5-F544-8F72-7CD2ADF8AA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05795-C261-147B-C957-C106E554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C6A1-DB72-736B-5161-AC83AA47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D65D-BBDC-B94B-9EE8-A790DE27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EFDF-339D-688B-FF20-16E366D7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22749-304A-41E6-4B8D-88D8C52D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5F407-77A1-6E4A-8A12-DF0794D7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EA5-63A5-F544-8F72-7CD2ADF8AA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C13DB-57A1-031F-D9BB-0F34F3C3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0E83-6FF1-2F3F-CE77-405BFA31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D65D-BBDC-B94B-9EE8-A790DE27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5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E270-CE10-967C-F2E3-790546DC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36E4-258B-F7DE-6C19-C3B71D531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D5887-0DE8-054E-5A6E-D4A8C92E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A7EF4-2586-BF8E-72C1-33462355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EA5-63A5-F544-8F72-7CD2ADF8AA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6D220-C26B-9EB5-E3D3-63FF84A0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D485-8DC4-62FE-66B6-45CF55AE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D65D-BBDC-B94B-9EE8-A790DE27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4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2A33-939F-6F9B-23A1-C2BB038C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D4256-11B3-36B5-E2C5-E6F62418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745E-E3BE-57B0-7573-ECAAC1EB6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52BCB-4793-3294-FCF2-1D7C1DFD6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7F2AD-3C00-DFEF-40FC-274997A8D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5CCD4-FEB4-1B79-B9D7-D2FE39FC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EA5-63A5-F544-8F72-7CD2ADF8AA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54548-22C0-6517-0D9C-770FAC26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04125-9A69-AD18-C538-EFACC8B1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D65D-BBDC-B94B-9EE8-A790DE27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CC80-E50C-1DE5-2E1B-EB6B52C4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BE7CC-E69C-3867-1014-A3C64329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EA5-63A5-F544-8F72-7CD2ADF8AA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E5408-63A2-B3C2-0C21-0D119EBB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1CECA-6E36-B288-919F-3510BEB6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D65D-BBDC-B94B-9EE8-A790DE27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C45AA-9710-098C-46D7-D79AF4BF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EA5-63A5-F544-8F72-7CD2ADF8AA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343E8-C30D-33ED-AC1A-5E362B9F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32BDA-F714-985A-0179-6BD9EF3D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D65D-BBDC-B94B-9EE8-A790DE27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DF96-E4C5-D463-5B66-751D9429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C91B-93F6-748B-2B18-9A1E0CE9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51A-4F1C-5E0D-3A81-2A013EAEF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83BC5-D5A5-A37F-B014-4875461C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EA5-63A5-F544-8F72-7CD2ADF8AA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9D6E1-DE56-79BF-106E-E876617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B705B-C0C1-EFC9-CF83-58A42649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D65D-BBDC-B94B-9EE8-A790DE27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D604-0158-F005-1A89-C06EA083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2ABEF-EE50-726C-5539-66EAE7B79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8F628-45E5-D663-8B6B-9906F7AC8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46F71-FF01-812E-2061-6436F4E8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EA5-63A5-F544-8F72-7CD2ADF8AA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9686-3F4C-2188-EB53-2372986D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60D8C-0574-B31D-39B2-9D808E91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D65D-BBDC-B94B-9EE8-A790DE27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0EBEB-483E-EFF2-904F-CF773907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6B385-D7ED-7E35-FC30-F4EC5BB17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667C-CC48-70B1-AB89-0962EBDA8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3CEA5-63A5-F544-8F72-7CD2ADF8AA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F204-B6AF-7F6B-FB8B-3CC06E455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E0B9F-7900-8EC7-4A28-B97139DDA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0D65D-BBDC-B94B-9EE8-A790DE27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aadityas@pdx.edu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sahilk@pdx.ed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harmava@pdx.edu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mailto:bhargavc@pdx.edu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Photo | A computer chip with a blue background and the word  computer on it.">
            <a:extLst>
              <a:ext uri="{FF2B5EF4-FFF2-40B4-BE49-F238E27FC236}">
                <a16:creationId xmlns:a16="http://schemas.microsoft.com/office/drawing/2014/main" id="{8BC551E4-3BCC-BADB-59A6-E5DC36590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0" b="692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015A52-C32D-D062-4AF0-0937E513D4B2}"/>
              </a:ext>
            </a:extLst>
          </p:cNvPr>
          <p:cNvSpPr txBox="1"/>
          <p:nvPr/>
        </p:nvSpPr>
        <p:spPr>
          <a:xfrm>
            <a:off x="1687285" y="5170714"/>
            <a:ext cx="9546771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INTRODUCTION TO SYSTEMVERILOG</a:t>
            </a:r>
          </a:p>
        </p:txBody>
      </p:sp>
    </p:spTree>
    <p:extLst>
      <p:ext uri="{BB962C8B-B14F-4D97-AF65-F5344CB8AC3E}">
        <p14:creationId xmlns:p14="http://schemas.microsoft.com/office/powerpoint/2010/main" val="265585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5D7E637-98D8-BF56-6FF8-E64036657B56}"/>
              </a:ext>
            </a:extLst>
          </p:cNvPr>
          <p:cNvSpPr txBox="1"/>
          <p:nvPr/>
        </p:nvSpPr>
        <p:spPr>
          <a:xfrm>
            <a:off x="3418113" y="444500"/>
            <a:ext cx="490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itchFamily="82" charset="77"/>
              </a:rPr>
              <a:t>T</a:t>
            </a:r>
            <a:r>
              <a:rPr lang="en-US" sz="4000" u="sng" dirty="0"/>
              <a:t>able  </a:t>
            </a:r>
            <a:r>
              <a:rPr lang="en-US" sz="4000" u="sng" dirty="0">
                <a:latin typeface="Algerian" pitchFamily="82" charset="77"/>
              </a:rPr>
              <a:t>o</a:t>
            </a:r>
            <a:r>
              <a:rPr lang="en-US" sz="4000" u="sng" dirty="0"/>
              <a:t>f  </a:t>
            </a:r>
            <a:r>
              <a:rPr lang="en-US" sz="4000" u="sng" dirty="0">
                <a:latin typeface="Algerian" pitchFamily="82" charset="77"/>
              </a:rPr>
              <a:t>c</a:t>
            </a:r>
            <a:r>
              <a:rPr lang="en-US" sz="4000" u="sng" dirty="0"/>
              <a:t>ontents</a:t>
            </a:r>
          </a:p>
        </p:txBody>
      </p:sp>
    </p:spTree>
    <p:extLst>
      <p:ext uri="{BB962C8B-B14F-4D97-AF65-F5344CB8AC3E}">
        <p14:creationId xmlns:p14="http://schemas.microsoft.com/office/powerpoint/2010/main" val="146955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F6B9E-DE2F-DEB3-A0A7-44557B321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83385C-1F08-426E-3077-F8A5B102DB34}"/>
              </a:ext>
            </a:extLst>
          </p:cNvPr>
          <p:cNvSpPr/>
          <p:nvPr/>
        </p:nvSpPr>
        <p:spPr>
          <a:xfrm>
            <a:off x="152399" y="2079170"/>
            <a:ext cx="1491342" cy="13824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12BBE-6249-10EE-FA43-72C169B50DD7}"/>
              </a:ext>
            </a:extLst>
          </p:cNvPr>
          <p:cNvSpPr txBox="1"/>
          <p:nvPr/>
        </p:nvSpPr>
        <p:spPr>
          <a:xfrm>
            <a:off x="293914" y="2514600"/>
            <a:ext cx="149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     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68472B-2877-5F0F-96A3-064265D8CBB6}"/>
              </a:ext>
            </a:extLst>
          </p:cNvPr>
          <p:cNvCxnSpPr>
            <a:stCxn id="4" idx="4"/>
          </p:cNvCxnSpPr>
          <p:nvPr/>
        </p:nvCxnSpPr>
        <p:spPr>
          <a:xfrm>
            <a:off x="898070" y="3461656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515484-CA25-56FF-4A2B-B68097FA874C}"/>
              </a:ext>
            </a:extLst>
          </p:cNvPr>
          <p:cNvSpPr txBox="1"/>
          <p:nvPr/>
        </p:nvSpPr>
        <p:spPr>
          <a:xfrm>
            <a:off x="3418113" y="444500"/>
            <a:ext cx="490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itchFamily="82" charset="77"/>
              </a:rPr>
              <a:t>T</a:t>
            </a:r>
            <a:r>
              <a:rPr lang="en-US" sz="4000" u="sng" dirty="0"/>
              <a:t>able  </a:t>
            </a:r>
            <a:r>
              <a:rPr lang="en-US" sz="4000" u="sng" dirty="0">
                <a:latin typeface="Algerian" pitchFamily="82" charset="77"/>
              </a:rPr>
              <a:t>o</a:t>
            </a:r>
            <a:r>
              <a:rPr lang="en-US" sz="4000" u="sng" dirty="0"/>
              <a:t>f  </a:t>
            </a:r>
            <a:r>
              <a:rPr lang="en-US" sz="4000" u="sng" dirty="0">
                <a:latin typeface="Algerian" pitchFamily="82" charset="77"/>
              </a:rPr>
              <a:t>c</a:t>
            </a:r>
            <a:r>
              <a:rPr lang="en-US" sz="4000" u="sng" dirty="0"/>
              <a:t>ontents</a:t>
            </a:r>
          </a:p>
        </p:txBody>
      </p:sp>
    </p:spTree>
    <p:extLst>
      <p:ext uri="{BB962C8B-B14F-4D97-AF65-F5344CB8AC3E}">
        <p14:creationId xmlns:p14="http://schemas.microsoft.com/office/powerpoint/2010/main" val="97301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EF8809-0809-1109-FE66-B8FFDBE96FAE}"/>
              </a:ext>
            </a:extLst>
          </p:cNvPr>
          <p:cNvSpPr/>
          <p:nvPr/>
        </p:nvSpPr>
        <p:spPr>
          <a:xfrm>
            <a:off x="152399" y="2079170"/>
            <a:ext cx="1491342" cy="13824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F4491-3349-BFE9-FCA2-A2EB3E5577DB}"/>
              </a:ext>
            </a:extLst>
          </p:cNvPr>
          <p:cNvSpPr/>
          <p:nvPr/>
        </p:nvSpPr>
        <p:spPr>
          <a:xfrm>
            <a:off x="1926771" y="2062842"/>
            <a:ext cx="1491342" cy="1382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45D25-582D-2070-A875-D0E746539049}"/>
              </a:ext>
            </a:extLst>
          </p:cNvPr>
          <p:cNvCxnSpPr>
            <a:stCxn id="4" idx="4"/>
          </p:cNvCxnSpPr>
          <p:nvPr/>
        </p:nvCxnSpPr>
        <p:spPr>
          <a:xfrm>
            <a:off x="898070" y="3461656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6F38BA-E531-2FCF-99EA-63512081666E}"/>
              </a:ext>
            </a:extLst>
          </p:cNvPr>
          <p:cNvCxnSpPr/>
          <p:nvPr/>
        </p:nvCxnSpPr>
        <p:spPr>
          <a:xfrm>
            <a:off x="2672442" y="3429000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8E7AF7-ED0F-F55C-7A4E-79E2F105EDF5}"/>
              </a:ext>
            </a:extLst>
          </p:cNvPr>
          <p:cNvSpPr txBox="1"/>
          <p:nvPr/>
        </p:nvSpPr>
        <p:spPr>
          <a:xfrm>
            <a:off x="2068286" y="2326730"/>
            <a:ext cx="173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Semi-conductor ecosystem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D7E637-98D8-BF56-6FF8-E64036657B56}"/>
              </a:ext>
            </a:extLst>
          </p:cNvPr>
          <p:cNvSpPr txBox="1"/>
          <p:nvPr/>
        </p:nvSpPr>
        <p:spPr>
          <a:xfrm>
            <a:off x="3418113" y="444500"/>
            <a:ext cx="490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itchFamily="82" charset="77"/>
              </a:rPr>
              <a:t>T</a:t>
            </a:r>
            <a:r>
              <a:rPr lang="en-US" sz="4000" u="sng" dirty="0"/>
              <a:t>able  </a:t>
            </a:r>
            <a:r>
              <a:rPr lang="en-US" sz="4000" u="sng" dirty="0">
                <a:latin typeface="Algerian" pitchFamily="82" charset="77"/>
              </a:rPr>
              <a:t>o</a:t>
            </a:r>
            <a:r>
              <a:rPr lang="en-US" sz="4000" u="sng" dirty="0"/>
              <a:t>f  </a:t>
            </a:r>
            <a:r>
              <a:rPr lang="en-US" sz="4000" u="sng" dirty="0">
                <a:latin typeface="Algerian" pitchFamily="82" charset="77"/>
              </a:rPr>
              <a:t>c</a:t>
            </a:r>
            <a:r>
              <a:rPr lang="en-US" sz="4000" u="sng" dirty="0"/>
              <a:t>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35BC1-C71C-8224-C7BE-9EC382E0BD91}"/>
              </a:ext>
            </a:extLst>
          </p:cNvPr>
          <p:cNvSpPr txBox="1"/>
          <p:nvPr/>
        </p:nvSpPr>
        <p:spPr>
          <a:xfrm>
            <a:off x="293914" y="2514600"/>
            <a:ext cx="149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     view</a:t>
            </a:r>
          </a:p>
        </p:txBody>
      </p:sp>
    </p:spTree>
    <p:extLst>
      <p:ext uri="{BB962C8B-B14F-4D97-AF65-F5344CB8AC3E}">
        <p14:creationId xmlns:p14="http://schemas.microsoft.com/office/powerpoint/2010/main" val="265553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EF8809-0809-1109-FE66-B8FFDBE96FAE}"/>
              </a:ext>
            </a:extLst>
          </p:cNvPr>
          <p:cNvSpPr/>
          <p:nvPr/>
        </p:nvSpPr>
        <p:spPr>
          <a:xfrm>
            <a:off x="152399" y="2079170"/>
            <a:ext cx="1491342" cy="13824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F4491-3349-BFE9-FCA2-A2EB3E5577DB}"/>
              </a:ext>
            </a:extLst>
          </p:cNvPr>
          <p:cNvSpPr/>
          <p:nvPr/>
        </p:nvSpPr>
        <p:spPr>
          <a:xfrm>
            <a:off x="1926771" y="2062842"/>
            <a:ext cx="1491342" cy="1382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92DD47-38BC-3FBD-6D13-CB93C2CC6A70}"/>
              </a:ext>
            </a:extLst>
          </p:cNvPr>
          <p:cNvSpPr/>
          <p:nvPr/>
        </p:nvSpPr>
        <p:spPr>
          <a:xfrm>
            <a:off x="3559628" y="2079170"/>
            <a:ext cx="1491342" cy="138248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45D25-582D-2070-A875-D0E746539049}"/>
              </a:ext>
            </a:extLst>
          </p:cNvPr>
          <p:cNvCxnSpPr>
            <a:stCxn id="4" idx="4"/>
          </p:cNvCxnSpPr>
          <p:nvPr/>
        </p:nvCxnSpPr>
        <p:spPr>
          <a:xfrm>
            <a:off x="898070" y="3461656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6F38BA-E531-2FCF-99EA-63512081666E}"/>
              </a:ext>
            </a:extLst>
          </p:cNvPr>
          <p:cNvCxnSpPr/>
          <p:nvPr/>
        </p:nvCxnSpPr>
        <p:spPr>
          <a:xfrm>
            <a:off x="2672442" y="3429000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E95966-8CB5-B085-92FB-1F6D1C831168}"/>
              </a:ext>
            </a:extLst>
          </p:cNvPr>
          <p:cNvCxnSpPr/>
          <p:nvPr/>
        </p:nvCxnSpPr>
        <p:spPr>
          <a:xfrm>
            <a:off x="4305300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5FF705-AB1E-5C03-C91A-822CEDCEFA80}"/>
              </a:ext>
            </a:extLst>
          </p:cNvPr>
          <p:cNvSpPr txBox="1"/>
          <p:nvPr/>
        </p:nvSpPr>
        <p:spPr>
          <a:xfrm>
            <a:off x="3559628" y="2326730"/>
            <a:ext cx="149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Comparison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D7E637-98D8-BF56-6FF8-E64036657B56}"/>
              </a:ext>
            </a:extLst>
          </p:cNvPr>
          <p:cNvSpPr txBox="1"/>
          <p:nvPr/>
        </p:nvSpPr>
        <p:spPr>
          <a:xfrm>
            <a:off x="3418113" y="444500"/>
            <a:ext cx="490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itchFamily="82" charset="77"/>
              </a:rPr>
              <a:t>T</a:t>
            </a:r>
            <a:r>
              <a:rPr lang="en-US" sz="4000" u="sng" dirty="0"/>
              <a:t>able  </a:t>
            </a:r>
            <a:r>
              <a:rPr lang="en-US" sz="4000" u="sng" dirty="0">
                <a:latin typeface="Algerian" pitchFamily="82" charset="77"/>
              </a:rPr>
              <a:t>o</a:t>
            </a:r>
            <a:r>
              <a:rPr lang="en-US" sz="4000" u="sng" dirty="0"/>
              <a:t>f  </a:t>
            </a:r>
            <a:r>
              <a:rPr lang="en-US" sz="4000" u="sng" dirty="0">
                <a:latin typeface="Algerian" pitchFamily="82" charset="77"/>
              </a:rPr>
              <a:t>c</a:t>
            </a:r>
            <a:r>
              <a:rPr lang="en-US" sz="4000" u="sng" dirty="0"/>
              <a:t>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55E8F-2F9B-17DA-DE40-B0178071BF8C}"/>
              </a:ext>
            </a:extLst>
          </p:cNvPr>
          <p:cNvSpPr txBox="1"/>
          <p:nvPr/>
        </p:nvSpPr>
        <p:spPr>
          <a:xfrm>
            <a:off x="293914" y="2514600"/>
            <a:ext cx="149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    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65061-78EF-0DB2-9853-BBF536B06707}"/>
              </a:ext>
            </a:extLst>
          </p:cNvPr>
          <p:cNvSpPr txBox="1"/>
          <p:nvPr/>
        </p:nvSpPr>
        <p:spPr>
          <a:xfrm>
            <a:off x="2068286" y="2326730"/>
            <a:ext cx="173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Semi-conductor ecosystem</a:t>
            </a:r>
          </a:p>
        </p:txBody>
      </p:sp>
    </p:spTree>
    <p:extLst>
      <p:ext uri="{BB962C8B-B14F-4D97-AF65-F5344CB8AC3E}">
        <p14:creationId xmlns:p14="http://schemas.microsoft.com/office/powerpoint/2010/main" val="246184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EF8809-0809-1109-FE66-B8FFDBE96FAE}"/>
              </a:ext>
            </a:extLst>
          </p:cNvPr>
          <p:cNvSpPr/>
          <p:nvPr/>
        </p:nvSpPr>
        <p:spPr>
          <a:xfrm>
            <a:off x="152399" y="2079170"/>
            <a:ext cx="1491342" cy="13824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F4491-3349-BFE9-FCA2-A2EB3E5577DB}"/>
              </a:ext>
            </a:extLst>
          </p:cNvPr>
          <p:cNvSpPr/>
          <p:nvPr/>
        </p:nvSpPr>
        <p:spPr>
          <a:xfrm>
            <a:off x="1926771" y="2062842"/>
            <a:ext cx="1491342" cy="1382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92DD47-38BC-3FBD-6D13-CB93C2CC6A70}"/>
              </a:ext>
            </a:extLst>
          </p:cNvPr>
          <p:cNvSpPr/>
          <p:nvPr/>
        </p:nvSpPr>
        <p:spPr>
          <a:xfrm>
            <a:off x="3559628" y="2079170"/>
            <a:ext cx="1491342" cy="138248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87B48-772A-A707-63E5-9A423897490A}"/>
              </a:ext>
            </a:extLst>
          </p:cNvPr>
          <p:cNvSpPr/>
          <p:nvPr/>
        </p:nvSpPr>
        <p:spPr>
          <a:xfrm>
            <a:off x="5192485" y="2095498"/>
            <a:ext cx="1491342" cy="13824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45D25-582D-2070-A875-D0E746539049}"/>
              </a:ext>
            </a:extLst>
          </p:cNvPr>
          <p:cNvCxnSpPr>
            <a:stCxn id="4" idx="4"/>
          </p:cNvCxnSpPr>
          <p:nvPr/>
        </p:nvCxnSpPr>
        <p:spPr>
          <a:xfrm>
            <a:off x="898070" y="3461656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6F38BA-E531-2FCF-99EA-63512081666E}"/>
              </a:ext>
            </a:extLst>
          </p:cNvPr>
          <p:cNvCxnSpPr/>
          <p:nvPr/>
        </p:nvCxnSpPr>
        <p:spPr>
          <a:xfrm>
            <a:off x="2672442" y="3429000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E95966-8CB5-B085-92FB-1F6D1C831168}"/>
              </a:ext>
            </a:extLst>
          </p:cNvPr>
          <p:cNvCxnSpPr/>
          <p:nvPr/>
        </p:nvCxnSpPr>
        <p:spPr>
          <a:xfrm>
            <a:off x="4305300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5983F2-249D-8A30-EF89-167F1E2F3891}"/>
              </a:ext>
            </a:extLst>
          </p:cNvPr>
          <p:cNvCxnSpPr/>
          <p:nvPr/>
        </p:nvCxnSpPr>
        <p:spPr>
          <a:xfrm>
            <a:off x="5943599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9089FE-F914-9B41-4F51-89637EACC1C1}"/>
              </a:ext>
            </a:extLst>
          </p:cNvPr>
          <p:cNvSpPr txBox="1"/>
          <p:nvPr/>
        </p:nvSpPr>
        <p:spPr>
          <a:xfrm>
            <a:off x="5121726" y="2534872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pros and cons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D7E637-98D8-BF56-6FF8-E64036657B56}"/>
              </a:ext>
            </a:extLst>
          </p:cNvPr>
          <p:cNvSpPr txBox="1"/>
          <p:nvPr/>
        </p:nvSpPr>
        <p:spPr>
          <a:xfrm>
            <a:off x="3418113" y="444500"/>
            <a:ext cx="490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itchFamily="82" charset="77"/>
              </a:rPr>
              <a:t>T</a:t>
            </a:r>
            <a:r>
              <a:rPr lang="en-US" sz="4000" u="sng" dirty="0"/>
              <a:t>able  </a:t>
            </a:r>
            <a:r>
              <a:rPr lang="en-US" sz="4000" u="sng" dirty="0">
                <a:latin typeface="Algerian" pitchFamily="82" charset="77"/>
              </a:rPr>
              <a:t>o</a:t>
            </a:r>
            <a:r>
              <a:rPr lang="en-US" sz="4000" u="sng" dirty="0"/>
              <a:t>f  </a:t>
            </a:r>
            <a:r>
              <a:rPr lang="en-US" sz="4000" u="sng" dirty="0">
                <a:latin typeface="Algerian" pitchFamily="82" charset="77"/>
              </a:rPr>
              <a:t>c</a:t>
            </a:r>
            <a:r>
              <a:rPr lang="en-US" sz="4000" u="sng" dirty="0"/>
              <a:t>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6978D-B09B-F9EE-63F1-49AC9749CF28}"/>
              </a:ext>
            </a:extLst>
          </p:cNvPr>
          <p:cNvSpPr txBox="1"/>
          <p:nvPr/>
        </p:nvSpPr>
        <p:spPr>
          <a:xfrm>
            <a:off x="293914" y="2514600"/>
            <a:ext cx="149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    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77C9B-7B9A-92BB-098F-590441408728}"/>
              </a:ext>
            </a:extLst>
          </p:cNvPr>
          <p:cNvSpPr txBox="1"/>
          <p:nvPr/>
        </p:nvSpPr>
        <p:spPr>
          <a:xfrm>
            <a:off x="2068286" y="2326730"/>
            <a:ext cx="173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Semi-conductor ecosystem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A7BC2-D81D-FCBE-29D1-9828EB231EE3}"/>
              </a:ext>
            </a:extLst>
          </p:cNvPr>
          <p:cNvSpPr txBox="1"/>
          <p:nvPr/>
        </p:nvSpPr>
        <p:spPr>
          <a:xfrm>
            <a:off x="3559628" y="2326730"/>
            <a:ext cx="149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Comparison</a:t>
            </a:r>
          </a:p>
        </p:txBody>
      </p:sp>
    </p:spTree>
    <p:extLst>
      <p:ext uri="{BB962C8B-B14F-4D97-AF65-F5344CB8AC3E}">
        <p14:creationId xmlns:p14="http://schemas.microsoft.com/office/powerpoint/2010/main" val="155425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EF8809-0809-1109-FE66-B8FFDBE96FAE}"/>
              </a:ext>
            </a:extLst>
          </p:cNvPr>
          <p:cNvSpPr/>
          <p:nvPr/>
        </p:nvSpPr>
        <p:spPr>
          <a:xfrm>
            <a:off x="152399" y="2079170"/>
            <a:ext cx="1491342" cy="13824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F4491-3349-BFE9-FCA2-A2EB3E5577DB}"/>
              </a:ext>
            </a:extLst>
          </p:cNvPr>
          <p:cNvSpPr/>
          <p:nvPr/>
        </p:nvSpPr>
        <p:spPr>
          <a:xfrm>
            <a:off x="1926771" y="2062842"/>
            <a:ext cx="1491342" cy="1382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92DD47-38BC-3FBD-6D13-CB93C2CC6A70}"/>
              </a:ext>
            </a:extLst>
          </p:cNvPr>
          <p:cNvSpPr/>
          <p:nvPr/>
        </p:nvSpPr>
        <p:spPr>
          <a:xfrm>
            <a:off x="3559628" y="2079170"/>
            <a:ext cx="1491342" cy="138248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87B48-772A-A707-63E5-9A423897490A}"/>
              </a:ext>
            </a:extLst>
          </p:cNvPr>
          <p:cNvSpPr/>
          <p:nvPr/>
        </p:nvSpPr>
        <p:spPr>
          <a:xfrm>
            <a:off x="5192485" y="2095498"/>
            <a:ext cx="1491342" cy="13824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45D25-582D-2070-A875-D0E746539049}"/>
              </a:ext>
            </a:extLst>
          </p:cNvPr>
          <p:cNvCxnSpPr>
            <a:stCxn id="4" idx="4"/>
          </p:cNvCxnSpPr>
          <p:nvPr/>
        </p:nvCxnSpPr>
        <p:spPr>
          <a:xfrm>
            <a:off x="898070" y="3461656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6F38BA-E531-2FCF-99EA-63512081666E}"/>
              </a:ext>
            </a:extLst>
          </p:cNvPr>
          <p:cNvCxnSpPr/>
          <p:nvPr/>
        </p:nvCxnSpPr>
        <p:spPr>
          <a:xfrm>
            <a:off x="2672442" y="3429000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E95966-8CB5-B085-92FB-1F6D1C831168}"/>
              </a:ext>
            </a:extLst>
          </p:cNvPr>
          <p:cNvCxnSpPr/>
          <p:nvPr/>
        </p:nvCxnSpPr>
        <p:spPr>
          <a:xfrm>
            <a:off x="4305300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5983F2-249D-8A30-EF89-167F1E2F3891}"/>
              </a:ext>
            </a:extLst>
          </p:cNvPr>
          <p:cNvCxnSpPr/>
          <p:nvPr/>
        </p:nvCxnSpPr>
        <p:spPr>
          <a:xfrm>
            <a:off x="5943599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AD6FBE1-E780-12CC-2162-A6BBEFA21238}"/>
              </a:ext>
            </a:extLst>
          </p:cNvPr>
          <p:cNvSpPr/>
          <p:nvPr/>
        </p:nvSpPr>
        <p:spPr>
          <a:xfrm>
            <a:off x="6836227" y="2079170"/>
            <a:ext cx="1491342" cy="138248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3E27FB-98CA-F179-9572-0234C8B088E8}"/>
              </a:ext>
            </a:extLst>
          </p:cNvPr>
          <p:cNvSpPr txBox="1"/>
          <p:nvPr/>
        </p:nvSpPr>
        <p:spPr>
          <a:xfrm>
            <a:off x="6977742" y="2534872"/>
            <a:ext cx="134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A39583-FA34-A802-4B43-0AE1F3920C57}"/>
              </a:ext>
            </a:extLst>
          </p:cNvPr>
          <p:cNvCxnSpPr/>
          <p:nvPr/>
        </p:nvCxnSpPr>
        <p:spPr>
          <a:xfrm>
            <a:off x="7581898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D7E637-98D8-BF56-6FF8-E64036657B56}"/>
              </a:ext>
            </a:extLst>
          </p:cNvPr>
          <p:cNvSpPr txBox="1"/>
          <p:nvPr/>
        </p:nvSpPr>
        <p:spPr>
          <a:xfrm>
            <a:off x="3418113" y="444500"/>
            <a:ext cx="490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itchFamily="82" charset="77"/>
              </a:rPr>
              <a:t>T</a:t>
            </a:r>
            <a:r>
              <a:rPr lang="en-US" sz="4000" u="sng" dirty="0"/>
              <a:t>able  </a:t>
            </a:r>
            <a:r>
              <a:rPr lang="en-US" sz="4000" u="sng" dirty="0">
                <a:latin typeface="Algerian" pitchFamily="82" charset="77"/>
              </a:rPr>
              <a:t>o</a:t>
            </a:r>
            <a:r>
              <a:rPr lang="en-US" sz="4000" u="sng" dirty="0"/>
              <a:t>f  </a:t>
            </a:r>
            <a:r>
              <a:rPr lang="en-US" sz="4000" u="sng" dirty="0">
                <a:latin typeface="Algerian" pitchFamily="82" charset="77"/>
              </a:rPr>
              <a:t>c</a:t>
            </a:r>
            <a:r>
              <a:rPr lang="en-US" sz="4000" u="sng" dirty="0"/>
              <a:t>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1F1773-9EC8-53F1-B8FD-6DD4C283E12D}"/>
              </a:ext>
            </a:extLst>
          </p:cNvPr>
          <p:cNvSpPr txBox="1"/>
          <p:nvPr/>
        </p:nvSpPr>
        <p:spPr>
          <a:xfrm>
            <a:off x="293914" y="2514600"/>
            <a:ext cx="149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    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2F00C-4C65-995C-E08D-92ADC29A8391}"/>
              </a:ext>
            </a:extLst>
          </p:cNvPr>
          <p:cNvSpPr txBox="1"/>
          <p:nvPr/>
        </p:nvSpPr>
        <p:spPr>
          <a:xfrm>
            <a:off x="2068286" y="2326730"/>
            <a:ext cx="173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Semi-conductor ecosystem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1F984-5D98-2EC3-F6D4-D40CF9E6C91A}"/>
              </a:ext>
            </a:extLst>
          </p:cNvPr>
          <p:cNvSpPr txBox="1"/>
          <p:nvPr/>
        </p:nvSpPr>
        <p:spPr>
          <a:xfrm>
            <a:off x="3559628" y="2326730"/>
            <a:ext cx="149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Comparison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C94A4-6F70-49F3-65F0-801BF1AC5458}"/>
              </a:ext>
            </a:extLst>
          </p:cNvPr>
          <p:cNvSpPr txBox="1"/>
          <p:nvPr/>
        </p:nvSpPr>
        <p:spPr>
          <a:xfrm>
            <a:off x="5121726" y="2534872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2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EF8809-0809-1109-FE66-B8FFDBE96FAE}"/>
              </a:ext>
            </a:extLst>
          </p:cNvPr>
          <p:cNvSpPr/>
          <p:nvPr/>
        </p:nvSpPr>
        <p:spPr>
          <a:xfrm>
            <a:off x="152399" y="2079170"/>
            <a:ext cx="1491342" cy="13824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F4491-3349-BFE9-FCA2-A2EB3E5577DB}"/>
              </a:ext>
            </a:extLst>
          </p:cNvPr>
          <p:cNvSpPr/>
          <p:nvPr/>
        </p:nvSpPr>
        <p:spPr>
          <a:xfrm>
            <a:off x="1926771" y="2062842"/>
            <a:ext cx="1491342" cy="1382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92DD47-38BC-3FBD-6D13-CB93C2CC6A70}"/>
              </a:ext>
            </a:extLst>
          </p:cNvPr>
          <p:cNvSpPr/>
          <p:nvPr/>
        </p:nvSpPr>
        <p:spPr>
          <a:xfrm>
            <a:off x="3559628" y="2079170"/>
            <a:ext cx="1491342" cy="138248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87B48-772A-A707-63E5-9A423897490A}"/>
              </a:ext>
            </a:extLst>
          </p:cNvPr>
          <p:cNvSpPr/>
          <p:nvPr/>
        </p:nvSpPr>
        <p:spPr>
          <a:xfrm>
            <a:off x="5192485" y="2095498"/>
            <a:ext cx="1491342" cy="13824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45D25-582D-2070-A875-D0E746539049}"/>
              </a:ext>
            </a:extLst>
          </p:cNvPr>
          <p:cNvCxnSpPr>
            <a:stCxn id="4" idx="4"/>
          </p:cNvCxnSpPr>
          <p:nvPr/>
        </p:nvCxnSpPr>
        <p:spPr>
          <a:xfrm>
            <a:off x="898070" y="3461656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6F38BA-E531-2FCF-99EA-63512081666E}"/>
              </a:ext>
            </a:extLst>
          </p:cNvPr>
          <p:cNvCxnSpPr/>
          <p:nvPr/>
        </p:nvCxnSpPr>
        <p:spPr>
          <a:xfrm>
            <a:off x="2672442" y="3429000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E95966-8CB5-B085-92FB-1F6D1C831168}"/>
              </a:ext>
            </a:extLst>
          </p:cNvPr>
          <p:cNvCxnSpPr/>
          <p:nvPr/>
        </p:nvCxnSpPr>
        <p:spPr>
          <a:xfrm>
            <a:off x="4305300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5983F2-249D-8A30-EF89-167F1E2F3891}"/>
              </a:ext>
            </a:extLst>
          </p:cNvPr>
          <p:cNvCxnSpPr/>
          <p:nvPr/>
        </p:nvCxnSpPr>
        <p:spPr>
          <a:xfrm>
            <a:off x="5943599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AD6FBE1-E780-12CC-2162-A6BBEFA21238}"/>
              </a:ext>
            </a:extLst>
          </p:cNvPr>
          <p:cNvSpPr/>
          <p:nvPr/>
        </p:nvSpPr>
        <p:spPr>
          <a:xfrm>
            <a:off x="6836227" y="2079170"/>
            <a:ext cx="1491342" cy="138248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A39583-FA34-A802-4B43-0AE1F3920C57}"/>
              </a:ext>
            </a:extLst>
          </p:cNvPr>
          <p:cNvCxnSpPr/>
          <p:nvPr/>
        </p:nvCxnSpPr>
        <p:spPr>
          <a:xfrm>
            <a:off x="7581898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59049E-4358-1A37-1B3D-318496949CC8}"/>
              </a:ext>
            </a:extLst>
          </p:cNvPr>
          <p:cNvSpPr/>
          <p:nvPr/>
        </p:nvSpPr>
        <p:spPr>
          <a:xfrm>
            <a:off x="8458198" y="2095498"/>
            <a:ext cx="1491342" cy="1382486"/>
          </a:xfrm>
          <a:prstGeom prst="ellipse">
            <a:avLst/>
          </a:prstGeom>
          <a:solidFill>
            <a:srgbClr val="3644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48452C-333D-5A75-26BB-794AB408A2F1}"/>
              </a:ext>
            </a:extLst>
          </p:cNvPr>
          <p:cNvCxnSpPr/>
          <p:nvPr/>
        </p:nvCxnSpPr>
        <p:spPr>
          <a:xfrm>
            <a:off x="9193428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D7E637-98D8-BF56-6FF8-E64036657B56}"/>
              </a:ext>
            </a:extLst>
          </p:cNvPr>
          <p:cNvSpPr txBox="1"/>
          <p:nvPr/>
        </p:nvSpPr>
        <p:spPr>
          <a:xfrm>
            <a:off x="3418113" y="444500"/>
            <a:ext cx="490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itchFamily="82" charset="77"/>
              </a:rPr>
              <a:t>T</a:t>
            </a:r>
            <a:r>
              <a:rPr lang="en-US" sz="4000" u="sng" dirty="0"/>
              <a:t>able  </a:t>
            </a:r>
            <a:r>
              <a:rPr lang="en-US" sz="4000" u="sng" dirty="0">
                <a:latin typeface="Algerian" pitchFamily="82" charset="77"/>
              </a:rPr>
              <a:t>o</a:t>
            </a:r>
            <a:r>
              <a:rPr lang="en-US" sz="4000" u="sng" dirty="0"/>
              <a:t>f  </a:t>
            </a:r>
            <a:r>
              <a:rPr lang="en-US" sz="4000" u="sng" dirty="0">
                <a:latin typeface="Algerian" pitchFamily="82" charset="77"/>
              </a:rPr>
              <a:t>c</a:t>
            </a:r>
            <a:r>
              <a:rPr lang="en-US" sz="4000" u="sng" dirty="0"/>
              <a:t>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1B578-8F3D-86EE-607D-BF84AA4CF7F9}"/>
              </a:ext>
            </a:extLst>
          </p:cNvPr>
          <p:cNvSpPr txBox="1"/>
          <p:nvPr/>
        </p:nvSpPr>
        <p:spPr>
          <a:xfrm>
            <a:off x="293914" y="2514600"/>
            <a:ext cx="149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    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AD84B-EAAC-DEFD-73E9-7DAC6F06EE79}"/>
              </a:ext>
            </a:extLst>
          </p:cNvPr>
          <p:cNvSpPr txBox="1"/>
          <p:nvPr/>
        </p:nvSpPr>
        <p:spPr>
          <a:xfrm>
            <a:off x="2068286" y="2326730"/>
            <a:ext cx="173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Semi-conductor ecosystem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897A2-1091-769C-DB6B-C46B6F8B15BB}"/>
              </a:ext>
            </a:extLst>
          </p:cNvPr>
          <p:cNvSpPr txBox="1"/>
          <p:nvPr/>
        </p:nvSpPr>
        <p:spPr>
          <a:xfrm>
            <a:off x="3559628" y="2326730"/>
            <a:ext cx="149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Comparison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BDFE81-EF52-F811-7CF2-1C593187B923}"/>
              </a:ext>
            </a:extLst>
          </p:cNvPr>
          <p:cNvSpPr txBox="1"/>
          <p:nvPr/>
        </p:nvSpPr>
        <p:spPr>
          <a:xfrm>
            <a:off x="5121726" y="2534872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pros and cons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837116-0A4B-E45D-99F8-163ACF5072D0}"/>
              </a:ext>
            </a:extLst>
          </p:cNvPr>
          <p:cNvSpPr txBox="1"/>
          <p:nvPr/>
        </p:nvSpPr>
        <p:spPr>
          <a:xfrm>
            <a:off x="8615370" y="2376100"/>
            <a:ext cx="120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 A</a:t>
            </a:r>
            <a:r>
              <a:rPr lang="en-US" b="0" i="0" dirty="0">
                <a:effectLst/>
                <a:latin typeface="Arial" panose="020B0604020202020204" pitchFamily="34" charset="0"/>
              </a:rPr>
              <a:t>dopted  In the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industry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44FF87-1003-C2D8-2261-E9069375D390}"/>
              </a:ext>
            </a:extLst>
          </p:cNvPr>
          <p:cNvSpPr txBox="1"/>
          <p:nvPr/>
        </p:nvSpPr>
        <p:spPr>
          <a:xfrm>
            <a:off x="6977742" y="2534872"/>
            <a:ext cx="134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58543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EF8809-0809-1109-FE66-B8FFDBE96FAE}"/>
              </a:ext>
            </a:extLst>
          </p:cNvPr>
          <p:cNvSpPr/>
          <p:nvPr/>
        </p:nvSpPr>
        <p:spPr>
          <a:xfrm>
            <a:off x="152399" y="2079170"/>
            <a:ext cx="1491342" cy="13824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F4491-3349-BFE9-FCA2-A2EB3E5577DB}"/>
              </a:ext>
            </a:extLst>
          </p:cNvPr>
          <p:cNvSpPr/>
          <p:nvPr/>
        </p:nvSpPr>
        <p:spPr>
          <a:xfrm>
            <a:off x="1926771" y="2062842"/>
            <a:ext cx="1491342" cy="1382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92DD47-38BC-3FBD-6D13-CB93C2CC6A70}"/>
              </a:ext>
            </a:extLst>
          </p:cNvPr>
          <p:cNvSpPr/>
          <p:nvPr/>
        </p:nvSpPr>
        <p:spPr>
          <a:xfrm>
            <a:off x="3559628" y="2079170"/>
            <a:ext cx="1491342" cy="138248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87B48-772A-A707-63E5-9A423897490A}"/>
              </a:ext>
            </a:extLst>
          </p:cNvPr>
          <p:cNvSpPr/>
          <p:nvPr/>
        </p:nvSpPr>
        <p:spPr>
          <a:xfrm>
            <a:off x="5192485" y="2095498"/>
            <a:ext cx="1491342" cy="13824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45D25-582D-2070-A875-D0E746539049}"/>
              </a:ext>
            </a:extLst>
          </p:cNvPr>
          <p:cNvCxnSpPr>
            <a:stCxn id="4" idx="4"/>
          </p:cNvCxnSpPr>
          <p:nvPr/>
        </p:nvCxnSpPr>
        <p:spPr>
          <a:xfrm>
            <a:off x="898070" y="3461656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6F38BA-E531-2FCF-99EA-63512081666E}"/>
              </a:ext>
            </a:extLst>
          </p:cNvPr>
          <p:cNvCxnSpPr/>
          <p:nvPr/>
        </p:nvCxnSpPr>
        <p:spPr>
          <a:xfrm>
            <a:off x="2672442" y="3429000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E95966-8CB5-B085-92FB-1F6D1C831168}"/>
              </a:ext>
            </a:extLst>
          </p:cNvPr>
          <p:cNvCxnSpPr/>
          <p:nvPr/>
        </p:nvCxnSpPr>
        <p:spPr>
          <a:xfrm>
            <a:off x="4305300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5983F2-249D-8A30-EF89-167F1E2F3891}"/>
              </a:ext>
            </a:extLst>
          </p:cNvPr>
          <p:cNvCxnSpPr/>
          <p:nvPr/>
        </p:nvCxnSpPr>
        <p:spPr>
          <a:xfrm>
            <a:off x="5943599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AD6FBE1-E780-12CC-2162-A6BBEFA21238}"/>
              </a:ext>
            </a:extLst>
          </p:cNvPr>
          <p:cNvSpPr/>
          <p:nvPr/>
        </p:nvSpPr>
        <p:spPr>
          <a:xfrm>
            <a:off x="6836227" y="2079170"/>
            <a:ext cx="1491342" cy="138248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A39583-FA34-A802-4B43-0AE1F3920C57}"/>
              </a:ext>
            </a:extLst>
          </p:cNvPr>
          <p:cNvCxnSpPr/>
          <p:nvPr/>
        </p:nvCxnSpPr>
        <p:spPr>
          <a:xfrm>
            <a:off x="7581898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59049E-4358-1A37-1B3D-318496949CC8}"/>
              </a:ext>
            </a:extLst>
          </p:cNvPr>
          <p:cNvSpPr/>
          <p:nvPr/>
        </p:nvSpPr>
        <p:spPr>
          <a:xfrm>
            <a:off x="8458198" y="2095498"/>
            <a:ext cx="1491342" cy="1382486"/>
          </a:xfrm>
          <a:prstGeom prst="ellipse">
            <a:avLst/>
          </a:prstGeom>
          <a:solidFill>
            <a:srgbClr val="3644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082D11-686F-4C81-A104-82027FB0D614}"/>
              </a:ext>
            </a:extLst>
          </p:cNvPr>
          <p:cNvSpPr txBox="1"/>
          <p:nvPr/>
        </p:nvSpPr>
        <p:spPr>
          <a:xfrm>
            <a:off x="8615370" y="2376100"/>
            <a:ext cx="120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 A</a:t>
            </a:r>
            <a:r>
              <a:rPr lang="en-US" b="0" i="0" dirty="0">
                <a:effectLst/>
                <a:latin typeface="Arial" panose="020B0604020202020204" pitchFamily="34" charset="0"/>
              </a:rPr>
              <a:t>dopted  In the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industry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48452C-333D-5A75-26BB-794AB408A2F1}"/>
              </a:ext>
            </a:extLst>
          </p:cNvPr>
          <p:cNvCxnSpPr/>
          <p:nvPr/>
        </p:nvCxnSpPr>
        <p:spPr>
          <a:xfrm>
            <a:off x="9193428" y="3477984"/>
            <a:ext cx="0" cy="33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D7E637-98D8-BF56-6FF8-E64036657B56}"/>
              </a:ext>
            </a:extLst>
          </p:cNvPr>
          <p:cNvSpPr txBox="1"/>
          <p:nvPr/>
        </p:nvSpPr>
        <p:spPr>
          <a:xfrm>
            <a:off x="3418113" y="444500"/>
            <a:ext cx="490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itchFamily="82" charset="77"/>
              </a:rPr>
              <a:t>T</a:t>
            </a:r>
            <a:r>
              <a:rPr lang="en-US" sz="4000" u="sng" dirty="0"/>
              <a:t>able  </a:t>
            </a:r>
            <a:r>
              <a:rPr lang="en-US" sz="4000" u="sng" dirty="0">
                <a:latin typeface="Algerian" pitchFamily="82" charset="77"/>
              </a:rPr>
              <a:t>o</a:t>
            </a:r>
            <a:r>
              <a:rPr lang="en-US" sz="4000" u="sng" dirty="0"/>
              <a:t>f  </a:t>
            </a:r>
            <a:r>
              <a:rPr lang="en-US" sz="4000" u="sng" dirty="0">
                <a:latin typeface="Algerian" pitchFamily="82" charset="77"/>
              </a:rPr>
              <a:t>c</a:t>
            </a:r>
            <a:r>
              <a:rPr lang="en-US" sz="4000" u="sng" dirty="0"/>
              <a:t>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C487D-0D41-EEBC-7ECE-79EE9AC461B5}"/>
              </a:ext>
            </a:extLst>
          </p:cNvPr>
          <p:cNvSpPr txBox="1"/>
          <p:nvPr/>
        </p:nvSpPr>
        <p:spPr>
          <a:xfrm>
            <a:off x="293914" y="2514600"/>
            <a:ext cx="149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    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296C5-77AE-82D1-0F76-D8FDC04BAC2C}"/>
              </a:ext>
            </a:extLst>
          </p:cNvPr>
          <p:cNvSpPr txBox="1"/>
          <p:nvPr/>
        </p:nvSpPr>
        <p:spPr>
          <a:xfrm>
            <a:off x="2068286" y="2326730"/>
            <a:ext cx="173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Semi-conductor ecosystem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7875E-7531-D11B-7049-A7380A84C362}"/>
              </a:ext>
            </a:extLst>
          </p:cNvPr>
          <p:cNvSpPr txBox="1"/>
          <p:nvPr/>
        </p:nvSpPr>
        <p:spPr>
          <a:xfrm>
            <a:off x="3559628" y="2326730"/>
            <a:ext cx="149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Comparison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40650D-8797-94AD-42BE-FDF519D111FE}"/>
              </a:ext>
            </a:extLst>
          </p:cNvPr>
          <p:cNvSpPr txBox="1"/>
          <p:nvPr/>
        </p:nvSpPr>
        <p:spPr>
          <a:xfrm>
            <a:off x="5121726" y="2534872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pros and cons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16DE4E-3F2D-593F-16F3-2B8410C9AF36}"/>
              </a:ext>
            </a:extLst>
          </p:cNvPr>
          <p:cNvSpPr txBox="1"/>
          <p:nvPr/>
        </p:nvSpPr>
        <p:spPr>
          <a:xfrm>
            <a:off x="6950540" y="2554362"/>
            <a:ext cx="13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8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6B01117-0CBA-2D07-D1CB-0ADDC98DDC24}"/>
              </a:ext>
            </a:extLst>
          </p:cNvPr>
          <p:cNvSpPr/>
          <p:nvPr/>
        </p:nvSpPr>
        <p:spPr>
          <a:xfrm>
            <a:off x="925286" y="1883228"/>
            <a:ext cx="1872343" cy="17647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4BF647-D59A-0E41-9318-E41B43FB1C39}"/>
              </a:ext>
            </a:extLst>
          </p:cNvPr>
          <p:cNvCxnSpPr>
            <a:stCxn id="6" idx="4"/>
          </p:cNvCxnSpPr>
          <p:nvPr/>
        </p:nvCxnSpPr>
        <p:spPr>
          <a:xfrm>
            <a:off x="1861458" y="3648020"/>
            <a:ext cx="10885" cy="30031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18B16C-8C8D-F08D-E343-F226AFBDF1B1}"/>
              </a:ext>
            </a:extLst>
          </p:cNvPr>
          <p:cNvSpPr txBox="1"/>
          <p:nvPr/>
        </p:nvSpPr>
        <p:spPr>
          <a:xfrm>
            <a:off x="3646712" y="2765624"/>
            <a:ext cx="80772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</a:rPr>
              <a:t>Description of high-level view of the topic presenting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0562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E51FB1-DC3E-7DAF-78C4-A8892AB1B739}"/>
              </a:ext>
            </a:extLst>
          </p:cNvPr>
          <p:cNvSpPr txBox="1"/>
          <p:nvPr/>
        </p:nvSpPr>
        <p:spPr>
          <a:xfrm>
            <a:off x="424543" y="458189"/>
            <a:ext cx="1128848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AMBA ARCHITECTURE:</a:t>
            </a:r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5E320-0EF5-D219-4C1C-C126D7840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4" t="44442" r="19783" b="9911"/>
          <a:stretch/>
        </p:blipFill>
        <p:spPr>
          <a:xfrm>
            <a:off x="838200" y="1825625"/>
            <a:ext cx="6808304" cy="28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2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aculty and research">
            <a:extLst>
              <a:ext uri="{FF2B5EF4-FFF2-40B4-BE49-F238E27FC236}">
                <a16:creationId xmlns:a16="http://schemas.microsoft.com/office/drawing/2014/main" id="{55D101F2-E1E5-2A5E-96CE-1F0BE4D9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6E85A0-E686-C5AE-9A64-6594DC64D06F}"/>
              </a:ext>
            </a:extLst>
          </p:cNvPr>
          <p:cNvSpPr txBox="1"/>
          <p:nvPr/>
        </p:nvSpPr>
        <p:spPr>
          <a:xfrm>
            <a:off x="8081682" y="4800600"/>
            <a:ext cx="4852785" cy="1938992"/>
          </a:xfrm>
          <a:prstGeom prst="rect">
            <a:avLst/>
          </a:prstGeom>
          <a:noFill/>
          <a:effectLst>
            <a:glow rad="299554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Project Collaborator under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“Professor Venkatesh Patil”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“Professor Brain”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Feedback and Evaluation by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 “T.A </a:t>
            </a:r>
            <a:r>
              <a:rPr lang="en-US" sz="2400" b="1" dirty="0" err="1">
                <a:solidFill>
                  <a:schemeClr val="bg1"/>
                </a:solidFill>
              </a:rPr>
              <a:t>Mahidhar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Regalla</a:t>
            </a:r>
            <a:r>
              <a:rPr lang="en-US" sz="2400" b="1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85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8D0B1-C56B-96AC-E14A-A2A24B7F9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F2C3E0-ECA5-007A-AB2B-C642E3582F13}"/>
              </a:ext>
            </a:extLst>
          </p:cNvPr>
          <p:cNvSpPr txBox="1"/>
          <p:nvPr/>
        </p:nvSpPr>
        <p:spPr>
          <a:xfrm>
            <a:off x="424543" y="402771"/>
            <a:ext cx="1128848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AMBA ARCHITECTURE:</a:t>
            </a:r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50940-61F3-106B-5CAB-259AE9B1E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4" t="44442" r="19783" b="9911"/>
          <a:stretch/>
        </p:blipFill>
        <p:spPr>
          <a:xfrm>
            <a:off x="838200" y="1825625"/>
            <a:ext cx="6808304" cy="2838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F4B41E-1F8D-AAF6-E8C0-E279086B7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83" t="34195" r="25108" b="21145"/>
          <a:stretch/>
        </p:blipFill>
        <p:spPr>
          <a:xfrm>
            <a:off x="7478487" y="3962470"/>
            <a:ext cx="3875313" cy="27189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A11477-D865-68EC-F5A0-45C04B974EE8}"/>
              </a:ext>
            </a:extLst>
          </p:cNvPr>
          <p:cNvCxnSpPr>
            <a:cxnSpLocks/>
          </p:cNvCxnSpPr>
          <p:nvPr/>
        </p:nvCxnSpPr>
        <p:spPr>
          <a:xfrm>
            <a:off x="5540829" y="3429000"/>
            <a:ext cx="2667000" cy="202474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E7B6E677-908D-1E02-1A4F-F778562E30A8}"/>
              </a:ext>
            </a:extLst>
          </p:cNvPr>
          <p:cNvSpPr/>
          <p:nvPr/>
        </p:nvSpPr>
        <p:spPr>
          <a:xfrm rot="6993898">
            <a:off x="8108619" y="5402767"/>
            <a:ext cx="283028" cy="16552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46CA9-1805-36AF-AA65-B3A117663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689549-CB1C-B59E-671D-ED8A6E00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6082"/>
            <a:ext cx="7772400" cy="43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95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84004-4D4A-7108-88EC-D2B64032A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5681D6-1729-173B-CE13-960579DE695F}"/>
              </a:ext>
            </a:extLst>
          </p:cNvPr>
          <p:cNvSpPr/>
          <p:nvPr/>
        </p:nvSpPr>
        <p:spPr>
          <a:xfrm>
            <a:off x="3094892" y="1855177"/>
            <a:ext cx="1485900" cy="32355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1E3E84-B044-1022-08E1-6D8C8977D96D}"/>
              </a:ext>
            </a:extLst>
          </p:cNvPr>
          <p:cNvSpPr/>
          <p:nvPr/>
        </p:nvSpPr>
        <p:spPr>
          <a:xfrm>
            <a:off x="6096000" y="1855177"/>
            <a:ext cx="1652954" cy="14946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7BDC5-FB02-1159-38AB-4ADF4A28508A}"/>
              </a:ext>
            </a:extLst>
          </p:cNvPr>
          <p:cNvSpPr/>
          <p:nvPr/>
        </p:nvSpPr>
        <p:spPr>
          <a:xfrm>
            <a:off x="6096000" y="3596054"/>
            <a:ext cx="1652954" cy="14946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03715B-FC7C-32B9-8AED-B9756E2048C3}"/>
              </a:ext>
            </a:extLst>
          </p:cNvPr>
          <p:cNvCxnSpPr>
            <a:cxnSpLocks/>
          </p:cNvCxnSpPr>
          <p:nvPr/>
        </p:nvCxnSpPr>
        <p:spPr>
          <a:xfrm>
            <a:off x="4580792" y="2417885"/>
            <a:ext cx="151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A7C31-0F22-7B5A-7729-2F06BE008DA4}"/>
              </a:ext>
            </a:extLst>
          </p:cNvPr>
          <p:cNvCxnSpPr>
            <a:cxnSpLocks/>
          </p:cNvCxnSpPr>
          <p:nvPr/>
        </p:nvCxnSpPr>
        <p:spPr>
          <a:xfrm>
            <a:off x="4580792" y="4232031"/>
            <a:ext cx="151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140233-839C-09D9-8CA9-5CBFEF2374DD}"/>
              </a:ext>
            </a:extLst>
          </p:cNvPr>
          <p:cNvSpPr txBox="1"/>
          <p:nvPr/>
        </p:nvSpPr>
        <p:spPr>
          <a:xfrm>
            <a:off x="3257550" y="3103629"/>
            <a:ext cx="11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850980-FA8C-6655-911A-E8CDF01085AD}"/>
              </a:ext>
            </a:extLst>
          </p:cNvPr>
          <p:cNvSpPr txBox="1"/>
          <p:nvPr/>
        </p:nvSpPr>
        <p:spPr>
          <a:xfrm>
            <a:off x="6399335" y="2262499"/>
            <a:ext cx="11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Slave-1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08FEE-4234-A6FA-598B-15DF325C283A}"/>
              </a:ext>
            </a:extLst>
          </p:cNvPr>
          <p:cNvSpPr txBox="1"/>
          <p:nvPr/>
        </p:nvSpPr>
        <p:spPr>
          <a:xfrm>
            <a:off x="6342185" y="4112567"/>
            <a:ext cx="11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Slave-2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FB987-15F6-EA30-CE57-71388F269CDF}"/>
              </a:ext>
            </a:extLst>
          </p:cNvPr>
          <p:cNvSpPr txBox="1"/>
          <p:nvPr/>
        </p:nvSpPr>
        <p:spPr>
          <a:xfrm>
            <a:off x="4835769" y="2171700"/>
            <a:ext cx="107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APB BUS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60D91-BE15-D218-9609-82D89EED8D10}"/>
              </a:ext>
            </a:extLst>
          </p:cNvPr>
          <p:cNvSpPr txBox="1"/>
          <p:nvPr/>
        </p:nvSpPr>
        <p:spPr>
          <a:xfrm>
            <a:off x="4835769" y="3958678"/>
            <a:ext cx="107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APB BUS</a:t>
            </a:r>
          </a:p>
        </p:txBody>
      </p:sp>
    </p:spTree>
    <p:extLst>
      <p:ext uri="{BB962C8B-B14F-4D97-AF65-F5344CB8AC3E}">
        <p14:creationId xmlns:p14="http://schemas.microsoft.com/office/powerpoint/2010/main" val="91871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292813-5080-132D-FE9C-80EADCC7E5B9}"/>
              </a:ext>
            </a:extLst>
          </p:cNvPr>
          <p:cNvSpPr txBox="1"/>
          <p:nvPr/>
        </p:nvSpPr>
        <p:spPr>
          <a:xfrm>
            <a:off x="3433483" y="2653553"/>
            <a:ext cx="6687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chemeClr val="accent2"/>
                </a:solidFill>
                <a:latin typeface="ACADEMY ENGRAVED LET PLAIN:1.0" panose="02000000000000000000" pitchFamily="2" charset="0"/>
              </a:rPr>
              <a:t>BLACK</a:t>
            </a:r>
            <a:r>
              <a:rPr lang="en-US" sz="6000" b="1" u="sng" dirty="0">
                <a:solidFill>
                  <a:srgbClr val="92D050"/>
                </a:solidFill>
                <a:latin typeface="ACADEMY ENGRAVED LET PLAIN:1.0" panose="02000000000000000000" pitchFamily="2" charset="0"/>
              </a:rPr>
              <a:t>BOX:</a:t>
            </a:r>
          </a:p>
        </p:txBody>
      </p:sp>
    </p:spTree>
    <p:extLst>
      <p:ext uri="{BB962C8B-B14F-4D97-AF65-F5344CB8AC3E}">
        <p14:creationId xmlns:p14="http://schemas.microsoft.com/office/powerpoint/2010/main" val="2311193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40E9A-D727-333A-0FEE-ED9BBDCC9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73F2D-63E1-9A9E-17DE-7ABB18AF84E1}"/>
              </a:ext>
            </a:extLst>
          </p:cNvPr>
          <p:cNvSpPr/>
          <p:nvPr/>
        </p:nvSpPr>
        <p:spPr>
          <a:xfrm>
            <a:off x="3094892" y="1855177"/>
            <a:ext cx="1485900" cy="32355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D0ECA4-D73B-FA81-BDB2-C110D5C3210F}"/>
              </a:ext>
            </a:extLst>
          </p:cNvPr>
          <p:cNvSpPr/>
          <p:nvPr/>
        </p:nvSpPr>
        <p:spPr>
          <a:xfrm>
            <a:off x="6096000" y="1855177"/>
            <a:ext cx="1652954" cy="14946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83579-D11C-458B-A5A5-7FC225F419C4}"/>
              </a:ext>
            </a:extLst>
          </p:cNvPr>
          <p:cNvSpPr/>
          <p:nvPr/>
        </p:nvSpPr>
        <p:spPr>
          <a:xfrm>
            <a:off x="6096000" y="3596054"/>
            <a:ext cx="1652954" cy="14946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9615C8-5125-A2CF-9E6D-8124B8A6860C}"/>
              </a:ext>
            </a:extLst>
          </p:cNvPr>
          <p:cNvCxnSpPr>
            <a:cxnSpLocks/>
          </p:cNvCxnSpPr>
          <p:nvPr/>
        </p:nvCxnSpPr>
        <p:spPr>
          <a:xfrm>
            <a:off x="4580792" y="2417885"/>
            <a:ext cx="151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B43AB1-78E1-9D17-7294-63D4DAAF70A4}"/>
              </a:ext>
            </a:extLst>
          </p:cNvPr>
          <p:cNvCxnSpPr>
            <a:cxnSpLocks/>
          </p:cNvCxnSpPr>
          <p:nvPr/>
        </p:nvCxnSpPr>
        <p:spPr>
          <a:xfrm>
            <a:off x="4580792" y="4232031"/>
            <a:ext cx="151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64FDCD-3E2A-3B56-FF9D-ADE2D38FF479}"/>
              </a:ext>
            </a:extLst>
          </p:cNvPr>
          <p:cNvSpPr txBox="1"/>
          <p:nvPr/>
        </p:nvSpPr>
        <p:spPr>
          <a:xfrm>
            <a:off x="3257550" y="3103629"/>
            <a:ext cx="11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F2DFB-F6DB-15B7-93FC-C8F0FD1B56E4}"/>
              </a:ext>
            </a:extLst>
          </p:cNvPr>
          <p:cNvSpPr txBox="1"/>
          <p:nvPr/>
        </p:nvSpPr>
        <p:spPr>
          <a:xfrm>
            <a:off x="6399335" y="2262499"/>
            <a:ext cx="11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Slave-1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3C620-09BD-725B-1328-205B7B3C1AD6}"/>
              </a:ext>
            </a:extLst>
          </p:cNvPr>
          <p:cNvSpPr txBox="1"/>
          <p:nvPr/>
        </p:nvSpPr>
        <p:spPr>
          <a:xfrm>
            <a:off x="6342185" y="4112567"/>
            <a:ext cx="11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Slave-2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35AB3-1BD5-9569-3D9A-63861E2470FC}"/>
              </a:ext>
            </a:extLst>
          </p:cNvPr>
          <p:cNvSpPr txBox="1"/>
          <p:nvPr/>
        </p:nvSpPr>
        <p:spPr>
          <a:xfrm>
            <a:off x="4835769" y="2171700"/>
            <a:ext cx="107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APB BUS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26388-FC62-5659-2A19-6B05105DEAC2}"/>
              </a:ext>
            </a:extLst>
          </p:cNvPr>
          <p:cNvSpPr txBox="1"/>
          <p:nvPr/>
        </p:nvSpPr>
        <p:spPr>
          <a:xfrm>
            <a:off x="4835769" y="3958678"/>
            <a:ext cx="107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APB BUS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833A6-A68D-3F92-71E1-67F75BF7E214}"/>
              </a:ext>
            </a:extLst>
          </p:cNvPr>
          <p:cNvCxnSpPr>
            <a:cxnSpLocks/>
          </p:cNvCxnSpPr>
          <p:nvPr/>
        </p:nvCxnSpPr>
        <p:spPr>
          <a:xfrm>
            <a:off x="1679331" y="624254"/>
            <a:ext cx="80977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BA0C8E-A776-1317-53A0-E53E8FDF82E3}"/>
              </a:ext>
            </a:extLst>
          </p:cNvPr>
          <p:cNvCxnSpPr>
            <a:cxnSpLocks/>
          </p:cNvCxnSpPr>
          <p:nvPr/>
        </p:nvCxnSpPr>
        <p:spPr>
          <a:xfrm>
            <a:off x="1743808" y="5594839"/>
            <a:ext cx="80977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53220A-657C-DC21-3C47-ADA34777CA18}"/>
              </a:ext>
            </a:extLst>
          </p:cNvPr>
          <p:cNvCxnSpPr>
            <a:cxnSpLocks/>
          </p:cNvCxnSpPr>
          <p:nvPr/>
        </p:nvCxnSpPr>
        <p:spPr>
          <a:xfrm>
            <a:off x="1679331" y="624254"/>
            <a:ext cx="64477" cy="4970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1C117-66DE-F1E9-EDF5-EF981C211C82}"/>
              </a:ext>
            </a:extLst>
          </p:cNvPr>
          <p:cNvCxnSpPr>
            <a:cxnSpLocks/>
          </p:cNvCxnSpPr>
          <p:nvPr/>
        </p:nvCxnSpPr>
        <p:spPr>
          <a:xfrm>
            <a:off x="9777046" y="624254"/>
            <a:ext cx="64477" cy="4970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56C3E-380B-015D-49EF-5D77EDBB1E71}"/>
              </a:ext>
            </a:extLst>
          </p:cNvPr>
          <p:cNvCxnSpPr>
            <a:cxnSpLocks/>
          </p:cNvCxnSpPr>
          <p:nvPr/>
        </p:nvCxnSpPr>
        <p:spPr>
          <a:xfrm>
            <a:off x="654424" y="1048871"/>
            <a:ext cx="8202705" cy="8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3BA7BD-F4B2-5BF7-B5A9-ED023D68F802}"/>
              </a:ext>
            </a:extLst>
          </p:cNvPr>
          <p:cNvCxnSpPr/>
          <p:nvPr/>
        </p:nvCxnSpPr>
        <p:spPr>
          <a:xfrm>
            <a:off x="8875059" y="1048871"/>
            <a:ext cx="71717" cy="37203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F9351B-3796-A74C-9F08-737D44026376}"/>
              </a:ext>
            </a:extLst>
          </p:cNvPr>
          <p:cNvCxnSpPr/>
          <p:nvPr/>
        </p:nvCxnSpPr>
        <p:spPr>
          <a:xfrm>
            <a:off x="654424" y="1488141"/>
            <a:ext cx="777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5CECF2-3C78-47BA-0D73-44210274495A}"/>
              </a:ext>
            </a:extLst>
          </p:cNvPr>
          <p:cNvCxnSpPr>
            <a:cxnSpLocks/>
          </p:cNvCxnSpPr>
          <p:nvPr/>
        </p:nvCxnSpPr>
        <p:spPr>
          <a:xfrm>
            <a:off x="8435788" y="1497106"/>
            <a:ext cx="62753" cy="2846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CF651E-BDFE-D133-F03D-7B1F7101D924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748954" y="4343400"/>
            <a:ext cx="749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358F50-E958-6C74-929C-72C64D56D4B3}"/>
              </a:ext>
            </a:extLst>
          </p:cNvPr>
          <p:cNvCxnSpPr>
            <a:cxnSpLocks/>
          </p:cNvCxnSpPr>
          <p:nvPr/>
        </p:nvCxnSpPr>
        <p:spPr>
          <a:xfrm flipH="1">
            <a:off x="7748954" y="4764742"/>
            <a:ext cx="11978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5B4F55-7A48-6B3F-55DE-4CC333373C43}"/>
              </a:ext>
            </a:extLst>
          </p:cNvPr>
          <p:cNvCxnSpPr>
            <a:cxnSpLocks/>
          </p:cNvCxnSpPr>
          <p:nvPr/>
        </p:nvCxnSpPr>
        <p:spPr>
          <a:xfrm flipH="1">
            <a:off x="7748954" y="2262499"/>
            <a:ext cx="11261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4EC6AA-7E7A-52A0-E146-114481D39B5D}"/>
              </a:ext>
            </a:extLst>
          </p:cNvPr>
          <p:cNvCxnSpPr>
            <a:endCxn id="3" idx="3"/>
          </p:cNvCxnSpPr>
          <p:nvPr/>
        </p:nvCxnSpPr>
        <p:spPr>
          <a:xfrm flipH="1" flipV="1">
            <a:off x="7748954" y="2602523"/>
            <a:ext cx="686834" cy="6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1FB539-7993-6523-7A9C-48C49089B9C0}"/>
              </a:ext>
            </a:extLst>
          </p:cNvPr>
          <p:cNvCxnSpPr/>
          <p:nvPr/>
        </p:nvCxnSpPr>
        <p:spPr>
          <a:xfrm>
            <a:off x="3257550" y="1048871"/>
            <a:ext cx="0" cy="80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ACB9F6-7197-904D-F17F-BC14401C1EFE}"/>
              </a:ext>
            </a:extLst>
          </p:cNvPr>
          <p:cNvCxnSpPr/>
          <p:nvPr/>
        </p:nvCxnSpPr>
        <p:spPr>
          <a:xfrm>
            <a:off x="3756212" y="1488141"/>
            <a:ext cx="0" cy="367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320CD3-FC45-0768-FB1C-101C134942C3}"/>
              </a:ext>
            </a:extLst>
          </p:cNvPr>
          <p:cNvCxnSpPr/>
          <p:nvPr/>
        </p:nvCxnSpPr>
        <p:spPr>
          <a:xfrm>
            <a:off x="582706" y="2417885"/>
            <a:ext cx="1096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F74A43-AEB0-1C7C-A31F-979E5E2E7FF5}"/>
              </a:ext>
            </a:extLst>
          </p:cNvPr>
          <p:cNvCxnSpPr/>
          <p:nvPr/>
        </p:nvCxnSpPr>
        <p:spPr>
          <a:xfrm>
            <a:off x="582706" y="2991626"/>
            <a:ext cx="1096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D7FB9-A07B-0455-FD9D-4284DE4DCD0F}"/>
              </a:ext>
            </a:extLst>
          </p:cNvPr>
          <p:cNvCxnSpPr/>
          <p:nvPr/>
        </p:nvCxnSpPr>
        <p:spPr>
          <a:xfrm>
            <a:off x="582706" y="3726732"/>
            <a:ext cx="1096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3A915F-65EA-0780-7002-7E10F09A161D}"/>
              </a:ext>
            </a:extLst>
          </p:cNvPr>
          <p:cNvCxnSpPr/>
          <p:nvPr/>
        </p:nvCxnSpPr>
        <p:spPr>
          <a:xfrm>
            <a:off x="647183" y="4343400"/>
            <a:ext cx="1096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5F39FC6-E4D8-225C-995E-4495810A987D}"/>
              </a:ext>
            </a:extLst>
          </p:cNvPr>
          <p:cNvSpPr txBox="1"/>
          <p:nvPr/>
        </p:nvSpPr>
        <p:spPr>
          <a:xfrm>
            <a:off x="654424" y="770965"/>
            <a:ext cx="102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032F39-FC0B-213F-9F64-414AD9A520D5}"/>
              </a:ext>
            </a:extLst>
          </p:cNvPr>
          <p:cNvSpPr txBox="1"/>
          <p:nvPr/>
        </p:nvSpPr>
        <p:spPr>
          <a:xfrm>
            <a:off x="603825" y="1194665"/>
            <a:ext cx="102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presetn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22B517-5A86-BA72-C7D6-C6E908E98BE5}"/>
              </a:ext>
            </a:extLst>
          </p:cNvPr>
          <p:cNvSpPr txBox="1"/>
          <p:nvPr/>
        </p:nvSpPr>
        <p:spPr>
          <a:xfrm>
            <a:off x="582707" y="2111852"/>
            <a:ext cx="102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addrin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951846-94B9-E6B1-567A-4AE88A070135}"/>
              </a:ext>
            </a:extLst>
          </p:cNvPr>
          <p:cNvSpPr txBox="1"/>
          <p:nvPr/>
        </p:nvSpPr>
        <p:spPr>
          <a:xfrm>
            <a:off x="603824" y="2659707"/>
            <a:ext cx="102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datain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4858D8-5A31-EB19-1CEF-AD66411A9C04}"/>
              </a:ext>
            </a:extLst>
          </p:cNvPr>
          <p:cNvSpPr txBox="1"/>
          <p:nvPr/>
        </p:nvSpPr>
        <p:spPr>
          <a:xfrm>
            <a:off x="629124" y="3358408"/>
            <a:ext cx="102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newd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8B9C82-7358-D838-D8EE-7049BDD8AE15}"/>
              </a:ext>
            </a:extLst>
          </p:cNvPr>
          <p:cNvSpPr txBox="1"/>
          <p:nvPr/>
        </p:nvSpPr>
        <p:spPr>
          <a:xfrm>
            <a:off x="617101" y="3974067"/>
            <a:ext cx="102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82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6C381-C1EA-F87C-9391-B55162378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CF3327-F47D-35B1-783E-888E7B72902A}"/>
              </a:ext>
            </a:extLst>
          </p:cNvPr>
          <p:cNvSpPr txBox="1"/>
          <p:nvPr/>
        </p:nvSpPr>
        <p:spPr>
          <a:xfrm>
            <a:off x="424543" y="402771"/>
            <a:ext cx="11288486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Inter"/>
              </a:rPr>
              <a:t>The APB interface is especially suited for accessing programmable control registers of peripheral devices, making it an essential component of the ARM architecture.</a:t>
            </a:r>
          </a:p>
          <a:p>
            <a:endParaRPr lang="en-US" sz="2000" u="sng" dirty="0">
              <a:solidFill>
                <a:srgbClr val="333333"/>
              </a:solidFill>
              <a:latin typeface="Inter"/>
            </a:endParaRPr>
          </a:p>
          <a:p>
            <a:r>
              <a:rPr lang="en-US" sz="2000" b="1" u="sng" dirty="0">
                <a:solidFill>
                  <a:srgbClr val="333333"/>
                </a:solidFill>
                <a:latin typeface="Inter"/>
              </a:rPr>
              <a:t>Key components:</a:t>
            </a:r>
          </a:p>
          <a:p>
            <a:endParaRPr lang="en-US" sz="2000" b="1" u="sng" dirty="0">
              <a:solidFill>
                <a:srgbClr val="333333"/>
              </a:solidFill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Inter"/>
              </a:rPr>
              <a:t>S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"/>
              </a:rPr>
              <a:t>ignal Descriptions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"/>
              </a:rPr>
              <a:t>: Detailed descriptions of various signals used in APB communications.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Inter"/>
              </a:rPr>
              <a:t>Operating States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"/>
              </a:rPr>
              <a:t>: A clear outline of different states within the APB interface, such as IDLE, SETUP, and ACCESS, providing a comprehensive understanding of the protocol’s operation.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Inter"/>
              </a:rPr>
              <a:t>Interface Protection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"/>
              </a:rPr>
              <a:t>: Mechanisms for error detection using parity checks to ensure data integrity during transfers.</a:t>
            </a:r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71459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761BAC-BC97-4FCF-6D6F-4D6F472E9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system&#10;&#10;Description automatically generated">
            <a:extLst>
              <a:ext uri="{FF2B5EF4-FFF2-40B4-BE49-F238E27FC236}">
                <a16:creationId xmlns:a16="http://schemas.microsoft.com/office/drawing/2014/main" id="{CD01DFF4-3BD8-8B65-8150-F0059F4C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39" y="567487"/>
            <a:ext cx="5571066" cy="5571066"/>
          </a:xfrm>
          <a:prstGeom prst="rect">
            <a:avLst/>
          </a:prstGeom>
        </p:spPr>
      </p:pic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8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03C7734-D22D-F2DB-8A30-790604A14296}"/>
              </a:ext>
            </a:extLst>
          </p:cNvPr>
          <p:cNvSpPr/>
          <p:nvPr/>
        </p:nvSpPr>
        <p:spPr>
          <a:xfrm>
            <a:off x="5439508" y="222005"/>
            <a:ext cx="1081454" cy="66821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7781E79D-6069-212B-F3DD-5AB9F305FACA}"/>
              </a:ext>
            </a:extLst>
          </p:cNvPr>
          <p:cNvSpPr/>
          <p:nvPr/>
        </p:nvSpPr>
        <p:spPr>
          <a:xfrm>
            <a:off x="5392616" y="1157286"/>
            <a:ext cx="1189893" cy="940777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F45EC03C-E1FE-11D0-799E-88455F5E722B}"/>
              </a:ext>
            </a:extLst>
          </p:cNvPr>
          <p:cNvSpPr/>
          <p:nvPr/>
        </p:nvSpPr>
        <p:spPr>
          <a:xfrm>
            <a:off x="5401408" y="2365128"/>
            <a:ext cx="1189893" cy="940777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DC2ECE-85A8-BC96-0B65-45F78E56D8B4}"/>
              </a:ext>
            </a:extLst>
          </p:cNvPr>
          <p:cNvSpPr/>
          <p:nvPr/>
        </p:nvSpPr>
        <p:spPr>
          <a:xfrm>
            <a:off x="5439508" y="3543300"/>
            <a:ext cx="1081454" cy="6682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517FA9-1B50-5608-8DFE-0BE0C7E13849}"/>
              </a:ext>
            </a:extLst>
          </p:cNvPr>
          <p:cNvSpPr/>
          <p:nvPr/>
        </p:nvSpPr>
        <p:spPr>
          <a:xfrm>
            <a:off x="5401408" y="4574198"/>
            <a:ext cx="1081454" cy="6682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54AC9B02-8EBB-2518-4A40-537935C53897}"/>
              </a:ext>
            </a:extLst>
          </p:cNvPr>
          <p:cNvSpPr/>
          <p:nvPr/>
        </p:nvSpPr>
        <p:spPr>
          <a:xfrm>
            <a:off x="5408735" y="5605096"/>
            <a:ext cx="1189893" cy="940777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D552B6-9A6E-2836-C612-9FA99425CC82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980235" y="890221"/>
            <a:ext cx="7328" cy="267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11A806-D575-8901-0A95-E059B0AF753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987563" y="2098063"/>
            <a:ext cx="8792" cy="267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E6CB63-7CB6-87F1-EECB-DF788620D2D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96355" y="3305905"/>
            <a:ext cx="7327" cy="231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E469B9-57DC-E13B-7261-F99A6026C728}"/>
              </a:ext>
            </a:extLst>
          </p:cNvPr>
          <p:cNvCxnSpPr/>
          <p:nvPr/>
        </p:nvCxnSpPr>
        <p:spPr>
          <a:xfrm>
            <a:off x="5980235" y="4211516"/>
            <a:ext cx="7328" cy="362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30DE5D-FE9C-8B3A-322C-4BD6869DD654}"/>
              </a:ext>
            </a:extLst>
          </p:cNvPr>
          <p:cNvCxnSpPr/>
          <p:nvPr/>
        </p:nvCxnSpPr>
        <p:spPr>
          <a:xfrm>
            <a:off x="5997818" y="5242414"/>
            <a:ext cx="7328" cy="362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F953FD-88D3-07F9-64A9-ED4C6EAFDF2A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939553" y="1627674"/>
            <a:ext cx="4530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01439A-0C7A-8F0E-8CA8-F7F013A1E51C}"/>
              </a:ext>
            </a:extLst>
          </p:cNvPr>
          <p:cNvCxnSpPr/>
          <p:nvPr/>
        </p:nvCxnSpPr>
        <p:spPr>
          <a:xfrm flipV="1">
            <a:off x="4939553" y="556113"/>
            <a:ext cx="0" cy="1071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2579F6-964A-6564-672E-C2B52E14434E}"/>
              </a:ext>
            </a:extLst>
          </p:cNvPr>
          <p:cNvCxnSpPr>
            <a:endCxn id="4" idx="2"/>
          </p:cNvCxnSpPr>
          <p:nvPr/>
        </p:nvCxnSpPr>
        <p:spPr>
          <a:xfrm>
            <a:off x="4939553" y="556113"/>
            <a:ext cx="4999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546F5F-B606-5BA3-CB41-9D77F17E23DD}"/>
              </a:ext>
            </a:extLst>
          </p:cNvPr>
          <p:cNvCxnSpPr>
            <a:stCxn id="6" idx="3"/>
          </p:cNvCxnSpPr>
          <p:nvPr/>
        </p:nvCxnSpPr>
        <p:spPr>
          <a:xfrm flipV="1">
            <a:off x="6591301" y="2835516"/>
            <a:ext cx="78665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70DA2F-AABC-E6B8-81BF-D4C48CE82CAC}"/>
              </a:ext>
            </a:extLst>
          </p:cNvPr>
          <p:cNvCxnSpPr/>
          <p:nvPr/>
        </p:nvCxnSpPr>
        <p:spPr>
          <a:xfrm flipV="1">
            <a:off x="7404847" y="484094"/>
            <a:ext cx="0" cy="2351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2AF6E-3F79-75EE-1967-E51FCB636D3B}"/>
              </a:ext>
            </a:extLst>
          </p:cNvPr>
          <p:cNvCxnSpPr>
            <a:cxnSpLocks/>
          </p:cNvCxnSpPr>
          <p:nvPr/>
        </p:nvCxnSpPr>
        <p:spPr>
          <a:xfrm flipH="1">
            <a:off x="6520962" y="484094"/>
            <a:ext cx="883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FE2BCE-D26C-8E3A-2B81-5E31E76F5ACE}"/>
              </a:ext>
            </a:extLst>
          </p:cNvPr>
          <p:cNvCxnSpPr>
            <a:stCxn id="9" idx="2"/>
          </p:cNvCxnSpPr>
          <p:nvPr/>
        </p:nvCxnSpPr>
        <p:spPr>
          <a:xfrm flipH="1">
            <a:off x="6003681" y="6545873"/>
            <a:ext cx="1" cy="231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8EFEB9-1F04-2BAA-EEA1-E77B528C8BCE}"/>
              </a:ext>
            </a:extLst>
          </p:cNvPr>
          <p:cNvCxnSpPr/>
          <p:nvPr/>
        </p:nvCxnSpPr>
        <p:spPr>
          <a:xfrm flipH="1">
            <a:off x="4491318" y="6777318"/>
            <a:ext cx="15123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EA9B5D-64EB-0C1E-E0F2-E48024FAB6EF}"/>
              </a:ext>
            </a:extLst>
          </p:cNvPr>
          <p:cNvCxnSpPr/>
          <p:nvPr/>
        </p:nvCxnSpPr>
        <p:spPr>
          <a:xfrm flipV="1">
            <a:off x="4509247" y="2835516"/>
            <a:ext cx="0" cy="39418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A733AF-055F-D6FE-24F5-EE33620484AD}"/>
              </a:ext>
            </a:extLst>
          </p:cNvPr>
          <p:cNvCxnSpPr>
            <a:endCxn id="6" idx="1"/>
          </p:cNvCxnSpPr>
          <p:nvPr/>
        </p:nvCxnSpPr>
        <p:spPr>
          <a:xfrm>
            <a:off x="4491318" y="2835516"/>
            <a:ext cx="9100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A09A226-D3FD-8BE4-8DDF-FFD5EE357B79}"/>
              </a:ext>
            </a:extLst>
          </p:cNvPr>
          <p:cNvCxnSpPr>
            <a:stCxn id="9" idx="3"/>
          </p:cNvCxnSpPr>
          <p:nvPr/>
        </p:nvCxnSpPr>
        <p:spPr>
          <a:xfrm flipV="1">
            <a:off x="6598628" y="6075484"/>
            <a:ext cx="99447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B8ABC1-905C-5898-6C54-251C2932B4BA}"/>
              </a:ext>
            </a:extLst>
          </p:cNvPr>
          <p:cNvCxnSpPr>
            <a:cxnSpLocks/>
          </p:cNvCxnSpPr>
          <p:nvPr/>
        </p:nvCxnSpPr>
        <p:spPr>
          <a:xfrm flipH="1" flipV="1">
            <a:off x="7593106" y="4908306"/>
            <a:ext cx="8965" cy="1167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466495-DE5F-A432-0FEC-7BCBC4453D7E}"/>
              </a:ext>
            </a:extLst>
          </p:cNvPr>
          <p:cNvCxnSpPr>
            <a:endCxn id="8" idx="6"/>
          </p:cNvCxnSpPr>
          <p:nvPr/>
        </p:nvCxnSpPr>
        <p:spPr>
          <a:xfrm flipH="1">
            <a:off x="6482862" y="4908306"/>
            <a:ext cx="1110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D6AA5A2-F9D5-63B1-4AD2-30F8085BEB98}"/>
              </a:ext>
            </a:extLst>
          </p:cNvPr>
          <p:cNvSpPr txBox="1"/>
          <p:nvPr/>
        </p:nvSpPr>
        <p:spPr>
          <a:xfrm>
            <a:off x="5656645" y="368960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FBDAE1-AD01-2B2B-1DBD-A683EE9A1488}"/>
              </a:ext>
            </a:extLst>
          </p:cNvPr>
          <p:cNvSpPr txBox="1"/>
          <p:nvPr/>
        </p:nvSpPr>
        <p:spPr>
          <a:xfrm>
            <a:off x="5617596" y="1496821"/>
            <a:ext cx="83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Rst</a:t>
            </a:r>
            <a:r>
              <a:rPr lang="en-US" sz="1400" dirty="0"/>
              <a:t> =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BFD2C5-C6EE-CDD0-5BD7-063A43BB6616}"/>
              </a:ext>
            </a:extLst>
          </p:cNvPr>
          <p:cNvSpPr txBox="1"/>
          <p:nvPr/>
        </p:nvSpPr>
        <p:spPr>
          <a:xfrm>
            <a:off x="5562256" y="2699231"/>
            <a:ext cx="83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=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B390A3-113A-A7E4-0F46-4B8768FED4D4}"/>
              </a:ext>
            </a:extLst>
          </p:cNvPr>
          <p:cNvSpPr txBox="1"/>
          <p:nvPr/>
        </p:nvSpPr>
        <p:spPr>
          <a:xfrm>
            <a:off x="5392616" y="3622314"/>
            <a:ext cx="1189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Psel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Penable</a:t>
            </a:r>
            <a:r>
              <a:rPr lang="en-US" sz="1400" dirty="0"/>
              <a:t> =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A13B62-91E1-67D0-9CCA-157F55EAF009}"/>
              </a:ext>
            </a:extLst>
          </p:cNvPr>
          <p:cNvSpPr txBox="1"/>
          <p:nvPr/>
        </p:nvSpPr>
        <p:spPr>
          <a:xfrm>
            <a:off x="5426581" y="4603472"/>
            <a:ext cx="1189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Psel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Penable</a:t>
            </a:r>
            <a:r>
              <a:rPr lang="en-US" sz="1400" dirty="0"/>
              <a:t>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FD80C-B963-CA05-42AC-7274BA662110}"/>
              </a:ext>
            </a:extLst>
          </p:cNvPr>
          <p:cNvSpPr txBox="1"/>
          <p:nvPr/>
        </p:nvSpPr>
        <p:spPr>
          <a:xfrm>
            <a:off x="5467267" y="5890818"/>
            <a:ext cx="12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Pready</a:t>
            </a:r>
            <a:r>
              <a:rPr lang="en-US" dirty="0"/>
              <a:t> =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B9189A-398C-2D78-A17A-9C35CD090125}"/>
              </a:ext>
            </a:extLst>
          </p:cNvPr>
          <p:cNvSpPr txBox="1"/>
          <p:nvPr/>
        </p:nvSpPr>
        <p:spPr>
          <a:xfrm>
            <a:off x="4438997" y="889616"/>
            <a:ext cx="65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0CAE71-7F8F-F86C-347F-E8AAB153DE83}"/>
              </a:ext>
            </a:extLst>
          </p:cNvPr>
          <p:cNvSpPr txBox="1"/>
          <p:nvPr/>
        </p:nvSpPr>
        <p:spPr>
          <a:xfrm>
            <a:off x="6621041" y="1355529"/>
            <a:ext cx="75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IDLE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342F69-8E66-B6A5-7735-E827B27BD357}"/>
              </a:ext>
            </a:extLst>
          </p:cNvPr>
          <p:cNvSpPr txBox="1"/>
          <p:nvPr/>
        </p:nvSpPr>
        <p:spPr>
          <a:xfrm>
            <a:off x="6151858" y="1992411"/>
            <a:ext cx="65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B6E04E-442F-8AF4-113D-C4B85F837D1B}"/>
              </a:ext>
            </a:extLst>
          </p:cNvPr>
          <p:cNvSpPr txBox="1"/>
          <p:nvPr/>
        </p:nvSpPr>
        <p:spPr>
          <a:xfrm>
            <a:off x="7416481" y="1555584"/>
            <a:ext cx="65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CCB6F4-BA6E-4737-0991-AFE6DEED74F3}"/>
              </a:ext>
            </a:extLst>
          </p:cNvPr>
          <p:cNvSpPr txBox="1"/>
          <p:nvPr/>
        </p:nvSpPr>
        <p:spPr>
          <a:xfrm>
            <a:off x="6582506" y="3193290"/>
            <a:ext cx="101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SETUP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2B8FFD-905C-BEF3-2BB7-C3E95A5467CA}"/>
              </a:ext>
            </a:extLst>
          </p:cNvPr>
          <p:cNvSpPr txBox="1"/>
          <p:nvPr/>
        </p:nvSpPr>
        <p:spPr>
          <a:xfrm>
            <a:off x="6345290" y="4305753"/>
            <a:ext cx="130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C120AB-6030-5CD0-B552-E5883E7A4E72}"/>
              </a:ext>
            </a:extLst>
          </p:cNvPr>
          <p:cNvSpPr txBox="1"/>
          <p:nvPr/>
        </p:nvSpPr>
        <p:spPr>
          <a:xfrm>
            <a:off x="7602071" y="5233268"/>
            <a:ext cx="65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DF800E-8A60-4543-39EB-4475F8BB32F8}"/>
              </a:ext>
            </a:extLst>
          </p:cNvPr>
          <p:cNvSpPr txBox="1"/>
          <p:nvPr/>
        </p:nvSpPr>
        <p:spPr>
          <a:xfrm>
            <a:off x="5104194" y="6319403"/>
            <a:ext cx="65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25238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022BC6-0404-3A8A-ED60-21A79741BA60}"/>
              </a:ext>
            </a:extLst>
          </p:cNvPr>
          <p:cNvSpPr/>
          <p:nvPr/>
        </p:nvSpPr>
        <p:spPr>
          <a:xfrm>
            <a:off x="2103774" y="2384610"/>
            <a:ext cx="1649506" cy="15419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DCB4EF-894C-BEC4-AAAA-12F096703C6D}"/>
              </a:ext>
            </a:extLst>
          </p:cNvPr>
          <p:cNvSpPr/>
          <p:nvPr/>
        </p:nvSpPr>
        <p:spPr>
          <a:xfrm>
            <a:off x="8438720" y="2384610"/>
            <a:ext cx="1649506" cy="15419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CA4CA-62A0-3A1D-1298-98F2EB2249D8}"/>
              </a:ext>
            </a:extLst>
          </p:cNvPr>
          <p:cNvSpPr/>
          <p:nvPr/>
        </p:nvSpPr>
        <p:spPr>
          <a:xfrm>
            <a:off x="5236854" y="2384610"/>
            <a:ext cx="1649506" cy="15419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CE6FB-1591-45BE-B79E-244FE654A766}"/>
              </a:ext>
            </a:extLst>
          </p:cNvPr>
          <p:cNvSpPr/>
          <p:nvPr/>
        </p:nvSpPr>
        <p:spPr>
          <a:xfrm>
            <a:off x="5282496" y="474785"/>
            <a:ext cx="1558222" cy="422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15395-4AE5-59F9-0B46-0923EE2911C0}"/>
              </a:ext>
            </a:extLst>
          </p:cNvPr>
          <p:cNvCxnSpPr/>
          <p:nvPr/>
        </p:nvCxnSpPr>
        <p:spPr>
          <a:xfrm>
            <a:off x="2751992" y="1090246"/>
            <a:ext cx="65114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7D92A6-392A-6FDC-C6DF-28577355DB71}"/>
              </a:ext>
            </a:extLst>
          </p:cNvPr>
          <p:cNvCxnSpPr/>
          <p:nvPr/>
        </p:nvCxnSpPr>
        <p:spPr>
          <a:xfrm>
            <a:off x="2760785" y="1081454"/>
            <a:ext cx="0" cy="1303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6C52B-3CE0-94C2-56D7-5480CA608B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61607" y="1099039"/>
            <a:ext cx="0" cy="1285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AD5C65-C0EB-C1CA-B342-47005E33660F}"/>
              </a:ext>
            </a:extLst>
          </p:cNvPr>
          <p:cNvCxnSpPr>
            <a:endCxn id="5" idx="0"/>
          </p:cNvCxnSpPr>
          <p:nvPr/>
        </p:nvCxnSpPr>
        <p:spPr>
          <a:xfrm>
            <a:off x="9263473" y="1081454"/>
            <a:ext cx="0" cy="1303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51C04B-413D-EC5F-E501-50D9E36AB92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61607" y="896816"/>
            <a:ext cx="0" cy="20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A5C8A9-E6E1-F270-4934-2AB969BCE821}"/>
              </a:ext>
            </a:extLst>
          </p:cNvPr>
          <p:cNvSpPr txBox="1"/>
          <p:nvPr/>
        </p:nvSpPr>
        <p:spPr>
          <a:xfrm>
            <a:off x="5620870" y="485247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4D73F1-81E6-FEC4-9FB3-90793F8C508D}"/>
              </a:ext>
            </a:extLst>
          </p:cNvPr>
          <p:cNvSpPr txBox="1"/>
          <p:nvPr/>
        </p:nvSpPr>
        <p:spPr>
          <a:xfrm>
            <a:off x="2169460" y="2616293"/>
            <a:ext cx="151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range error:</a:t>
            </a:r>
          </a:p>
          <a:p>
            <a:endParaRPr lang="en-US" sz="1200" dirty="0"/>
          </a:p>
          <a:p>
            <a:r>
              <a:rPr lang="en-US" sz="1200" b="1" dirty="0" err="1">
                <a:solidFill>
                  <a:srgbClr val="FF0000"/>
                </a:solidFill>
              </a:rPr>
              <a:t>Paddr</a:t>
            </a:r>
            <a:r>
              <a:rPr lang="en-US" sz="1200" b="1" dirty="0">
                <a:solidFill>
                  <a:srgbClr val="FF0000"/>
                </a:solidFill>
              </a:rPr>
              <a:t>&lt;=15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0172E2-CDCE-5CEE-6ADE-87254B80EBD5}"/>
              </a:ext>
            </a:extLst>
          </p:cNvPr>
          <p:cNvSpPr txBox="1"/>
          <p:nvPr/>
        </p:nvSpPr>
        <p:spPr>
          <a:xfrm>
            <a:off x="5271894" y="2587998"/>
            <a:ext cx="151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value error:</a:t>
            </a:r>
          </a:p>
          <a:p>
            <a:endParaRPr lang="en-US" sz="1200" dirty="0"/>
          </a:p>
          <a:p>
            <a:r>
              <a:rPr lang="en-US" sz="1200" b="1" dirty="0" err="1">
                <a:solidFill>
                  <a:srgbClr val="FF0000"/>
                </a:solidFill>
              </a:rPr>
              <a:t>Paddr</a:t>
            </a:r>
            <a:r>
              <a:rPr lang="en-US" sz="1200" b="1" dirty="0">
                <a:solidFill>
                  <a:srgbClr val="FF0000"/>
                </a:solidFill>
              </a:rPr>
              <a:t>&lt;=0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552F16-C655-F9C2-8D06-2C06191E8803}"/>
              </a:ext>
            </a:extLst>
          </p:cNvPr>
          <p:cNvSpPr txBox="1"/>
          <p:nvPr/>
        </p:nvSpPr>
        <p:spPr>
          <a:xfrm>
            <a:off x="8573191" y="2587997"/>
            <a:ext cx="1515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write Data range error:</a:t>
            </a:r>
          </a:p>
          <a:p>
            <a:endParaRPr lang="en-US" sz="1200" dirty="0"/>
          </a:p>
          <a:p>
            <a:r>
              <a:rPr lang="en-US" sz="1200" b="1" dirty="0" err="1">
                <a:solidFill>
                  <a:srgbClr val="FF0000"/>
                </a:solidFill>
              </a:rPr>
              <a:t>Pwdata</a:t>
            </a:r>
            <a:r>
              <a:rPr lang="en-US" sz="1200" b="1" dirty="0">
                <a:solidFill>
                  <a:srgbClr val="FF0000"/>
                </a:solidFill>
              </a:rPr>
              <a:t>&gt;=0</a:t>
            </a:r>
          </a:p>
        </p:txBody>
      </p:sp>
    </p:spTree>
    <p:extLst>
      <p:ext uri="{BB962C8B-B14F-4D97-AF65-F5344CB8AC3E}">
        <p14:creationId xmlns:p14="http://schemas.microsoft.com/office/powerpoint/2010/main" val="216239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4564F5-97D0-A05B-906A-9140DC0D9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23" y="632279"/>
            <a:ext cx="5397500" cy="280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C199E-5D07-2077-B786-574CEBFF62A8}"/>
              </a:ext>
            </a:extLst>
          </p:cNvPr>
          <p:cNvSpPr txBox="1"/>
          <p:nvPr/>
        </p:nvSpPr>
        <p:spPr>
          <a:xfrm>
            <a:off x="1404257" y="283936"/>
            <a:ext cx="406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Transfer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EC165-FE9C-AE4C-AFAC-553C7B3D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23" y="3787322"/>
            <a:ext cx="5600700" cy="269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6C3F2-7331-F1A0-3E11-197D63769F76}"/>
              </a:ext>
            </a:extLst>
          </p:cNvPr>
          <p:cNvSpPr txBox="1"/>
          <p:nvPr/>
        </p:nvSpPr>
        <p:spPr>
          <a:xfrm>
            <a:off x="1404257" y="3462440"/>
            <a:ext cx="406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Transfer</a:t>
            </a:r>
          </a:p>
        </p:txBody>
      </p:sp>
    </p:spTree>
    <p:extLst>
      <p:ext uri="{BB962C8B-B14F-4D97-AF65-F5344CB8AC3E}">
        <p14:creationId xmlns:p14="http://schemas.microsoft.com/office/powerpoint/2010/main" val="158694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6512B-F1D2-3D48-1306-8113FEFB80E8}"/>
              </a:ext>
            </a:extLst>
          </p:cNvPr>
          <p:cNvSpPr txBox="1"/>
          <p:nvPr/>
        </p:nvSpPr>
        <p:spPr>
          <a:xfrm>
            <a:off x="2174240" y="2828835"/>
            <a:ext cx="1107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     APB PROTOCOL</a:t>
            </a:r>
          </a:p>
        </p:txBody>
      </p:sp>
    </p:spTree>
    <p:extLst>
      <p:ext uri="{BB962C8B-B14F-4D97-AF65-F5344CB8AC3E}">
        <p14:creationId xmlns:p14="http://schemas.microsoft.com/office/powerpoint/2010/main" val="3878580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B66CE4-9F6C-B9AB-3751-0952947B27D1}"/>
              </a:ext>
            </a:extLst>
          </p:cNvPr>
          <p:cNvSpPr txBox="1"/>
          <p:nvPr/>
        </p:nvSpPr>
        <p:spPr>
          <a:xfrm>
            <a:off x="2805953" y="2375647"/>
            <a:ext cx="9870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2"/>
                </a:solidFill>
                <a:latin typeface="ACADEMY ENGRAVED LET PLAIN:1.0" panose="02000000000000000000" pitchFamily="2" charset="0"/>
              </a:rPr>
              <a:t>WAVE</a:t>
            </a:r>
            <a:r>
              <a:rPr lang="en-US" sz="3600" b="1" u="sng" dirty="0">
                <a:solidFill>
                  <a:srgbClr val="FF0000"/>
                </a:solidFill>
                <a:latin typeface="ACADEMY ENGRAVED LET PLAIN:1.0" panose="02000000000000000000" pitchFamily="2" charset="0"/>
              </a:rPr>
              <a:t> </a:t>
            </a:r>
            <a:r>
              <a:rPr lang="en-US" sz="3600" b="1" u="sng" dirty="0">
                <a:solidFill>
                  <a:srgbClr val="92D050"/>
                </a:solidFill>
                <a:latin typeface="ACADEMY ENGRAVED LET PLAIN:1.0" panose="02000000000000000000" pitchFamily="2" charset="0"/>
              </a:rPr>
              <a:t>FORMS</a:t>
            </a:r>
            <a:r>
              <a:rPr lang="en-US" sz="3600" b="1" u="sng" dirty="0">
                <a:solidFill>
                  <a:srgbClr val="FF0000"/>
                </a:solidFill>
                <a:latin typeface="ACADEMY ENGRAVED LET PLAIN:1.0" panose="02000000000000000000" pitchFamily="2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287332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0D82B-9727-D57B-B272-4AE6E6DCAABD}"/>
              </a:ext>
            </a:extLst>
          </p:cNvPr>
          <p:cNvSpPr txBox="1"/>
          <p:nvPr/>
        </p:nvSpPr>
        <p:spPr>
          <a:xfrm>
            <a:off x="1039906" y="502023"/>
            <a:ext cx="1011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– SLAVE1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930E05F-5082-D258-31F8-3CB7254DA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06"/>
          <a:stretch/>
        </p:blipFill>
        <p:spPr bwMode="auto">
          <a:xfrm>
            <a:off x="1515481" y="1183005"/>
            <a:ext cx="10167800" cy="55511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151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EE8F9-7546-95D5-8BCF-073304371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BCEFF7-B44C-C323-7AAA-C2E7EA781861}"/>
              </a:ext>
            </a:extLst>
          </p:cNvPr>
          <p:cNvSpPr txBox="1"/>
          <p:nvPr/>
        </p:nvSpPr>
        <p:spPr>
          <a:xfrm>
            <a:off x="1039906" y="502023"/>
            <a:ext cx="1011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– SLAVE2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10C8B-E116-9DE9-33A8-76848074D09C}"/>
              </a:ext>
            </a:extLst>
          </p:cNvPr>
          <p:cNvSpPr txBox="1"/>
          <p:nvPr/>
        </p:nvSpPr>
        <p:spPr>
          <a:xfrm>
            <a:off x="421341" y="1030941"/>
            <a:ext cx="11546541" cy="568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48E89939-738E-FE40-CF29-82FC1BCDD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02"/>
          <a:stretch/>
        </p:blipFill>
        <p:spPr bwMode="auto">
          <a:xfrm>
            <a:off x="1039906" y="1243330"/>
            <a:ext cx="10285319" cy="53035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5000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36684-612F-72E8-3299-95068C610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698C3-37F0-D8AD-F509-7FDAEE020F8D}"/>
              </a:ext>
            </a:extLst>
          </p:cNvPr>
          <p:cNvSpPr txBox="1"/>
          <p:nvPr/>
        </p:nvSpPr>
        <p:spPr>
          <a:xfrm>
            <a:off x="1039906" y="502023"/>
            <a:ext cx="1011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– SLAVE1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D1893-9BFE-DF02-B61C-FE5AB25A4BC3}"/>
              </a:ext>
            </a:extLst>
          </p:cNvPr>
          <p:cNvSpPr txBox="1"/>
          <p:nvPr/>
        </p:nvSpPr>
        <p:spPr>
          <a:xfrm>
            <a:off x="421341" y="1030941"/>
            <a:ext cx="11546541" cy="568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B475FFEF-D955-30A1-A896-484BF3AAC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7"/>
          <a:stretch/>
        </p:blipFill>
        <p:spPr bwMode="auto">
          <a:xfrm>
            <a:off x="1601769" y="938847"/>
            <a:ext cx="10168890" cy="55791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3065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707EB-A385-5A9B-87B2-0FDB9E7F5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483D7-F021-1492-32FF-840EA0475C59}"/>
              </a:ext>
            </a:extLst>
          </p:cNvPr>
          <p:cNvSpPr txBox="1"/>
          <p:nvPr/>
        </p:nvSpPr>
        <p:spPr>
          <a:xfrm>
            <a:off x="1039906" y="502023"/>
            <a:ext cx="1011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– SLAVE2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7E8E5-B403-05CE-9FE6-5D423B7393CA}"/>
              </a:ext>
            </a:extLst>
          </p:cNvPr>
          <p:cNvSpPr txBox="1"/>
          <p:nvPr/>
        </p:nvSpPr>
        <p:spPr>
          <a:xfrm>
            <a:off x="421341" y="1030941"/>
            <a:ext cx="11546541" cy="568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A computer screen with lines and text&#10;&#10;Description automatically generated">
            <a:extLst>
              <a:ext uri="{FF2B5EF4-FFF2-40B4-BE49-F238E27FC236}">
                <a16:creationId xmlns:a16="http://schemas.microsoft.com/office/drawing/2014/main" id="{18CAC813-185B-089F-D736-DC7BA0B4BC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7"/>
          <a:stretch/>
        </p:blipFill>
        <p:spPr bwMode="auto">
          <a:xfrm>
            <a:off x="1188402" y="1122045"/>
            <a:ext cx="10365423" cy="54101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0960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A182638-0D29-DCCF-AC3F-86830C66FB97}"/>
              </a:ext>
            </a:extLst>
          </p:cNvPr>
          <p:cNvSpPr/>
          <p:nvPr/>
        </p:nvSpPr>
        <p:spPr>
          <a:xfrm>
            <a:off x="957942" y="2046514"/>
            <a:ext cx="1491342" cy="1382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B0E0D-6BE5-09A0-7759-651CADD655E9}"/>
              </a:ext>
            </a:extLst>
          </p:cNvPr>
          <p:cNvCxnSpPr/>
          <p:nvPr/>
        </p:nvCxnSpPr>
        <p:spPr>
          <a:xfrm>
            <a:off x="1703613" y="3429000"/>
            <a:ext cx="10885" cy="30031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6A11EF-7BEF-586B-E857-E75CDD347731}"/>
              </a:ext>
            </a:extLst>
          </p:cNvPr>
          <p:cNvSpPr txBox="1"/>
          <p:nvPr/>
        </p:nvSpPr>
        <p:spPr>
          <a:xfrm>
            <a:off x="2950029" y="2612571"/>
            <a:ext cx="896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Where does this topic fit into the Semiconductor Ecosystem?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28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DE6905-9651-636F-BC89-6A9AFAED83E1}"/>
              </a:ext>
            </a:extLst>
          </p:cNvPr>
          <p:cNvSpPr/>
          <p:nvPr/>
        </p:nvSpPr>
        <p:spPr>
          <a:xfrm>
            <a:off x="125191" y="2764971"/>
            <a:ext cx="2084618" cy="262345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C1B696-48F3-04B6-AD14-3F2972317CBF}"/>
              </a:ext>
            </a:extLst>
          </p:cNvPr>
          <p:cNvSpPr/>
          <p:nvPr/>
        </p:nvSpPr>
        <p:spPr>
          <a:xfrm>
            <a:off x="2634356" y="2764971"/>
            <a:ext cx="1932211" cy="2623455"/>
          </a:xfrm>
          <a:prstGeom prst="rect">
            <a:avLst/>
          </a:prstGeom>
          <a:solidFill>
            <a:schemeClr val="accent6"/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72FE62-7E47-D4C4-95DE-BF5C3009BEB1}"/>
              </a:ext>
            </a:extLst>
          </p:cNvPr>
          <p:cNvSpPr/>
          <p:nvPr/>
        </p:nvSpPr>
        <p:spPr>
          <a:xfrm>
            <a:off x="4855034" y="2792186"/>
            <a:ext cx="2209801" cy="2623455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14E876-55E9-9000-FFD0-363D1568FA91}"/>
              </a:ext>
            </a:extLst>
          </p:cNvPr>
          <p:cNvSpPr/>
          <p:nvPr/>
        </p:nvSpPr>
        <p:spPr>
          <a:xfrm>
            <a:off x="7353302" y="2792186"/>
            <a:ext cx="2095508" cy="2623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61521-4EBE-CFD5-590B-84DAB89C4C6C}"/>
              </a:ext>
            </a:extLst>
          </p:cNvPr>
          <p:cNvSpPr txBox="1"/>
          <p:nvPr/>
        </p:nvSpPr>
        <p:spPr>
          <a:xfrm>
            <a:off x="2792187" y="3015343"/>
            <a:ext cx="1932210" cy="217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44DE3-4CE7-7556-74EE-D7DCF7291265}"/>
              </a:ext>
            </a:extLst>
          </p:cNvPr>
          <p:cNvSpPr txBox="1"/>
          <p:nvPr/>
        </p:nvSpPr>
        <p:spPr>
          <a:xfrm>
            <a:off x="2879259" y="2844575"/>
            <a:ext cx="193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"/>
              </a:rPr>
              <a:t>Design Simplification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DDCCD-AC84-144A-1085-2D3C8673002B}"/>
              </a:ext>
            </a:extLst>
          </p:cNvPr>
          <p:cNvSpPr txBox="1"/>
          <p:nvPr/>
        </p:nvSpPr>
        <p:spPr>
          <a:xfrm>
            <a:off x="277599" y="2844576"/>
            <a:ext cx="193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"/>
              </a:rPr>
              <a:t>Integration of Components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A7B81A-A146-9DC0-64E3-BEB37539F8D8}"/>
              </a:ext>
            </a:extLst>
          </p:cNvPr>
          <p:cNvSpPr/>
          <p:nvPr/>
        </p:nvSpPr>
        <p:spPr>
          <a:xfrm>
            <a:off x="9693712" y="2792186"/>
            <a:ext cx="2095508" cy="2623455"/>
          </a:xfrm>
          <a:prstGeom prst="rect">
            <a:avLst/>
          </a:prstGeom>
          <a:solidFill>
            <a:schemeClr val="accent2"/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35528-A567-9483-4207-03EE36D717AF}"/>
              </a:ext>
            </a:extLst>
          </p:cNvPr>
          <p:cNvSpPr txBox="1"/>
          <p:nvPr/>
        </p:nvSpPr>
        <p:spPr>
          <a:xfrm>
            <a:off x="5056371" y="3008531"/>
            <a:ext cx="19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Power Efficiency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C3BD4-71EB-0342-F372-2E8B9F867212}"/>
              </a:ext>
            </a:extLst>
          </p:cNvPr>
          <p:cNvSpPr txBox="1"/>
          <p:nvPr/>
        </p:nvSpPr>
        <p:spPr>
          <a:xfrm>
            <a:off x="7470311" y="2986760"/>
            <a:ext cx="210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"/>
              </a:rPr>
              <a:t>Compatibility with ARM Architectures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970D4-98F7-F318-063D-6FAB99B995C4}"/>
              </a:ext>
            </a:extLst>
          </p:cNvPr>
          <p:cNvSpPr txBox="1"/>
          <p:nvPr/>
        </p:nvSpPr>
        <p:spPr>
          <a:xfrm>
            <a:off x="9884251" y="2964989"/>
            <a:ext cx="210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"/>
              </a:rPr>
              <a:t>Support for Diverse 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22421-FE44-1C94-9BC2-8D3CEFD25D27}"/>
              </a:ext>
            </a:extLst>
          </p:cNvPr>
          <p:cNvSpPr txBox="1"/>
          <p:nvPr/>
        </p:nvSpPr>
        <p:spPr>
          <a:xfrm>
            <a:off x="277599" y="3429000"/>
            <a:ext cx="1845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Inter"/>
              </a:rPr>
              <a:t>AMBA APB allows for efficient integration of multiple components, “enabling coherent communication among the CPU, memory, and peripherals”.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9F5BA0-39C7-8B3A-514C-D7115E0D66FE}"/>
              </a:ext>
            </a:extLst>
          </p:cNvPr>
          <p:cNvSpPr txBox="1"/>
          <p:nvPr/>
        </p:nvSpPr>
        <p:spPr>
          <a:xfrm>
            <a:off x="2721452" y="3490906"/>
            <a:ext cx="1845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Inter"/>
              </a:rPr>
              <a:t>the APB simplifies the design and “implementation of peripherals, reducing development time and cost for semiconductor manufacturers”.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E4D02-A325-524C-A638-94201A014065}"/>
              </a:ext>
            </a:extLst>
          </p:cNvPr>
          <p:cNvSpPr txBox="1"/>
          <p:nvPr/>
        </p:nvSpPr>
        <p:spPr>
          <a:xfrm>
            <a:off x="4977526" y="3490906"/>
            <a:ext cx="1845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Inter"/>
              </a:rPr>
              <a:t>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Inter"/>
              </a:rPr>
              <a:t>ow-power characteristics of the APB are beneficial in” battery-operated devices, making it suitable for a wide range of applications in the semiconductor market, “particularly in mobile and embedded systems”.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E3B47-4045-9822-1278-3F6E295BF837}"/>
              </a:ext>
            </a:extLst>
          </p:cNvPr>
          <p:cNvSpPr txBox="1"/>
          <p:nvPr/>
        </p:nvSpPr>
        <p:spPr>
          <a:xfrm>
            <a:off x="7478498" y="3611320"/>
            <a:ext cx="1845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Inter"/>
              </a:rPr>
              <a:t>The APB protocol is designed to work seamlessly within the ARM ecosystem, “enhancing the Compatibility of ARM-based processors with various peripherals.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33907-A34D-4518-502F-1D469F5766A1}"/>
              </a:ext>
            </a:extLst>
          </p:cNvPr>
          <p:cNvSpPr txBox="1"/>
          <p:nvPr/>
        </p:nvSpPr>
        <p:spPr>
          <a:xfrm>
            <a:off x="9873342" y="3622204"/>
            <a:ext cx="1845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Inter"/>
              </a:rPr>
              <a:t>APB allows it to be utilized in various sectors, including “consumer electronics, automotive, and industrial applications”, further establishing its importance within the semiconductor landscape.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AE1386-8E26-1E7F-2CA0-C45598F7EACA}"/>
              </a:ext>
            </a:extLst>
          </p:cNvPr>
          <p:cNvSpPr txBox="1"/>
          <p:nvPr/>
        </p:nvSpPr>
        <p:spPr>
          <a:xfrm>
            <a:off x="2879259" y="859971"/>
            <a:ext cx="6101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Semiconductor Ecosystem</a:t>
            </a:r>
          </a:p>
        </p:txBody>
      </p:sp>
    </p:spTree>
    <p:extLst>
      <p:ext uri="{BB962C8B-B14F-4D97-AF65-F5344CB8AC3E}">
        <p14:creationId xmlns:p14="http://schemas.microsoft.com/office/powerpoint/2010/main" val="2407657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DD446A2-3FFA-C47B-77AF-5843B1B9BF6F}"/>
              </a:ext>
            </a:extLst>
          </p:cNvPr>
          <p:cNvSpPr/>
          <p:nvPr/>
        </p:nvSpPr>
        <p:spPr>
          <a:xfrm>
            <a:off x="522514" y="1447798"/>
            <a:ext cx="1491342" cy="138248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CE3936-746D-83DF-E618-7E2A021B148C}"/>
              </a:ext>
            </a:extLst>
          </p:cNvPr>
          <p:cNvCxnSpPr/>
          <p:nvPr/>
        </p:nvCxnSpPr>
        <p:spPr>
          <a:xfrm>
            <a:off x="1268185" y="2830284"/>
            <a:ext cx="10885" cy="30031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4EA77F-285A-14D5-3475-7492AB639FD8}"/>
              </a:ext>
            </a:extLst>
          </p:cNvPr>
          <p:cNvSpPr txBox="1"/>
          <p:nvPr/>
        </p:nvSpPr>
        <p:spPr>
          <a:xfrm>
            <a:off x="2699657" y="2645618"/>
            <a:ext cx="915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Why there is a need for the given technology/protocol/subject? If there are </a:t>
            </a:r>
            <a:r>
              <a:rPr lang="en-US" b="1" i="0" dirty="0">
                <a:effectLst/>
                <a:latin typeface="Arial" panose="020B0604020202020204" pitchFamily="34" charset="0"/>
              </a:rPr>
              <a:t>competing</a:t>
            </a:r>
            <a:br>
              <a:rPr lang="en-US" b="1" dirty="0"/>
            </a:br>
            <a:r>
              <a:rPr lang="en-US" b="1" i="0" dirty="0">
                <a:effectLst/>
                <a:latin typeface="Arial" panose="020B0604020202020204" pitchFamily="34" charset="0"/>
              </a:rPr>
              <a:t>technologies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do the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66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DD2ED-455B-1DE4-6354-9D88EDFEB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D5CE8-957A-1A99-DA59-AD633B295E7B}"/>
              </a:ext>
            </a:extLst>
          </p:cNvPr>
          <p:cNvSpPr txBox="1"/>
          <p:nvPr/>
        </p:nvSpPr>
        <p:spPr>
          <a:xfrm>
            <a:off x="674914" y="391886"/>
            <a:ext cx="919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the AMBA APB protocol arises from several factors within the semiconductor industry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982B3-B3A4-B014-CCCA-CC2EEFB88F8E}"/>
              </a:ext>
            </a:extLst>
          </p:cNvPr>
          <p:cNvSpPr txBox="1"/>
          <p:nvPr/>
        </p:nvSpPr>
        <p:spPr>
          <a:xfrm>
            <a:off x="849086" y="903514"/>
            <a:ext cx="1043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"/>
              </a:rPr>
              <a:t>Low-Cost Interface: </a:t>
            </a:r>
            <a:r>
              <a:rPr lang="en-US" dirty="0"/>
              <a:t>The APB protocol is a low-cost interface that “reduces hardware complexity, ideal for cost-sensitive applications”.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"/>
              </a:rPr>
              <a:t>Power Efficiency: “</a:t>
            </a:r>
            <a:r>
              <a:rPr lang="en-US" dirty="0"/>
              <a:t>It is optimized for minimal power consumption, crucial for mobile and embedded systems where battery life matters”.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"/>
              </a:rPr>
              <a:t>Simplicity and Ease of Use: </a:t>
            </a:r>
            <a:r>
              <a:rPr lang="en-US" dirty="0"/>
              <a:t>APB's simple, “synchronous design makes it easy to implement, reducing the learning curve and speeding development”.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"/>
              </a:rPr>
              <a:t>Standardization: “</a:t>
            </a:r>
            <a:r>
              <a:rPr lang="en-US" dirty="0"/>
              <a:t>Part of the AMBA family, it ensures standardized interfaces for compatibility and easier component integration”.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EC0E9-F77C-F497-F717-D42FEF786821}"/>
              </a:ext>
            </a:extLst>
          </p:cNvPr>
          <p:cNvSpPr/>
          <p:nvPr/>
        </p:nvSpPr>
        <p:spPr>
          <a:xfrm>
            <a:off x="1164771" y="3907972"/>
            <a:ext cx="2873829" cy="1502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33EFF-8EC3-EE53-6B7E-54799264EBFF}"/>
              </a:ext>
            </a:extLst>
          </p:cNvPr>
          <p:cNvSpPr/>
          <p:nvPr/>
        </p:nvSpPr>
        <p:spPr>
          <a:xfrm>
            <a:off x="6999514" y="3907972"/>
            <a:ext cx="2873829" cy="150222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18B46-AE2B-8023-DBDC-1ABC64514AAD}"/>
              </a:ext>
            </a:extLst>
          </p:cNvPr>
          <p:cNvSpPr txBox="1"/>
          <p:nvPr/>
        </p:nvSpPr>
        <p:spPr>
          <a:xfrm>
            <a:off x="1295400" y="4005943"/>
            <a:ext cx="26234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AHB offers high performance with burst transfers for complex, high-speed applications, but at higher cost and power consumption.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C61F4-23A3-9318-8042-AB845B92CE92}"/>
              </a:ext>
            </a:extLst>
          </p:cNvPr>
          <p:cNvSpPr txBox="1"/>
          <p:nvPr/>
        </p:nvSpPr>
        <p:spPr>
          <a:xfrm>
            <a:off x="7124699" y="4074310"/>
            <a:ext cx="26234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AXI provides flexibility for high-performance SoCs with out-of-order transactions, while APB suits simpler, low-cost peripherals.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84E94-D918-EA72-77FF-552B3A355157}"/>
              </a:ext>
            </a:extLst>
          </p:cNvPr>
          <p:cNvSpPr txBox="1"/>
          <p:nvPr/>
        </p:nvSpPr>
        <p:spPr>
          <a:xfrm>
            <a:off x="3918857" y="3298923"/>
            <a:ext cx="320584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Competing Technology</a:t>
            </a:r>
          </a:p>
        </p:txBody>
      </p:sp>
    </p:spTree>
    <p:extLst>
      <p:ext uri="{BB962C8B-B14F-4D97-AF65-F5344CB8AC3E}">
        <p14:creationId xmlns:p14="http://schemas.microsoft.com/office/powerpoint/2010/main" val="1232497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2E870E-135F-5799-D9CA-1827523B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73" y="1832429"/>
            <a:ext cx="76835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EDE6F18-F2BC-4478-A30A-7AF0046A5BC5}"/>
              </a:ext>
            </a:extLst>
          </p:cNvPr>
          <p:cNvSpPr/>
          <p:nvPr/>
        </p:nvSpPr>
        <p:spPr>
          <a:xfrm>
            <a:off x="-1186543" y="1992085"/>
            <a:ext cx="2590800" cy="2579915"/>
          </a:xfrm>
          <a:prstGeom prst="ellipse">
            <a:avLst/>
          </a:prstGeom>
          <a:solidFill>
            <a:schemeClr val="accent2"/>
          </a:solidFill>
          <a:effectLst>
            <a:outerShdw blurRad="62084" dist="50800" dir="5400000" algn="ctr" rotWithShape="0">
              <a:srgbClr val="000000">
                <a:alpha val="54902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C56DA-8D4C-642F-8BC5-ED8A1051D744}"/>
              </a:ext>
            </a:extLst>
          </p:cNvPr>
          <p:cNvSpPr txBox="1"/>
          <p:nvPr/>
        </p:nvSpPr>
        <p:spPr>
          <a:xfrm>
            <a:off x="3556000" y="2512785"/>
            <a:ext cx="795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2"/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T</a:t>
            </a:r>
            <a:r>
              <a:rPr lang="en-US" sz="6600" dirty="0">
                <a:solidFill>
                  <a:schemeClr val="accent2"/>
                </a:solidFill>
              </a:rPr>
              <a:t>eam </a:t>
            </a:r>
            <a:r>
              <a:rPr lang="en-US" sz="6600" dirty="0">
                <a:solidFill>
                  <a:schemeClr val="accent2"/>
                </a:solidFill>
                <a:latin typeface="Algerian" pitchFamily="82" charset="77"/>
              </a:rPr>
              <a:t>M</a:t>
            </a:r>
            <a:r>
              <a:rPr lang="en-US" sz="6600" dirty="0">
                <a:solidFill>
                  <a:schemeClr val="accent2"/>
                </a:solidFill>
              </a:rPr>
              <a:t>embers</a:t>
            </a:r>
          </a:p>
        </p:txBody>
      </p:sp>
    </p:spTree>
    <p:extLst>
      <p:ext uri="{BB962C8B-B14F-4D97-AF65-F5344CB8AC3E}">
        <p14:creationId xmlns:p14="http://schemas.microsoft.com/office/powerpoint/2010/main" val="2615112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3325348-62C7-1C7E-0CE4-2F83981A6C68}"/>
              </a:ext>
            </a:extLst>
          </p:cNvPr>
          <p:cNvSpPr/>
          <p:nvPr/>
        </p:nvSpPr>
        <p:spPr>
          <a:xfrm>
            <a:off x="1216103" y="1592158"/>
            <a:ext cx="1491342" cy="13824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C6A5B3-420E-B831-0BEC-C53D17FF4141}"/>
              </a:ext>
            </a:extLst>
          </p:cNvPr>
          <p:cNvCxnSpPr/>
          <p:nvPr/>
        </p:nvCxnSpPr>
        <p:spPr>
          <a:xfrm>
            <a:off x="1961774" y="2974644"/>
            <a:ext cx="10885" cy="30031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F890F6-AF26-B7CB-1A48-2A327DA9E441}"/>
              </a:ext>
            </a:extLst>
          </p:cNvPr>
          <p:cNvSpPr txBox="1"/>
          <p:nvPr/>
        </p:nvSpPr>
        <p:spPr>
          <a:xfrm>
            <a:off x="3238150" y="2625754"/>
            <a:ext cx="838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What are the </a:t>
            </a:r>
            <a:r>
              <a:rPr lang="en-US" b="1" i="0" dirty="0">
                <a:effectLst/>
                <a:latin typeface="Arial" panose="020B0604020202020204" pitchFamily="34" charset="0"/>
              </a:rPr>
              <a:t>competing technologies compared with the </a:t>
            </a:r>
            <a:r>
              <a:rPr lang="en-US" b="1" dirty="0">
                <a:latin typeface="Arial" panose="020B0604020202020204" pitchFamily="34" charset="0"/>
              </a:rPr>
              <a:t>APB</a:t>
            </a:r>
            <a:r>
              <a:rPr lang="en-US" b="0" i="0" dirty="0">
                <a:effectLst/>
                <a:latin typeface="Arial" panose="020B0604020202020204" pitchFamily="34" charset="0"/>
              </a:rPr>
              <a:t>. Pros and Cons.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47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BFC174-C36B-CE1E-0090-1F09B428E319}"/>
              </a:ext>
            </a:extLst>
          </p:cNvPr>
          <p:cNvSpPr txBox="1"/>
          <p:nvPr/>
        </p:nvSpPr>
        <p:spPr>
          <a:xfrm>
            <a:off x="6535882" y="3007591"/>
            <a:ext cx="2763982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Disadvantages:</a:t>
            </a:r>
          </a:p>
          <a:p>
            <a:r>
              <a:rPr lang="en-US" dirty="0"/>
              <a:t>Limited Bandwidth</a:t>
            </a:r>
          </a:p>
          <a:p>
            <a:r>
              <a:rPr lang="en-US" dirty="0"/>
              <a:t>No Pipelining</a:t>
            </a:r>
          </a:p>
          <a:p>
            <a:r>
              <a:rPr lang="en-US" dirty="0"/>
              <a:t>Wait States</a:t>
            </a:r>
          </a:p>
          <a:p>
            <a:r>
              <a:rPr lang="en-US" dirty="0"/>
              <a:t>Higher Latency Compared to AHB</a:t>
            </a:r>
          </a:p>
          <a:p>
            <a:r>
              <a:rPr lang="en-US" dirty="0"/>
              <a:t>Complex Transfers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B22D9-05E1-5071-D1F0-3B9B68D43BD7}"/>
              </a:ext>
            </a:extLst>
          </p:cNvPr>
          <p:cNvSpPr txBox="1"/>
          <p:nvPr/>
        </p:nvSpPr>
        <p:spPr>
          <a:xfrm>
            <a:off x="2497282" y="3007591"/>
            <a:ext cx="2763982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Advantages :</a:t>
            </a:r>
          </a:p>
          <a:p>
            <a:r>
              <a:rPr lang="en-US" dirty="0"/>
              <a:t>Simplicity</a:t>
            </a:r>
          </a:p>
          <a:p>
            <a:r>
              <a:rPr lang="en-US" dirty="0"/>
              <a:t>Low Power Consumption</a:t>
            </a:r>
          </a:p>
          <a:p>
            <a:r>
              <a:rPr lang="en-US" dirty="0"/>
              <a:t>Cost-Effectiveness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Ease of Integration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D37F0-097C-AB6E-BEA2-BA2747998FFE}"/>
              </a:ext>
            </a:extLst>
          </p:cNvPr>
          <p:cNvSpPr txBox="1"/>
          <p:nvPr/>
        </p:nvSpPr>
        <p:spPr>
          <a:xfrm>
            <a:off x="4314536" y="778164"/>
            <a:ext cx="332509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APB-PROTOCOL</a:t>
            </a:r>
          </a:p>
        </p:txBody>
      </p:sp>
    </p:spTree>
    <p:extLst>
      <p:ext uri="{BB962C8B-B14F-4D97-AF65-F5344CB8AC3E}">
        <p14:creationId xmlns:p14="http://schemas.microsoft.com/office/powerpoint/2010/main" val="1584172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36E43B-14E2-9C6B-C5E7-4C6D31605D1A}"/>
              </a:ext>
            </a:extLst>
          </p:cNvPr>
          <p:cNvSpPr txBox="1"/>
          <p:nvPr/>
        </p:nvSpPr>
        <p:spPr>
          <a:xfrm>
            <a:off x="620785" y="606009"/>
            <a:ext cx="114006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Wishbone </a:t>
            </a:r>
          </a:p>
          <a:p>
            <a:r>
              <a:rPr lang="en-US" dirty="0"/>
              <a:t>   </a:t>
            </a:r>
            <a:r>
              <a:rPr lang="en-US" b="1" dirty="0"/>
              <a:t>Pros</a:t>
            </a:r>
            <a:r>
              <a:rPr lang="en-US" dirty="0"/>
              <a:t>: Open-source and free, encouraging wide adoption and flexibility.  </a:t>
            </a:r>
          </a:p>
          <a:p>
            <a:r>
              <a:rPr lang="en-US" dirty="0"/>
              <a:t>   </a:t>
            </a:r>
            <a:r>
              <a:rPr lang="en-US" b="1" dirty="0"/>
              <a:t>Cons</a:t>
            </a:r>
            <a:r>
              <a:rPr lang="en-US" dirty="0"/>
              <a:t>: Lack of standardization may cause incompatibility between implementations.</a:t>
            </a:r>
          </a:p>
          <a:p>
            <a:endParaRPr lang="en-US" dirty="0"/>
          </a:p>
          <a:p>
            <a:r>
              <a:rPr lang="en-US" b="1" dirty="0"/>
              <a:t>2. I2C (Inter-Integrated Circuit)</a:t>
            </a:r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Pros</a:t>
            </a:r>
            <a:r>
              <a:rPr lang="en-US" dirty="0"/>
              <a:t>: Simple two-wire design reduces PCB complexity and allows multiple devices.  </a:t>
            </a:r>
          </a:p>
          <a:p>
            <a:r>
              <a:rPr lang="en-US" dirty="0"/>
              <a:t>   </a:t>
            </a:r>
            <a:r>
              <a:rPr lang="en-US" b="1" dirty="0"/>
              <a:t>Cons</a:t>
            </a:r>
            <a:r>
              <a:rPr lang="en-US" dirty="0"/>
              <a:t>: Limited to low data rates, unsuitable for high-speed applications.</a:t>
            </a:r>
          </a:p>
          <a:p>
            <a:endParaRPr lang="en-US" dirty="0"/>
          </a:p>
          <a:p>
            <a:r>
              <a:rPr lang="en-US" b="1" dirty="0"/>
              <a:t>3. SPI (Serial Peripheral Interface) </a:t>
            </a:r>
          </a:p>
          <a:p>
            <a:r>
              <a:rPr lang="en-US" dirty="0"/>
              <a:t>   </a:t>
            </a:r>
            <a:r>
              <a:rPr lang="en-US" b="1" dirty="0"/>
              <a:t>Pros</a:t>
            </a:r>
            <a:r>
              <a:rPr lang="en-US" dirty="0"/>
              <a:t>: High-speed, full-duplex communication for efficient data transfer.  </a:t>
            </a:r>
          </a:p>
          <a:p>
            <a:r>
              <a:rPr lang="en-US" dirty="0"/>
              <a:t>   </a:t>
            </a:r>
            <a:r>
              <a:rPr lang="en-US" b="1" dirty="0"/>
              <a:t>Cons</a:t>
            </a:r>
            <a:r>
              <a:rPr lang="en-US" dirty="0"/>
              <a:t>: Requires more lines, complicating PCB design and lacks easy multi-master support.</a:t>
            </a:r>
          </a:p>
          <a:p>
            <a:endParaRPr lang="en-US" dirty="0"/>
          </a:p>
          <a:p>
            <a:r>
              <a:rPr lang="en-US" b="1" dirty="0"/>
              <a:t>4. AXI (Advanced </a:t>
            </a:r>
            <a:r>
              <a:rPr lang="en-US" b="1" dirty="0" err="1"/>
              <a:t>eXtensible</a:t>
            </a:r>
            <a:r>
              <a:rPr lang="en-US" b="1" dirty="0"/>
              <a:t> Interface)  </a:t>
            </a:r>
          </a:p>
          <a:p>
            <a:r>
              <a:rPr lang="en-US" b="1" dirty="0"/>
              <a:t>   Pros</a:t>
            </a:r>
            <a:r>
              <a:rPr lang="en-US" dirty="0"/>
              <a:t>: High performance with burst transfers and low latency, ideal for high-speed needs.  </a:t>
            </a:r>
          </a:p>
          <a:p>
            <a:r>
              <a:rPr lang="en-US" dirty="0"/>
              <a:t>   </a:t>
            </a:r>
            <a:r>
              <a:rPr lang="en-US" b="1" dirty="0" err="1"/>
              <a:t>Cons</a:t>
            </a:r>
            <a:r>
              <a:rPr lang="en-US" dirty="0" err="1"/>
              <a:t>:Complex</a:t>
            </a:r>
            <a:r>
              <a:rPr lang="en-US" dirty="0"/>
              <a:t> and resource-intensive, potentially unsuitable for low-power designs.</a:t>
            </a:r>
          </a:p>
          <a:p>
            <a:endParaRPr lang="en-US" dirty="0"/>
          </a:p>
          <a:p>
            <a:r>
              <a:rPr lang="en-US" b="1" dirty="0"/>
              <a:t>5. CAN (Controller Area Network)  </a:t>
            </a:r>
          </a:p>
          <a:p>
            <a:r>
              <a:rPr lang="en-US" dirty="0"/>
              <a:t>   </a:t>
            </a:r>
            <a:r>
              <a:rPr lang="en-US" b="1" dirty="0"/>
              <a:t>Pros</a:t>
            </a:r>
            <a:r>
              <a:rPr lang="en-US" dirty="0"/>
              <a:t>: Reliable with strong error detection, commonly used in automotive systems.  </a:t>
            </a:r>
          </a:p>
          <a:p>
            <a:r>
              <a:rPr lang="en-US" dirty="0"/>
              <a:t>   </a:t>
            </a:r>
            <a:r>
              <a:rPr lang="en-US" b="1" dirty="0" err="1"/>
              <a:t>Cons</a:t>
            </a:r>
            <a:r>
              <a:rPr lang="en-US" dirty="0" err="1"/>
              <a:t>:Lower</a:t>
            </a:r>
            <a:r>
              <a:rPr lang="en-US" dirty="0"/>
              <a:t> data rates and potential latency compared to other protocols.</a:t>
            </a:r>
          </a:p>
        </p:txBody>
      </p:sp>
    </p:spTree>
    <p:extLst>
      <p:ext uri="{BB962C8B-B14F-4D97-AF65-F5344CB8AC3E}">
        <p14:creationId xmlns:p14="http://schemas.microsoft.com/office/powerpoint/2010/main" val="187221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9EA3F34-5F2D-EDC0-45C8-10089FBD4614}"/>
              </a:ext>
            </a:extLst>
          </p:cNvPr>
          <p:cNvSpPr/>
          <p:nvPr/>
        </p:nvSpPr>
        <p:spPr>
          <a:xfrm>
            <a:off x="703875" y="1961724"/>
            <a:ext cx="1491342" cy="138248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D87F16-2E58-7515-C9E0-72183DC0C3E2}"/>
              </a:ext>
            </a:extLst>
          </p:cNvPr>
          <p:cNvCxnSpPr/>
          <p:nvPr/>
        </p:nvCxnSpPr>
        <p:spPr>
          <a:xfrm>
            <a:off x="1438661" y="3344210"/>
            <a:ext cx="10885" cy="30031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073D0E-0DD0-3645-93A7-8CC8907D2F23}"/>
              </a:ext>
            </a:extLst>
          </p:cNvPr>
          <p:cNvSpPr txBox="1"/>
          <p:nvPr/>
        </p:nvSpPr>
        <p:spPr>
          <a:xfrm>
            <a:off x="2600587" y="2491530"/>
            <a:ext cx="896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What are the challenges with the selected topics in terms effort for RTL coding, Verification or Implementation (FPGA/ASIC)?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23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FA019-9871-E415-CD6D-95866AB2976A}"/>
              </a:ext>
            </a:extLst>
          </p:cNvPr>
          <p:cNvSpPr/>
          <p:nvPr/>
        </p:nvSpPr>
        <p:spPr>
          <a:xfrm>
            <a:off x="1216404" y="2443992"/>
            <a:ext cx="2293689" cy="37856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3C5A6-884E-9A41-4281-FAE27214DD14}"/>
              </a:ext>
            </a:extLst>
          </p:cNvPr>
          <p:cNvSpPr/>
          <p:nvPr/>
        </p:nvSpPr>
        <p:spPr>
          <a:xfrm>
            <a:off x="8264554" y="2443992"/>
            <a:ext cx="2293689" cy="37856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6519CF-34BB-9311-265D-7BBC2A3B5510}"/>
              </a:ext>
            </a:extLst>
          </p:cNvPr>
          <p:cNvSpPr/>
          <p:nvPr/>
        </p:nvSpPr>
        <p:spPr>
          <a:xfrm>
            <a:off x="4568505" y="2443993"/>
            <a:ext cx="2293689" cy="37856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E4567-C2BF-14A1-AD8E-C2FD3AB39341}"/>
              </a:ext>
            </a:extLst>
          </p:cNvPr>
          <p:cNvSpPr/>
          <p:nvPr/>
        </p:nvSpPr>
        <p:spPr>
          <a:xfrm>
            <a:off x="4531453" y="318567"/>
            <a:ext cx="2600587" cy="4026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41811-109B-A44B-3F6F-C1381B0E92EC}"/>
              </a:ext>
            </a:extLst>
          </p:cNvPr>
          <p:cNvSpPr txBox="1"/>
          <p:nvPr/>
        </p:nvSpPr>
        <p:spPr>
          <a:xfrm>
            <a:off x="5150838" y="335237"/>
            <a:ext cx="22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A6063-8C3A-294A-94E7-C8BD2F7BD9CA}"/>
              </a:ext>
            </a:extLst>
          </p:cNvPr>
          <p:cNvSpPr txBox="1"/>
          <p:nvPr/>
        </p:nvSpPr>
        <p:spPr>
          <a:xfrm>
            <a:off x="1216404" y="2452383"/>
            <a:ext cx="252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500"/>
              </a:spcAft>
            </a:pPr>
            <a:r>
              <a:rPr lang="en-US" b="1" i="0" dirty="0">
                <a:effectLst/>
                <a:latin typeface="Inter"/>
              </a:rPr>
              <a:t>RTL Coding Challenges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8ACEB-CD75-C31B-D758-4B003EC0A1AF}"/>
              </a:ext>
            </a:extLst>
          </p:cNvPr>
          <p:cNvSpPr txBox="1"/>
          <p:nvPr/>
        </p:nvSpPr>
        <p:spPr>
          <a:xfrm>
            <a:off x="4568505" y="2452383"/>
            <a:ext cx="252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500"/>
              </a:spcAft>
            </a:pPr>
            <a:r>
              <a:rPr lang="en-US" b="1" i="0" dirty="0">
                <a:solidFill>
                  <a:srgbClr val="333333"/>
                </a:solidFill>
                <a:effectLst/>
                <a:latin typeface="Inter"/>
              </a:rPr>
              <a:t>Verification Challenges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F99A8-B589-3E3C-36D8-988650525614}"/>
              </a:ext>
            </a:extLst>
          </p:cNvPr>
          <p:cNvSpPr txBox="1"/>
          <p:nvPr/>
        </p:nvSpPr>
        <p:spPr>
          <a:xfrm>
            <a:off x="8189054" y="2443993"/>
            <a:ext cx="261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500"/>
              </a:spcAft>
            </a:pPr>
            <a:r>
              <a:rPr lang="en-US" b="1" i="0" dirty="0">
                <a:solidFill>
                  <a:srgbClr val="333333"/>
                </a:solidFill>
                <a:effectLst/>
                <a:latin typeface="Inter"/>
              </a:rPr>
              <a:t>Implementation Challenges (FPGA/ASIC)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0AD8EA-2E7E-79A1-ED29-10FC4736AA13}"/>
              </a:ext>
            </a:extLst>
          </p:cNvPr>
          <p:cNvSpPr txBox="1"/>
          <p:nvPr/>
        </p:nvSpPr>
        <p:spPr>
          <a:xfrm>
            <a:off x="1289109" y="2905657"/>
            <a:ext cx="1995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Complex Integration:</a:t>
            </a:r>
            <a:r>
              <a:rPr lang="en-US" sz="1200" dirty="0"/>
              <a:t> Integrating peripherals with APB can result in complex RTL designs, demanding “careful timing and signal integrity”.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Signal Handling:</a:t>
            </a:r>
            <a:r>
              <a:rPr lang="en-US" sz="1200" dirty="0"/>
              <a:t> APB requires precise management of control signals (e.g., PADDR, PWRITE, PENABLE), adding coding effort to meet protocol specifications.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661AC-BF02-B2D5-90D9-95907AE9F114}"/>
              </a:ext>
            </a:extLst>
          </p:cNvPr>
          <p:cNvSpPr txBox="1"/>
          <p:nvPr/>
        </p:nvSpPr>
        <p:spPr>
          <a:xfrm>
            <a:off x="4664279" y="2813325"/>
            <a:ext cx="2030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Protocol Compliance:</a:t>
            </a:r>
            <a:r>
              <a:rPr lang="en-US" sz="1200" dirty="0"/>
              <a:t> Verifying APB compliance is challenging, “requiring all signals to meet timing and valid conditions across operational states”</a:t>
            </a:r>
          </a:p>
          <a:p>
            <a:r>
              <a:rPr lang="en-US" sz="1200" dirty="0"/>
              <a:t>.</a:t>
            </a:r>
            <a:r>
              <a:rPr lang="en-US" sz="1200" b="1" dirty="0"/>
              <a:t>Error Checking:</a:t>
            </a:r>
            <a:r>
              <a:rPr lang="en-US" sz="1200" dirty="0"/>
              <a:t> Implementing APB parity error checking involves complex verification with extensive test cases for error scenarios.</a:t>
            </a:r>
          </a:p>
          <a:p>
            <a:r>
              <a:rPr lang="en-US" sz="1200" b="1" dirty="0"/>
              <a:t>Functional Verification:</a:t>
            </a:r>
            <a:r>
              <a:rPr lang="en-US" sz="1200" dirty="0"/>
              <a:t> Ensuring functional accuracy in diverse devices necessitates intricate verification and advanced methodologies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DB1A0-D41C-E3C3-3BF3-C19950A8555D}"/>
              </a:ext>
            </a:extLst>
          </p:cNvPr>
          <p:cNvSpPr txBox="1"/>
          <p:nvPr/>
        </p:nvSpPr>
        <p:spPr>
          <a:xfrm>
            <a:off x="8396330" y="2951824"/>
            <a:ext cx="20301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 Utilization:</a:t>
            </a:r>
            <a:r>
              <a:rPr lang="en-US" sz="1200" dirty="0"/>
              <a:t> Extra check signals and parity bits increase resource use on FPGAs/ASICs, affecting area and power consumption.</a:t>
            </a:r>
          </a:p>
          <a:p>
            <a:r>
              <a:rPr lang="en-US" sz="1200" b="1" dirty="0"/>
              <a:t>Timing Closure:</a:t>
            </a:r>
            <a:r>
              <a:rPr lang="en-US" sz="1200" dirty="0"/>
              <a:t> Additional “timing constraints from parity checks and clock synchronization make achieving timing closure more challenging”.</a:t>
            </a:r>
          </a:p>
          <a:p>
            <a:r>
              <a:rPr lang="en-US" sz="1200" b="1" dirty="0"/>
              <a:t>Compatibility Issues:</a:t>
            </a:r>
            <a:r>
              <a:rPr lang="en-US" sz="1200" dirty="0"/>
              <a:t> Ensuring APB compatibility with other bus protocols requires interfacing logic, adding to </a:t>
            </a:r>
            <a:r>
              <a:rPr lang="en-US" sz="1200" dirty="0" err="1"/>
              <a:t>designcomplexity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740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E2B1B0-40AA-A671-65F0-0757C1B20D88}"/>
              </a:ext>
            </a:extLst>
          </p:cNvPr>
          <p:cNvSpPr/>
          <p:nvPr/>
        </p:nvSpPr>
        <p:spPr>
          <a:xfrm>
            <a:off x="916495" y="1583770"/>
            <a:ext cx="1491342" cy="1382486"/>
          </a:xfrm>
          <a:prstGeom prst="ellipse">
            <a:avLst/>
          </a:prstGeom>
          <a:solidFill>
            <a:srgbClr val="3644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D778AF-C89B-A5EE-43DD-3CB0EE301F20}"/>
              </a:ext>
            </a:extLst>
          </p:cNvPr>
          <p:cNvCxnSpPr/>
          <p:nvPr/>
        </p:nvCxnSpPr>
        <p:spPr>
          <a:xfrm>
            <a:off x="1651281" y="2966256"/>
            <a:ext cx="10885" cy="30031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733B62-BF32-0D68-2821-288D3AFD433B}"/>
              </a:ext>
            </a:extLst>
          </p:cNvPr>
          <p:cNvSpPr txBox="1"/>
          <p:nvPr/>
        </p:nvSpPr>
        <p:spPr>
          <a:xfrm>
            <a:off x="3003259" y="2449585"/>
            <a:ext cx="7826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How well is your topic of selection adopted in the industry? Is there a wide adoption/ receding adoption due to competing technology / new technology and slow in adoption. Explain. How well is your topic of selection adopted in the industry? Is there a wide adoption/ receding adoption due to competing technology / new technology and slow in adoption. Explain.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25457-4A10-FA3A-BB95-509BF5F7111D}"/>
              </a:ext>
            </a:extLst>
          </p:cNvPr>
          <p:cNvSpPr txBox="1"/>
          <p:nvPr/>
        </p:nvSpPr>
        <p:spPr>
          <a:xfrm>
            <a:off x="2827042" y="2275013"/>
            <a:ext cx="8996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How well APB adopted in the industry? Is there a wide adoption/ receding adoption due to competing technology / new technology and slow in adoption.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19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C4C293-73A3-7FDD-673F-546B9C39D3D2}"/>
              </a:ext>
            </a:extLst>
          </p:cNvPr>
          <p:cNvSpPr/>
          <p:nvPr/>
        </p:nvSpPr>
        <p:spPr>
          <a:xfrm>
            <a:off x="241882" y="3524175"/>
            <a:ext cx="1577774" cy="153019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0FD36-6CD5-5214-5F39-D9A2CD6E9664}"/>
              </a:ext>
            </a:extLst>
          </p:cNvPr>
          <p:cNvSpPr/>
          <p:nvPr/>
        </p:nvSpPr>
        <p:spPr>
          <a:xfrm>
            <a:off x="2229562" y="2564335"/>
            <a:ext cx="1577774" cy="153019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EF7103-F01D-0541-7471-E69D15E3CEFD}"/>
              </a:ext>
            </a:extLst>
          </p:cNvPr>
          <p:cNvSpPr/>
          <p:nvPr/>
        </p:nvSpPr>
        <p:spPr>
          <a:xfrm>
            <a:off x="10229731" y="3429000"/>
            <a:ext cx="1577774" cy="153019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F0F17-7F55-2061-F785-59172BF0C5A6}"/>
              </a:ext>
            </a:extLst>
          </p:cNvPr>
          <p:cNvSpPr/>
          <p:nvPr/>
        </p:nvSpPr>
        <p:spPr>
          <a:xfrm>
            <a:off x="8107100" y="2467462"/>
            <a:ext cx="1577774" cy="153019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FDDCF-6401-2DB7-A8CF-6BCC0001A7DE}"/>
              </a:ext>
            </a:extLst>
          </p:cNvPr>
          <p:cNvSpPr/>
          <p:nvPr/>
        </p:nvSpPr>
        <p:spPr>
          <a:xfrm>
            <a:off x="6076748" y="1383584"/>
            <a:ext cx="1577774" cy="153019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096F6-70BF-1A78-CD06-F6EB298507C1}"/>
              </a:ext>
            </a:extLst>
          </p:cNvPr>
          <p:cNvSpPr/>
          <p:nvPr/>
        </p:nvSpPr>
        <p:spPr>
          <a:xfrm>
            <a:off x="4217242" y="1383584"/>
            <a:ext cx="1577774" cy="153019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3A415-2B62-BA13-24C0-C13170BAFA79}"/>
              </a:ext>
            </a:extLst>
          </p:cNvPr>
          <p:cNvSpPr txBox="1"/>
          <p:nvPr/>
        </p:nvSpPr>
        <p:spPr>
          <a:xfrm>
            <a:off x="343949" y="3598877"/>
            <a:ext cx="137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Widespread 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BA2B-C525-6569-B5BE-5985C90F7CB7}"/>
              </a:ext>
            </a:extLst>
          </p:cNvPr>
          <p:cNvSpPr txBox="1"/>
          <p:nvPr/>
        </p:nvSpPr>
        <p:spPr>
          <a:xfrm>
            <a:off x="241882" y="3875876"/>
            <a:ext cx="16798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APB is “widely used in consumer electronics, automotive, and industrial applications” for interfacing low-speed peripherals like timers and UARTs.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8B8CE-54AA-F900-803D-A28F6F2A3B99}"/>
              </a:ext>
            </a:extLst>
          </p:cNvPr>
          <p:cNvSpPr txBox="1"/>
          <p:nvPr/>
        </p:nvSpPr>
        <p:spPr>
          <a:xfrm>
            <a:off x="2122416" y="2564335"/>
            <a:ext cx="2017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Compatibility with AMBA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A71CD-5416-5A46-136F-B87B52576A7B}"/>
              </a:ext>
            </a:extLst>
          </p:cNvPr>
          <p:cNvSpPr txBox="1"/>
          <p:nvPr/>
        </p:nvSpPr>
        <p:spPr>
          <a:xfrm>
            <a:off x="2253890" y="2798516"/>
            <a:ext cx="1553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000" dirty="0"/>
              <a:t>As part of the AMBA standards, APB integrates well with other “Arm protocols, simplifying design and encouraging its use in diverse systems”.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B499F2-C01C-5279-5B3A-40A39E69F515}"/>
              </a:ext>
            </a:extLst>
          </p:cNvPr>
          <p:cNvSpPr txBox="1"/>
          <p:nvPr/>
        </p:nvSpPr>
        <p:spPr>
          <a:xfrm>
            <a:off x="4282906" y="1383584"/>
            <a:ext cx="181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Low-Cost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F514EF-1E97-3C29-60D9-89616E1386C9}"/>
              </a:ext>
            </a:extLst>
          </p:cNvPr>
          <p:cNvSpPr txBox="1"/>
          <p:nvPr/>
        </p:nvSpPr>
        <p:spPr>
          <a:xfrm>
            <a:off x="4139502" y="1660583"/>
            <a:ext cx="1655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200" dirty="0"/>
              <a:t>lowers design costs and development time,” making it ideal for cost-sensitive applications”.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3133EF-301B-A196-549E-E0031F550F89}"/>
              </a:ext>
            </a:extLst>
          </p:cNvPr>
          <p:cNvSpPr txBox="1"/>
          <p:nvPr/>
        </p:nvSpPr>
        <p:spPr>
          <a:xfrm>
            <a:off x="6076748" y="1429750"/>
            <a:ext cx="19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Shift Towards Higher Performance Interfaces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4D05E-7602-79A1-F84D-126B1210A84B}"/>
              </a:ext>
            </a:extLst>
          </p:cNvPr>
          <p:cNvSpPr txBox="1"/>
          <p:nvPr/>
        </p:nvSpPr>
        <p:spPr>
          <a:xfrm>
            <a:off x="6001722" y="1934459"/>
            <a:ext cx="16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200" dirty="0"/>
              <a:t>shifts towards high-performance “protocols like AXI 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5A884-E146-28A9-137A-B59EC822E1A6}"/>
              </a:ext>
            </a:extLst>
          </p:cNvPr>
          <p:cNvSpPr txBox="1"/>
          <p:nvPr/>
        </p:nvSpPr>
        <p:spPr>
          <a:xfrm>
            <a:off x="8022184" y="2548813"/>
            <a:ext cx="194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Emerging Technologies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779EE0-C7F6-B27A-F3ED-1F566C895072}"/>
              </a:ext>
            </a:extLst>
          </p:cNvPr>
          <p:cNvSpPr txBox="1"/>
          <p:nvPr/>
        </p:nvSpPr>
        <p:spPr>
          <a:xfrm>
            <a:off x="8068230" y="2901931"/>
            <a:ext cx="1655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200" dirty="0"/>
              <a:t>High-performance standards like PCIe are increasingly adopted,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6CAD2-B52F-371E-8E1B-25A105AE419A}"/>
              </a:ext>
            </a:extLst>
          </p:cNvPr>
          <p:cNvSpPr txBox="1"/>
          <p:nvPr/>
        </p:nvSpPr>
        <p:spPr>
          <a:xfrm>
            <a:off x="10368056" y="3468451"/>
            <a:ext cx="194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Industry Trends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BE13D-33BD-2407-83BF-2BAB335C2891}"/>
              </a:ext>
            </a:extLst>
          </p:cNvPr>
          <p:cNvSpPr txBox="1"/>
          <p:nvPr/>
        </p:nvSpPr>
        <p:spPr>
          <a:xfrm>
            <a:off x="10151991" y="3758863"/>
            <a:ext cx="1655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200" dirty="0"/>
              <a:t>Growing processing demands and complex SoC architectures could reduce APB’s adoption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37BD92-94AC-7376-6F8C-D423EBFFB15E}"/>
              </a:ext>
            </a:extLst>
          </p:cNvPr>
          <p:cNvCxnSpPr>
            <a:cxnSpLocks/>
          </p:cNvCxnSpPr>
          <p:nvPr/>
        </p:nvCxnSpPr>
        <p:spPr>
          <a:xfrm flipH="1">
            <a:off x="1026400" y="0"/>
            <a:ext cx="4369" cy="3524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57B28F-427B-8D55-56AC-EBD3F65720E4}"/>
              </a:ext>
            </a:extLst>
          </p:cNvPr>
          <p:cNvCxnSpPr>
            <a:cxnSpLocks/>
          </p:cNvCxnSpPr>
          <p:nvPr/>
        </p:nvCxnSpPr>
        <p:spPr>
          <a:xfrm>
            <a:off x="3018449" y="0"/>
            <a:ext cx="0" cy="25447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23EB93-EF98-32FA-04B7-950924431D6C}"/>
              </a:ext>
            </a:extLst>
          </p:cNvPr>
          <p:cNvCxnSpPr>
            <a:cxnSpLocks/>
          </p:cNvCxnSpPr>
          <p:nvPr/>
        </p:nvCxnSpPr>
        <p:spPr>
          <a:xfrm>
            <a:off x="4967259" y="0"/>
            <a:ext cx="0" cy="13835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BB18A0-351B-08C1-4037-D2726B788CB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857183" y="0"/>
            <a:ext cx="8452" cy="13835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B7C03C-7C73-9722-CE51-CEABBA75BF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895987" y="0"/>
            <a:ext cx="0" cy="24674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A1088E-343A-9174-9406-A8E8607C21EF}"/>
              </a:ext>
            </a:extLst>
          </p:cNvPr>
          <p:cNvCxnSpPr>
            <a:cxnSpLocks/>
          </p:cNvCxnSpPr>
          <p:nvPr/>
        </p:nvCxnSpPr>
        <p:spPr>
          <a:xfrm>
            <a:off x="10923625" y="0"/>
            <a:ext cx="70713" cy="3429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F915B44-223A-6E8E-B7E1-F149D596AB58}"/>
              </a:ext>
            </a:extLst>
          </p:cNvPr>
          <p:cNvSpPr/>
          <p:nvPr/>
        </p:nvSpPr>
        <p:spPr>
          <a:xfrm>
            <a:off x="463941" y="10826"/>
            <a:ext cx="11225614" cy="426027"/>
          </a:xfrm>
          <a:prstGeom prst="rect">
            <a:avLst/>
          </a:prstGeom>
          <a:solidFill>
            <a:schemeClr val="accent2"/>
          </a:solidFill>
          <a:effectLst>
            <a:glow>
              <a:schemeClr val="accent1">
                <a:alpha val="40000"/>
              </a:schemeClr>
            </a:glow>
            <a:reflection stA="45000" endPos="30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86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B360914-DDDC-4342-E54A-72B9EB53122C}"/>
              </a:ext>
            </a:extLst>
          </p:cNvPr>
          <p:cNvSpPr/>
          <p:nvPr/>
        </p:nvSpPr>
        <p:spPr>
          <a:xfrm>
            <a:off x="916495" y="1441606"/>
            <a:ext cx="1491342" cy="13824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879DE9-59FF-B7C6-9643-F8D826175D9F}"/>
              </a:ext>
            </a:extLst>
          </p:cNvPr>
          <p:cNvCxnSpPr/>
          <p:nvPr/>
        </p:nvCxnSpPr>
        <p:spPr>
          <a:xfrm>
            <a:off x="1651281" y="2824092"/>
            <a:ext cx="10885" cy="30031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395087-F8D4-DC56-52CE-EE0B32FF9543}"/>
              </a:ext>
            </a:extLst>
          </p:cNvPr>
          <p:cNvSpPr txBox="1"/>
          <p:nvPr/>
        </p:nvSpPr>
        <p:spPr>
          <a:xfrm>
            <a:off x="2698512" y="2132849"/>
            <a:ext cx="899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top three new things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3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45E1-DDD2-63D9-2F0F-F7247FEE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39" y="453006"/>
            <a:ext cx="11258025" cy="5972961"/>
          </a:xfrm>
        </p:spPr>
        <p:txBody>
          <a:bodyPr/>
          <a:lstStyle/>
          <a:p>
            <a:r>
              <a:rPr lang="en-US" sz="2400" b="1" dirty="0"/>
              <a:t>RME Support:</a:t>
            </a:r>
            <a:r>
              <a:rPr lang="en-US" sz="2400" dirty="0"/>
              <a:t> APB5's RME support boosts security by enabling enhanced memory region management and access control.</a:t>
            </a:r>
          </a:p>
          <a:p>
            <a:r>
              <a:rPr lang="en-US" sz="2400" b="1" dirty="0"/>
              <a:t>Error Handling Mechanisms:</a:t>
            </a:r>
            <a:r>
              <a:rPr lang="en-US" sz="2400" dirty="0"/>
              <a:t> Understanding error response mechanisms, like the PSLVERR signal, improves system reliability by signaling read/write errors.</a:t>
            </a:r>
          </a:p>
          <a:p>
            <a:r>
              <a:rPr lang="en-US" sz="2400" b="1" dirty="0"/>
              <a:t>Signal Validity Rules:</a:t>
            </a:r>
            <a:r>
              <a:rPr lang="en-US" sz="2400" dirty="0"/>
              <a:t> Familiarity with APB signal validity rules and timing requirements is essential for ensuring protocol compliance during design and verification.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48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3FB088-F97D-52DD-AA91-C8C71AA57E41}"/>
              </a:ext>
            </a:extLst>
          </p:cNvPr>
          <p:cNvSpPr txBox="1"/>
          <p:nvPr/>
        </p:nvSpPr>
        <p:spPr>
          <a:xfrm>
            <a:off x="578840" y="536895"/>
            <a:ext cx="109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</a:t>
            </a:r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Arm Ltd. (2003-2023). AMBA APB Protocol Specification. ARM IHI 0024E.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ter"/>
              </a:rPr>
              <a:t>Arm Ltd. Web Address: http://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"/>
              </a:rPr>
              <a:t>www.arm.com</a:t>
            </a:r>
            <a:endParaRPr lang="en-US" b="0" i="0" dirty="0">
              <a:solidFill>
                <a:srgbClr val="333333"/>
              </a:solidFill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5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40D4EA2-C7FD-2A25-7C9D-FDE12EA1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1" y="395817"/>
            <a:ext cx="1779810" cy="2314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F4F3E6-727A-B975-D0F8-79EB0FCCF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313871"/>
            <a:ext cx="2438400" cy="2374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34F79D-4159-4A7E-6698-CC42E37EF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939" y="327891"/>
            <a:ext cx="2565400" cy="23826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E49617-C827-ACDF-92FF-EB8DDAF6A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779" y="444944"/>
            <a:ext cx="1734359" cy="2243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E47013-0831-644D-166A-B968E610A301}"/>
              </a:ext>
            </a:extLst>
          </p:cNvPr>
          <p:cNvSpPr txBox="1"/>
          <p:nvPr/>
        </p:nvSpPr>
        <p:spPr>
          <a:xfrm>
            <a:off x="474784" y="2967335"/>
            <a:ext cx="2304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DHUSHYANTH</a:t>
            </a:r>
          </a:p>
          <a:p>
            <a:r>
              <a:rPr lang="en-US" dirty="0">
                <a:hlinkClick r:id="rId6"/>
              </a:rPr>
              <a:t>dharmava@pdx.edu</a:t>
            </a:r>
            <a:endParaRPr lang="en-US" dirty="0"/>
          </a:p>
          <a:p>
            <a:r>
              <a:rPr lang="en-US" dirty="0"/>
              <a:t>923259229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1EDE5-5492-B160-AAAC-B489D3E81A55}"/>
              </a:ext>
            </a:extLst>
          </p:cNvPr>
          <p:cNvSpPr txBox="1"/>
          <p:nvPr/>
        </p:nvSpPr>
        <p:spPr>
          <a:xfrm>
            <a:off x="5964114" y="2967335"/>
            <a:ext cx="2304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SAHIL KHAN</a:t>
            </a:r>
          </a:p>
          <a:p>
            <a:r>
              <a:rPr lang="en-US" dirty="0">
                <a:hlinkClick r:id="rId7"/>
              </a:rPr>
              <a:t>sahilk@pdx.edu</a:t>
            </a:r>
            <a:endParaRPr lang="en-US" dirty="0"/>
          </a:p>
          <a:p>
            <a:r>
              <a:rPr lang="en-US" dirty="0"/>
              <a:t>980980741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FEE11-18FA-7F87-A4B8-6F36F5CC4575}"/>
              </a:ext>
            </a:extLst>
          </p:cNvPr>
          <p:cNvSpPr txBox="1"/>
          <p:nvPr/>
        </p:nvSpPr>
        <p:spPr>
          <a:xfrm>
            <a:off x="8991599" y="2967335"/>
            <a:ext cx="2304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ADITYA SHAH </a:t>
            </a:r>
          </a:p>
          <a:p>
            <a:r>
              <a:rPr lang="en-US" dirty="0">
                <a:hlinkClick r:id="rId8"/>
              </a:rPr>
              <a:t>aadityas@pdx.edu</a:t>
            </a:r>
            <a:endParaRPr lang="en-US" dirty="0"/>
          </a:p>
          <a:p>
            <a:r>
              <a:rPr lang="en-US" dirty="0"/>
              <a:t>958728607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A5FE2-F469-CE4A-1FD6-2728D7E5BD01}"/>
              </a:ext>
            </a:extLst>
          </p:cNvPr>
          <p:cNvSpPr txBox="1"/>
          <p:nvPr/>
        </p:nvSpPr>
        <p:spPr>
          <a:xfrm>
            <a:off x="2955471" y="2967335"/>
            <a:ext cx="2304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BHARGAV</a:t>
            </a:r>
          </a:p>
          <a:p>
            <a:r>
              <a:rPr lang="en-US" dirty="0">
                <a:hlinkClick r:id="rId9"/>
              </a:rPr>
              <a:t>bhargavc@pdx.edu</a:t>
            </a:r>
            <a:endParaRPr lang="en-US" dirty="0"/>
          </a:p>
          <a:p>
            <a:r>
              <a:rPr lang="en-US" dirty="0"/>
              <a:t>982707347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91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Google Thank You Slide &amp; PowerPoint Templates">
            <a:extLst>
              <a:ext uri="{FF2B5EF4-FFF2-40B4-BE49-F238E27FC236}">
                <a16:creationId xmlns:a16="http://schemas.microsoft.com/office/drawing/2014/main" id="{43D271F1-A451-8E38-EA79-5FE58286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41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01D76-B1FD-EECF-55A9-4FD187DC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EEB82-F427-90A9-B6A5-D14FCE5CF11E}"/>
              </a:ext>
            </a:extLst>
          </p:cNvPr>
          <p:cNvSpPr/>
          <p:nvPr/>
        </p:nvSpPr>
        <p:spPr>
          <a:xfrm>
            <a:off x="125190" y="2764971"/>
            <a:ext cx="2661553" cy="262345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557C3F-14CB-5688-3F66-D8249D6E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1" y="395817"/>
            <a:ext cx="1779810" cy="2314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67204A-71AF-05A8-B513-593D1B60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313871"/>
            <a:ext cx="2438400" cy="2374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B89D56-583F-C9C9-E952-CAD81DF5E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939" y="327891"/>
            <a:ext cx="2565400" cy="2382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5AA66-2A72-1713-6AE7-8C973D38AED7}"/>
              </a:ext>
            </a:extLst>
          </p:cNvPr>
          <p:cNvSpPr txBox="1"/>
          <p:nvPr/>
        </p:nvSpPr>
        <p:spPr>
          <a:xfrm>
            <a:off x="402780" y="3167742"/>
            <a:ext cx="193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Concept oriented</a:t>
            </a:r>
          </a:p>
          <a:p>
            <a:r>
              <a:rPr lang="en-US" dirty="0"/>
              <a:t>.code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19BC33-BBE1-2E66-3693-AE4674D12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779" y="444944"/>
            <a:ext cx="1734359" cy="22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3C18E-DDF8-D52C-BE3C-C4B5033E4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019124-4F23-BED7-A88F-20D2E2C69759}"/>
              </a:ext>
            </a:extLst>
          </p:cNvPr>
          <p:cNvSpPr/>
          <p:nvPr/>
        </p:nvSpPr>
        <p:spPr>
          <a:xfrm>
            <a:off x="125190" y="2773763"/>
            <a:ext cx="2661553" cy="262345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240FF9-ACB9-16C7-284F-B5585436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1" y="395817"/>
            <a:ext cx="1779810" cy="23147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146576-0472-AE0D-8555-64972FCCA6AA}"/>
              </a:ext>
            </a:extLst>
          </p:cNvPr>
          <p:cNvSpPr/>
          <p:nvPr/>
        </p:nvSpPr>
        <p:spPr>
          <a:xfrm>
            <a:off x="2901048" y="2764971"/>
            <a:ext cx="2661553" cy="2623455"/>
          </a:xfrm>
          <a:prstGeom prst="rect">
            <a:avLst/>
          </a:prstGeom>
          <a:solidFill>
            <a:schemeClr val="accent6"/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FAE04B-13C4-04EF-1F89-A6C545A1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313871"/>
            <a:ext cx="2438400" cy="2374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EB17BB-FE43-5A56-DF3B-54EDA3980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939" y="327891"/>
            <a:ext cx="2565400" cy="23826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4242BA-0303-404F-6E8C-E34D85389332}"/>
              </a:ext>
            </a:extLst>
          </p:cNvPr>
          <p:cNvSpPr txBox="1"/>
          <p:nvPr/>
        </p:nvSpPr>
        <p:spPr>
          <a:xfrm>
            <a:off x="3064333" y="3015343"/>
            <a:ext cx="1932210" cy="217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F1B3-570C-B4A9-9A8B-ACBAD587217E}"/>
              </a:ext>
            </a:extLst>
          </p:cNvPr>
          <p:cNvSpPr txBox="1"/>
          <p:nvPr/>
        </p:nvSpPr>
        <p:spPr>
          <a:xfrm>
            <a:off x="3216733" y="3167743"/>
            <a:ext cx="193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.concept oriented</a:t>
            </a:r>
          </a:p>
          <a:p>
            <a:r>
              <a:rPr lang="en-US" dirty="0"/>
              <a:t>.code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3A71A-E709-5DDE-4C71-F49152245AFF}"/>
              </a:ext>
            </a:extLst>
          </p:cNvPr>
          <p:cNvSpPr txBox="1"/>
          <p:nvPr/>
        </p:nvSpPr>
        <p:spPr>
          <a:xfrm>
            <a:off x="402779" y="3167742"/>
            <a:ext cx="20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Concept oriented</a:t>
            </a:r>
          </a:p>
          <a:p>
            <a:r>
              <a:rPr lang="en-US" dirty="0"/>
              <a:t>.code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1DE555-1173-0093-5846-467807DD3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779" y="444944"/>
            <a:ext cx="1734359" cy="22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2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FEB5E-00C5-49AC-51C7-6DBABBE0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A211F-23AC-1F82-E1B5-EED4548215C2}"/>
              </a:ext>
            </a:extLst>
          </p:cNvPr>
          <p:cNvSpPr/>
          <p:nvPr/>
        </p:nvSpPr>
        <p:spPr>
          <a:xfrm>
            <a:off x="125190" y="2764971"/>
            <a:ext cx="2661553" cy="262345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710A5D-CAAE-4550-BA9F-80936B98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1" y="395817"/>
            <a:ext cx="1779810" cy="23147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3CB8E7-EC15-6A13-497E-F7A051B5A348}"/>
              </a:ext>
            </a:extLst>
          </p:cNvPr>
          <p:cNvSpPr/>
          <p:nvPr/>
        </p:nvSpPr>
        <p:spPr>
          <a:xfrm>
            <a:off x="2901048" y="2764971"/>
            <a:ext cx="2661553" cy="2623455"/>
          </a:xfrm>
          <a:prstGeom prst="rect">
            <a:avLst/>
          </a:prstGeom>
          <a:solidFill>
            <a:schemeClr val="accent6"/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3A3DCD-21C4-6749-9C5E-09210F30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313871"/>
            <a:ext cx="2438400" cy="2374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C9A757-29DD-A999-7FAF-16DAD5841468}"/>
              </a:ext>
            </a:extLst>
          </p:cNvPr>
          <p:cNvSpPr/>
          <p:nvPr/>
        </p:nvSpPr>
        <p:spPr>
          <a:xfrm>
            <a:off x="5676906" y="2764971"/>
            <a:ext cx="2661553" cy="2623455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F51126-C990-D2CA-B0CF-1BE3CEC2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939" y="327891"/>
            <a:ext cx="2565400" cy="23826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3DB05-F31D-C30B-16E4-C389574D8EE2}"/>
              </a:ext>
            </a:extLst>
          </p:cNvPr>
          <p:cNvSpPr txBox="1"/>
          <p:nvPr/>
        </p:nvSpPr>
        <p:spPr>
          <a:xfrm>
            <a:off x="3064333" y="3015343"/>
            <a:ext cx="1932210" cy="217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187E0-F431-3757-BFCF-93ED531A973C}"/>
              </a:ext>
            </a:extLst>
          </p:cNvPr>
          <p:cNvSpPr txBox="1"/>
          <p:nvPr/>
        </p:nvSpPr>
        <p:spPr>
          <a:xfrm>
            <a:off x="3216733" y="3167743"/>
            <a:ext cx="193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.concept oriented</a:t>
            </a:r>
          </a:p>
          <a:p>
            <a:r>
              <a:rPr lang="en-US" dirty="0"/>
              <a:t>.code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A4D55-CA96-1808-9126-1D10869470C2}"/>
              </a:ext>
            </a:extLst>
          </p:cNvPr>
          <p:cNvSpPr txBox="1"/>
          <p:nvPr/>
        </p:nvSpPr>
        <p:spPr>
          <a:xfrm>
            <a:off x="5943600" y="3092325"/>
            <a:ext cx="193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.concept oriented</a:t>
            </a:r>
          </a:p>
          <a:p>
            <a:r>
              <a:rPr lang="en-US" dirty="0">
                <a:solidFill>
                  <a:schemeClr val="bg1"/>
                </a:solidFill>
              </a:rPr>
              <a:t>.code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102F5-5A7E-EF28-91E2-1B4769EDED8F}"/>
              </a:ext>
            </a:extLst>
          </p:cNvPr>
          <p:cNvSpPr txBox="1"/>
          <p:nvPr/>
        </p:nvSpPr>
        <p:spPr>
          <a:xfrm>
            <a:off x="402780" y="3167742"/>
            <a:ext cx="193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Concept oriented</a:t>
            </a:r>
          </a:p>
          <a:p>
            <a:r>
              <a:rPr lang="en-US" dirty="0"/>
              <a:t>.code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9054D3-7FE0-9F9F-3404-32D55E8A8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779" y="444944"/>
            <a:ext cx="1734359" cy="22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2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7A19E-07CC-57C0-C1D8-008CD6447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84397B-FDD1-1085-1CC2-1E6317449027}"/>
              </a:ext>
            </a:extLst>
          </p:cNvPr>
          <p:cNvSpPr/>
          <p:nvPr/>
        </p:nvSpPr>
        <p:spPr>
          <a:xfrm>
            <a:off x="125190" y="2764971"/>
            <a:ext cx="2661553" cy="262345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B6E3DA-7D52-8902-78A8-A60E4774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1" y="395817"/>
            <a:ext cx="1779810" cy="23147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A27950-8ED6-FA2F-7317-E2BA67AAD6EB}"/>
              </a:ext>
            </a:extLst>
          </p:cNvPr>
          <p:cNvSpPr/>
          <p:nvPr/>
        </p:nvSpPr>
        <p:spPr>
          <a:xfrm>
            <a:off x="2901048" y="2764971"/>
            <a:ext cx="2661553" cy="2623455"/>
          </a:xfrm>
          <a:prstGeom prst="rect">
            <a:avLst/>
          </a:prstGeom>
          <a:solidFill>
            <a:schemeClr val="accent6"/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B246DF-B028-B7B8-022A-6ACE7195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313871"/>
            <a:ext cx="2438400" cy="2374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602E00-3522-C39E-78F2-A2D31FACD880}"/>
              </a:ext>
            </a:extLst>
          </p:cNvPr>
          <p:cNvSpPr/>
          <p:nvPr/>
        </p:nvSpPr>
        <p:spPr>
          <a:xfrm>
            <a:off x="5676906" y="2764971"/>
            <a:ext cx="2661553" cy="2623455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B85C31-B1D8-092E-67E8-174DDEBA8733}"/>
              </a:ext>
            </a:extLst>
          </p:cNvPr>
          <p:cNvSpPr/>
          <p:nvPr/>
        </p:nvSpPr>
        <p:spPr>
          <a:xfrm>
            <a:off x="8452764" y="2764971"/>
            <a:ext cx="2661553" cy="2623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7598E6-A8C9-7FC9-51AE-CAB2F003D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939" y="327891"/>
            <a:ext cx="2565400" cy="23826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3EA84D-BBE3-C5BF-4C4D-1E2DB4A7FEE3}"/>
              </a:ext>
            </a:extLst>
          </p:cNvPr>
          <p:cNvSpPr txBox="1"/>
          <p:nvPr/>
        </p:nvSpPr>
        <p:spPr>
          <a:xfrm>
            <a:off x="3064333" y="3015343"/>
            <a:ext cx="1932210" cy="217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9776F-88FC-AD3E-F055-0985762EE3DC}"/>
              </a:ext>
            </a:extLst>
          </p:cNvPr>
          <p:cNvSpPr txBox="1"/>
          <p:nvPr/>
        </p:nvSpPr>
        <p:spPr>
          <a:xfrm>
            <a:off x="3216733" y="3167743"/>
            <a:ext cx="193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.concept oriented</a:t>
            </a:r>
          </a:p>
          <a:p>
            <a:r>
              <a:rPr lang="en-US" dirty="0"/>
              <a:t>.code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E1487-3EE3-19D9-60F5-3C214841D024}"/>
              </a:ext>
            </a:extLst>
          </p:cNvPr>
          <p:cNvSpPr txBox="1"/>
          <p:nvPr/>
        </p:nvSpPr>
        <p:spPr>
          <a:xfrm>
            <a:off x="5943600" y="3092325"/>
            <a:ext cx="193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.concept oriented</a:t>
            </a:r>
          </a:p>
          <a:p>
            <a:r>
              <a:rPr lang="en-US" dirty="0">
                <a:solidFill>
                  <a:schemeClr val="bg1"/>
                </a:solidFill>
              </a:rPr>
              <a:t>.code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2253A-3237-E569-047B-26AD9A6E2547}"/>
              </a:ext>
            </a:extLst>
          </p:cNvPr>
          <p:cNvSpPr txBox="1"/>
          <p:nvPr/>
        </p:nvSpPr>
        <p:spPr>
          <a:xfrm>
            <a:off x="8697686" y="3015343"/>
            <a:ext cx="193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.concept oriented</a:t>
            </a:r>
          </a:p>
          <a:p>
            <a:r>
              <a:rPr lang="en-US" dirty="0"/>
              <a:t>.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EED5C-8234-46D5-B7D7-8596B1CA7232}"/>
              </a:ext>
            </a:extLst>
          </p:cNvPr>
          <p:cNvSpPr txBox="1"/>
          <p:nvPr/>
        </p:nvSpPr>
        <p:spPr>
          <a:xfrm>
            <a:off x="402780" y="3167742"/>
            <a:ext cx="193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Concept oriented</a:t>
            </a:r>
          </a:p>
          <a:p>
            <a:r>
              <a:rPr lang="en-US" dirty="0"/>
              <a:t>.code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BC1D57-225F-08B9-F21B-B18FE2124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779" y="444944"/>
            <a:ext cx="1734359" cy="22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1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1672</Words>
  <Application>Microsoft Office PowerPoint</Application>
  <PresentationFormat>Widescreen</PresentationFormat>
  <Paragraphs>289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ACADEMY ENGRAVED LET PLAIN:1.0</vt:lpstr>
      <vt:lpstr>Algerian</vt:lpstr>
      <vt:lpstr>Aptos</vt:lpstr>
      <vt:lpstr>Aptos Display</vt:lpstr>
      <vt:lpstr>Arial</vt:lpstr>
      <vt:lpstr>Inter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DHUSHYANTH DHARMAVARAPU</dc:creator>
  <cp:lastModifiedBy>AADITYA SHAH</cp:lastModifiedBy>
  <cp:revision>12</cp:revision>
  <dcterms:created xsi:type="dcterms:W3CDTF">2024-11-10T23:16:41Z</dcterms:created>
  <dcterms:modified xsi:type="dcterms:W3CDTF">2024-12-06T06:38:37Z</dcterms:modified>
</cp:coreProperties>
</file>