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6A01B-3719-4CB8-B401-F596CDA17DE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250EE7-5461-43E0-8AA1-8A7268A0425C}">
      <dgm:prSet/>
      <dgm:spPr/>
      <dgm:t>
        <a:bodyPr/>
        <a:lstStyle/>
        <a:p>
          <a:r>
            <a:rPr lang="en-US"/>
            <a:t>• Dataset includes features such as age, education, work class, and hours worked per week.</a:t>
          </a:r>
        </a:p>
      </dgm:t>
    </dgm:pt>
    <dgm:pt modelId="{EFFFEC21-4ED9-4893-B86E-22AAEECFEDFE}" type="parTrans" cxnId="{E7B45DB0-A135-4730-A736-56627BDF36DE}">
      <dgm:prSet/>
      <dgm:spPr/>
      <dgm:t>
        <a:bodyPr/>
        <a:lstStyle/>
        <a:p>
          <a:endParaRPr lang="en-US"/>
        </a:p>
      </dgm:t>
    </dgm:pt>
    <dgm:pt modelId="{6ED50BDA-18D3-4994-B142-A73617EDEDBC}" type="sibTrans" cxnId="{E7B45DB0-A135-4730-A736-56627BDF36DE}">
      <dgm:prSet/>
      <dgm:spPr/>
      <dgm:t>
        <a:bodyPr/>
        <a:lstStyle/>
        <a:p>
          <a:endParaRPr lang="en-US"/>
        </a:p>
      </dgm:t>
    </dgm:pt>
    <dgm:pt modelId="{03F1B753-5EB7-4E6C-8BCD-D7B2775DD533}">
      <dgm:prSet/>
      <dgm:spPr/>
      <dgm:t>
        <a:bodyPr/>
        <a:lstStyle/>
        <a:p>
          <a:r>
            <a:rPr lang="en-US"/>
            <a:t>• Missing values/Data Cleaning were handled in key columns like work class, Education Level and occupation.</a:t>
          </a:r>
        </a:p>
      </dgm:t>
    </dgm:pt>
    <dgm:pt modelId="{ED074802-B3C3-4034-A53A-4F5DDB4AA129}" type="parTrans" cxnId="{CAF2093B-3EB3-42B8-B1F1-F124F4891DD3}">
      <dgm:prSet/>
      <dgm:spPr/>
      <dgm:t>
        <a:bodyPr/>
        <a:lstStyle/>
        <a:p>
          <a:endParaRPr lang="en-US"/>
        </a:p>
      </dgm:t>
    </dgm:pt>
    <dgm:pt modelId="{8F37972C-18A1-4558-BF17-351C61823D77}" type="sibTrans" cxnId="{CAF2093B-3EB3-42B8-B1F1-F124F4891DD3}">
      <dgm:prSet/>
      <dgm:spPr/>
      <dgm:t>
        <a:bodyPr/>
        <a:lstStyle/>
        <a:p>
          <a:endParaRPr lang="en-US"/>
        </a:p>
      </dgm:t>
    </dgm:pt>
    <dgm:pt modelId="{1EE19E5B-CC61-457B-BB35-3BFEA447C2CD}">
      <dgm:prSet/>
      <dgm:spPr/>
      <dgm:t>
        <a:bodyPr/>
        <a:lstStyle/>
        <a:p>
          <a:r>
            <a:rPr lang="en-US"/>
            <a:t>• Outliers in numerical features such as capital gain and hours worked were identified using Histogram/IQR.</a:t>
          </a:r>
        </a:p>
      </dgm:t>
    </dgm:pt>
    <dgm:pt modelId="{9C12D958-E3A6-49DF-A493-6FFC4107D246}" type="parTrans" cxnId="{63BD162F-8BA2-4D77-9DBE-03130A708DCB}">
      <dgm:prSet/>
      <dgm:spPr/>
      <dgm:t>
        <a:bodyPr/>
        <a:lstStyle/>
        <a:p>
          <a:endParaRPr lang="en-US"/>
        </a:p>
      </dgm:t>
    </dgm:pt>
    <dgm:pt modelId="{0AD10F2D-9493-40F1-A409-3531A3B1C24E}" type="sibTrans" cxnId="{63BD162F-8BA2-4D77-9DBE-03130A708DCB}">
      <dgm:prSet/>
      <dgm:spPr/>
      <dgm:t>
        <a:bodyPr/>
        <a:lstStyle/>
        <a:p>
          <a:endParaRPr lang="en-US"/>
        </a:p>
      </dgm:t>
    </dgm:pt>
    <dgm:pt modelId="{EA6A6A45-0779-4D57-8D1D-405A273C6ECE}">
      <dgm:prSet/>
      <dgm:spPr/>
      <dgm:t>
        <a:bodyPr/>
        <a:lstStyle/>
        <a:p>
          <a:r>
            <a:rPr lang="en-US"/>
            <a:t>• Inconsistent and Duplicate data entries were removed to ensure data quality is maintained</a:t>
          </a:r>
        </a:p>
      </dgm:t>
    </dgm:pt>
    <dgm:pt modelId="{43CD6B08-724E-4996-ACE2-278136F14B02}" type="parTrans" cxnId="{4E989C61-CAEB-4ABB-883B-03C5F04AA378}">
      <dgm:prSet/>
      <dgm:spPr/>
      <dgm:t>
        <a:bodyPr/>
        <a:lstStyle/>
        <a:p>
          <a:endParaRPr lang="en-US"/>
        </a:p>
      </dgm:t>
    </dgm:pt>
    <dgm:pt modelId="{8176B01A-E6D7-4200-8A9D-D3C0E7E04645}" type="sibTrans" cxnId="{4E989C61-CAEB-4ABB-883B-03C5F04AA378}">
      <dgm:prSet/>
      <dgm:spPr/>
      <dgm:t>
        <a:bodyPr/>
        <a:lstStyle/>
        <a:p>
          <a:endParaRPr lang="en-US"/>
        </a:p>
      </dgm:t>
    </dgm:pt>
    <dgm:pt modelId="{7653F598-B879-E949-93BC-7A54D5E6BC31}" type="pres">
      <dgm:prSet presAssocID="{D336A01B-3719-4CB8-B401-F596CDA17DE2}" presName="matrix" presStyleCnt="0">
        <dgm:presLayoutVars>
          <dgm:chMax val="1"/>
          <dgm:dir/>
          <dgm:resizeHandles val="exact"/>
        </dgm:presLayoutVars>
      </dgm:prSet>
      <dgm:spPr/>
    </dgm:pt>
    <dgm:pt modelId="{94EADF86-A9DE-CA4E-84C6-164E1DFC7EB7}" type="pres">
      <dgm:prSet presAssocID="{D336A01B-3719-4CB8-B401-F596CDA17DE2}" presName="diamond" presStyleLbl="bgShp" presStyleIdx="0" presStyleCnt="1"/>
      <dgm:spPr/>
    </dgm:pt>
    <dgm:pt modelId="{E3699BF7-8CFC-0C4C-A218-863C9F763B0D}" type="pres">
      <dgm:prSet presAssocID="{D336A01B-3719-4CB8-B401-F596CDA17D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C4460D-B685-EF48-AA44-3EFB05C8E2E1}" type="pres">
      <dgm:prSet presAssocID="{D336A01B-3719-4CB8-B401-F596CDA17D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D90611-6340-0E48-81CF-5328FC7DD42F}" type="pres">
      <dgm:prSet presAssocID="{D336A01B-3719-4CB8-B401-F596CDA17D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CE86FE-CB93-DF4D-9A13-DEFC77368C9C}" type="pres">
      <dgm:prSet presAssocID="{D336A01B-3719-4CB8-B401-F596CDA17D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0E5128-EA39-AE41-B693-D508A1F4240F}" type="presOf" srcId="{EA6A6A45-0779-4D57-8D1D-405A273C6ECE}" destId="{C5CE86FE-CB93-DF4D-9A13-DEFC77368C9C}" srcOrd="0" destOrd="0" presId="urn:microsoft.com/office/officeart/2005/8/layout/matrix3"/>
    <dgm:cxn modelId="{63BD162F-8BA2-4D77-9DBE-03130A708DCB}" srcId="{D336A01B-3719-4CB8-B401-F596CDA17DE2}" destId="{1EE19E5B-CC61-457B-BB35-3BFEA447C2CD}" srcOrd="2" destOrd="0" parTransId="{9C12D958-E3A6-49DF-A493-6FFC4107D246}" sibTransId="{0AD10F2D-9493-40F1-A409-3531A3B1C24E}"/>
    <dgm:cxn modelId="{CAF2093B-3EB3-42B8-B1F1-F124F4891DD3}" srcId="{D336A01B-3719-4CB8-B401-F596CDA17DE2}" destId="{03F1B753-5EB7-4E6C-8BCD-D7B2775DD533}" srcOrd="1" destOrd="0" parTransId="{ED074802-B3C3-4034-A53A-4F5DDB4AA129}" sibTransId="{8F37972C-18A1-4558-BF17-351C61823D77}"/>
    <dgm:cxn modelId="{4A3C6E3F-9485-B345-9B04-60FCEEB09600}" type="presOf" srcId="{03F1B753-5EB7-4E6C-8BCD-D7B2775DD533}" destId="{15C4460D-B685-EF48-AA44-3EFB05C8E2E1}" srcOrd="0" destOrd="0" presId="urn:microsoft.com/office/officeart/2005/8/layout/matrix3"/>
    <dgm:cxn modelId="{4E989C61-CAEB-4ABB-883B-03C5F04AA378}" srcId="{D336A01B-3719-4CB8-B401-F596CDA17DE2}" destId="{EA6A6A45-0779-4D57-8D1D-405A273C6ECE}" srcOrd="3" destOrd="0" parTransId="{43CD6B08-724E-4996-ACE2-278136F14B02}" sibTransId="{8176B01A-E6D7-4200-8A9D-D3C0E7E04645}"/>
    <dgm:cxn modelId="{01DDFF9A-DA7F-BF47-AE56-1A4DF085F6B9}" type="presOf" srcId="{1EE19E5B-CC61-457B-BB35-3BFEA447C2CD}" destId="{42D90611-6340-0E48-81CF-5328FC7DD42F}" srcOrd="0" destOrd="0" presId="urn:microsoft.com/office/officeart/2005/8/layout/matrix3"/>
    <dgm:cxn modelId="{E7B45DB0-A135-4730-A736-56627BDF36DE}" srcId="{D336A01B-3719-4CB8-B401-F596CDA17DE2}" destId="{D7250EE7-5461-43E0-8AA1-8A7268A0425C}" srcOrd="0" destOrd="0" parTransId="{EFFFEC21-4ED9-4893-B86E-22AAEECFEDFE}" sibTransId="{6ED50BDA-18D3-4994-B142-A73617EDEDBC}"/>
    <dgm:cxn modelId="{2B072CD1-4E28-9A41-9B6F-6CB868696681}" type="presOf" srcId="{D7250EE7-5461-43E0-8AA1-8A7268A0425C}" destId="{E3699BF7-8CFC-0C4C-A218-863C9F763B0D}" srcOrd="0" destOrd="0" presId="urn:microsoft.com/office/officeart/2005/8/layout/matrix3"/>
    <dgm:cxn modelId="{EE447CEC-08A5-4D47-A1D1-F36F5264A934}" type="presOf" srcId="{D336A01B-3719-4CB8-B401-F596CDA17DE2}" destId="{7653F598-B879-E949-93BC-7A54D5E6BC31}" srcOrd="0" destOrd="0" presId="urn:microsoft.com/office/officeart/2005/8/layout/matrix3"/>
    <dgm:cxn modelId="{38197B8D-BE69-2E42-9F80-C880A4966E24}" type="presParOf" srcId="{7653F598-B879-E949-93BC-7A54D5E6BC31}" destId="{94EADF86-A9DE-CA4E-84C6-164E1DFC7EB7}" srcOrd="0" destOrd="0" presId="urn:microsoft.com/office/officeart/2005/8/layout/matrix3"/>
    <dgm:cxn modelId="{DEF7ED2A-6870-8B4E-8158-8A6F41946886}" type="presParOf" srcId="{7653F598-B879-E949-93BC-7A54D5E6BC31}" destId="{E3699BF7-8CFC-0C4C-A218-863C9F763B0D}" srcOrd="1" destOrd="0" presId="urn:microsoft.com/office/officeart/2005/8/layout/matrix3"/>
    <dgm:cxn modelId="{2CA65B09-D50F-1048-8836-DDA137B11138}" type="presParOf" srcId="{7653F598-B879-E949-93BC-7A54D5E6BC31}" destId="{15C4460D-B685-EF48-AA44-3EFB05C8E2E1}" srcOrd="2" destOrd="0" presId="urn:microsoft.com/office/officeart/2005/8/layout/matrix3"/>
    <dgm:cxn modelId="{6478D80D-C4EA-2844-9965-554F1DAB2D26}" type="presParOf" srcId="{7653F598-B879-E949-93BC-7A54D5E6BC31}" destId="{42D90611-6340-0E48-81CF-5328FC7DD42F}" srcOrd="3" destOrd="0" presId="urn:microsoft.com/office/officeart/2005/8/layout/matrix3"/>
    <dgm:cxn modelId="{D129A37F-BF76-BF4A-B13B-BC6C53737876}" type="presParOf" srcId="{7653F598-B879-E949-93BC-7A54D5E6BC31}" destId="{C5CE86FE-CB93-DF4D-9A13-DEFC77368C9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ADF86-A9DE-CA4E-84C6-164E1DFC7EB7}">
      <dsp:nvSpPr>
        <dsp:cNvPr id="0" name=""/>
        <dsp:cNvSpPr/>
      </dsp:nvSpPr>
      <dsp:spPr>
        <a:xfrm>
          <a:off x="2579" y="0"/>
          <a:ext cx="4941888" cy="494188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99BF7-8CFC-0C4C-A218-863C9F763B0D}">
      <dsp:nvSpPr>
        <dsp:cNvPr id="0" name=""/>
        <dsp:cNvSpPr/>
      </dsp:nvSpPr>
      <dsp:spPr>
        <a:xfrm>
          <a:off x="472058" y="469479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Dataset includes features such as age, education, work class, and hours worked per week.</a:t>
          </a:r>
        </a:p>
      </dsp:txBody>
      <dsp:txXfrm>
        <a:off x="566143" y="563564"/>
        <a:ext cx="1739166" cy="1739166"/>
      </dsp:txXfrm>
    </dsp:sp>
    <dsp:sp modelId="{15C4460D-B685-EF48-AA44-3EFB05C8E2E1}">
      <dsp:nvSpPr>
        <dsp:cNvPr id="0" name=""/>
        <dsp:cNvSpPr/>
      </dsp:nvSpPr>
      <dsp:spPr>
        <a:xfrm>
          <a:off x="2547651" y="469479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Missing values/Data Cleaning were handled in key columns like work class, Education Level and occupation.</a:t>
          </a:r>
        </a:p>
      </dsp:txBody>
      <dsp:txXfrm>
        <a:off x="2641736" y="563564"/>
        <a:ext cx="1739166" cy="1739166"/>
      </dsp:txXfrm>
    </dsp:sp>
    <dsp:sp modelId="{42D90611-6340-0E48-81CF-5328FC7DD42F}">
      <dsp:nvSpPr>
        <dsp:cNvPr id="0" name=""/>
        <dsp:cNvSpPr/>
      </dsp:nvSpPr>
      <dsp:spPr>
        <a:xfrm>
          <a:off x="472058" y="2545072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Outliers in numerical features such as capital gain and hours worked were identified using Histogram/IQR.</a:t>
          </a:r>
        </a:p>
      </dsp:txBody>
      <dsp:txXfrm>
        <a:off x="566143" y="2639157"/>
        <a:ext cx="1739166" cy="1739166"/>
      </dsp:txXfrm>
    </dsp:sp>
    <dsp:sp modelId="{C5CE86FE-CB93-DF4D-9A13-DEFC77368C9C}">
      <dsp:nvSpPr>
        <dsp:cNvPr id="0" name=""/>
        <dsp:cNvSpPr/>
      </dsp:nvSpPr>
      <dsp:spPr>
        <a:xfrm>
          <a:off x="2547651" y="2545072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Inconsistent and Duplicate data entries were removed to ensure data quality is maintained</a:t>
          </a:r>
        </a:p>
      </dsp:txBody>
      <dsp:txXfrm>
        <a:off x="2641736" y="2639157"/>
        <a:ext cx="1739166" cy="1739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9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hargavdevarapalli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hargavddb/Finance_Final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767072"/>
            <a:ext cx="4945641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spc="100">
                <a:solidFill>
                  <a:srgbClr val="FFFFFF"/>
                </a:solidFill>
              </a:rPr>
              <a:t>Financial Product Recommendation</a:t>
            </a:r>
          </a:p>
        </p:txBody>
      </p:sp>
      <p:pic>
        <p:nvPicPr>
          <p:cNvPr id="5" name="Picture 4" descr="A miniature bull and bear percentages on a paper printed with the stock price list">
            <a:extLst>
              <a:ext uri="{FF2B5EF4-FFF2-40B4-BE49-F238E27FC236}">
                <a16:creationId xmlns:a16="http://schemas.microsoft.com/office/drawing/2014/main" id="{93E99CAD-7345-30E6-CD8B-CEAC9BA8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36" b="-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1989" y="917725"/>
            <a:ext cx="2568554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Bhargav Devarapalli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Linkedin : </a:t>
            </a:r>
            <a:r>
              <a:rPr lang="en-US">
                <a:solidFill>
                  <a:srgbClr val="FFFFFF"/>
                </a:solidFill>
                <a:hlinkClick r:id="rId3"/>
              </a:rPr>
              <a:t>https://www.linkedin.com/in/bhargavdevarapalli/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Github : </a:t>
            </a:r>
            <a:r>
              <a:rPr lang="en-US">
                <a:solidFill>
                  <a:srgbClr val="FFFFFF"/>
                </a:solidFill>
                <a:hlinkClick r:id="rId4"/>
              </a:rPr>
              <a:t>https://github.com/bhargavddb/Finance_Final_Project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3B1A9-EDF3-49AF-8013-65876801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9334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B3152-2FD1-4D54-C941-76E5FFCD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D6D4-6394-9165-3DAE-EE20E15A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lang="en-US" b="0">
                <a:effectLst/>
                <a:latin typeface="Menlo" panose="020B0609030804020204" pitchFamily="49" charset="0"/>
              </a:rPr>
              <a:t>This project aims to build a machine learning model that predicts an individual's income bracket based on demographic and employment-related features such as age, work class, education, and hours worked per week. The income brackets are divided into two categories: `&lt;= 50K` and `&gt; 50K`. </a:t>
            </a:r>
          </a:p>
          <a:p>
            <a:r>
              <a:rPr lang="en-US" b="0">
                <a:effectLst/>
                <a:latin typeface="Menlo" panose="020B0609030804020204" pitchFamily="49" charset="0"/>
              </a:rPr>
              <a:t>The ultimate goal of this prediction is to recommend suitable financial products to individuals, such as stocks, credit cards, or loan offers based on their income group.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r>
              <a:rPr lang="en-US"/>
              <a:t>Data Loading and Cleaning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E12F6A7-2C49-904A-42F1-8A2162E0B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52773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33E8FA-62A1-405A-A3BB-8A52F04E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472" y="387296"/>
            <a:ext cx="5360520" cy="60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19422" cy="14996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5504A6-8E9F-4F9F-844E-DD46402BE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19422" cy="393192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• Key relationships explored between features and income:</a:t>
            </a:r>
          </a:p>
          <a:p>
            <a:r>
              <a:rPr lang="en-US" sz="1600">
                <a:solidFill>
                  <a:srgbClr val="FFFFFF"/>
                </a:solidFill>
              </a:rPr>
              <a:t>    - Age: Income increases with age, peaking in middle age.</a:t>
            </a:r>
          </a:p>
          <a:p>
            <a:r>
              <a:rPr lang="en-US" sz="1600">
                <a:solidFill>
                  <a:srgbClr val="FFFFFF"/>
                </a:solidFill>
              </a:rPr>
              <a:t>    - Education: Higher education levels correlate with higher income.</a:t>
            </a:r>
          </a:p>
          <a:p>
            <a:r>
              <a:rPr lang="en-US" sz="1600">
                <a:solidFill>
                  <a:srgbClr val="FFFFFF"/>
                </a:solidFill>
              </a:rPr>
              <a:t>    - Gender and Marital Status: Income disparities exist across gender and marital status.</a:t>
            </a:r>
          </a:p>
          <a:p>
            <a:r>
              <a:rPr lang="en-US" sz="1600">
                <a:solidFill>
                  <a:srgbClr val="FFFFFF"/>
                </a:solidFill>
              </a:rPr>
              <a:t>    - Hours Worked: Positive correlation between hours worked per week and income.</a:t>
            </a:r>
          </a:p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65DA3-2AE7-D041-423B-E423EFC4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65" r="17303" b="1"/>
          <a:stretch/>
        </p:blipFill>
        <p:spPr>
          <a:xfrm>
            <a:off x="5761416" y="387296"/>
            <a:ext cx="1777751" cy="3592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9ADC7-45A7-9733-9B93-C85CD44D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35" r="51802" b="3"/>
          <a:stretch/>
        </p:blipFill>
        <p:spPr>
          <a:xfrm>
            <a:off x="7662088" y="387296"/>
            <a:ext cx="1191440" cy="21821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3743DC-6C3E-41B8-B622-8AB3613C7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90" y="2730351"/>
            <a:ext cx="1191438" cy="1249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983F-7D8D-5349-D123-C6F95ACA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39" r="8709" b="3"/>
          <a:stretch/>
        </p:blipFill>
        <p:spPr>
          <a:xfrm>
            <a:off x="5761416" y="4141157"/>
            <a:ext cx="3092112" cy="2329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9" y="640080"/>
            <a:ext cx="2572391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Feature Engineering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863" y="640080"/>
            <a:ext cx="5379104" cy="3745107"/>
          </a:xfrm>
        </p:spPr>
        <p:txBody>
          <a:bodyPr>
            <a:normAutofit/>
          </a:bodyPr>
          <a:lstStyle/>
          <a:p>
            <a:r>
              <a:rPr lang="en-US"/>
              <a:t>• One-hot encoding was applied to categorical variables (e.g., work class, education).</a:t>
            </a:r>
          </a:p>
          <a:p>
            <a:r>
              <a:rPr lang="en-US"/>
              <a:t>• Numerical features were scaled for normalization.</a:t>
            </a:r>
          </a:p>
          <a:p>
            <a:r>
              <a:rPr lang="en-US"/>
              <a:t>• Data was split into training and testing sets to ensure model generalization.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506D5-6FC4-50B1-6B26-8C6957E8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32" y="3429000"/>
            <a:ext cx="5278255" cy="2810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8C036-C2D0-09C4-D1B9-5F59C951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B36B-E56B-8ECC-4BA9-1EAED72C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Building and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9564-ECEE-C876-AA36-36789E2C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62984"/>
            <a:ext cx="7290055" cy="1499616"/>
          </a:xfrm>
        </p:spPr>
        <p:txBody>
          <a:bodyPr>
            <a:normAutofit fontScale="92500"/>
          </a:bodyPr>
          <a:lstStyle/>
          <a:p>
            <a:r>
              <a:rPr lang="en-US"/>
              <a:t>• Models tested: K-Nearest Neighbors, Logistic Regression, Decision Trees.</a:t>
            </a:r>
          </a:p>
          <a:p>
            <a:r>
              <a:rPr lang="en-US"/>
              <a:t>• Performance evaluated using accuracy, confusion metrics.</a:t>
            </a:r>
          </a:p>
          <a:p>
            <a:r>
              <a:rPr lang="en-US"/>
              <a:t>• Logistic Regression and Decision Trees achieved an accuracy of ~83%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29FDD-BB2A-0BF4-A383-9E3B8FF7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3204845"/>
            <a:ext cx="4576807" cy="189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7345F-7784-A82D-E28E-D5709DA3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2159"/>
            <a:ext cx="5443671" cy="1896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2BE00-19C8-BF77-898F-5E048C92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02" y="3362600"/>
            <a:ext cx="3636728" cy="31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286" y="804333"/>
            <a:ext cx="4729502" cy="5249334"/>
          </a:xfrm>
        </p:spPr>
        <p:txBody>
          <a:bodyPr anchor="ctr">
            <a:normAutofit/>
          </a:bodyPr>
          <a:lstStyle/>
          <a:p>
            <a:r>
              <a:rPr lang="en-US" sz="1900"/>
              <a:t>• Key features influencing income include education level, hours worked, and occupation.</a:t>
            </a:r>
          </a:p>
          <a:p>
            <a:r>
              <a:rPr lang="en-US" sz="1900"/>
              <a:t>• Future steps involve exploring advanced models </a:t>
            </a:r>
            <a:r>
              <a:rPr lang="en-US" sz="1900" err="1"/>
              <a:t>Xgboost</a:t>
            </a:r>
            <a:r>
              <a:rPr lang="en-US" sz="1900"/>
              <a:t>, Feature Engineering and Label encoding</a:t>
            </a:r>
          </a:p>
          <a:p>
            <a:r>
              <a:rPr lang="en-US" sz="1900"/>
              <a:t>• </a:t>
            </a:r>
            <a:r>
              <a:rPr lang="en-US" sz="1900" b="0" i="0">
                <a:effectLst/>
              </a:rPr>
              <a:t>Use techniques like SMOTE (Synthetic Minority Over-sampling Technique) to balance the dataset or apply class weighting in the models to give more weight to the minority class. You could also use precision-recall metrics rather than accuracy to assess model performance for imbalanced data.</a:t>
            </a:r>
            <a:endParaRPr lang="en-US" sz="1900"/>
          </a:p>
          <a:p>
            <a:r>
              <a:rPr lang="en-US" sz="1900"/>
              <a:t>• Future steps involve exploring advanced models </a:t>
            </a:r>
            <a:r>
              <a:rPr lang="en-US" sz="1900" err="1"/>
              <a:t>Xgboost</a:t>
            </a:r>
            <a:r>
              <a:rPr lang="en-US" sz="1900"/>
              <a:t>, Feature Engineering and Label encoding</a:t>
            </a:r>
          </a:p>
          <a:p>
            <a:r>
              <a:rPr lang="en-US" sz="1900"/>
              <a:t>• Aim to refine product recommendations based on improved income prediction models.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455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Menlo</vt:lpstr>
      <vt:lpstr>Tw Cen MT</vt:lpstr>
      <vt:lpstr>Tw Cen MT Condensed</vt:lpstr>
      <vt:lpstr>Wingdings 3</vt:lpstr>
      <vt:lpstr>Integral</vt:lpstr>
      <vt:lpstr>Financial Product Recommendation</vt:lpstr>
      <vt:lpstr>Project Overview</vt:lpstr>
      <vt:lpstr>Data Loading and Cleaning</vt:lpstr>
      <vt:lpstr>Exploratory Data Analysis</vt:lpstr>
      <vt:lpstr>Feature Engineering and Preprocessing</vt:lpstr>
      <vt:lpstr>Model Building and Testing</vt:lpstr>
      <vt:lpstr>Conclusions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BHARGAV DEVARAPALLI</cp:lastModifiedBy>
  <cp:revision>12</cp:revision>
  <dcterms:created xsi:type="dcterms:W3CDTF">2013-01-27T09:14:16Z</dcterms:created>
  <dcterms:modified xsi:type="dcterms:W3CDTF">2024-10-25T02:01:42Z</dcterms:modified>
  <cp:category/>
</cp:coreProperties>
</file>