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0"/>
  </p:notesMasterIdLst>
  <p:sldIdLst>
    <p:sldId id="256" r:id="rId2"/>
    <p:sldId id="262" r:id="rId3"/>
    <p:sldId id="257" r:id="rId4"/>
    <p:sldId id="258" r:id="rId5"/>
    <p:sldId id="259" r:id="rId6"/>
    <p:sldId id="263" r:id="rId7"/>
    <p:sldId id="264"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03"/>
    <p:restoredTop sz="92925"/>
  </p:normalViewPr>
  <p:slideViewPr>
    <p:cSldViewPr snapToGrid="0" snapToObjects="1">
      <p:cViewPr varScale="1">
        <p:scale>
          <a:sx n="119" d="100"/>
          <a:sy n="119" d="100"/>
        </p:scale>
        <p:origin x="9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36A01B-3719-4CB8-B401-F596CDA17DE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7250EE7-5461-43E0-8AA1-8A7268A0425C}">
      <dgm:prSet/>
      <dgm:spPr/>
      <dgm:t>
        <a:bodyPr/>
        <a:lstStyle/>
        <a:p>
          <a:r>
            <a:rPr lang="en-US"/>
            <a:t>• Dataset includes features such as age, education, work class, and hours worked per week.</a:t>
          </a:r>
        </a:p>
      </dgm:t>
    </dgm:pt>
    <dgm:pt modelId="{EFFFEC21-4ED9-4893-B86E-22AAEECFEDFE}" type="parTrans" cxnId="{E7B45DB0-A135-4730-A736-56627BDF36DE}">
      <dgm:prSet/>
      <dgm:spPr/>
      <dgm:t>
        <a:bodyPr/>
        <a:lstStyle/>
        <a:p>
          <a:endParaRPr lang="en-US"/>
        </a:p>
      </dgm:t>
    </dgm:pt>
    <dgm:pt modelId="{6ED50BDA-18D3-4994-B142-A73617EDEDBC}" type="sibTrans" cxnId="{E7B45DB0-A135-4730-A736-56627BDF36DE}">
      <dgm:prSet/>
      <dgm:spPr/>
      <dgm:t>
        <a:bodyPr/>
        <a:lstStyle/>
        <a:p>
          <a:endParaRPr lang="en-US"/>
        </a:p>
      </dgm:t>
    </dgm:pt>
    <dgm:pt modelId="{03F1B753-5EB7-4E6C-8BCD-D7B2775DD533}">
      <dgm:prSet/>
      <dgm:spPr/>
      <dgm:t>
        <a:bodyPr/>
        <a:lstStyle/>
        <a:p>
          <a:r>
            <a:rPr lang="en-US"/>
            <a:t>• Missing values/Data Cleaning were handled in key columns like work class, Education Level and occupation.</a:t>
          </a:r>
        </a:p>
      </dgm:t>
    </dgm:pt>
    <dgm:pt modelId="{ED074802-B3C3-4034-A53A-4F5DDB4AA129}" type="parTrans" cxnId="{CAF2093B-3EB3-42B8-B1F1-F124F4891DD3}">
      <dgm:prSet/>
      <dgm:spPr/>
      <dgm:t>
        <a:bodyPr/>
        <a:lstStyle/>
        <a:p>
          <a:endParaRPr lang="en-US"/>
        </a:p>
      </dgm:t>
    </dgm:pt>
    <dgm:pt modelId="{8F37972C-18A1-4558-BF17-351C61823D77}" type="sibTrans" cxnId="{CAF2093B-3EB3-42B8-B1F1-F124F4891DD3}">
      <dgm:prSet/>
      <dgm:spPr/>
      <dgm:t>
        <a:bodyPr/>
        <a:lstStyle/>
        <a:p>
          <a:endParaRPr lang="en-US"/>
        </a:p>
      </dgm:t>
    </dgm:pt>
    <dgm:pt modelId="{1EE19E5B-CC61-457B-BB35-3BFEA447C2CD}">
      <dgm:prSet/>
      <dgm:spPr/>
      <dgm:t>
        <a:bodyPr/>
        <a:lstStyle/>
        <a:p>
          <a:r>
            <a:rPr lang="en-US" dirty="0"/>
            <a:t>• Outliers in numerical features such as capital gain and hours worked were identified using Histogram/IQR.</a:t>
          </a:r>
        </a:p>
      </dgm:t>
    </dgm:pt>
    <dgm:pt modelId="{9C12D958-E3A6-49DF-A493-6FFC4107D246}" type="parTrans" cxnId="{63BD162F-8BA2-4D77-9DBE-03130A708DCB}">
      <dgm:prSet/>
      <dgm:spPr/>
      <dgm:t>
        <a:bodyPr/>
        <a:lstStyle/>
        <a:p>
          <a:endParaRPr lang="en-US"/>
        </a:p>
      </dgm:t>
    </dgm:pt>
    <dgm:pt modelId="{0AD10F2D-9493-40F1-A409-3531A3B1C24E}" type="sibTrans" cxnId="{63BD162F-8BA2-4D77-9DBE-03130A708DCB}">
      <dgm:prSet/>
      <dgm:spPr/>
      <dgm:t>
        <a:bodyPr/>
        <a:lstStyle/>
        <a:p>
          <a:endParaRPr lang="en-US"/>
        </a:p>
      </dgm:t>
    </dgm:pt>
    <dgm:pt modelId="{EA6A6A45-0779-4D57-8D1D-405A273C6ECE}">
      <dgm:prSet/>
      <dgm:spPr/>
      <dgm:t>
        <a:bodyPr/>
        <a:lstStyle/>
        <a:p>
          <a:r>
            <a:rPr lang="en-US" dirty="0"/>
            <a:t>• Inconsistent and Duplicate data entries were removed to ensure data quality is maintained</a:t>
          </a:r>
        </a:p>
      </dgm:t>
    </dgm:pt>
    <dgm:pt modelId="{43CD6B08-724E-4996-ACE2-278136F14B02}" type="parTrans" cxnId="{4E989C61-CAEB-4ABB-883B-03C5F04AA378}">
      <dgm:prSet/>
      <dgm:spPr/>
      <dgm:t>
        <a:bodyPr/>
        <a:lstStyle/>
        <a:p>
          <a:endParaRPr lang="en-US"/>
        </a:p>
      </dgm:t>
    </dgm:pt>
    <dgm:pt modelId="{8176B01A-E6D7-4200-8A9D-D3C0E7E04645}" type="sibTrans" cxnId="{4E989C61-CAEB-4ABB-883B-03C5F04AA378}">
      <dgm:prSet/>
      <dgm:spPr/>
      <dgm:t>
        <a:bodyPr/>
        <a:lstStyle/>
        <a:p>
          <a:endParaRPr lang="en-US"/>
        </a:p>
      </dgm:t>
    </dgm:pt>
    <dgm:pt modelId="{7C60A12E-5CF5-8549-936D-FA3504B4107F}" type="pres">
      <dgm:prSet presAssocID="{D336A01B-3719-4CB8-B401-F596CDA17DE2}" presName="hierChild1" presStyleCnt="0">
        <dgm:presLayoutVars>
          <dgm:chPref val="1"/>
          <dgm:dir/>
          <dgm:animOne val="branch"/>
          <dgm:animLvl val="lvl"/>
          <dgm:resizeHandles/>
        </dgm:presLayoutVars>
      </dgm:prSet>
      <dgm:spPr/>
    </dgm:pt>
    <dgm:pt modelId="{00BD9501-3270-C543-BC09-2B116F57427E}" type="pres">
      <dgm:prSet presAssocID="{D7250EE7-5461-43E0-8AA1-8A7268A0425C}" presName="hierRoot1" presStyleCnt="0"/>
      <dgm:spPr/>
    </dgm:pt>
    <dgm:pt modelId="{91749EF0-E775-9347-BCBF-00CD04112E47}" type="pres">
      <dgm:prSet presAssocID="{D7250EE7-5461-43E0-8AA1-8A7268A0425C}" presName="composite" presStyleCnt="0"/>
      <dgm:spPr/>
    </dgm:pt>
    <dgm:pt modelId="{0480B0C2-66EE-E644-8BC9-BCBDF8499D14}" type="pres">
      <dgm:prSet presAssocID="{D7250EE7-5461-43E0-8AA1-8A7268A0425C}" presName="background" presStyleLbl="node0" presStyleIdx="0" presStyleCnt="4"/>
      <dgm:spPr/>
    </dgm:pt>
    <dgm:pt modelId="{64E4FF18-F4B9-B647-8E00-D281B8102FDD}" type="pres">
      <dgm:prSet presAssocID="{D7250EE7-5461-43E0-8AA1-8A7268A0425C}" presName="text" presStyleLbl="fgAcc0" presStyleIdx="0" presStyleCnt="4">
        <dgm:presLayoutVars>
          <dgm:chPref val="3"/>
        </dgm:presLayoutVars>
      </dgm:prSet>
      <dgm:spPr/>
    </dgm:pt>
    <dgm:pt modelId="{D6A19C91-91D3-F944-9925-B67AF9249FE0}" type="pres">
      <dgm:prSet presAssocID="{D7250EE7-5461-43E0-8AA1-8A7268A0425C}" presName="hierChild2" presStyleCnt="0"/>
      <dgm:spPr/>
    </dgm:pt>
    <dgm:pt modelId="{32E2D683-B4DD-5341-9A06-179998FD35D7}" type="pres">
      <dgm:prSet presAssocID="{03F1B753-5EB7-4E6C-8BCD-D7B2775DD533}" presName="hierRoot1" presStyleCnt="0"/>
      <dgm:spPr/>
    </dgm:pt>
    <dgm:pt modelId="{C3F060D2-1EDE-C149-B9EA-02F82E950E77}" type="pres">
      <dgm:prSet presAssocID="{03F1B753-5EB7-4E6C-8BCD-D7B2775DD533}" presName="composite" presStyleCnt="0"/>
      <dgm:spPr/>
    </dgm:pt>
    <dgm:pt modelId="{DF2A0E3E-E46F-764B-BCF3-33D050B1936C}" type="pres">
      <dgm:prSet presAssocID="{03F1B753-5EB7-4E6C-8BCD-D7B2775DD533}" presName="background" presStyleLbl="node0" presStyleIdx="1" presStyleCnt="4"/>
      <dgm:spPr/>
    </dgm:pt>
    <dgm:pt modelId="{E0359AC7-9166-964F-AD14-AEE86FF77589}" type="pres">
      <dgm:prSet presAssocID="{03F1B753-5EB7-4E6C-8BCD-D7B2775DD533}" presName="text" presStyleLbl="fgAcc0" presStyleIdx="1" presStyleCnt="4">
        <dgm:presLayoutVars>
          <dgm:chPref val="3"/>
        </dgm:presLayoutVars>
      </dgm:prSet>
      <dgm:spPr/>
    </dgm:pt>
    <dgm:pt modelId="{D23C7EFE-7A08-7D41-84C0-CFC35D11294F}" type="pres">
      <dgm:prSet presAssocID="{03F1B753-5EB7-4E6C-8BCD-D7B2775DD533}" presName="hierChild2" presStyleCnt="0"/>
      <dgm:spPr/>
    </dgm:pt>
    <dgm:pt modelId="{5DDC2ADE-5DBD-F240-A7D3-77173E9B7374}" type="pres">
      <dgm:prSet presAssocID="{1EE19E5B-CC61-457B-BB35-3BFEA447C2CD}" presName="hierRoot1" presStyleCnt="0"/>
      <dgm:spPr/>
    </dgm:pt>
    <dgm:pt modelId="{5209DA65-6801-3D45-AA21-D607D16B8CF1}" type="pres">
      <dgm:prSet presAssocID="{1EE19E5B-CC61-457B-BB35-3BFEA447C2CD}" presName="composite" presStyleCnt="0"/>
      <dgm:spPr/>
    </dgm:pt>
    <dgm:pt modelId="{B6627B26-930A-9F47-B747-EC5F5D47CDC3}" type="pres">
      <dgm:prSet presAssocID="{1EE19E5B-CC61-457B-BB35-3BFEA447C2CD}" presName="background" presStyleLbl="node0" presStyleIdx="2" presStyleCnt="4"/>
      <dgm:spPr/>
    </dgm:pt>
    <dgm:pt modelId="{4AFAC344-C626-6B45-BC5A-F941F2EE6B65}" type="pres">
      <dgm:prSet presAssocID="{1EE19E5B-CC61-457B-BB35-3BFEA447C2CD}" presName="text" presStyleLbl="fgAcc0" presStyleIdx="2" presStyleCnt="4">
        <dgm:presLayoutVars>
          <dgm:chPref val="3"/>
        </dgm:presLayoutVars>
      </dgm:prSet>
      <dgm:spPr/>
    </dgm:pt>
    <dgm:pt modelId="{7CD8D1C5-EBE4-2E41-AB22-E6A64D26E090}" type="pres">
      <dgm:prSet presAssocID="{1EE19E5B-CC61-457B-BB35-3BFEA447C2CD}" presName="hierChild2" presStyleCnt="0"/>
      <dgm:spPr/>
    </dgm:pt>
    <dgm:pt modelId="{D5FEEDA1-FB0E-6F48-8E52-61DA213A7914}" type="pres">
      <dgm:prSet presAssocID="{EA6A6A45-0779-4D57-8D1D-405A273C6ECE}" presName="hierRoot1" presStyleCnt="0"/>
      <dgm:spPr/>
    </dgm:pt>
    <dgm:pt modelId="{99094317-6874-094C-9CE0-C9A63E6BAE68}" type="pres">
      <dgm:prSet presAssocID="{EA6A6A45-0779-4D57-8D1D-405A273C6ECE}" presName="composite" presStyleCnt="0"/>
      <dgm:spPr/>
    </dgm:pt>
    <dgm:pt modelId="{31B05F49-A73F-A248-A104-AB25CEC60516}" type="pres">
      <dgm:prSet presAssocID="{EA6A6A45-0779-4D57-8D1D-405A273C6ECE}" presName="background" presStyleLbl="node0" presStyleIdx="3" presStyleCnt="4"/>
      <dgm:spPr/>
    </dgm:pt>
    <dgm:pt modelId="{FC42205F-CA4B-BB44-8D52-5EFCEB43FD22}" type="pres">
      <dgm:prSet presAssocID="{EA6A6A45-0779-4D57-8D1D-405A273C6ECE}" presName="text" presStyleLbl="fgAcc0" presStyleIdx="3" presStyleCnt="4">
        <dgm:presLayoutVars>
          <dgm:chPref val="3"/>
        </dgm:presLayoutVars>
      </dgm:prSet>
      <dgm:spPr/>
    </dgm:pt>
    <dgm:pt modelId="{6F97EDD5-2161-2741-848F-65E67A6C8EF1}" type="pres">
      <dgm:prSet presAssocID="{EA6A6A45-0779-4D57-8D1D-405A273C6ECE}" presName="hierChild2" presStyleCnt="0"/>
      <dgm:spPr/>
    </dgm:pt>
  </dgm:ptLst>
  <dgm:cxnLst>
    <dgm:cxn modelId="{63BD162F-8BA2-4D77-9DBE-03130A708DCB}" srcId="{D336A01B-3719-4CB8-B401-F596CDA17DE2}" destId="{1EE19E5B-CC61-457B-BB35-3BFEA447C2CD}" srcOrd="2" destOrd="0" parTransId="{9C12D958-E3A6-49DF-A493-6FFC4107D246}" sibTransId="{0AD10F2D-9493-40F1-A409-3531A3B1C24E}"/>
    <dgm:cxn modelId="{61288331-225A-7B46-93A3-8E7CEED6B200}" type="presOf" srcId="{D7250EE7-5461-43E0-8AA1-8A7268A0425C}" destId="{64E4FF18-F4B9-B647-8E00-D281B8102FDD}" srcOrd="0" destOrd="0" presId="urn:microsoft.com/office/officeart/2005/8/layout/hierarchy1"/>
    <dgm:cxn modelId="{50722C39-E102-E14E-8191-71808A3871DE}" type="presOf" srcId="{1EE19E5B-CC61-457B-BB35-3BFEA447C2CD}" destId="{4AFAC344-C626-6B45-BC5A-F941F2EE6B65}" srcOrd="0" destOrd="0" presId="urn:microsoft.com/office/officeart/2005/8/layout/hierarchy1"/>
    <dgm:cxn modelId="{CAF2093B-3EB3-42B8-B1F1-F124F4891DD3}" srcId="{D336A01B-3719-4CB8-B401-F596CDA17DE2}" destId="{03F1B753-5EB7-4E6C-8BCD-D7B2775DD533}" srcOrd="1" destOrd="0" parTransId="{ED074802-B3C3-4034-A53A-4F5DDB4AA129}" sibTransId="{8F37972C-18A1-4558-BF17-351C61823D77}"/>
    <dgm:cxn modelId="{D8AAFA43-2DD6-2C42-8FE2-0D233F3D8FB9}" type="presOf" srcId="{03F1B753-5EB7-4E6C-8BCD-D7B2775DD533}" destId="{E0359AC7-9166-964F-AD14-AEE86FF77589}" srcOrd="0" destOrd="0" presId="urn:microsoft.com/office/officeart/2005/8/layout/hierarchy1"/>
    <dgm:cxn modelId="{4E989C61-CAEB-4ABB-883B-03C5F04AA378}" srcId="{D336A01B-3719-4CB8-B401-F596CDA17DE2}" destId="{EA6A6A45-0779-4D57-8D1D-405A273C6ECE}" srcOrd="3" destOrd="0" parTransId="{43CD6B08-724E-4996-ACE2-278136F14B02}" sibTransId="{8176B01A-E6D7-4200-8A9D-D3C0E7E04645}"/>
    <dgm:cxn modelId="{15F3466C-0511-9F40-8394-4681AD746421}" type="presOf" srcId="{D336A01B-3719-4CB8-B401-F596CDA17DE2}" destId="{7C60A12E-5CF5-8549-936D-FA3504B4107F}" srcOrd="0" destOrd="0" presId="urn:microsoft.com/office/officeart/2005/8/layout/hierarchy1"/>
    <dgm:cxn modelId="{E7B45DB0-A135-4730-A736-56627BDF36DE}" srcId="{D336A01B-3719-4CB8-B401-F596CDA17DE2}" destId="{D7250EE7-5461-43E0-8AA1-8A7268A0425C}" srcOrd="0" destOrd="0" parTransId="{EFFFEC21-4ED9-4893-B86E-22AAEECFEDFE}" sibTransId="{6ED50BDA-18D3-4994-B142-A73617EDEDBC}"/>
    <dgm:cxn modelId="{5415B6B9-465C-B943-A6DE-7B13AA8515A3}" type="presOf" srcId="{EA6A6A45-0779-4D57-8D1D-405A273C6ECE}" destId="{FC42205F-CA4B-BB44-8D52-5EFCEB43FD22}" srcOrd="0" destOrd="0" presId="urn:microsoft.com/office/officeart/2005/8/layout/hierarchy1"/>
    <dgm:cxn modelId="{36DD1E18-311A-2D42-966E-4CC4FEBB8E88}" type="presParOf" srcId="{7C60A12E-5CF5-8549-936D-FA3504B4107F}" destId="{00BD9501-3270-C543-BC09-2B116F57427E}" srcOrd="0" destOrd="0" presId="urn:microsoft.com/office/officeart/2005/8/layout/hierarchy1"/>
    <dgm:cxn modelId="{25B018BD-56A1-3D42-BD3F-0C15B42D1095}" type="presParOf" srcId="{00BD9501-3270-C543-BC09-2B116F57427E}" destId="{91749EF0-E775-9347-BCBF-00CD04112E47}" srcOrd="0" destOrd="0" presId="urn:microsoft.com/office/officeart/2005/8/layout/hierarchy1"/>
    <dgm:cxn modelId="{8F45A6B4-88BA-AD41-B63E-334A5B904EA9}" type="presParOf" srcId="{91749EF0-E775-9347-BCBF-00CD04112E47}" destId="{0480B0C2-66EE-E644-8BC9-BCBDF8499D14}" srcOrd="0" destOrd="0" presId="urn:microsoft.com/office/officeart/2005/8/layout/hierarchy1"/>
    <dgm:cxn modelId="{ADDB0A5B-9BA4-6B40-B8CC-A4E3CECACD46}" type="presParOf" srcId="{91749EF0-E775-9347-BCBF-00CD04112E47}" destId="{64E4FF18-F4B9-B647-8E00-D281B8102FDD}" srcOrd="1" destOrd="0" presId="urn:microsoft.com/office/officeart/2005/8/layout/hierarchy1"/>
    <dgm:cxn modelId="{33CFBDF6-415F-9544-AA57-41CD322A48D1}" type="presParOf" srcId="{00BD9501-3270-C543-BC09-2B116F57427E}" destId="{D6A19C91-91D3-F944-9925-B67AF9249FE0}" srcOrd="1" destOrd="0" presId="urn:microsoft.com/office/officeart/2005/8/layout/hierarchy1"/>
    <dgm:cxn modelId="{DB40CD79-B5DE-4943-97BB-6B38BA3C94DB}" type="presParOf" srcId="{7C60A12E-5CF5-8549-936D-FA3504B4107F}" destId="{32E2D683-B4DD-5341-9A06-179998FD35D7}" srcOrd="1" destOrd="0" presId="urn:microsoft.com/office/officeart/2005/8/layout/hierarchy1"/>
    <dgm:cxn modelId="{00A5C557-96F4-FD4B-B19B-8204A84C2C4F}" type="presParOf" srcId="{32E2D683-B4DD-5341-9A06-179998FD35D7}" destId="{C3F060D2-1EDE-C149-B9EA-02F82E950E77}" srcOrd="0" destOrd="0" presId="urn:microsoft.com/office/officeart/2005/8/layout/hierarchy1"/>
    <dgm:cxn modelId="{AE8F3B47-730B-7644-A2AF-F99D98969991}" type="presParOf" srcId="{C3F060D2-1EDE-C149-B9EA-02F82E950E77}" destId="{DF2A0E3E-E46F-764B-BCF3-33D050B1936C}" srcOrd="0" destOrd="0" presId="urn:microsoft.com/office/officeart/2005/8/layout/hierarchy1"/>
    <dgm:cxn modelId="{6678E3F8-7F9C-F64E-A415-E25E44021869}" type="presParOf" srcId="{C3F060D2-1EDE-C149-B9EA-02F82E950E77}" destId="{E0359AC7-9166-964F-AD14-AEE86FF77589}" srcOrd="1" destOrd="0" presId="urn:microsoft.com/office/officeart/2005/8/layout/hierarchy1"/>
    <dgm:cxn modelId="{BA0C2417-0652-A449-9C42-09D864F73433}" type="presParOf" srcId="{32E2D683-B4DD-5341-9A06-179998FD35D7}" destId="{D23C7EFE-7A08-7D41-84C0-CFC35D11294F}" srcOrd="1" destOrd="0" presId="urn:microsoft.com/office/officeart/2005/8/layout/hierarchy1"/>
    <dgm:cxn modelId="{98F431E7-D31A-374F-B264-AC0CA7004A04}" type="presParOf" srcId="{7C60A12E-5CF5-8549-936D-FA3504B4107F}" destId="{5DDC2ADE-5DBD-F240-A7D3-77173E9B7374}" srcOrd="2" destOrd="0" presId="urn:microsoft.com/office/officeart/2005/8/layout/hierarchy1"/>
    <dgm:cxn modelId="{C655A7D2-952B-6A4C-A57A-16B2333083F9}" type="presParOf" srcId="{5DDC2ADE-5DBD-F240-A7D3-77173E9B7374}" destId="{5209DA65-6801-3D45-AA21-D607D16B8CF1}" srcOrd="0" destOrd="0" presId="urn:microsoft.com/office/officeart/2005/8/layout/hierarchy1"/>
    <dgm:cxn modelId="{F6C7538E-5876-8042-86E5-DA54F572C92C}" type="presParOf" srcId="{5209DA65-6801-3D45-AA21-D607D16B8CF1}" destId="{B6627B26-930A-9F47-B747-EC5F5D47CDC3}" srcOrd="0" destOrd="0" presId="urn:microsoft.com/office/officeart/2005/8/layout/hierarchy1"/>
    <dgm:cxn modelId="{488B4DF8-8CC1-4E47-A6BD-3ADB0DDEF0BA}" type="presParOf" srcId="{5209DA65-6801-3D45-AA21-D607D16B8CF1}" destId="{4AFAC344-C626-6B45-BC5A-F941F2EE6B65}" srcOrd="1" destOrd="0" presId="urn:microsoft.com/office/officeart/2005/8/layout/hierarchy1"/>
    <dgm:cxn modelId="{15AB8684-611C-E241-8ABE-4B01F42CED64}" type="presParOf" srcId="{5DDC2ADE-5DBD-F240-A7D3-77173E9B7374}" destId="{7CD8D1C5-EBE4-2E41-AB22-E6A64D26E090}" srcOrd="1" destOrd="0" presId="urn:microsoft.com/office/officeart/2005/8/layout/hierarchy1"/>
    <dgm:cxn modelId="{DCAFEEF6-7F10-3B49-BAC8-5B6D85D1670E}" type="presParOf" srcId="{7C60A12E-5CF5-8549-936D-FA3504B4107F}" destId="{D5FEEDA1-FB0E-6F48-8E52-61DA213A7914}" srcOrd="3" destOrd="0" presId="urn:microsoft.com/office/officeart/2005/8/layout/hierarchy1"/>
    <dgm:cxn modelId="{E479CCDC-802A-0D4A-A560-08AC82D58964}" type="presParOf" srcId="{D5FEEDA1-FB0E-6F48-8E52-61DA213A7914}" destId="{99094317-6874-094C-9CE0-C9A63E6BAE68}" srcOrd="0" destOrd="0" presId="urn:microsoft.com/office/officeart/2005/8/layout/hierarchy1"/>
    <dgm:cxn modelId="{9E2AE096-FF55-7743-B26E-AC88F7B989CE}" type="presParOf" srcId="{99094317-6874-094C-9CE0-C9A63E6BAE68}" destId="{31B05F49-A73F-A248-A104-AB25CEC60516}" srcOrd="0" destOrd="0" presId="urn:microsoft.com/office/officeart/2005/8/layout/hierarchy1"/>
    <dgm:cxn modelId="{41A2013D-88D2-BE4E-920C-7BE82981C6F7}" type="presParOf" srcId="{99094317-6874-094C-9CE0-C9A63E6BAE68}" destId="{FC42205F-CA4B-BB44-8D52-5EFCEB43FD22}" srcOrd="1" destOrd="0" presId="urn:microsoft.com/office/officeart/2005/8/layout/hierarchy1"/>
    <dgm:cxn modelId="{E38CC3E5-6E65-1B49-BCFA-CDBA9742FD1E}" type="presParOf" srcId="{D5FEEDA1-FB0E-6F48-8E52-61DA213A7914}" destId="{6F97EDD5-2161-2741-848F-65E67A6C8E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0B0C2-66EE-E644-8BC9-BCBDF8499D14}">
      <dsp:nvSpPr>
        <dsp:cNvPr id="0" name=""/>
        <dsp:cNvSpPr/>
      </dsp:nvSpPr>
      <dsp:spPr>
        <a:xfrm>
          <a:off x="2135"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4FF18-F4B9-B647-8E00-D281B8102FDD}">
      <dsp:nvSpPr>
        <dsp:cNvPr id="0" name=""/>
        <dsp:cNvSpPr/>
      </dsp:nvSpPr>
      <dsp:spPr>
        <a:xfrm>
          <a:off x="171572"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Dataset includes features such as age, education, work class, and hours worked per week.</a:t>
          </a:r>
        </a:p>
      </dsp:txBody>
      <dsp:txXfrm>
        <a:off x="199933" y="290984"/>
        <a:ext cx="1468209" cy="911609"/>
      </dsp:txXfrm>
    </dsp:sp>
    <dsp:sp modelId="{DF2A0E3E-E46F-764B-BCF3-33D050B1936C}">
      <dsp:nvSpPr>
        <dsp:cNvPr id="0" name=""/>
        <dsp:cNvSpPr/>
      </dsp:nvSpPr>
      <dsp:spPr>
        <a:xfrm>
          <a:off x="1865940"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359AC7-9166-964F-AD14-AEE86FF77589}">
      <dsp:nvSpPr>
        <dsp:cNvPr id="0" name=""/>
        <dsp:cNvSpPr/>
      </dsp:nvSpPr>
      <dsp:spPr>
        <a:xfrm>
          <a:off x="2035377"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Missing values/Data Cleaning were handled in key columns like work class, Education Level and occupation.</a:t>
          </a:r>
        </a:p>
      </dsp:txBody>
      <dsp:txXfrm>
        <a:off x="2063738" y="290984"/>
        <a:ext cx="1468209" cy="911609"/>
      </dsp:txXfrm>
    </dsp:sp>
    <dsp:sp modelId="{B6627B26-930A-9F47-B747-EC5F5D47CDC3}">
      <dsp:nvSpPr>
        <dsp:cNvPr id="0" name=""/>
        <dsp:cNvSpPr/>
      </dsp:nvSpPr>
      <dsp:spPr>
        <a:xfrm>
          <a:off x="3729745"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AC344-C626-6B45-BC5A-F941F2EE6B65}">
      <dsp:nvSpPr>
        <dsp:cNvPr id="0" name=""/>
        <dsp:cNvSpPr/>
      </dsp:nvSpPr>
      <dsp:spPr>
        <a:xfrm>
          <a:off x="3899182"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Outliers in numerical features such as capital gain and hours worked were identified using Histogram/IQR.</a:t>
          </a:r>
        </a:p>
      </dsp:txBody>
      <dsp:txXfrm>
        <a:off x="3927543" y="290984"/>
        <a:ext cx="1468209" cy="911609"/>
      </dsp:txXfrm>
    </dsp:sp>
    <dsp:sp modelId="{31B05F49-A73F-A248-A104-AB25CEC60516}">
      <dsp:nvSpPr>
        <dsp:cNvPr id="0" name=""/>
        <dsp:cNvSpPr/>
      </dsp:nvSpPr>
      <dsp:spPr>
        <a:xfrm>
          <a:off x="5593550"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42205F-CA4B-BB44-8D52-5EFCEB43FD22}">
      <dsp:nvSpPr>
        <dsp:cNvPr id="0" name=""/>
        <dsp:cNvSpPr/>
      </dsp:nvSpPr>
      <dsp:spPr>
        <a:xfrm>
          <a:off x="5762987"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Inconsistent and Duplicate data entries were removed to ensure data quality is maintained</a:t>
          </a:r>
        </a:p>
      </dsp:txBody>
      <dsp:txXfrm>
        <a:off x="5791348" y="290984"/>
        <a:ext cx="1468209" cy="9116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D3DDE-E67B-9B4A-A763-B572FC3CD654}" type="datetimeFigureOut">
              <a:rPr lang="en-US" smtClean="0"/>
              <a:t>12/7/24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76983-D528-3F4C-A4B8-21596B959190}" type="slidenum">
              <a:rPr lang="en-US" smtClean="0"/>
              <a:t>‹#›</a:t>
            </a:fld>
            <a:endParaRPr lang="en-US"/>
          </a:p>
        </p:txBody>
      </p:sp>
    </p:spTree>
    <p:extLst>
      <p:ext uri="{BB962C8B-B14F-4D97-AF65-F5344CB8AC3E}">
        <p14:creationId xmlns:p14="http://schemas.microsoft.com/office/powerpoint/2010/main" val="65621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76983-D528-3F4C-A4B8-21596B959190}" type="slidenum">
              <a:rPr lang="en-US" smtClean="0"/>
              <a:t>8</a:t>
            </a:fld>
            <a:endParaRPr lang="en-US"/>
          </a:p>
        </p:txBody>
      </p:sp>
    </p:spTree>
    <p:extLst>
      <p:ext uri="{BB962C8B-B14F-4D97-AF65-F5344CB8AC3E}">
        <p14:creationId xmlns:p14="http://schemas.microsoft.com/office/powerpoint/2010/main" val="82978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73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13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96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975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45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3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01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110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438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008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39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12/7/24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80011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hargavddb/Finance_Final_Project" TargetMode="External"/><Relationship Id="rId2" Type="http://schemas.openxmlformats.org/officeDocument/2006/relationships/hyperlink" Target="https://www.linkedin.com/in/bhargavdevarapalli/"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501/" TargetMode="External"/><Relationship Id="rId1" Type="http://schemas.openxmlformats.org/officeDocument/2006/relationships/slideLayout" Target="../slideLayouts/slideLayout2.xml"/><Relationship Id="rId4" Type="http://schemas.openxmlformats.org/officeDocument/2006/relationships/hyperlink" Target="https://patron-bd.streamlit.ap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DED590-291C-4D46-BBE6-EE5F0C44D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1EC9D6-90B6-4037-BCD1-DF32371E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474" y="486184"/>
            <a:ext cx="2436391" cy="58856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76363" y="858475"/>
            <a:ext cx="1972296" cy="5141050"/>
          </a:xfrm>
        </p:spPr>
        <p:txBody>
          <a:bodyPr vert="horz" lIns="45720" tIns="45720" rIns="45720" bIns="45720" rtlCol="0">
            <a:normAutofit/>
          </a:bodyPr>
          <a:lstStyle/>
          <a:p>
            <a:pPr algn="r"/>
            <a:r>
              <a:rPr lang="en-US" sz="2100" dirty="0">
                <a:solidFill>
                  <a:schemeClr val="bg1"/>
                </a:solidFill>
              </a:rPr>
              <a:t>Bhargav Devarapalli</a:t>
            </a:r>
          </a:p>
          <a:p>
            <a:pPr algn="r"/>
            <a:endParaRPr lang="en-US" sz="2100" dirty="0">
              <a:solidFill>
                <a:schemeClr val="bg1"/>
              </a:solidFill>
            </a:endParaRPr>
          </a:p>
          <a:p>
            <a:pPr algn="r"/>
            <a:r>
              <a:rPr lang="en-US" sz="2100" dirty="0" err="1">
                <a:solidFill>
                  <a:schemeClr val="bg1"/>
                </a:solidFill>
              </a:rPr>
              <a:t>Linkedin</a:t>
            </a:r>
            <a:r>
              <a:rPr lang="en-US" sz="2100" dirty="0">
                <a:solidFill>
                  <a:schemeClr val="bg1"/>
                </a:solidFill>
              </a:rPr>
              <a:t> : </a:t>
            </a:r>
            <a:r>
              <a:rPr lang="en-US" sz="2100" dirty="0">
                <a:solidFill>
                  <a:schemeClr val="bg1"/>
                </a:solidFill>
                <a:hlinkClick r:id="rId2"/>
              </a:rPr>
              <a:t>https://www.linkedin.com/in/bhargavdevarapalli/</a:t>
            </a:r>
            <a:endParaRPr lang="en-US" sz="2100" dirty="0">
              <a:solidFill>
                <a:schemeClr val="bg1"/>
              </a:solidFill>
            </a:endParaRPr>
          </a:p>
          <a:p>
            <a:pPr algn="r"/>
            <a:endParaRPr lang="en-US" sz="2100" dirty="0">
              <a:solidFill>
                <a:schemeClr val="bg1"/>
              </a:solidFill>
            </a:endParaRPr>
          </a:p>
          <a:p>
            <a:pPr algn="r"/>
            <a:r>
              <a:rPr lang="en-US" sz="2100" dirty="0" err="1">
                <a:solidFill>
                  <a:schemeClr val="bg1"/>
                </a:solidFill>
              </a:rPr>
              <a:t>Github</a:t>
            </a:r>
            <a:r>
              <a:rPr lang="en-US" sz="2100" dirty="0">
                <a:solidFill>
                  <a:schemeClr val="bg1"/>
                </a:solidFill>
              </a:rPr>
              <a:t> : </a:t>
            </a:r>
            <a:r>
              <a:rPr lang="en-US" sz="2100" u="sng" dirty="0">
                <a:solidFill>
                  <a:srgbClr val="00B050"/>
                </a:solidFill>
                <a:hlinkClick r:id="rId3">
                  <a:extLst>
                    <a:ext uri="{A12FA001-AC4F-418D-AE19-62706E023703}">
                      <ahyp:hlinkClr xmlns:ahyp="http://schemas.microsoft.com/office/drawing/2018/hyperlinkcolor" val="tx"/>
                    </a:ext>
                  </a:extLst>
                </a:hlinkClick>
              </a:rPr>
              <a:t>https://github.com/bhargavddb/</a:t>
            </a:r>
            <a:r>
              <a:rPr lang="en-US" sz="2100" u="sng" dirty="0" err="1">
                <a:solidFill>
                  <a:srgbClr val="00B050"/>
                </a:solidFill>
              </a:rPr>
              <a:t>Brainstation_Final_Project</a:t>
            </a:r>
            <a:endParaRPr lang="en-US" sz="2100" u="sng" dirty="0">
              <a:solidFill>
                <a:srgbClr val="00B050"/>
              </a:solidFill>
            </a:endParaRPr>
          </a:p>
        </p:txBody>
      </p:sp>
      <p:pic>
        <p:nvPicPr>
          <p:cNvPr id="5" name="Picture 4" descr="A miniature bull and bear percentages on a paper printed with the stock price list">
            <a:extLst>
              <a:ext uri="{FF2B5EF4-FFF2-40B4-BE49-F238E27FC236}">
                <a16:creationId xmlns:a16="http://schemas.microsoft.com/office/drawing/2014/main" id="{93E99CAD-7345-30E6-CD8B-CEAC9BA8D896}"/>
              </a:ext>
            </a:extLst>
          </p:cNvPr>
          <p:cNvPicPr>
            <a:picLocks noChangeAspect="1"/>
          </p:cNvPicPr>
          <p:nvPr/>
        </p:nvPicPr>
        <p:blipFill>
          <a:blip r:embed="rId4">
            <a:duotone>
              <a:schemeClr val="accent1">
                <a:shade val="45000"/>
                <a:satMod val="135000"/>
              </a:schemeClr>
              <a:prstClr val="white"/>
            </a:duotone>
          </a:blip>
          <a:srcRect l="8040" r="17465" b="1"/>
          <a:stretch/>
        </p:blipFill>
        <p:spPr>
          <a:xfrm>
            <a:off x="2923308" y="486184"/>
            <a:ext cx="5846042" cy="5885632"/>
          </a:xfrm>
          <a:prstGeom prst="rect">
            <a:avLst/>
          </a:prstGeom>
        </p:spPr>
      </p:pic>
      <p:sp>
        <p:nvSpPr>
          <p:cNvPr id="29" name="Rectangle 28">
            <a:extLst>
              <a:ext uri="{FF2B5EF4-FFF2-40B4-BE49-F238E27FC236}">
                <a16:creationId xmlns:a16="http://schemas.microsoft.com/office/drawing/2014/main" id="{09DFC1FD-759F-47F1-B791-6DD75BB7F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3308" y="486184"/>
            <a:ext cx="5846042" cy="588563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4719" y="858475"/>
            <a:ext cx="5238344" cy="5141050"/>
          </a:xfrm>
        </p:spPr>
        <p:txBody>
          <a:bodyPr vert="horz" lIns="91440" tIns="45720" rIns="91440" bIns="45720" rtlCol="0">
            <a:normAutofit/>
          </a:bodyPr>
          <a:lstStyle/>
          <a:p>
            <a:pPr algn="l"/>
            <a:r>
              <a:rPr lang="en-US" sz="5200" spc="100" dirty="0">
                <a:solidFill>
                  <a:srgbClr val="FFFFFF"/>
                </a:solidFill>
              </a:rPr>
              <a:t>Financial Product Recommendation APP </a:t>
            </a:r>
            <a:br>
              <a:rPr lang="en-US" sz="5200" spc="100" dirty="0">
                <a:solidFill>
                  <a:srgbClr val="FFFFFF"/>
                </a:solidFill>
              </a:rPr>
            </a:br>
            <a:br>
              <a:rPr lang="en-US" sz="5200" spc="100" dirty="0">
                <a:solidFill>
                  <a:srgbClr val="FFFFFF"/>
                </a:solidFill>
              </a:rPr>
            </a:br>
            <a:r>
              <a:rPr lang="en-US" sz="5200" spc="100" dirty="0">
                <a:solidFill>
                  <a:srgbClr val="FFFFFF"/>
                </a:solidFill>
              </a:rPr>
              <a:t>	   PATRON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3152-2FD1-4D54-C941-76E5FFCD4412}"/>
              </a:ext>
            </a:extLst>
          </p:cNvPr>
          <p:cNvSpPr>
            <a:spLocks noGrp="1"/>
          </p:cNvSpPr>
          <p:nvPr>
            <p:ph type="title"/>
          </p:nvPr>
        </p:nvSpPr>
        <p:spPr>
          <a:xfrm>
            <a:off x="768096" y="4911819"/>
            <a:ext cx="7290054" cy="1499616"/>
          </a:xfrm>
        </p:spPr>
        <p:txBody>
          <a:bodyPr>
            <a:normAutofit/>
          </a:bodyPr>
          <a:lstStyle/>
          <a:p>
            <a:r>
              <a:rPr lang="en-US">
                <a:solidFill>
                  <a:srgbClr val="FFFFFF"/>
                </a:solidFill>
              </a:rPr>
              <a:t>Project Overview</a:t>
            </a:r>
          </a:p>
        </p:txBody>
      </p:sp>
      <p:sp>
        <p:nvSpPr>
          <p:cNvPr id="3" name="Content Placeholder 2">
            <a:extLst>
              <a:ext uri="{FF2B5EF4-FFF2-40B4-BE49-F238E27FC236}">
                <a16:creationId xmlns:a16="http://schemas.microsoft.com/office/drawing/2014/main" id="{9C75D6D4-6394-9165-3DAE-EE20E15AC814}"/>
              </a:ext>
            </a:extLst>
          </p:cNvPr>
          <p:cNvSpPr>
            <a:spLocks noGrp="1"/>
          </p:cNvSpPr>
          <p:nvPr>
            <p:ph idx="1"/>
          </p:nvPr>
        </p:nvSpPr>
        <p:spPr>
          <a:xfrm>
            <a:off x="92149" y="643467"/>
            <a:ext cx="4423144" cy="3606798"/>
          </a:xfrm>
        </p:spPr>
        <p:txBody>
          <a:bodyPr anchor="ctr">
            <a:normAutofit/>
          </a:bodyPr>
          <a:lstStyle/>
          <a:p>
            <a:r>
              <a:rPr lang="en-US" sz="1700" dirty="0"/>
              <a:t>Patron is a </a:t>
            </a:r>
            <a:r>
              <a:rPr lang="en-US" sz="1700" dirty="0" err="1"/>
              <a:t>Streamlit</a:t>
            </a:r>
            <a:r>
              <a:rPr lang="en-US" sz="1700" dirty="0"/>
              <a:t>-based application designed to recommend financial products to users based on their demographic data and predicted income category. This tool uses machine learning models and clustering techniques to provide tailored recommendations.</a:t>
            </a:r>
          </a:p>
        </p:txBody>
      </p:sp>
      <p:cxnSp>
        <p:nvCxnSpPr>
          <p:cNvPr id="27" name="Straight Connector 26">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764255D-7206-16E3-BD1E-AE99CB1E33B9}"/>
              </a:ext>
            </a:extLst>
          </p:cNvPr>
          <p:cNvPicPr>
            <a:picLocks noChangeAspect="1"/>
          </p:cNvPicPr>
          <p:nvPr/>
        </p:nvPicPr>
        <p:blipFill>
          <a:blip r:embed="rId2"/>
          <a:stretch>
            <a:fillRect/>
          </a:stretch>
        </p:blipFill>
        <p:spPr>
          <a:xfrm>
            <a:off x="4805914" y="1523229"/>
            <a:ext cx="3886201" cy="1905771"/>
          </a:xfrm>
          <a:prstGeom prst="rect">
            <a:avLst/>
          </a:prstGeom>
        </p:spPr>
      </p:pic>
    </p:spTree>
    <p:extLst>
      <p:ext uri="{BB962C8B-B14F-4D97-AF65-F5344CB8AC3E}">
        <p14:creationId xmlns:p14="http://schemas.microsoft.com/office/powerpoint/2010/main" val="290253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p>
            <a:r>
              <a:rPr lang="en-US" dirty="0"/>
              <a:t>Data Loading and Cleaning</a:t>
            </a:r>
          </a:p>
        </p:txBody>
      </p:sp>
      <p:graphicFrame>
        <p:nvGraphicFramePr>
          <p:cNvPr id="12" name="Content Placeholder 2">
            <a:extLst>
              <a:ext uri="{FF2B5EF4-FFF2-40B4-BE49-F238E27FC236}">
                <a16:creationId xmlns:a16="http://schemas.microsoft.com/office/drawing/2014/main" id="{EE12F6A7-2C49-904A-42F1-8A2162E0B7F6}"/>
              </a:ext>
            </a:extLst>
          </p:cNvPr>
          <p:cNvGraphicFramePr>
            <a:graphicFrameLocks noGrp="1"/>
          </p:cNvGraphicFramePr>
          <p:nvPr>
            <p:ph idx="1"/>
            <p:extLst>
              <p:ext uri="{D42A27DB-BD31-4B8C-83A1-F6EECF244321}">
                <p14:modId xmlns:p14="http://schemas.microsoft.com/office/powerpoint/2010/main" val="2976861729"/>
              </p:ext>
            </p:extLst>
          </p:nvPr>
        </p:nvGraphicFramePr>
        <p:xfrm>
          <a:off x="767954" y="1913861"/>
          <a:ext cx="7290054" cy="1332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FEC18D0-F4C0-CF45-D81A-EA4C56DD000F}"/>
              </a:ext>
            </a:extLst>
          </p:cNvPr>
          <p:cNvPicPr>
            <a:picLocks noChangeAspect="1"/>
          </p:cNvPicPr>
          <p:nvPr/>
        </p:nvPicPr>
        <p:blipFill>
          <a:blip r:embed="rId7"/>
          <a:stretch>
            <a:fillRect/>
          </a:stretch>
        </p:blipFill>
        <p:spPr>
          <a:xfrm>
            <a:off x="767954" y="3429001"/>
            <a:ext cx="7290054" cy="34287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F33E8FA-62A1-405A-A3BB-8A52F04E4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472" y="387296"/>
            <a:ext cx="5360520" cy="60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6"/>
            <a:ext cx="4519422" cy="1499616"/>
          </a:xfrm>
        </p:spPr>
        <p:txBody>
          <a:bodyPr>
            <a:normAutofit/>
          </a:bodyPr>
          <a:lstStyle/>
          <a:p>
            <a:r>
              <a:rPr lang="en-US" sz="4200">
                <a:solidFill>
                  <a:srgbClr val="FFFFFF"/>
                </a:solidFill>
              </a:rPr>
              <a:t>Exploratory Data Analysis</a:t>
            </a:r>
            <a:endParaRPr lang="en-US" sz="4200" dirty="0">
              <a:solidFill>
                <a:srgbClr val="FFFFFF"/>
              </a:solidFill>
            </a:endParaRPr>
          </a:p>
        </p:txBody>
      </p:sp>
      <p:cxnSp>
        <p:nvCxnSpPr>
          <p:cNvPr id="29" name="Straight Connector 28">
            <a:extLst>
              <a:ext uri="{FF2B5EF4-FFF2-40B4-BE49-F238E27FC236}">
                <a16:creationId xmlns:a16="http://schemas.microsoft.com/office/drawing/2014/main" id="{825504A6-8E9F-4F9F-844E-DD46402BE0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2"/>
          <p:cNvSpPr>
            <a:spLocks noGrp="1"/>
          </p:cNvSpPr>
          <p:nvPr>
            <p:ph idx="1"/>
          </p:nvPr>
        </p:nvSpPr>
        <p:spPr>
          <a:xfrm>
            <a:off x="768096" y="2286000"/>
            <a:ext cx="4519422" cy="3931920"/>
          </a:xfrm>
        </p:spPr>
        <p:txBody>
          <a:bodyPr>
            <a:normAutofit/>
          </a:bodyPr>
          <a:lstStyle/>
          <a:p>
            <a:pPr marL="173736" lvl="1" indent="0">
              <a:buNone/>
            </a:pPr>
            <a:r>
              <a:rPr lang="en-US" sz="1200" dirty="0">
                <a:solidFill>
                  <a:srgbClr val="FFFFFF"/>
                </a:solidFill>
              </a:rPr>
              <a:t>1) Most People work for Private Sector. Self Employed People has &gt;50% change of having Higher Income </a:t>
            </a:r>
          </a:p>
          <a:p>
            <a:pPr marL="173736" lvl="1" indent="0">
              <a:buNone/>
            </a:pPr>
            <a:r>
              <a:rPr lang="en-US" sz="1200" dirty="0">
                <a:solidFill>
                  <a:srgbClr val="FFFFFF"/>
                </a:solidFill>
              </a:rPr>
              <a:t>2) </a:t>
            </a:r>
            <a:r>
              <a:rPr lang="en-US" sz="1200" dirty="0" err="1">
                <a:solidFill>
                  <a:srgbClr val="FFFFFF"/>
                </a:solidFill>
              </a:rPr>
              <a:t>Captial</a:t>
            </a:r>
            <a:r>
              <a:rPr lang="en-US" sz="1200" dirty="0">
                <a:solidFill>
                  <a:srgbClr val="FFFFFF"/>
                </a:solidFill>
              </a:rPr>
              <a:t> Gain column has outliers and if the Gain is &gt;5k there is a 80 % of Higer Income(&gt; 50K) </a:t>
            </a:r>
          </a:p>
          <a:p>
            <a:pPr marL="173736" lvl="1" indent="0">
              <a:buNone/>
            </a:pPr>
            <a:r>
              <a:rPr lang="en-US" sz="1200" dirty="0">
                <a:solidFill>
                  <a:srgbClr val="FFFFFF"/>
                </a:solidFill>
              </a:rPr>
              <a:t>3) Males tend to earn more than Women in terms of Higher Income </a:t>
            </a:r>
          </a:p>
          <a:p>
            <a:pPr marL="173736" lvl="1" indent="0">
              <a:buNone/>
            </a:pPr>
            <a:r>
              <a:rPr lang="en-US" sz="1200" dirty="0">
                <a:solidFill>
                  <a:srgbClr val="FFFFFF"/>
                </a:solidFill>
              </a:rPr>
              <a:t>4) Married People have better chance of having Higher Income </a:t>
            </a:r>
          </a:p>
          <a:p>
            <a:pPr marL="173736" lvl="1" indent="0">
              <a:buNone/>
            </a:pPr>
            <a:r>
              <a:rPr lang="en-US" sz="1200" dirty="0">
                <a:solidFill>
                  <a:srgbClr val="FFFFFF"/>
                </a:solidFill>
              </a:rPr>
              <a:t>5) Occupations like (Executives and Professionals) will have higher chance of earning &gt;50 K </a:t>
            </a:r>
          </a:p>
          <a:p>
            <a:pPr marL="173736" lvl="1" indent="0">
              <a:buNone/>
            </a:pPr>
            <a:r>
              <a:rPr lang="en-US" sz="1200" dirty="0">
                <a:solidFill>
                  <a:srgbClr val="FFFFFF"/>
                </a:solidFill>
              </a:rPr>
              <a:t>6) People with Higer </a:t>
            </a:r>
            <a:r>
              <a:rPr lang="en-US" sz="1200" dirty="0" err="1">
                <a:solidFill>
                  <a:srgbClr val="FFFFFF"/>
                </a:solidFill>
              </a:rPr>
              <a:t>degress</a:t>
            </a:r>
            <a:r>
              <a:rPr lang="en-US" sz="1200" dirty="0">
                <a:solidFill>
                  <a:srgbClr val="FFFFFF"/>
                </a:solidFill>
              </a:rPr>
              <a:t>( Bachelors and Above) will have higher chance of earning &gt;50 K</a:t>
            </a:r>
          </a:p>
          <a:p>
            <a:pPr marL="173736" lvl="1" indent="0">
              <a:buNone/>
            </a:pPr>
            <a:r>
              <a:rPr lang="en-US" sz="1200" dirty="0">
                <a:solidFill>
                  <a:srgbClr val="FFFFFF"/>
                </a:solidFill>
              </a:rPr>
              <a:t>7) Looks like there is no significant Correlation between All the Numerical Columns and therefore we will have to keep all the three Columns - Age, Educational-</a:t>
            </a:r>
            <a:r>
              <a:rPr lang="en-US" sz="1200" dirty="0" err="1">
                <a:solidFill>
                  <a:srgbClr val="FFFFFF"/>
                </a:solidFill>
              </a:rPr>
              <a:t>Number,Hours</a:t>
            </a:r>
            <a:r>
              <a:rPr lang="en-US" sz="1200" dirty="0">
                <a:solidFill>
                  <a:srgbClr val="FFFFFF"/>
                </a:solidFill>
              </a:rPr>
              <a:t>-per-Week </a:t>
            </a:r>
          </a:p>
          <a:p>
            <a:pPr marL="173736" lvl="1" indent="0">
              <a:buNone/>
            </a:pPr>
            <a:r>
              <a:rPr lang="en-US" sz="1200" dirty="0">
                <a:solidFill>
                  <a:srgbClr val="FFFFFF"/>
                </a:solidFill>
              </a:rPr>
              <a:t>8) Tested the above mentioned point through Logistic Regression model and found same three columns to be effective </a:t>
            </a:r>
          </a:p>
          <a:p>
            <a:pPr marL="173736" lvl="1" indent="0">
              <a:buNone/>
            </a:pPr>
            <a:r>
              <a:rPr lang="en-US" sz="1200" dirty="0">
                <a:solidFill>
                  <a:srgbClr val="FFFFFF"/>
                </a:solidFill>
              </a:rPr>
              <a:t>9) Hours Worked has a significant impact on the Income </a:t>
            </a:r>
          </a:p>
          <a:p>
            <a:pPr marL="173736" lvl="1" indent="0">
              <a:buNone/>
            </a:pPr>
            <a:r>
              <a:rPr lang="en-US" sz="1200" dirty="0">
                <a:solidFill>
                  <a:srgbClr val="FFFFFF"/>
                </a:solidFill>
              </a:rPr>
              <a:t>10) Men tend to get </a:t>
            </a:r>
            <a:r>
              <a:rPr lang="en-US" sz="1200" dirty="0" err="1">
                <a:solidFill>
                  <a:srgbClr val="FFFFFF"/>
                </a:solidFill>
              </a:rPr>
              <a:t>paided</a:t>
            </a:r>
            <a:r>
              <a:rPr lang="en-US" sz="1200" dirty="0">
                <a:solidFill>
                  <a:srgbClr val="FFFFFF"/>
                </a:solidFill>
              </a:rPr>
              <a:t> higher compared to Women</a:t>
            </a:r>
          </a:p>
        </p:txBody>
      </p:sp>
      <p:pic>
        <p:nvPicPr>
          <p:cNvPr id="4" name="Picture 3">
            <a:extLst>
              <a:ext uri="{FF2B5EF4-FFF2-40B4-BE49-F238E27FC236}">
                <a16:creationId xmlns:a16="http://schemas.microsoft.com/office/drawing/2014/main" id="{03F65DA3-2AE7-D041-423B-E423EFC4AF53}"/>
              </a:ext>
            </a:extLst>
          </p:cNvPr>
          <p:cNvPicPr>
            <a:picLocks noChangeAspect="1"/>
          </p:cNvPicPr>
          <p:nvPr/>
        </p:nvPicPr>
        <p:blipFill>
          <a:blip r:embed="rId2"/>
          <a:srcRect l="45465" r="17303" b="1"/>
          <a:stretch/>
        </p:blipFill>
        <p:spPr>
          <a:xfrm>
            <a:off x="5761416" y="387296"/>
            <a:ext cx="1777751" cy="3592995"/>
          </a:xfrm>
          <a:prstGeom prst="rect">
            <a:avLst/>
          </a:prstGeom>
        </p:spPr>
      </p:pic>
      <p:pic>
        <p:nvPicPr>
          <p:cNvPr id="6" name="Picture 5">
            <a:extLst>
              <a:ext uri="{FF2B5EF4-FFF2-40B4-BE49-F238E27FC236}">
                <a16:creationId xmlns:a16="http://schemas.microsoft.com/office/drawing/2014/main" id="{A189ADC7-45A7-9733-9B93-C85CD44D05D3}"/>
              </a:ext>
            </a:extLst>
          </p:cNvPr>
          <p:cNvPicPr>
            <a:picLocks noChangeAspect="1"/>
          </p:cNvPicPr>
          <p:nvPr/>
        </p:nvPicPr>
        <p:blipFill>
          <a:blip r:embed="rId3"/>
          <a:srcRect l="29635" r="51802" b="3"/>
          <a:stretch/>
        </p:blipFill>
        <p:spPr>
          <a:xfrm>
            <a:off x="7662088" y="387296"/>
            <a:ext cx="1191440" cy="2182189"/>
          </a:xfrm>
          <a:prstGeom prst="rect">
            <a:avLst/>
          </a:prstGeom>
        </p:spPr>
      </p:pic>
      <p:sp>
        <p:nvSpPr>
          <p:cNvPr id="31" name="Rectangle 30">
            <a:extLst>
              <a:ext uri="{FF2B5EF4-FFF2-40B4-BE49-F238E27FC236}">
                <a16:creationId xmlns:a16="http://schemas.microsoft.com/office/drawing/2014/main" id="{4A3743DC-6C3E-41B8-B622-8AB3613C7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2090" y="2730351"/>
            <a:ext cx="1191438" cy="1249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E1983F-7D8D-5349-D123-C6F95ACA9108}"/>
              </a:ext>
            </a:extLst>
          </p:cNvPr>
          <p:cNvPicPr>
            <a:picLocks noChangeAspect="1"/>
          </p:cNvPicPr>
          <p:nvPr/>
        </p:nvPicPr>
        <p:blipFill>
          <a:blip r:embed="rId4"/>
          <a:srcRect l="7339" r="8709" b="3"/>
          <a:stretch/>
        </p:blipFill>
        <p:spPr>
          <a:xfrm>
            <a:off x="5761416" y="4141157"/>
            <a:ext cx="3092112" cy="2329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2529" y="640080"/>
            <a:ext cx="2572391" cy="5613236"/>
          </a:xfrm>
        </p:spPr>
        <p:txBody>
          <a:bodyPr anchor="ctr">
            <a:normAutofit/>
          </a:bodyPr>
          <a:lstStyle/>
          <a:p>
            <a:r>
              <a:rPr lang="en-US" sz="3700">
                <a:solidFill>
                  <a:srgbClr val="FFFFFF"/>
                </a:solidFill>
              </a:rPr>
              <a:t>Feature Engineering and Preprocessing</a:t>
            </a:r>
          </a:p>
        </p:txBody>
      </p:sp>
      <p:sp>
        <p:nvSpPr>
          <p:cNvPr id="3" name="Content Placeholder 2"/>
          <p:cNvSpPr>
            <a:spLocks noGrp="1"/>
          </p:cNvSpPr>
          <p:nvPr>
            <p:ph idx="1"/>
          </p:nvPr>
        </p:nvSpPr>
        <p:spPr>
          <a:xfrm>
            <a:off x="3524863" y="640080"/>
            <a:ext cx="5379104" cy="3745107"/>
          </a:xfrm>
        </p:spPr>
        <p:txBody>
          <a:bodyPr>
            <a:normAutofit/>
          </a:bodyPr>
          <a:lstStyle/>
          <a:p>
            <a:r>
              <a:rPr lang="en-US"/>
              <a:t>• One-hot encoding was applied to categorical variables (e.g., work class, education).</a:t>
            </a:r>
          </a:p>
          <a:p>
            <a:r>
              <a:rPr lang="en-US"/>
              <a:t>• Numerical features were scaled for normalization.</a:t>
            </a:r>
          </a:p>
          <a:p>
            <a:r>
              <a:rPr lang="en-US"/>
              <a:t>• Data was split into training and testing sets to ensure model generalization.</a:t>
            </a:r>
            <a:endParaRPr lang="en-US" dirty="0"/>
          </a:p>
        </p:txBody>
      </p:sp>
      <p:pic>
        <p:nvPicPr>
          <p:cNvPr id="4" name="Picture 3">
            <a:extLst>
              <a:ext uri="{FF2B5EF4-FFF2-40B4-BE49-F238E27FC236}">
                <a16:creationId xmlns:a16="http://schemas.microsoft.com/office/drawing/2014/main" id="{3D3506D5-6FC4-50B1-6B26-8C6957E8BED2}"/>
              </a:ext>
            </a:extLst>
          </p:cNvPr>
          <p:cNvPicPr>
            <a:picLocks noChangeAspect="1"/>
          </p:cNvPicPr>
          <p:nvPr/>
        </p:nvPicPr>
        <p:blipFill>
          <a:blip r:embed="rId2"/>
          <a:stretch>
            <a:fillRect/>
          </a:stretch>
        </p:blipFill>
        <p:spPr>
          <a:xfrm>
            <a:off x="3284832" y="3429000"/>
            <a:ext cx="5278255" cy="28100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8C036-C2D0-09C4-D1B9-5F59C951F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DB36B-E56B-8ECC-4BA9-1EAED72C7576}"/>
              </a:ext>
            </a:extLst>
          </p:cNvPr>
          <p:cNvSpPr>
            <a:spLocks noGrp="1"/>
          </p:cNvSpPr>
          <p:nvPr>
            <p:ph type="title"/>
          </p:nvPr>
        </p:nvSpPr>
        <p:spPr/>
        <p:txBody>
          <a:bodyPr/>
          <a:lstStyle/>
          <a:p>
            <a:r>
              <a:rPr lang="en-US"/>
              <a:t>Model Building and Testing</a:t>
            </a:r>
            <a:endParaRPr lang="en-US" dirty="0"/>
          </a:p>
        </p:txBody>
      </p:sp>
      <p:sp>
        <p:nvSpPr>
          <p:cNvPr id="3" name="Content Placeholder 2">
            <a:extLst>
              <a:ext uri="{FF2B5EF4-FFF2-40B4-BE49-F238E27FC236}">
                <a16:creationId xmlns:a16="http://schemas.microsoft.com/office/drawing/2014/main" id="{53B99564-ECEE-C876-AA36-36789E2C78DD}"/>
              </a:ext>
            </a:extLst>
          </p:cNvPr>
          <p:cNvSpPr>
            <a:spLocks noGrp="1"/>
          </p:cNvSpPr>
          <p:nvPr>
            <p:ph idx="1"/>
          </p:nvPr>
        </p:nvSpPr>
        <p:spPr>
          <a:xfrm>
            <a:off x="768096" y="1862984"/>
            <a:ext cx="7290055" cy="1499616"/>
          </a:xfrm>
        </p:spPr>
        <p:txBody>
          <a:bodyPr>
            <a:normAutofit fontScale="92500"/>
          </a:bodyPr>
          <a:lstStyle/>
          <a:p>
            <a:r>
              <a:rPr lang="en-US"/>
              <a:t>• Models tested: K-Nearest Neighbors, Logistic Regression, Decision Trees.</a:t>
            </a:r>
          </a:p>
          <a:p>
            <a:r>
              <a:rPr lang="en-US"/>
              <a:t>• Performance evaluated using accuracy, confusion metrics.</a:t>
            </a:r>
          </a:p>
          <a:p>
            <a:r>
              <a:rPr lang="en-US"/>
              <a:t>• Logistic Regression and Decision Trees achieved an accuracy of ~83%</a:t>
            </a:r>
            <a:endParaRPr lang="en-US" dirty="0"/>
          </a:p>
        </p:txBody>
      </p:sp>
      <p:pic>
        <p:nvPicPr>
          <p:cNvPr id="4" name="Picture 3">
            <a:extLst>
              <a:ext uri="{FF2B5EF4-FFF2-40B4-BE49-F238E27FC236}">
                <a16:creationId xmlns:a16="http://schemas.microsoft.com/office/drawing/2014/main" id="{FA529FDD-BB2A-0BF4-A383-9E3B8FF73E17}"/>
              </a:ext>
            </a:extLst>
          </p:cNvPr>
          <p:cNvPicPr>
            <a:picLocks noChangeAspect="1"/>
          </p:cNvPicPr>
          <p:nvPr/>
        </p:nvPicPr>
        <p:blipFill>
          <a:blip r:embed="rId2"/>
          <a:stretch>
            <a:fillRect/>
          </a:stretch>
        </p:blipFill>
        <p:spPr>
          <a:xfrm>
            <a:off x="285749" y="3204845"/>
            <a:ext cx="4576807" cy="1896994"/>
          </a:xfrm>
          <a:prstGeom prst="rect">
            <a:avLst/>
          </a:prstGeom>
        </p:spPr>
      </p:pic>
      <p:pic>
        <p:nvPicPr>
          <p:cNvPr id="7" name="Picture 6">
            <a:extLst>
              <a:ext uri="{FF2B5EF4-FFF2-40B4-BE49-F238E27FC236}">
                <a16:creationId xmlns:a16="http://schemas.microsoft.com/office/drawing/2014/main" id="{E077345F-7784-A82D-E28E-D5709DA39E17}"/>
              </a:ext>
            </a:extLst>
          </p:cNvPr>
          <p:cNvPicPr>
            <a:picLocks noChangeAspect="1"/>
          </p:cNvPicPr>
          <p:nvPr/>
        </p:nvPicPr>
        <p:blipFill>
          <a:blip r:embed="rId3"/>
          <a:stretch>
            <a:fillRect/>
          </a:stretch>
        </p:blipFill>
        <p:spPr>
          <a:xfrm>
            <a:off x="0" y="4872159"/>
            <a:ext cx="5443671" cy="1896994"/>
          </a:xfrm>
          <a:prstGeom prst="rect">
            <a:avLst/>
          </a:prstGeom>
        </p:spPr>
      </p:pic>
      <p:pic>
        <p:nvPicPr>
          <p:cNvPr id="6" name="Picture 5">
            <a:extLst>
              <a:ext uri="{FF2B5EF4-FFF2-40B4-BE49-F238E27FC236}">
                <a16:creationId xmlns:a16="http://schemas.microsoft.com/office/drawing/2014/main" id="{1FA2BE00-19C8-BF77-898F-5E048C92BBB3}"/>
              </a:ext>
            </a:extLst>
          </p:cNvPr>
          <p:cNvPicPr>
            <a:picLocks noChangeAspect="1"/>
          </p:cNvPicPr>
          <p:nvPr/>
        </p:nvPicPr>
        <p:blipFill>
          <a:blip r:embed="rId4"/>
          <a:stretch>
            <a:fillRect/>
          </a:stretch>
        </p:blipFill>
        <p:spPr>
          <a:xfrm>
            <a:off x="5344902" y="3362600"/>
            <a:ext cx="3636728" cy="3157841"/>
          </a:xfrm>
          <a:prstGeom prst="rect">
            <a:avLst/>
          </a:prstGeom>
        </p:spPr>
      </p:pic>
    </p:spTree>
    <p:extLst>
      <p:ext uri="{BB962C8B-B14F-4D97-AF65-F5344CB8AC3E}">
        <p14:creationId xmlns:p14="http://schemas.microsoft.com/office/powerpoint/2010/main" val="231844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C5063A-1198-7EB0-13BC-3145D04B8D8D}"/>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C8746-A328-3C71-D4EF-887B6061F78B}"/>
              </a:ext>
            </a:extLst>
          </p:cNvPr>
          <p:cNvSpPr>
            <a:spLocks noGrp="1"/>
          </p:cNvSpPr>
          <p:nvPr>
            <p:ph type="title"/>
          </p:nvPr>
        </p:nvSpPr>
        <p:spPr>
          <a:xfrm>
            <a:off x="701212" y="570417"/>
            <a:ext cx="2543925" cy="5249334"/>
          </a:xfrm>
        </p:spPr>
        <p:txBody>
          <a:bodyPr>
            <a:normAutofit/>
          </a:bodyPr>
          <a:lstStyle/>
          <a:p>
            <a:pPr algn="r"/>
            <a:r>
              <a:rPr lang="en-US" dirty="0">
                <a:solidFill>
                  <a:srgbClr val="FFFFFF"/>
                </a:solidFill>
              </a:rPr>
              <a:t>Demo</a:t>
            </a:r>
          </a:p>
        </p:txBody>
      </p:sp>
      <p:pic>
        <p:nvPicPr>
          <p:cNvPr id="5" name="Content Placeholder 4">
            <a:hlinkClick r:id="rId2"/>
            <a:extLst>
              <a:ext uri="{FF2B5EF4-FFF2-40B4-BE49-F238E27FC236}">
                <a16:creationId xmlns:a16="http://schemas.microsoft.com/office/drawing/2014/main" id="{0AAE012F-BC14-FBBC-53F2-A8B339CE9F1E}"/>
              </a:ext>
            </a:extLst>
          </p:cNvPr>
          <p:cNvPicPr>
            <a:picLocks noGrp="1" noChangeAspect="1"/>
          </p:cNvPicPr>
          <p:nvPr>
            <p:ph idx="1"/>
          </p:nvPr>
        </p:nvPicPr>
        <p:blipFill>
          <a:blip r:embed="rId3"/>
          <a:stretch>
            <a:fillRect/>
          </a:stretch>
        </p:blipFill>
        <p:spPr>
          <a:xfrm>
            <a:off x="3713163" y="1913861"/>
            <a:ext cx="4729162" cy="2509284"/>
          </a:xfrm>
          <a:prstGeom prst="rect">
            <a:avLst/>
          </a:prstGeom>
        </p:spPr>
      </p:pic>
      <p:sp>
        <p:nvSpPr>
          <p:cNvPr id="11" name="TextBox 10">
            <a:extLst>
              <a:ext uri="{FF2B5EF4-FFF2-40B4-BE49-F238E27FC236}">
                <a16:creationId xmlns:a16="http://schemas.microsoft.com/office/drawing/2014/main" id="{D415C299-2EE7-19F7-E8AF-7192AFC49BE6}"/>
              </a:ext>
            </a:extLst>
          </p:cNvPr>
          <p:cNvSpPr txBox="1"/>
          <p:nvPr/>
        </p:nvSpPr>
        <p:spPr>
          <a:xfrm>
            <a:off x="3946349" y="5271240"/>
            <a:ext cx="4572000" cy="369332"/>
          </a:xfrm>
          <a:prstGeom prst="rect">
            <a:avLst/>
          </a:prstGeom>
          <a:noFill/>
        </p:spPr>
        <p:txBody>
          <a:bodyPr wrap="square">
            <a:spAutoFit/>
          </a:bodyPr>
          <a:lstStyle/>
          <a:p>
            <a:r>
              <a:rPr lang="en-US" dirty="0"/>
              <a:t>Link :- </a:t>
            </a:r>
            <a:r>
              <a:rPr lang="en-US" dirty="0">
                <a:hlinkClick r:id="rId4"/>
              </a:rPr>
              <a:t>https://patron-</a:t>
            </a:r>
            <a:r>
              <a:rPr lang="en-US" dirty="0" err="1">
                <a:hlinkClick r:id="rId4"/>
              </a:rPr>
              <a:t>bd.streamlit.app</a:t>
            </a:r>
            <a:r>
              <a:rPr lang="en-US" dirty="0">
                <a:hlinkClick r:id="rId4"/>
              </a:rPr>
              <a:t>/</a:t>
            </a:r>
            <a:endParaRPr lang="en-US" dirty="0"/>
          </a:p>
        </p:txBody>
      </p:sp>
    </p:spTree>
    <p:extLst>
      <p:ext uri="{BB962C8B-B14F-4D97-AF65-F5344CB8AC3E}">
        <p14:creationId xmlns:p14="http://schemas.microsoft.com/office/powerpoint/2010/main" val="187378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591" y="804333"/>
            <a:ext cx="2543925" cy="5249334"/>
          </a:xfrm>
        </p:spPr>
        <p:txBody>
          <a:bodyPr>
            <a:normAutofit/>
          </a:bodyPr>
          <a:lstStyle/>
          <a:p>
            <a:pPr algn="r"/>
            <a:r>
              <a:rPr lang="en-US" sz="4100">
                <a:solidFill>
                  <a:srgbClr val="FFFFFF"/>
                </a:solidFill>
              </a:rPr>
              <a:t>Conclusions and Future Work</a:t>
            </a:r>
          </a:p>
        </p:txBody>
      </p:sp>
      <p:sp>
        <p:nvSpPr>
          <p:cNvPr id="3" name="Content Placeholder 2"/>
          <p:cNvSpPr>
            <a:spLocks noGrp="1"/>
          </p:cNvSpPr>
          <p:nvPr>
            <p:ph idx="1"/>
          </p:nvPr>
        </p:nvSpPr>
        <p:spPr>
          <a:xfrm>
            <a:off x="3713286" y="804333"/>
            <a:ext cx="4729502" cy="5249334"/>
          </a:xfrm>
        </p:spPr>
        <p:txBody>
          <a:bodyPr anchor="ctr">
            <a:normAutofit/>
          </a:bodyPr>
          <a:lstStyle/>
          <a:p>
            <a:r>
              <a:rPr lang="en-US" sz="1800" dirty="0"/>
              <a:t>• Migrate to Django/ Flask framework for Performance and scalability</a:t>
            </a:r>
          </a:p>
          <a:p>
            <a:r>
              <a:rPr lang="en-US" sz="1800" dirty="0"/>
              <a:t>• Aim to refine product recommendations based on improved income prediction models by using Deel Learning Model</a:t>
            </a:r>
            <a:endParaRPr lang="en-US" sz="1800" dirty="0">
              <a:effectLst/>
            </a:endParaRPr>
          </a:p>
          <a:p>
            <a:pPr marL="0" indent="0">
              <a:buNone/>
            </a:pPr>
            <a:r>
              <a:rPr lang="en-US" sz="1800" dirty="0"/>
              <a:t> • </a:t>
            </a:r>
            <a:r>
              <a:rPr lang="en-US" sz="1800" dirty="0">
                <a:effectLst/>
              </a:rPr>
              <a:t>Allow users to upload custom datasets </a:t>
            </a:r>
          </a:p>
          <a:p>
            <a:pPr marL="0" indent="0">
              <a:buNone/>
            </a:pPr>
            <a:r>
              <a:rPr lang="en-US" sz="1800" dirty="0"/>
              <a:t> • </a:t>
            </a:r>
            <a:r>
              <a:rPr lang="en-US" sz="1800" dirty="0">
                <a:effectLst/>
              </a:rPr>
              <a:t>Enable live updates for input changes(API based for Service Model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700</TotalTime>
  <Words>488</Words>
  <Application>Microsoft Macintosh PowerPoint</Application>
  <PresentationFormat>On-screen Show (4:3)</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Tw Cen MT</vt:lpstr>
      <vt:lpstr>Tw Cen MT Condensed</vt:lpstr>
      <vt:lpstr>Wingdings 3</vt:lpstr>
      <vt:lpstr>Integral</vt:lpstr>
      <vt:lpstr>Financial Product Recommendation APP       PATRON</vt:lpstr>
      <vt:lpstr>Project Overview</vt:lpstr>
      <vt:lpstr>Data Loading and Cleaning</vt:lpstr>
      <vt:lpstr>Exploratory Data Analysis</vt:lpstr>
      <vt:lpstr>Feature Engineering and Preprocessing</vt:lpstr>
      <vt:lpstr>Model Building and Testing</vt:lpstr>
      <vt:lpstr>Demo</vt:lpstr>
      <vt:lpstr>Conclusions and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BHARGAV DEVARAPALLI</cp:lastModifiedBy>
  <cp:revision>24</cp:revision>
  <dcterms:created xsi:type="dcterms:W3CDTF">2013-01-27T09:14:16Z</dcterms:created>
  <dcterms:modified xsi:type="dcterms:W3CDTF">2024-12-08T04:26:16Z</dcterms:modified>
  <cp:category/>
</cp:coreProperties>
</file>