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767" r:id="rId2"/>
    <p:sldId id="766" r:id="rId3"/>
    <p:sldId id="768" r:id="rId4"/>
    <p:sldId id="769" r:id="rId5"/>
    <p:sldId id="770" r:id="rId6"/>
    <p:sldId id="771" r:id="rId7"/>
    <p:sldId id="772" r:id="rId8"/>
    <p:sldId id="773" r:id="rId9"/>
    <p:sldId id="774" r:id="rId10"/>
    <p:sldId id="775" r:id="rId11"/>
    <p:sldId id="776" r:id="rId12"/>
    <p:sldId id="777" r:id="rId13"/>
    <p:sldId id="778" r:id="rId14"/>
    <p:sldId id="781" r:id="rId15"/>
    <p:sldId id="782" r:id="rId16"/>
    <p:sldId id="7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3357-36E4-4C34-8EEC-6107A9A146D8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2603-83F8-43E7-8717-C77B4D922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62603-83F8-43E7-8717-C77B4D9220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9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62603-83F8-43E7-8717-C77B4D9220C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3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2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7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16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6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5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B3F1F5-019E-4014-A1E6-B898E220C1E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247227-09E3-439B-9C58-B2AB2582740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4800" b="1" u="sng" spc="200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FUNCTIONS</a:t>
            </a:r>
            <a:endParaRPr lang="en-US" altLang="en-IN" sz="4800" b="1" u="sng" spc="200"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POSITIONAL ARGUMENTS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2357" y="3393730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(a, b):</a:t>
            </a:r>
          </a:p>
          <a:p>
            <a:r>
              <a:rPr lang="en-US" sz="1300" dirty="0"/>
              <a:t>    c = a ** b</a:t>
            </a:r>
          </a:p>
          <a:p>
            <a:r>
              <a:rPr lang="en-US" sz="1300" dirty="0"/>
              <a:t>    print(c)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(2,3)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(3,2)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6019772" y="2892635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475927" y="2871474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6355737" y="3152034"/>
            <a:ext cx="979688" cy="20165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6337309" y="5317561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413456" y="2422620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75927" y="2405587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581311" y="280280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431897" y="5423157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6096000" y="593753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472484" y="343866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451156" y="4135422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451156" y="47957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9040691" y="331245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9058964" y="403487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9058964" y="481100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715" y="3088467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70" y="3820430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8643" y="45286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513285" y="1948652"/>
            <a:ext cx="509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Positional arguments are arguments that are pass to function in proper positional order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44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KEYWORD ARGUMENTS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52357" y="3393730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message(a, b):</a:t>
            </a:r>
          </a:p>
          <a:p>
            <a:r>
              <a:rPr lang="en-US" sz="1300" dirty="0"/>
              <a:t>   c = a + b    </a:t>
            </a:r>
          </a:p>
          <a:p>
            <a:r>
              <a:rPr lang="en-US" sz="1300" dirty="0"/>
              <a:t>   print(c)</a:t>
            </a:r>
          </a:p>
          <a:p>
            <a:endParaRPr lang="en-US" sz="1300" dirty="0"/>
          </a:p>
          <a:p>
            <a:r>
              <a:rPr lang="en-US" sz="1300" dirty="0"/>
              <a:t>message(a=5, b=2)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6038878" y="2837371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475927" y="2871474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6355737" y="3152034"/>
            <a:ext cx="979688" cy="20165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6337309" y="5317561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423436" y="2423002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75927" y="2405587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581311" y="280280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431897" y="5423157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6096000" y="593753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472484" y="343866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451156" y="4135422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451156" y="47957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9040691" y="331245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9058964" y="403487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9058964" y="481100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715" y="3088467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70" y="3820430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8643" y="45286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513285" y="1948652"/>
            <a:ext cx="5097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keyword argument is an argument value, passed to function preceded by the variable name and equals 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0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 ARGUMENTS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24500" y="3622700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(a, b=0):</a:t>
            </a:r>
          </a:p>
          <a:p>
            <a:r>
              <a:rPr lang="en-US" sz="1300" dirty="0"/>
              <a:t>    c = a ** b</a:t>
            </a:r>
          </a:p>
          <a:p>
            <a:r>
              <a:rPr lang="en-US" sz="1300" dirty="0"/>
              <a:t>    print(c)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(2,3)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(3,2)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6038878" y="2837371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475927" y="2871474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6355737" y="3152034"/>
            <a:ext cx="979688" cy="20165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6337309" y="5317561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423436" y="2423002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75927" y="2405587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581311" y="280280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431897" y="5423157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6096000" y="593753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472484" y="343866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451156" y="4135422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451156" y="47957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9040691" y="331245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9058964" y="403487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9058964" y="4811007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4715" y="3088467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570" y="3820430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8643" y="45286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762000" y="1851589"/>
            <a:ext cx="5097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arguments take the default value during the function call if we do not pass them.</a:t>
            </a:r>
          </a:p>
          <a:p>
            <a:endParaRPr lang="en-US" dirty="0"/>
          </a:p>
          <a:p>
            <a:r>
              <a:rPr lang="en-US" dirty="0"/>
              <a:t>We can assign a default value to an argument in function definition  by using =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2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VARIABLE LENGTH ARGUMENTS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1221825" y="2175889"/>
            <a:ext cx="9161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python, sometimes, there is a situation where we need to pass multiple number of arguments to the function such type of arguments are called “Variable length arguments” or “Arbitrary arguments”</a:t>
            </a:r>
          </a:p>
          <a:p>
            <a:endParaRPr lang="en-IN" dirty="0"/>
          </a:p>
          <a:p>
            <a:r>
              <a:rPr lang="en-IN" dirty="0"/>
              <a:t>We use variable-length arguments if we don’t know the number of arguments needed for the function in advance</a:t>
            </a:r>
          </a:p>
          <a:p>
            <a:endParaRPr lang="en-IN" dirty="0"/>
          </a:p>
          <a:p>
            <a:r>
              <a:rPr lang="en-IN" dirty="0"/>
              <a:t>TYPES OF ARBITRARY ARGUMENTS</a:t>
            </a:r>
          </a:p>
          <a:p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Arbitrary positional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Arbitrary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36218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ARBITRARY POSITIONAL ARGUMENTS (*</a:t>
            </a:r>
            <a:r>
              <a:rPr lang="en-US" altLang="en-US" b="1" dirty="0" err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args</a:t>
            </a:r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74331" y="2972604"/>
            <a:ext cx="2723475" cy="22897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r>
              <a:rPr lang="en-US" sz="1300" dirty="0"/>
              <a:t>def pizza(*toppings):</a:t>
            </a:r>
          </a:p>
          <a:p>
            <a:r>
              <a:rPr lang="en-US" sz="1300" dirty="0"/>
              <a:t>    print(toppings ,” pizza is ready”)</a:t>
            </a:r>
          </a:p>
          <a:p>
            <a:r>
              <a:rPr lang="en-US" sz="1300" dirty="0"/>
              <a:t>pizza(“onion”)</a:t>
            </a:r>
          </a:p>
          <a:p>
            <a:r>
              <a:rPr lang="en-US" sz="1300" dirty="0"/>
              <a:t>pizza(“olive” , ”panner”)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03261" y="2170791"/>
            <a:ext cx="81511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We can declare variable-length argument with *(asterisk) symbol</a:t>
            </a:r>
          </a:p>
          <a:p>
            <a:endParaRPr lang="en-IN" dirty="0"/>
          </a:p>
          <a:p>
            <a:r>
              <a:rPr lang="en-IN" dirty="0"/>
              <a:t>Place an asterisk before a parameter in the function definition to define an arbitrary positional arguments</a:t>
            </a:r>
          </a:p>
          <a:p>
            <a:endParaRPr lang="en-IN" dirty="0"/>
          </a:p>
          <a:p>
            <a:r>
              <a:rPr lang="en-IN" dirty="0"/>
              <a:t>We can pass any number of arguments to the function. Internally all these values  </a:t>
            </a:r>
          </a:p>
          <a:p>
            <a:r>
              <a:rPr lang="en-IN" dirty="0"/>
              <a:t>are represented in the form of tuple</a:t>
            </a:r>
          </a:p>
          <a:p>
            <a:endParaRPr lang="en-IN" dirty="0"/>
          </a:p>
          <a:p>
            <a:r>
              <a:rPr lang="en-IN" dirty="0"/>
              <a:t>Note: Anything which is declared after variable length arguments will be treated as </a:t>
            </a:r>
          </a:p>
          <a:p>
            <a:r>
              <a:rPr lang="en-IN" dirty="0"/>
              <a:t>keyword 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414806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ARBITRARY KEYWORD ARGUMENTS (**</a:t>
            </a:r>
            <a:r>
              <a:rPr lang="en-US" altLang="en-US" b="1" dirty="0" err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args</a:t>
            </a:r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74331" y="2972604"/>
            <a:ext cx="2723475" cy="228973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r>
              <a:rPr lang="en-US" sz="1300" dirty="0"/>
              <a:t>def pizza(*toppings):</a:t>
            </a:r>
          </a:p>
          <a:p>
            <a:r>
              <a:rPr lang="en-US" sz="1300" dirty="0"/>
              <a:t>    print(toppings ,” pizza is ready”)</a:t>
            </a:r>
          </a:p>
          <a:p>
            <a:r>
              <a:rPr lang="en-US" sz="1300" dirty="0"/>
              <a:t>pizza(“onion”)</a:t>
            </a:r>
          </a:p>
          <a:p>
            <a:r>
              <a:rPr lang="en-US" sz="1300" dirty="0"/>
              <a:t>pizza(“olive” , ”panner”)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29386" y="2240460"/>
            <a:ext cx="8151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We can declare variable-length keyword argument with double **(asterisk) symbol</a:t>
            </a:r>
          </a:p>
          <a:p>
            <a:endParaRPr lang="en-IN" dirty="0"/>
          </a:p>
          <a:p>
            <a:r>
              <a:rPr lang="en-IN" dirty="0"/>
              <a:t>Place two asterisk before a parameter in the function definition to define an arbitrary keyword arguments</a:t>
            </a:r>
          </a:p>
          <a:p>
            <a:endParaRPr lang="en-IN" dirty="0"/>
          </a:p>
          <a:p>
            <a:r>
              <a:rPr lang="en-IN" dirty="0"/>
              <a:t>We can pass multiple number of keyword arguments to the function. Internally all these values are represented in the form of dictionary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86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94" y="561221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modules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59901" y="5152878"/>
            <a:ext cx="2366773" cy="1171422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300" b="1" u="sng" dirty="0"/>
              <a:t>TYPES OF MODULES</a:t>
            </a:r>
          </a:p>
          <a:p>
            <a:r>
              <a:rPr lang="en-US" sz="1300" dirty="0"/>
              <a:t>2. User-defined modules</a:t>
            </a:r>
          </a:p>
          <a:p>
            <a:r>
              <a:rPr lang="en-US" sz="1300" dirty="0"/>
              <a:t>1. Built-in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57793" y="2138972"/>
            <a:ext cx="10219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python, modules refer to the python file, which contains python code like python statements, classes, functions, variables etc.</a:t>
            </a:r>
          </a:p>
          <a:p>
            <a:endParaRPr lang="en-IN" dirty="0"/>
          </a:p>
          <a:p>
            <a:r>
              <a:rPr lang="en-IN" dirty="0"/>
              <a:t>A file with python code is defined with extension .</a:t>
            </a:r>
            <a:r>
              <a:rPr lang="en-IN" dirty="0" err="1"/>
              <a:t>py</a:t>
            </a:r>
            <a:endParaRPr lang="en-IN" dirty="0"/>
          </a:p>
          <a:p>
            <a:endParaRPr lang="en-IN" dirty="0"/>
          </a:p>
          <a:p>
            <a:r>
              <a:rPr lang="en-IN" dirty="0"/>
              <a:t>For Example, In Test.py, where the test is the module name</a:t>
            </a:r>
          </a:p>
          <a:p>
            <a:endParaRPr lang="en-IN" dirty="0"/>
          </a:p>
          <a:p>
            <a:r>
              <a:rPr lang="en-IN" dirty="0"/>
              <a:t>In python, large code is divided into small modules.</a:t>
            </a:r>
          </a:p>
          <a:p>
            <a:endParaRPr lang="en-IN" dirty="0"/>
          </a:p>
          <a:p>
            <a:r>
              <a:rPr lang="en-IN" dirty="0"/>
              <a:t>The benefit of nodules is it provides a way to share reusable function</a:t>
            </a:r>
          </a:p>
        </p:txBody>
      </p:sp>
    </p:spTree>
    <p:extLst>
      <p:ext uri="{BB962C8B-B14F-4D97-AF65-F5344CB8AC3E}">
        <p14:creationId xmlns:p14="http://schemas.microsoft.com/office/powerpoint/2010/main" val="4030566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0" y="2056899"/>
            <a:ext cx="9982200" cy="42158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In Python, the function is a block of code defined with a name. We use functions whenever we need to perform the same task multiple times without writing the same code again. It can take arguments and returns the value.</a:t>
            </a:r>
          </a:p>
          <a:p>
            <a:pPr marL="0" indent="0">
              <a:buNone/>
            </a:pPr>
            <a:r>
              <a:rPr lang="en-US" sz="1400" dirty="0"/>
              <a:t>Python has a DRY principle like other programming languages. DRY stands for Don’t Repeat Yourself. </a:t>
            </a:r>
          </a:p>
          <a:p>
            <a:r>
              <a:rPr lang="en-US" sz="1400" dirty="0"/>
              <a:t>Consider a scenario where we need to do some action/task many times. We can define that action only once using a function and call that function whenever required to do the same activity.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Function improves efficiency and reduces errors because of the reusability of a code. </a:t>
            </a:r>
          </a:p>
          <a:p>
            <a:r>
              <a:rPr lang="en-US" sz="1400" dirty="0"/>
              <a:t>Once we create a function, we can call it anywhere and anytime. The benefit of using a function is reusability and modularity.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b="1" u="sng" dirty="0"/>
              <a:t>Types of Functions</a:t>
            </a: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Python support four types of functions</a:t>
            </a:r>
          </a:p>
          <a:p>
            <a:pPr marL="914400" lvl="1" indent="-457200">
              <a:buAutoNum type="arabicPeriod"/>
            </a:pPr>
            <a:r>
              <a:rPr lang="en-US" sz="1400" b="1" dirty="0"/>
              <a:t>Built-in function</a:t>
            </a:r>
          </a:p>
          <a:p>
            <a:pPr marL="914400" lvl="1" indent="-457200">
              <a:buAutoNum type="arabicPeriod"/>
            </a:pPr>
            <a:r>
              <a:rPr lang="en-US" sz="1400" b="1" dirty="0"/>
              <a:t>User-defined function</a:t>
            </a:r>
          </a:p>
          <a:p>
            <a:pPr marL="914400" lvl="1" indent="-457200">
              <a:buAutoNum type="arabicPeriod"/>
            </a:pPr>
            <a:r>
              <a:rPr lang="en-US" sz="1400" b="1" dirty="0"/>
              <a:t>Lambda functions</a:t>
            </a:r>
          </a:p>
          <a:p>
            <a:pPr marL="914400" lvl="1" indent="-457200">
              <a:buAutoNum type="arabicPeriod"/>
            </a:pPr>
            <a:r>
              <a:rPr lang="en-US" sz="1400" b="1" dirty="0"/>
              <a:t>Recursive functions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CREATE FUNC ?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4" y="2033332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How the function look like ?</a:t>
            </a:r>
          </a:p>
          <a:p>
            <a:pPr marL="0" indent="0">
              <a:buNone/>
            </a:pPr>
            <a:r>
              <a:rPr lang="en-US" sz="1400" dirty="0"/>
              <a:t>Use the following steps to define a function in python.</a:t>
            </a:r>
          </a:p>
          <a:p>
            <a:r>
              <a:rPr lang="en-US" sz="1400" dirty="0"/>
              <a:t>Use the def keyword with the function name to define a function</a:t>
            </a:r>
          </a:p>
          <a:p>
            <a:r>
              <a:rPr lang="en-US" sz="1400" dirty="0"/>
              <a:t>Next, pass the number of parameters as per your requirement</a:t>
            </a:r>
          </a:p>
          <a:p>
            <a:r>
              <a:rPr lang="en-US" sz="1400" dirty="0"/>
              <a:t>Next, define the function body with a block of code. This block of code is nothing but the action you wanted to perform</a:t>
            </a:r>
          </a:p>
          <a:p>
            <a:pPr marL="0" indent="0">
              <a:buNone/>
            </a:pPr>
            <a:r>
              <a:rPr lang="en-US" sz="1400" dirty="0"/>
              <a:t>In python, no need to specify curly braces for the function body. The only indentation is essential to separate code blocks. Otherwise, you will get an error</a:t>
            </a:r>
          </a:p>
          <a:p>
            <a:pPr marL="0" indent="0">
              <a:buNone/>
            </a:pPr>
            <a:r>
              <a:rPr lang="en-US" sz="1400" dirty="0"/>
              <a:t>In python, the function is block of code defined with a name</a:t>
            </a:r>
          </a:p>
          <a:p>
            <a:r>
              <a:rPr lang="en-US" sz="1400" dirty="0"/>
              <a:t>A function is a block that only runs when it is called</a:t>
            </a:r>
          </a:p>
          <a:p>
            <a:r>
              <a:rPr lang="en-US" sz="1400" dirty="0"/>
              <a:t>You can pass the data known as parameters, into a function</a:t>
            </a:r>
          </a:p>
          <a:p>
            <a:r>
              <a:rPr lang="en-US" sz="1400" dirty="0"/>
              <a:t>Functions are used to perform specific actions, and they are also known as Methods</a:t>
            </a:r>
          </a:p>
          <a:p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7CEB7F-4772-87E9-36A7-B320CAC46F04}"/>
              </a:ext>
            </a:extLst>
          </p:cNvPr>
          <p:cNvSpPr/>
          <p:nvPr/>
        </p:nvSpPr>
        <p:spPr>
          <a:xfrm>
            <a:off x="8221435" y="959727"/>
            <a:ext cx="1967593" cy="223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 name(input):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----------</a:t>
            </a:r>
          </a:p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4F6A2-222F-F2EF-9051-87E5A2C4F9C1}"/>
              </a:ext>
            </a:extLst>
          </p:cNvPr>
          <p:cNvSpPr/>
          <p:nvPr/>
        </p:nvSpPr>
        <p:spPr>
          <a:xfrm>
            <a:off x="8282177" y="4360153"/>
            <a:ext cx="1967593" cy="2237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def name(parameters):</a:t>
            </a:r>
          </a:p>
          <a:p>
            <a:pPr algn="ctr"/>
            <a:r>
              <a:rPr lang="en-US" sz="1600" dirty="0"/>
              <a:t>----------</a:t>
            </a:r>
          </a:p>
          <a:p>
            <a:pPr algn="ctr"/>
            <a:r>
              <a:rPr lang="en-US" sz="1600" dirty="0"/>
              <a:t>Block of code</a:t>
            </a:r>
          </a:p>
          <a:p>
            <a:pPr algn="ctr"/>
            <a:r>
              <a:rPr lang="en-US" sz="1600" dirty="0"/>
              <a:t>----------</a:t>
            </a:r>
          </a:p>
          <a:p>
            <a:pPr algn="ctr"/>
            <a:r>
              <a:rPr lang="en-US" sz="1600" dirty="0"/>
              <a:t>return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4987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USER-DEFINED FUNCTIONS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4" y="2033332"/>
            <a:ext cx="9720073" cy="4023360"/>
          </a:xfrm>
        </p:spPr>
        <p:txBody>
          <a:bodyPr>
            <a:normAutofit/>
          </a:bodyPr>
          <a:lstStyle/>
          <a:p>
            <a:r>
              <a:rPr lang="en-US" sz="1400" b="1" u="sng" dirty="0"/>
              <a:t>User define functions: </a:t>
            </a:r>
            <a:r>
              <a:rPr lang="en-US" sz="1400" dirty="0"/>
              <a:t>It is a function which user creates</a:t>
            </a:r>
          </a:p>
          <a:p>
            <a:r>
              <a:rPr lang="en-US" sz="1400" dirty="0"/>
              <a:t>User defined functions comes with four variety’s</a:t>
            </a:r>
          </a:p>
          <a:p>
            <a:endParaRPr lang="en-US" sz="1400" dirty="0"/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Without parameters Without return value / Without input Without output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 parameters Without return value / With input Without output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Without parameters With return value / Without input With output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 sz="1400" dirty="0"/>
              <a:t>With parameters With return value / With input With output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NOTE – For detailed explanation of all variety’s , Please follow the python labs in the GitHub</a:t>
            </a:r>
          </a:p>
        </p:txBody>
      </p:sp>
    </p:spTree>
    <p:extLst>
      <p:ext uri="{BB962C8B-B14F-4D97-AF65-F5344CB8AC3E}">
        <p14:creationId xmlns:p14="http://schemas.microsoft.com/office/powerpoint/2010/main" val="6070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00725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():</a:t>
            </a:r>
          </a:p>
          <a:p>
            <a:r>
              <a:rPr lang="en-US" sz="1300" dirty="0"/>
              <a:t>    a = 10</a:t>
            </a:r>
          </a:p>
          <a:p>
            <a:r>
              <a:rPr lang="en-US" sz="1300" dirty="0"/>
              <a:t>    b = 20</a:t>
            </a:r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print(c)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963534" y="2759528"/>
            <a:ext cx="979688" cy="2016579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63534" y="4967809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049661" y="2409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17626" y="5496590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063" y="2778645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322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9130" y="4150799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52650" y="1995804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input Without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113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00725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(a, b):</a:t>
            </a:r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print(c)</a:t>
            </a:r>
          </a:p>
          <a:p>
            <a:r>
              <a:rPr lang="en-US" sz="1300" dirty="0" err="1"/>
              <a:t>mul</a:t>
            </a:r>
            <a:r>
              <a:rPr lang="en-US" sz="1300" dirty="0"/>
              <a:t>(10, 20)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4316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883470" y="2727528"/>
            <a:ext cx="1045486" cy="21591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25516" y="5007273"/>
            <a:ext cx="999622" cy="5641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156504" y="2377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17626" y="5496590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644" y="2716132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413462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852650" y="1995804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input Without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044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59922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():</a:t>
            </a:r>
          </a:p>
          <a:p>
            <a:r>
              <a:rPr lang="en-US" sz="1300" dirty="0"/>
              <a:t>    a = 10</a:t>
            </a:r>
          </a:p>
          <a:p>
            <a:r>
              <a:rPr lang="en-US" sz="1300" dirty="0"/>
              <a:t>    b = 20</a:t>
            </a:r>
            <a:endParaRPr lang="en-US" sz="900" dirty="0"/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return c</a:t>
            </a:r>
          </a:p>
          <a:p>
            <a:r>
              <a:rPr lang="en-US" sz="1300" dirty="0"/>
              <a:t>result = </a:t>
            </a:r>
            <a:r>
              <a:rPr lang="en-US" sz="1300" dirty="0" err="1"/>
              <a:t>mul</a:t>
            </a:r>
            <a:r>
              <a:rPr lang="en-US" sz="1300" dirty="0"/>
              <a:t>()</a:t>
            </a:r>
          </a:p>
          <a:p>
            <a:r>
              <a:rPr lang="en-US" sz="1300" dirty="0"/>
              <a:t>print(result)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983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883470" y="2727528"/>
            <a:ext cx="1045486" cy="21591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53566" y="5403290"/>
            <a:ext cx="1045485" cy="66277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156504" y="2377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78667" y="599910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644" y="2716132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413462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942485" y="1981195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input With output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B02D7-9608-F6CC-9D56-8F7878706436}"/>
              </a:ext>
            </a:extLst>
          </p:cNvPr>
          <p:cNvSpPr/>
          <p:nvPr/>
        </p:nvSpPr>
        <p:spPr>
          <a:xfrm>
            <a:off x="6049661" y="561750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BB3AB6-0C2B-A62F-B617-B0BC17C93E7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99051" y="4599372"/>
            <a:ext cx="1659527" cy="1135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5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 IN MEMORY PERSPECTIVE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42485" y="2459922"/>
            <a:ext cx="3629516" cy="293055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300" dirty="0"/>
              <a:t>Test.py</a:t>
            </a:r>
          </a:p>
          <a:p>
            <a:endParaRPr lang="en-US" sz="1300" dirty="0"/>
          </a:p>
          <a:p>
            <a:r>
              <a:rPr lang="en-US" sz="1300" dirty="0"/>
              <a:t>def </a:t>
            </a:r>
            <a:r>
              <a:rPr lang="en-US" sz="1300" dirty="0" err="1"/>
              <a:t>mul</a:t>
            </a:r>
            <a:r>
              <a:rPr lang="en-US" sz="1300" dirty="0"/>
              <a:t>(a, b):</a:t>
            </a:r>
            <a:endParaRPr lang="en-US" sz="900" dirty="0"/>
          </a:p>
          <a:p>
            <a:r>
              <a:rPr lang="en-US" sz="1300" dirty="0"/>
              <a:t>    c = a * b</a:t>
            </a:r>
          </a:p>
          <a:p>
            <a:r>
              <a:rPr lang="en-US" sz="1300" dirty="0"/>
              <a:t>    return c</a:t>
            </a:r>
          </a:p>
          <a:p>
            <a:r>
              <a:rPr lang="en-US" sz="1300" dirty="0"/>
              <a:t>result = </a:t>
            </a:r>
            <a:r>
              <a:rPr lang="en-US" sz="1300" dirty="0" err="1"/>
              <a:t>mul</a:t>
            </a:r>
            <a:r>
              <a:rPr lang="en-US" sz="1300" dirty="0"/>
              <a:t>(10, 20)</a:t>
            </a:r>
          </a:p>
          <a:p>
            <a:r>
              <a:rPr lang="en-US" sz="1300" dirty="0"/>
              <a:t>print(result)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CBDF-205F-C32B-6628-4F0451D99A29}"/>
              </a:ext>
            </a:extLst>
          </p:cNvPr>
          <p:cNvSpPr txBox="1">
            <a:spLocks/>
          </p:cNvSpPr>
          <p:nvPr/>
        </p:nvSpPr>
        <p:spPr>
          <a:xfrm>
            <a:off x="5606089" y="2409313"/>
            <a:ext cx="1694579" cy="3983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BD9080-948A-06CB-4F18-DC39CE000D94}"/>
              </a:ext>
            </a:extLst>
          </p:cNvPr>
          <p:cNvSpPr txBox="1">
            <a:spLocks/>
          </p:cNvSpPr>
          <p:nvPr/>
        </p:nvSpPr>
        <p:spPr>
          <a:xfrm>
            <a:off x="8334756" y="2411328"/>
            <a:ext cx="1694579" cy="342963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/>
          </a:p>
          <a:p>
            <a:r>
              <a:rPr lang="en-US" sz="1300" dirty="0"/>
              <a:t>1000</a:t>
            </a:r>
          </a:p>
          <a:p>
            <a:endParaRPr lang="en-US" sz="1300" dirty="0"/>
          </a:p>
          <a:p>
            <a:r>
              <a:rPr lang="en-US" sz="1300" dirty="0"/>
              <a:t>2000</a:t>
            </a:r>
          </a:p>
          <a:p>
            <a:endParaRPr lang="en-US" sz="1300" dirty="0"/>
          </a:p>
          <a:p>
            <a:r>
              <a:rPr lang="en-US" sz="1300" dirty="0"/>
              <a:t>3000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49F8F-2600-FF79-B482-099BC66CC77A}"/>
              </a:ext>
            </a:extLst>
          </p:cNvPr>
          <p:cNvSpPr txBox="1">
            <a:spLocks/>
          </p:cNvSpPr>
          <p:nvPr/>
        </p:nvSpPr>
        <p:spPr>
          <a:xfrm>
            <a:off x="5883470" y="2727528"/>
            <a:ext cx="1045486" cy="215910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a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b</a:t>
            </a:r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2859E-AA19-4A54-48CA-3E7A22534FF5}"/>
              </a:ext>
            </a:extLst>
          </p:cNvPr>
          <p:cNvSpPr txBox="1">
            <a:spLocks/>
          </p:cNvSpPr>
          <p:nvPr/>
        </p:nvSpPr>
        <p:spPr>
          <a:xfrm>
            <a:off x="5953566" y="5403290"/>
            <a:ext cx="1045485" cy="66277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7A9C9-C79F-6DDB-911B-C8FDE2CB9857}"/>
              </a:ext>
            </a:extLst>
          </p:cNvPr>
          <p:cNvSpPr txBox="1"/>
          <p:nvPr/>
        </p:nvSpPr>
        <p:spPr>
          <a:xfrm>
            <a:off x="6039694" y="2014215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7B7DF-4D6C-DF05-2ADF-90EFB3C3A3F8}"/>
              </a:ext>
            </a:extLst>
          </p:cNvPr>
          <p:cNvSpPr txBox="1"/>
          <p:nvPr/>
        </p:nvSpPr>
        <p:spPr>
          <a:xfrm>
            <a:off x="8405091" y="1987853"/>
            <a:ext cx="15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HEAP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6272C-BC5C-436F-4C3A-6A5579B715C9}"/>
              </a:ext>
            </a:extLst>
          </p:cNvPr>
          <p:cNvSpPr txBox="1"/>
          <p:nvPr/>
        </p:nvSpPr>
        <p:spPr>
          <a:xfrm>
            <a:off x="6156504" y="2377313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1EC24-FF29-1B8F-A5A4-5BFDF7BC3D54}"/>
              </a:ext>
            </a:extLst>
          </p:cNvPr>
          <p:cNvSpPr txBox="1"/>
          <p:nvPr/>
        </p:nvSpPr>
        <p:spPr>
          <a:xfrm>
            <a:off x="6049661" y="5065199"/>
            <a:ext cx="8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29B4A-C9FD-9678-50AA-63BB9D684FFC}"/>
              </a:ext>
            </a:extLst>
          </p:cNvPr>
          <p:cNvSpPr txBox="1"/>
          <p:nvPr/>
        </p:nvSpPr>
        <p:spPr>
          <a:xfrm>
            <a:off x="5778667" y="5999102"/>
            <a:ext cx="15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35669-439C-8822-206F-63BA4E5768E7}"/>
              </a:ext>
            </a:extLst>
          </p:cNvPr>
          <p:cNvSpPr/>
          <p:nvPr/>
        </p:nvSpPr>
        <p:spPr>
          <a:xfrm>
            <a:off x="6039694" y="3072034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13818B-CC52-8A9C-5199-9AB7D81E2DA1}"/>
              </a:ext>
            </a:extLst>
          </p:cNvPr>
          <p:cNvSpPr/>
          <p:nvPr/>
        </p:nvSpPr>
        <p:spPr>
          <a:xfrm>
            <a:off x="6049661" y="3805535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7DA8B-C1AB-3990-5A81-52F7122C5F4A}"/>
              </a:ext>
            </a:extLst>
          </p:cNvPr>
          <p:cNvSpPr/>
          <p:nvPr/>
        </p:nvSpPr>
        <p:spPr>
          <a:xfrm>
            <a:off x="6039694" y="4436706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2828C-CA2F-0890-DB66-C5AA90F626B6}"/>
              </a:ext>
            </a:extLst>
          </p:cNvPr>
          <p:cNvSpPr/>
          <p:nvPr/>
        </p:nvSpPr>
        <p:spPr>
          <a:xfrm>
            <a:off x="8633215" y="3072033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339563-936A-1B06-565C-1CE60698ED41}"/>
              </a:ext>
            </a:extLst>
          </p:cNvPr>
          <p:cNvSpPr/>
          <p:nvPr/>
        </p:nvSpPr>
        <p:spPr>
          <a:xfrm>
            <a:off x="8633215" y="3770078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2356-CFDB-2BF6-949B-61D583EF5996}"/>
              </a:ext>
            </a:extLst>
          </p:cNvPr>
          <p:cNvSpPr/>
          <p:nvPr/>
        </p:nvSpPr>
        <p:spPr>
          <a:xfrm>
            <a:off x="8658578" y="4444250"/>
            <a:ext cx="827368" cy="3102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6CA13EDE-24C8-C8D3-8B25-45F3B75E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644" y="2716132"/>
            <a:ext cx="914400" cy="914400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68B27FCD-C866-23A3-28F7-CA0CD0E1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346799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93319754-84F3-44EF-AFFC-8F1BCEA5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2626" y="413462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E5D892-FE3C-9695-82BE-04E6DE94C3D5}"/>
              </a:ext>
            </a:extLst>
          </p:cNvPr>
          <p:cNvSpPr txBox="1"/>
          <p:nvPr/>
        </p:nvSpPr>
        <p:spPr>
          <a:xfrm>
            <a:off x="942485" y="1981195"/>
            <a:ext cx="388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input With output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B02D7-9608-F6CC-9D56-8F7878706436}"/>
              </a:ext>
            </a:extLst>
          </p:cNvPr>
          <p:cNvSpPr/>
          <p:nvPr/>
        </p:nvSpPr>
        <p:spPr>
          <a:xfrm>
            <a:off x="6049661" y="5617500"/>
            <a:ext cx="827368" cy="310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BB3AB6-0C2B-A62F-B617-B0BC17C93E7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999051" y="4599372"/>
            <a:ext cx="1659527" cy="1135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1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B8E572-2CE6-4185-BC38-989024B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485" y="533716"/>
            <a:ext cx="9720072" cy="149961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ARGUMENTS</a:t>
            </a:r>
            <a:endParaRPr lang="en-IN" altLang="en-US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415567-45D9-4FB5-B020-6FAD77889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rrow Right with solid fill">
            <a:extLst>
              <a:ext uri="{FF2B5EF4-FFF2-40B4-BE49-F238E27FC236}">
                <a16:creationId xmlns:a16="http://schemas.microsoft.com/office/drawing/2014/main" id="{4BCA6BA5-C1C9-2CEB-E3C5-2ABA5E736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478659">
            <a:off x="8486193" y="1576132"/>
            <a:ext cx="838743" cy="9144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AF6830-B62F-DBAC-A7C4-09D4E99C342E}"/>
              </a:ext>
            </a:extLst>
          </p:cNvPr>
          <p:cNvSpPr txBox="1"/>
          <p:nvPr/>
        </p:nvSpPr>
        <p:spPr>
          <a:xfrm>
            <a:off x="7668391" y="2276389"/>
            <a:ext cx="2238103" cy="1200329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r>
              <a:rPr lang="en-US" dirty="0"/>
              <a:t>    c = x*y</a:t>
            </a:r>
          </a:p>
          <a:p>
            <a:r>
              <a:rPr lang="en-US" dirty="0"/>
              <a:t>    print(c)</a:t>
            </a:r>
          </a:p>
          <a:p>
            <a:r>
              <a:rPr lang="en-US" dirty="0"/>
              <a:t>Mul(10,20)</a:t>
            </a:r>
            <a:endParaRPr lang="en-IN" dirty="0"/>
          </a:p>
        </p:txBody>
      </p:sp>
      <p:pic>
        <p:nvPicPr>
          <p:cNvPr id="6" name="Content Placeholder 4" descr="Arrow Right with solid fill">
            <a:extLst>
              <a:ext uri="{FF2B5EF4-FFF2-40B4-BE49-F238E27FC236}">
                <a16:creationId xmlns:a16="http://schemas.microsoft.com/office/drawing/2014/main" id="{2C3F2185-EAA6-DA2C-40C4-B1F98169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33663">
            <a:off x="8536026" y="3167677"/>
            <a:ext cx="838743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2F5BC-427A-4EC9-B6B9-F731613CE1B3}"/>
              </a:ext>
            </a:extLst>
          </p:cNvPr>
          <p:cNvSpPr txBox="1"/>
          <p:nvPr/>
        </p:nvSpPr>
        <p:spPr>
          <a:xfrm>
            <a:off x="9239767" y="1462086"/>
            <a:ext cx="127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1B6F2-CAF9-D8D5-8B44-FC9E34550006}"/>
              </a:ext>
            </a:extLst>
          </p:cNvPr>
          <p:cNvSpPr txBox="1"/>
          <p:nvPr/>
        </p:nvSpPr>
        <p:spPr>
          <a:xfrm>
            <a:off x="9267042" y="3719775"/>
            <a:ext cx="127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E8F46-B844-FBAE-5717-D6BC038DC82F}"/>
              </a:ext>
            </a:extLst>
          </p:cNvPr>
          <p:cNvSpPr txBox="1"/>
          <p:nvPr/>
        </p:nvSpPr>
        <p:spPr>
          <a:xfrm>
            <a:off x="647373" y="2147606"/>
            <a:ext cx="7739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are the inputs passed to the defined function</a:t>
            </a:r>
          </a:p>
          <a:p>
            <a:endParaRPr lang="en-US" dirty="0"/>
          </a:p>
          <a:p>
            <a:r>
              <a:rPr lang="en-US" dirty="0"/>
              <a:t>Parameters which is used to collect the input</a:t>
            </a:r>
          </a:p>
          <a:p>
            <a:endParaRPr lang="en-US" dirty="0"/>
          </a:p>
          <a:p>
            <a:r>
              <a:rPr lang="en-US" dirty="0"/>
              <a:t>In python, They are four different type of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Positional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Default arguments (optional arguments)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Keyword arguments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Variable length arguments (arbitrary arguments)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530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601</TotalTime>
  <Words>1288</Words>
  <Application>Microsoft Office PowerPoint</Application>
  <PresentationFormat>Widescreen</PresentationFormat>
  <Paragraphs>340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PYTHON FUNCTIONS</vt:lpstr>
      <vt:lpstr>PYTHON FUNCTIONS</vt:lpstr>
      <vt:lpstr>HOW TO CREATE FUNC ?</vt:lpstr>
      <vt:lpstr>USER-DEFINED FUNCTIONS</vt:lpstr>
      <vt:lpstr>FUNC IN MEMORY PERSPECTIVE</vt:lpstr>
      <vt:lpstr>FUNC IN MEMORY PERSPECTIVE</vt:lpstr>
      <vt:lpstr>FUNC IN MEMORY PERSPECTIVE</vt:lpstr>
      <vt:lpstr>FUNC IN MEMORY PERSPECTIVE</vt:lpstr>
      <vt:lpstr>TYPES OF ARGUMENTS</vt:lpstr>
      <vt:lpstr>POSITIONAL ARGUMENTS</vt:lpstr>
      <vt:lpstr>KEYWORD ARGUMENTS</vt:lpstr>
      <vt:lpstr>DEFAULT ARGUMENTS</vt:lpstr>
      <vt:lpstr>VARIABLE LENGTH ARGUMENTS</vt:lpstr>
      <vt:lpstr>ARBITRARY POSITIONAL ARGUMENTS (*args)</vt:lpstr>
      <vt:lpstr>ARBITRARY KEYWORD ARGUMENTS (**args)</vt:lpstr>
      <vt:lpstr>Python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Dharankumar Bera</dc:creator>
  <cp:lastModifiedBy>Dharankumar Bera</cp:lastModifiedBy>
  <cp:revision>8</cp:revision>
  <dcterms:created xsi:type="dcterms:W3CDTF">2023-02-27T13:17:14Z</dcterms:created>
  <dcterms:modified xsi:type="dcterms:W3CDTF">2023-03-01T18:06:30Z</dcterms:modified>
</cp:coreProperties>
</file>