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694" r:id="rId2"/>
    <p:sldId id="768" r:id="rId3"/>
    <p:sldId id="769" r:id="rId4"/>
    <p:sldId id="770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1" r:id="rId15"/>
    <p:sldId id="7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11A44-FB88-4629-8D2C-8B224F0C50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B8860A-945A-4452-83CA-3946B48BC1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&amp; Bitwise and</a:t>
          </a:r>
          <a:endParaRPr lang="en-US" dirty="0"/>
        </a:p>
      </dgm:t>
    </dgm:pt>
    <dgm:pt modelId="{ADA9020B-6FBB-4582-9964-EF1E2159CDAD}" type="parTrans" cxnId="{25F597ED-4799-4EE3-9185-05D89879EE4B}">
      <dgm:prSet/>
      <dgm:spPr/>
      <dgm:t>
        <a:bodyPr/>
        <a:lstStyle/>
        <a:p>
          <a:endParaRPr lang="en-US"/>
        </a:p>
      </dgm:t>
    </dgm:pt>
    <dgm:pt modelId="{68853E01-08A0-4952-ACC7-5C4A79B87230}" type="sibTrans" cxnId="{25F597ED-4799-4EE3-9185-05D89879EE4B}">
      <dgm:prSet/>
      <dgm:spPr/>
      <dgm:t>
        <a:bodyPr/>
        <a:lstStyle/>
        <a:p>
          <a:endParaRPr lang="en-US"/>
        </a:p>
      </dgm:t>
    </dgm:pt>
    <dgm:pt modelId="{14BAFEB9-9326-498E-AF90-7D460BCDC0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 Python, bitwise operators are used to performing bitwise operations on integers. To perform bitwise, we first need to convert integer value to binary (0 and 1) value.</a:t>
          </a:r>
          <a:endParaRPr lang="en-US" dirty="0"/>
        </a:p>
      </dgm:t>
    </dgm:pt>
    <dgm:pt modelId="{204DD4CC-1649-49DA-9CC7-8D5E7BEF4860}" type="parTrans" cxnId="{1593F235-A15E-4FC3-8316-E0A277D09E38}">
      <dgm:prSet/>
      <dgm:spPr/>
      <dgm:t>
        <a:bodyPr/>
        <a:lstStyle/>
        <a:p>
          <a:endParaRPr lang="en-US"/>
        </a:p>
      </dgm:t>
    </dgm:pt>
    <dgm:pt modelId="{FBA95C54-A4C8-4530-A676-04F0BD407D34}" type="sibTrans" cxnId="{1593F235-A15E-4FC3-8316-E0A277D09E38}">
      <dgm:prSet/>
      <dgm:spPr/>
      <dgm:t>
        <a:bodyPr/>
        <a:lstStyle/>
        <a:p>
          <a:endParaRPr lang="en-US"/>
        </a:p>
      </dgm:t>
    </dgm:pt>
    <dgm:pt modelId="{F3BA91B2-6673-403F-A866-0C362F54E2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bitwise operator operates on values bit by bit, so it’s called bitwise. It always returns the result in decimal format. Python has 6 bitwise operators listed below.</a:t>
          </a:r>
          <a:endParaRPr lang="en-US"/>
        </a:p>
      </dgm:t>
    </dgm:pt>
    <dgm:pt modelId="{FC4224CA-5545-434B-AE1B-4E9A2246B378}" type="parTrans" cxnId="{C080A75A-B52F-41A5-B2B6-E8D744026739}">
      <dgm:prSet/>
      <dgm:spPr/>
      <dgm:t>
        <a:bodyPr/>
        <a:lstStyle/>
        <a:p>
          <a:endParaRPr lang="en-US"/>
        </a:p>
      </dgm:t>
    </dgm:pt>
    <dgm:pt modelId="{4B509792-6E4F-4F4B-877F-209FAE47A5C2}" type="sibTrans" cxnId="{C080A75A-B52F-41A5-B2B6-E8D744026739}">
      <dgm:prSet/>
      <dgm:spPr/>
      <dgm:t>
        <a:bodyPr/>
        <a:lstStyle/>
        <a:p>
          <a:endParaRPr lang="en-US"/>
        </a:p>
      </dgm:t>
    </dgm:pt>
    <dgm:pt modelId="{B5D2120B-1873-4133-A859-9370FB7826ED}">
      <dgm:prSet/>
      <dgm:spPr/>
      <dgm:t>
        <a:bodyPr/>
        <a:lstStyle/>
        <a:p>
          <a:r>
            <a:rPr lang="en-IN" dirty="0"/>
            <a:t>| Bitwise or</a:t>
          </a:r>
          <a:endParaRPr lang="en-US" dirty="0"/>
        </a:p>
      </dgm:t>
    </dgm:pt>
    <dgm:pt modelId="{A8917915-11BF-4C57-9816-81B97908BF2A}" type="parTrans" cxnId="{A88372B6-4989-45D8-8428-12289A91F741}">
      <dgm:prSet/>
      <dgm:spPr/>
      <dgm:t>
        <a:bodyPr/>
        <a:lstStyle/>
        <a:p>
          <a:endParaRPr lang="en-IN"/>
        </a:p>
      </dgm:t>
    </dgm:pt>
    <dgm:pt modelId="{EF374AE2-677C-4FE6-9A1F-8E5648F3FFE1}" type="sibTrans" cxnId="{A88372B6-4989-45D8-8428-12289A91F741}">
      <dgm:prSet/>
      <dgm:spPr/>
      <dgm:t>
        <a:bodyPr/>
        <a:lstStyle/>
        <a:p>
          <a:endParaRPr lang="en-IN"/>
        </a:p>
      </dgm:t>
    </dgm:pt>
    <dgm:pt modelId="{F84B9F63-A591-4651-A4DA-4D519151FDE7}">
      <dgm:prSet/>
      <dgm:spPr/>
      <dgm:t>
        <a:bodyPr/>
        <a:lstStyle/>
        <a:p>
          <a:r>
            <a:rPr lang="en-IN" dirty="0"/>
            <a:t>^ Bitwise </a:t>
          </a:r>
          <a:r>
            <a:rPr lang="en-IN" dirty="0" err="1"/>
            <a:t>xor</a:t>
          </a:r>
          <a:endParaRPr lang="en-US" dirty="0"/>
        </a:p>
      </dgm:t>
    </dgm:pt>
    <dgm:pt modelId="{AB97710C-E86E-419F-9D32-53F44B058769}" type="parTrans" cxnId="{BA165E3F-4F2E-46B0-8DBD-C4BFBDA97D79}">
      <dgm:prSet/>
      <dgm:spPr/>
      <dgm:t>
        <a:bodyPr/>
        <a:lstStyle/>
        <a:p>
          <a:endParaRPr lang="en-IN"/>
        </a:p>
      </dgm:t>
    </dgm:pt>
    <dgm:pt modelId="{7CA4B104-DAC0-4F71-9E7D-CA20B5403DA8}" type="sibTrans" cxnId="{BA165E3F-4F2E-46B0-8DBD-C4BFBDA97D79}">
      <dgm:prSet/>
      <dgm:spPr/>
      <dgm:t>
        <a:bodyPr/>
        <a:lstStyle/>
        <a:p>
          <a:endParaRPr lang="en-IN"/>
        </a:p>
      </dgm:t>
    </dgm:pt>
    <dgm:pt modelId="{2C978777-B980-4F4D-B2C9-96D7051F5BC9}">
      <dgm:prSet/>
      <dgm:spPr/>
      <dgm:t>
        <a:bodyPr/>
        <a:lstStyle/>
        <a:p>
          <a:r>
            <a:rPr lang="en-IN" dirty="0"/>
            <a:t>~ Bitwise 1’s complement</a:t>
          </a:r>
          <a:endParaRPr lang="en-US" dirty="0"/>
        </a:p>
      </dgm:t>
    </dgm:pt>
    <dgm:pt modelId="{4037E338-74AF-495D-B080-F5D1605D4E13}" type="parTrans" cxnId="{2CBF81BD-7F6D-468A-9A55-D9797D778B85}">
      <dgm:prSet/>
      <dgm:spPr/>
      <dgm:t>
        <a:bodyPr/>
        <a:lstStyle/>
        <a:p>
          <a:endParaRPr lang="en-IN"/>
        </a:p>
      </dgm:t>
    </dgm:pt>
    <dgm:pt modelId="{8C41B8EA-400F-4D79-96FA-698ED5CE091A}" type="sibTrans" cxnId="{2CBF81BD-7F6D-468A-9A55-D9797D778B85}">
      <dgm:prSet/>
      <dgm:spPr/>
      <dgm:t>
        <a:bodyPr/>
        <a:lstStyle/>
        <a:p>
          <a:endParaRPr lang="en-IN"/>
        </a:p>
      </dgm:t>
    </dgm:pt>
    <dgm:pt modelId="{98085BB4-9DFF-477C-BDBB-5BD1726C9955}">
      <dgm:prSet/>
      <dgm:spPr/>
      <dgm:t>
        <a:bodyPr/>
        <a:lstStyle/>
        <a:p>
          <a:r>
            <a:rPr lang="en-IN" dirty="0"/>
            <a:t>&lt;&lt; Bitwise left-shift</a:t>
          </a:r>
          <a:endParaRPr lang="en-US" dirty="0"/>
        </a:p>
      </dgm:t>
    </dgm:pt>
    <dgm:pt modelId="{88843BCD-5F34-4DFC-9291-62E39CF10F9F}" type="parTrans" cxnId="{8FBDF49D-96FC-45AF-B816-ABB9613549E0}">
      <dgm:prSet/>
      <dgm:spPr/>
      <dgm:t>
        <a:bodyPr/>
        <a:lstStyle/>
        <a:p>
          <a:endParaRPr lang="en-IN"/>
        </a:p>
      </dgm:t>
    </dgm:pt>
    <dgm:pt modelId="{D51BD064-6336-424C-B4CD-D8F03423293C}" type="sibTrans" cxnId="{8FBDF49D-96FC-45AF-B816-ABB9613549E0}">
      <dgm:prSet/>
      <dgm:spPr/>
      <dgm:t>
        <a:bodyPr/>
        <a:lstStyle/>
        <a:p>
          <a:endParaRPr lang="en-IN"/>
        </a:p>
      </dgm:t>
    </dgm:pt>
    <dgm:pt modelId="{E87434D0-521C-44A9-8DDF-CD6F4461E208}">
      <dgm:prSet/>
      <dgm:spPr/>
      <dgm:t>
        <a:bodyPr/>
        <a:lstStyle/>
        <a:p>
          <a:r>
            <a:rPr lang="en-IN" dirty="0"/>
            <a:t>&gt;&gt; Bitwise right-shift</a:t>
          </a:r>
          <a:endParaRPr lang="en-US" dirty="0"/>
        </a:p>
      </dgm:t>
    </dgm:pt>
    <dgm:pt modelId="{E9E51060-03F9-49D1-8957-B2EC3A9B18E9}" type="parTrans" cxnId="{3C944DF6-06EA-4A64-B90E-BDCAA6E63E0D}">
      <dgm:prSet/>
      <dgm:spPr/>
      <dgm:t>
        <a:bodyPr/>
        <a:lstStyle/>
        <a:p>
          <a:endParaRPr lang="en-IN"/>
        </a:p>
      </dgm:t>
    </dgm:pt>
    <dgm:pt modelId="{18C8D1BB-B880-48FC-A124-5A45511FDA33}" type="sibTrans" cxnId="{3C944DF6-06EA-4A64-B90E-BDCAA6E63E0D}">
      <dgm:prSet/>
      <dgm:spPr/>
      <dgm:t>
        <a:bodyPr/>
        <a:lstStyle/>
        <a:p>
          <a:endParaRPr lang="en-IN"/>
        </a:p>
      </dgm:t>
    </dgm:pt>
    <dgm:pt modelId="{8194E5C8-EDF0-4C10-922F-80E53BF8255C}" type="pres">
      <dgm:prSet presAssocID="{F1111A44-FB88-4629-8D2C-8B224F0C507B}" presName="linear" presStyleCnt="0">
        <dgm:presLayoutVars>
          <dgm:animLvl val="lvl"/>
          <dgm:resizeHandles val="exact"/>
        </dgm:presLayoutVars>
      </dgm:prSet>
      <dgm:spPr/>
    </dgm:pt>
    <dgm:pt modelId="{BF805F12-B5C5-4755-BCC2-AD35A45C7E11}" type="pres">
      <dgm:prSet presAssocID="{14BAFEB9-9326-498E-AF90-7D460BCDC0F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BDDA6BE-204E-4AF6-A92E-E58738532F8A}" type="pres">
      <dgm:prSet presAssocID="{FBA95C54-A4C8-4530-A676-04F0BD407D34}" presName="spacer" presStyleCnt="0"/>
      <dgm:spPr/>
    </dgm:pt>
    <dgm:pt modelId="{505F97DA-E9BB-466D-B2B2-280BC4A47CB4}" type="pres">
      <dgm:prSet presAssocID="{F3BA91B2-6673-403F-A866-0C362F54E25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55042F9-E54B-4D81-B990-D8EAA67A1FC0}" type="pres">
      <dgm:prSet presAssocID="{4B509792-6E4F-4F4B-877F-209FAE47A5C2}" presName="spacer" presStyleCnt="0"/>
      <dgm:spPr/>
    </dgm:pt>
    <dgm:pt modelId="{E5FFE115-6027-4E46-8728-6712DBF48915}" type="pres">
      <dgm:prSet presAssocID="{79B8860A-945A-4452-83CA-3946B48BC13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13BA94D-6BB9-4FD6-9C1E-093749AD53FE}" type="pres">
      <dgm:prSet presAssocID="{68853E01-08A0-4952-ACC7-5C4A79B87230}" presName="spacer" presStyleCnt="0"/>
      <dgm:spPr/>
    </dgm:pt>
    <dgm:pt modelId="{E22754EE-F64B-42D2-9702-223C7661EF53}" type="pres">
      <dgm:prSet presAssocID="{B5D2120B-1873-4133-A859-9370FB7826E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C030B3F-1736-4F0C-B37F-430ACB77B98B}" type="pres">
      <dgm:prSet presAssocID="{EF374AE2-677C-4FE6-9A1F-8E5648F3FFE1}" presName="spacer" presStyleCnt="0"/>
      <dgm:spPr/>
    </dgm:pt>
    <dgm:pt modelId="{63E27CE2-2747-43B5-AAEB-424B5F246301}" type="pres">
      <dgm:prSet presAssocID="{F84B9F63-A591-4651-A4DA-4D519151FDE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1811033-4EB5-4AD2-AA94-445F54D44728}" type="pres">
      <dgm:prSet presAssocID="{7CA4B104-DAC0-4F71-9E7D-CA20B5403DA8}" presName="spacer" presStyleCnt="0"/>
      <dgm:spPr/>
    </dgm:pt>
    <dgm:pt modelId="{780C861C-1931-4648-9761-0B1C57F57E3E}" type="pres">
      <dgm:prSet presAssocID="{2C978777-B980-4F4D-B2C9-96D7051F5BC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ABCA29-E77E-40D2-A530-9F9CA9DACB0A}" type="pres">
      <dgm:prSet presAssocID="{8C41B8EA-400F-4D79-96FA-698ED5CE091A}" presName="spacer" presStyleCnt="0"/>
      <dgm:spPr/>
    </dgm:pt>
    <dgm:pt modelId="{006C8376-E561-4688-94FE-674833309016}" type="pres">
      <dgm:prSet presAssocID="{98085BB4-9DFF-477C-BDBB-5BD1726C995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5D36751-103C-41C3-BA86-E54384CCE3CC}" type="pres">
      <dgm:prSet presAssocID="{D51BD064-6336-424C-B4CD-D8F03423293C}" presName="spacer" presStyleCnt="0"/>
      <dgm:spPr/>
    </dgm:pt>
    <dgm:pt modelId="{D8111327-6EC4-45B2-B1BD-48BE26D9FDB4}" type="pres">
      <dgm:prSet presAssocID="{E87434D0-521C-44A9-8DDF-CD6F4461E20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66ED300-3930-48DD-96A2-39B5BE4A5261}" type="presOf" srcId="{E87434D0-521C-44A9-8DDF-CD6F4461E208}" destId="{D8111327-6EC4-45B2-B1BD-48BE26D9FDB4}" srcOrd="0" destOrd="0" presId="urn:microsoft.com/office/officeart/2005/8/layout/vList2"/>
    <dgm:cxn modelId="{5B74BD0F-289E-4D3B-9D40-17A090096BEB}" type="presOf" srcId="{14BAFEB9-9326-498E-AF90-7D460BCDC0FE}" destId="{BF805F12-B5C5-4755-BCC2-AD35A45C7E11}" srcOrd="0" destOrd="0" presId="urn:microsoft.com/office/officeart/2005/8/layout/vList2"/>
    <dgm:cxn modelId="{1593F235-A15E-4FC3-8316-E0A277D09E38}" srcId="{F1111A44-FB88-4629-8D2C-8B224F0C507B}" destId="{14BAFEB9-9326-498E-AF90-7D460BCDC0FE}" srcOrd="0" destOrd="0" parTransId="{204DD4CC-1649-49DA-9CC7-8D5E7BEF4860}" sibTransId="{FBA95C54-A4C8-4530-A676-04F0BD407D34}"/>
    <dgm:cxn modelId="{BA165E3F-4F2E-46B0-8DBD-C4BFBDA97D79}" srcId="{F1111A44-FB88-4629-8D2C-8B224F0C507B}" destId="{F84B9F63-A591-4651-A4DA-4D519151FDE7}" srcOrd="4" destOrd="0" parTransId="{AB97710C-E86E-419F-9D32-53F44B058769}" sibTransId="{7CA4B104-DAC0-4F71-9E7D-CA20B5403DA8}"/>
    <dgm:cxn modelId="{4275593F-CDC6-4F21-A9EC-CE2230FEBA2B}" type="presOf" srcId="{F3BA91B2-6673-403F-A866-0C362F54E25F}" destId="{505F97DA-E9BB-466D-B2B2-280BC4A47CB4}" srcOrd="0" destOrd="0" presId="urn:microsoft.com/office/officeart/2005/8/layout/vList2"/>
    <dgm:cxn modelId="{C080A75A-B52F-41A5-B2B6-E8D744026739}" srcId="{F1111A44-FB88-4629-8D2C-8B224F0C507B}" destId="{F3BA91B2-6673-403F-A866-0C362F54E25F}" srcOrd="1" destOrd="0" parTransId="{FC4224CA-5545-434B-AE1B-4E9A2246B378}" sibTransId="{4B509792-6E4F-4F4B-877F-209FAE47A5C2}"/>
    <dgm:cxn modelId="{8FBDF49D-96FC-45AF-B816-ABB9613549E0}" srcId="{F1111A44-FB88-4629-8D2C-8B224F0C507B}" destId="{98085BB4-9DFF-477C-BDBB-5BD1726C9955}" srcOrd="6" destOrd="0" parTransId="{88843BCD-5F34-4DFC-9291-62E39CF10F9F}" sibTransId="{D51BD064-6336-424C-B4CD-D8F03423293C}"/>
    <dgm:cxn modelId="{C4F323A2-48D4-40DF-85B3-80272D6025EB}" type="presOf" srcId="{98085BB4-9DFF-477C-BDBB-5BD1726C9955}" destId="{006C8376-E561-4688-94FE-674833309016}" srcOrd="0" destOrd="0" presId="urn:microsoft.com/office/officeart/2005/8/layout/vList2"/>
    <dgm:cxn modelId="{A88372B6-4989-45D8-8428-12289A91F741}" srcId="{F1111A44-FB88-4629-8D2C-8B224F0C507B}" destId="{B5D2120B-1873-4133-A859-9370FB7826ED}" srcOrd="3" destOrd="0" parTransId="{A8917915-11BF-4C57-9816-81B97908BF2A}" sibTransId="{EF374AE2-677C-4FE6-9A1F-8E5648F3FFE1}"/>
    <dgm:cxn modelId="{4DF269BC-024F-49D9-AC5F-E6F5D45DB0CF}" type="presOf" srcId="{79B8860A-945A-4452-83CA-3946B48BC13B}" destId="{E5FFE115-6027-4E46-8728-6712DBF48915}" srcOrd="0" destOrd="0" presId="urn:microsoft.com/office/officeart/2005/8/layout/vList2"/>
    <dgm:cxn modelId="{2CBF81BD-7F6D-468A-9A55-D9797D778B85}" srcId="{F1111A44-FB88-4629-8D2C-8B224F0C507B}" destId="{2C978777-B980-4F4D-B2C9-96D7051F5BC9}" srcOrd="5" destOrd="0" parTransId="{4037E338-74AF-495D-B080-F5D1605D4E13}" sibTransId="{8C41B8EA-400F-4D79-96FA-698ED5CE091A}"/>
    <dgm:cxn modelId="{D014DABF-14D1-48D6-81FE-F6D05B926AAA}" type="presOf" srcId="{2C978777-B980-4F4D-B2C9-96D7051F5BC9}" destId="{780C861C-1931-4648-9761-0B1C57F57E3E}" srcOrd="0" destOrd="0" presId="urn:microsoft.com/office/officeart/2005/8/layout/vList2"/>
    <dgm:cxn modelId="{33333CD8-A38C-43BF-A6EF-ACB6C1E38372}" type="presOf" srcId="{F1111A44-FB88-4629-8D2C-8B224F0C507B}" destId="{8194E5C8-EDF0-4C10-922F-80E53BF8255C}" srcOrd="0" destOrd="0" presId="urn:microsoft.com/office/officeart/2005/8/layout/vList2"/>
    <dgm:cxn modelId="{B2FF99E0-C987-4F50-9E67-E32707A863D6}" type="presOf" srcId="{F84B9F63-A591-4651-A4DA-4D519151FDE7}" destId="{63E27CE2-2747-43B5-AAEB-424B5F246301}" srcOrd="0" destOrd="0" presId="urn:microsoft.com/office/officeart/2005/8/layout/vList2"/>
    <dgm:cxn modelId="{2CF6A6E5-3E9C-4707-A75C-ED1DF11BCB3F}" type="presOf" srcId="{B5D2120B-1873-4133-A859-9370FB7826ED}" destId="{E22754EE-F64B-42D2-9702-223C7661EF53}" srcOrd="0" destOrd="0" presId="urn:microsoft.com/office/officeart/2005/8/layout/vList2"/>
    <dgm:cxn modelId="{25F597ED-4799-4EE3-9185-05D89879EE4B}" srcId="{F1111A44-FB88-4629-8D2C-8B224F0C507B}" destId="{79B8860A-945A-4452-83CA-3946B48BC13B}" srcOrd="2" destOrd="0" parTransId="{ADA9020B-6FBB-4582-9964-EF1E2159CDAD}" sibTransId="{68853E01-08A0-4952-ACC7-5C4A79B87230}"/>
    <dgm:cxn modelId="{3C944DF6-06EA-4A64-B90E-BDCAA6E63E0D}" srcId="{F1111A44-FB88-4629-8D2C-8B224F0C507B}" destId="{E87434D0-521C-44A9-8DDF-CD6F4461E208}" srcOrd="7" destOrd="0" parTransId="{E9E51060-03F9-49D1-8957-B2EC3A9B18E9}" sibTransId="{18C8D1BB-B880-48FC-A124-5A45511FDA33}"/>
    <dgm:cxn modelId="{BF3A7EE5-04E0-42EC-8B4A-B750C3392738}" type="presParOf" srcId="{8194E5C8-EDF0-4C10-922F-80E53BF8255C}" destId="{BF805F12-B5C5-4755-BCC2-AD35A45C7E11}" srcOrd="0" destOrd="0" presId="urn:microsoft.com/office/officeart/2005/8/layout/vList2"/>
    <dgm:cxn modelId="{E7AE54D1-E958-4EA8-AA4C-83717B871CB8}" type="presParOf" srcId="{8194E5C8-EDF0-4C10-922F-80E53BF8255C}" destId="{6BDDA6BE-204E-4AF6-A92E-E58738532F8A}" srcOrd="1" destOrd="0" presId="urn:microsoft.com/office/officeart/2005/8/layout/vList2"/>
    <dgm:cxn modelId="{D3B5747C-F033-40EC-B5FE-2B44AEDE14E4}" type="presParOf" srcId="{8194E5C8-EDF0-4C10-922F-80E53BF8255C}" destId="{505F97DA-E9BB-466D-B2B2-280BC4A47CB4}" srcOrd="2" destOrd="0" presId="urn:microsoft.com/office/officeart/2005/8/layout/vList2"/>
    <dgm:cxn modelId="{B19757AA-C5E6-445E-869B-C9D2A9A5CD3A}" type="presParOf" srcId="{8194E5C8-EDF0-4C10-922F-80E53BF8255C}" destId="{D55042F9-E54B-4D81-B990-D8EAA67A1FC0}" srcOrd="3" destOrd="0" presId="urn:microsoft.com/office/officeart/2005/8/layout/vList2"/>
    <dgm:cxn modelId="{7DAEE8D1-2854-48D7-9578-F02139A03B01}" type="presParOf" srcId="{8194E5C8-EDF0-4C10-922F-80E53BF8255C}" destId="{E5FFE115-6027-4E46-8728-6712DBF48915}" srcOrd="4" destOrd="0" presId="urn:microsoft.com/office/officeart/2005/8/layout/vList2"/>
    <dgm:cxn modelId="{00A684C5-FB05-4246-B8DE-6D7297D28FF9}" type="presParOf" srcId="{8194E5C8-EDF0-4C10-922F-80E53BF8255C}" destId="{E13BA94D-6BB9-4FD6-9C1E-093749AD53FE}" srcOrd="5" destOrd="0" presId="urn:microsoft.com/office/officeart/2005/8/layout/vList2"/>
    <dgm:cxn modelId="{87115170-5DAA-4EF5-BD79-884637D93989}" type="presParOf" srcId="{8194E5C8-EDF0-4C10-922F-80E53BF8255C}" destId="{E22754EE-F64B-42D2-9702-223C7661EF53}" srcOrd="6" destOrd="0" presId="urn:microsoft.com/office/officeart/2005/8/layout/vList2"/>
    <dgm:cxn modelId="{D10B9434-25A5-4AC7-9A7D-935E7BD9F251}" type="presParOf" srcId="{8194E5C8-EDF0-4C10-922F-80E53BF8255C}" destId="{6C030B3F-1736-4F0C-B37F-430ACB77B98B}" srcOrd="7" destOrd="0" presId="urn:microsoft.com/office/officeart/2005/8/layout/vList2"/>
    <dgm:cxn modelId="{1870B05C-0511-4CF8-94BB-43093EE98544}" type="presParOf" srcId="{8194E5C8-EDF0-4C10-922F-80E53BF8255C}" destId="{63E27CE2-2747-43B5-AAEB-424B5F246301}" srcOrd="8" destOrd="0" presId="urn:microsoft.com/office/officeart/2005/8/layout/vList2"/>
    <dgm:cxn modelId="{39377A45-1837-496A-AF28-80CDC73A0867}" type="presParOf" srcId="{8194E5C8-EDF0-4C10-922F-80E53BF8255C}" destId="{D1811033-4EB5-4AD2-AA94-445F54D44728}" srcOrd="9" destOrd="0" presId="urn:microsoft.com/office/officeart/2005/8/layout/vList2"/>
    <dgm:cxn modelId="{1338CB46-0604-45CC-B853-101DB0D0F320}" type="presParOf" srcId="{8194E5C8-EDF0-4C10-922F-80E53BF8255C}" destId="{780C861C-1931-4648-9761-0B1C57F57E3E}" srcOrd="10" destOrd="0" presId="urn:microsoft.com/office/officeart/2005/8/layout/vList2"/>
    <dgm:cxn modelId="{E3050D56-F578-4725-AF64-80A3BC51030F}" type="presParOf" srcId="{8194E5C8-EDF0-4C10-922F-80E53BF8255C}" destId="{38ABCA29-E77E-40D2-A530-9F9CA9DACB0A}" srcOrd="11" destOrd="0" presId="urn:microsoft.com/office/officeart/2005/8/layout/vList2"/>
    <dgm:cxn modelId="{260C8F66-F46B-479D-BD45-37200EE9990E}" type="presParOf" srcId="{8194E5C8-EDF0-4C10-922F-80E53BF8255C}" destId="{006C8376-E561-4688-94FE-674833309016}" srcOrd="12" destOrd="0" presId="urn:microsoft.com/office/officeart/2005/8/layout/vList2"/>
    <dgm:cxn modelId="{E6DA5610-BBB2-4069-8595-39E5030D3550}" type="presParOf" srcId="{8194E5C8-EDF0-4C10-922F-80E53BF8255C}" destId="{45D36751-103C-41C3-BA86-E54384CCE3CC}" srcOrd="13" destOrd="0" presId="urn:microsoft.com/office/officeart/2005/8/layout/vList2"/>
    <dgm:cxn modelId="{53FFD73F-FCDF-42BE-946D-DBD638D23348}" type="presParOf" srcId="{8194E5C8-EDF0-4C10-922F-80E53BF8255C}" destId="{D8111327-6EC4-45B2-B1BD-48BE26D9FDB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05F12-B5C5-4755-BCC2-AD35A45C7E11}">
      <dsp:nvSpPr>
        <dsp:cNvPr id="0" name=""/>
        <dsp:cNvSpPr/>
      </dsp:nvSpPr>
      <dsp:spPr>
        <a:xfrm>
          <a:off x="0" y="430225"/>
          <a:ext cx="5641974" cy="4773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 Python, bitwise operators are used to performing bitwise operations on integers. To perform bitwise, we first need to convert integer value to binary (0 and 1) value.</a:t>
          </a:r>
          <a:endParaRPr lang="en-US" sz="1200" kern="1200" dirty="0"/>
        </a:p>
      </dsp:txBody>
      <dsp:txXfrm>
        <a:off x="23303" y="453528"/>
        <a:ext cx="5595368" cy="430753"/>
      </dsp:txXfrm>
    </dsp:sp>
    <dsp:sp modelId="{505F97DA-E9BB-466D-B2B2-280BC4A47CB4}">
      <dsp:nvSpPr>
        <dsp:cNvPr id="0" name=""/>
        <dsp:cNvSpPr/>
      </dsp:nvSpPr>
      <dsp:spPr>
        <a:xfrm>
          <a:off x="0" y="942145"/>
          <a:ext cx="5641974" cy="477359"/>
        </a:xfrm>
        <a:prstGeom prst="roundRect">
          <a:avLst/>
        </a:prstGeom>
        <a:solidFill>
          <a:schemeClr val="accent5">
            <a:hueOff val="336683"/>
            <a:satOff val="-1610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The bitwise operator operates on values bit by bit, so it’s called bitwise. It always returns the result in decimal format. Python has 6 bitwise operators listed below.</a:t>
          </a:r>
          <a:endParaRPr lang="en-US" sz="1200" kern="1200"/>
        </a:p>
      </dsp:txBody>
      <dsp:txXfrm>
        <a:off x="23303" y="965448"/>
        <a:ext cx="5595368" cy="430753"/>
      </dsp:txXfrm>
    </dsp:sp>
    <dsp:sp modelId="{E5FFE115-6027-4E46-8728-6712DBF48915}">
      <dsp:nvSpPr>
        <dsp:cNvPr id="0" name=""/>
        <dsp:cNvSpPr/>
      </dsp:nvSpPr>
      <dsp:spPr>
        <a:xfrm>
          <a:off x="0" y="1454065"/>
          <a:ext cx="5641974" cy="477359"/>
        </a:xfrm>
        <a:prstGeom prst="roundRect">
          <a:avLst/>
        </a:prstGeom>
        <a:solidFill>
          <a:schemeClr val="accent5">
            <a:hueOff val="673367"/>
            <a:satOff val="-3220"/>
            <a:lumOff val="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&amp; Bitwise and</a:t>
          </a:r>
          <a:endParaRPr lang="en-US" sz="1200" kern="1200" dirty="0"/>
        </a:p>
      </dsp:txBody>
      <dsp:txXfrm>
        <a:off x="23303" y="1477368"/>
        <a:ext cx="5595368" cy="430753"/>
      </dsp:txXfrm>
    </dsp:sp>
    <dsp:sp modelId="{E22754EE-F64B-42D2-9702-223C7661EF53}">
      <dsp:nvSpPr>
        <dsp:cNvPr id="0" name=""/>
        <dsp:cNvSpPr/>
      </dsp:nvSpPr>
      <dsp:spPr>
        <a:xfrm>
          <a:off x="0" y="1965985"/>
          <a:ext cx="5641974" cy="477359"/>
        </a:xfrm>
        <a:prstGeom prst="roundRect">
          <a:avLst/>
        </a:prstGeom>
        <a:solidFill>
          <a:schemeClr val="accent5">
            <a:hueOff val="1010050"/>
            <a:satOff val="-4830"/>
            <a:lumOff val="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| Bitwise or</a:t>
          </a:r>
          <a:endParaRPr lang="en-US" sz="1200" kern="1200" dirty="0"/>
        </a:p>
      </dsp:txBody>
      <dsp:txXfrm>
        <a:off x="23303" y="1989288"/>
        <a:ext cx="5595368" cy="430753"/>
      </dsp:txXfrm>
    </dsp:sp>
    <dsp:sp modelId="{63E27CE2-2747-43B5-AAEB-424B5F246301}">
      <dsp:nvSpPr>
        <dsp:cNvPr id="0" name=""/>
        <dsp:cNvSpPr/>
      </dsp:nvSpPr>
      <dsp:spPr>
        <a:xfrm>
          <a:off x="0" y="2477905"/>
          <a:ext cx="5641974" cy="477359"/>
        </a:xfrm>
        <a:prstGeom prst="roundRect">
          <a:avLst/>
        </a:prstGeom>
        <a:solidFill>
          <a:schemeClr val="accent5">
            <a:hueOff val="1346734"/>
            <a:satOff val="-6440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^ Bitwise </a:t>
          </a:r>
          <a:r>
            <a:rPr lang="en-IN" sz="1200" kern="1200" dirty="0" err="1"/>
            <a:t>xor</a:t>
          </a:r>
          <a:endParaRPr lang="en-US" sz="1200" kern="1200" dirty="0"/>
        </a:p>
      </dsp:txBody>
      <dsp:txXfrm>
        <a:off x="23303" y="2501208"/>
        <a:ext cx="5595368" cy="430753"/>
      </dsp:txXfrm>
    </dsp:sp>
    <dsp:sp modelId="{780C861C-1931-4648-9761-0B1C57F57E3E}">
      <dsp:nvSpPr>
        <dsp:cNvPr id="0" name=""/>
        <dsp:cNvSpPr/>
      </dsp:nvSpPr>
      <dsp:spPr>
        <a:xfrm>
          <a:off x="0" y="2989824"/>
          <a:ext cx="5641974" cy="477359"/>
        </a:xfrm>
        <a:prstGeom prst="roundRect">
          <a:avLst/>
        </a:prstGeom>
        <a:solidFill>
          <a:schemeClr val="accent5">
            <a:hueOff val="1683417"/>
            <a:satOff val="-8050"/>
            <a:lumOff val="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~ Bitwise 1’s complement</a:t>
          </a:r>
          <a:endParaRPr lang="en-US" sz="1200" kern="1200" dirty="0"/>
        </a:p>
      </dsp:txBody>
      <dsp:txXfrm>
        <a:off x="23303" y="3013127"/>
        <a:ext cx="5595368" cy="430753"/>
      </dsp:txXfrm>
    </dsp:sp>
    <dsp:sp modelId="{006C8376-E561-4688-94FE-674833309016}">
      <dsp:nvSpPr>
        <dsp:cNvPr id="0" name=""/>
        <dsp:cNvSpPr/>
      </dsp:nvSpPr>
      <dsp:spPr>
        <a:xfrm>
          <a:off x="0" y="3501744"/>
          <a:ext cx="5641974" cy="477359"/>
        </a:xfrm>
        <a:prstGeom prst="roundRect">
          <a:avLst/>
        </a:prstGeom>
        <a:solidFill>
          <a:schemeClr val="accent5">
            <a:hueOff val="2020100"/>
            <a:satOff val="-9660"/>
            <a:lumOff val="10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&lt;&lt; Bitwise left-shift</a:t>
          </a:r>
          <a:endParaRPr lang="en-US" sz="1200" kern="1200" dirty="0"/>
        </a:p>
      </dsp:txBody>
      <dsp:txXfrm>
        <a:off x="23303" y="3525047"/>
        <a:ext cx="5595368" cy="430753"/>
      </dsp:txXfrm>
    </dsp:sp>
    <dsp:sp modelId="{D8111327-6EC4-45B2-B1BD-48BE26D9FDB4}">
      <dsp:nvSpPr>
        <dsp:cNvPr id="0" name=""/>
        <dsp:cNvSpPr/>
      </dsp:nvSpPr>
      <dsp:spPr>
        <a:xfrm>
          <a:off x="0" y="4013664"/>
          <a:ext cx="5641974" cy="477359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&gt;&gt; Bitwise right-shift</a:t>
          </a:r>
          <a:endParaRPr lang="en-US" sz="1200" kern="1200" dirty="0"/>
        </a:p>
      </dsp:txBody>
      <dsp:txXfrm>
        <a:off x="23303" y="4036967"/>
        <a:ext cx="5595368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6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40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3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9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7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D407E1-0120-430A-8B0D-40701F995742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9A98D6-401A-4499-97C0-489372501C5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3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5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4800" b="1" u="sng" spc="20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</a:t>
            </a:r>
            <a:r>
              <a:rPr lang="en-US" altLang="en-IN" sz="4800" b="1" u="sng" spc="20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OPERATORS</a:t>
            </a:r>
            <a:endParaRPr lang="en-US" altLang="en-IN" sz="4800" b="1" u="sng" spc="200" dirty="0"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altLang="en-US" sz="1400" b="1" dirty="0">
                <a:sym typeface="+mn-ea"/>
              </a:rPr>
              <a:t>Bitwise and &amp;</a:t>
            </a:r>
            <a:endParaRPr lang="en-US" altLang="en-US" sz="1400" dirty="0"/>
          </a:p>
          <a:p>
            <a:pPr lvl="1"/>
            <a:r>
              <a:rPr lang="en-US" altLang="en-US" sz="1400" dirty="0">
                <a:sym typeface="+mn-ea"/>
              </a:rPr>
              <a:t>It performs logical AND operation on the integer value after converting an integer to a binary value and gives the result as a decimal value. It returns True only if both operands are True. Otherwise, it returns False.</a:t>
            </a:r>
            <a:endParaRPr lang="en-US" altLang="en-US" sz="1400" dirty="0"/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Here, every integer value is converted into a binary value. </a:t>
            </a:r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For example, a =7, its binary value is 0111, </a:t>
            </a:r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               and b=4, its binary value is 0100. </a:t>
            </a:r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Next we performed logical AND, and got 0100 as a result,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Following diagram shows AND operator evaluation.</a:t>
            </a:r>
            <a:endParaRPr lang="en-US" altLang="en-US" sz="1400" dirty="0"/>
          </a:p>
        </p:txBody>
      </p:sp>
      <p:pic>
        <p:nvPicPr>
          <p:cNvPr id="4" name="Content Placeholder 3" descr="Table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180371"/>
            <a:ext cx="5455921" cy="44972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169" y="2164702"/>
            <a:ext cx="4429615" cy="3931920"/>
          </a:xfrm>
        </p:spPr>
        <p:txBody>
          <a:bodyPr vert="horz" lIns="45720" tIns="45720" rIns="4572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sz="1600" b="1" dirty="0">
                <a:sym typeface="+mn-ea"/>
              </a:rPr>
              <a:t>Bitwise or |</a:t>
            </a:r>
          </a:p>
          <a:p>
            <a:pPr lvl="1"/>
            <a:r>
              <a:rPr lang="en-US" altLang="en-US" sz="1600" dirty="0">
                <a:sym typeface="+mn-ea"/>
              </a:rPr>
              <a:t>It performs logical OR operation on the integer value after converting integer value to binary value and gives the result a decimal value. It returns False only if both operands are True. Otherwise, it returns True.</a:t>
            </a:r>
            <a:endParaRPr lang="en-US" altLang="en-US" sz="1600" b="1" dirty="0">
              <a:sym typeface="+mn-ea"/>
            </a:endParaRP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Here, every integer value is converted into a binary value. </a:t>
            </a:r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For example, a =7, its binary value is 0111, </a:t>
            </a:r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               and b=4, its binary value is 0100. </a:t>
            </a:r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Next we performed logical OR, and got 0111 as a result,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Following diagram shows OR operator evaluation.</a:t>
            </a:r>
            <a:endParaRPr lang="en-US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2219"/>
            <a:ext cx="5455921" cy="45735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345" y="1968759"/>
            <a:ext cx="4884576" cy="3931920"/>
          </a:xfr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buNone/>
            </a:pPr>
            <a:r>
              <a:rPr lang="en-US" altLang="en-US" sz="1400" b="1" dirty="0">
                <a:sym typeface="+mn-ea"/>
              </a:rPr>
              <a:t>Bitwise </a:t>
            </a:r>
            <a:r>
              <a:rPr lang="en-US" altLang="en-US" sz="1400" b="1" dirty="0" err="1">
                <a:sym typeface="+mn-ea"/>
              </a:rPr>
              <a:t>xor</a:t>
            </a:r>
            <a:r>
              <a:rPr lang="en-US" altLang="en-US" sz="1400" b="1" dirty="0">
                <a:sym typeface="+mn-ea"/>
              </a:rPr>
              <a:t> ^</a:t>
            </a:r>
          </a:p>
          <a:p>
            <a:pPr lvl="1"/>
            <a:r>
              <a:rPr lang="en-US" altLang="en-US" sz="1400" dirty="0">
                <a:sym typeface="+mn-ea"/>
              </a:rPr>
              <a:t>It performs Logical XOR ^ operation on the binary value of a integer and gives the result as a decimal value.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Here, every integer value is converted into a binary value. </a:t>
            </a:r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For example, a =7, its binary value is 0111, </a:t>
            </a:r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               and b=4, its binary value is 0100. </a:t>
            </a:r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Next we performed logical OR, and got 0111 as a result,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>
                <a:sym typeface="+mn-ea"/>
              </a:rPr>
              <a:t>Following diagram shows OR operator evaluation.</a:t>
            </a:r>
          </a:p>
          <a:p>
            <a:pPr marL="0" indent="0">
              <a:buNone/>
            </a:pPr>
            <a:endParaRPr lang="en-US" altLang="en-US" sz="1400" b="1" dirty="0"/>
          </a:p>
          <a:p>
            <a:pPr marL="0" indent="0">
              <a:buNone/>
            </a:pPr>
            <a:r>
              <a:rPr lang="en-US" altLang="en-US" sz="1400" b="1" dirty="0"/>
              <a:t>Bitwise 1’s complement ~</a:t>
            </a:r>
            <a:endParaRPr lang="en-US" altLang="en-US" sz="1400" dirty="0"/>
          </a:p>
          <a:p>
            <a:pPr lvl="1"/>
            <a:r>
              <a:rPr lang="en-US" altLang="en-US" sz="1400" dirty="0"/>
              <a:t>It performs 1’s complement operation. It invert each bit of binary value and returns the bitwise negation of a value as a result.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4734" y="1558122"/>
            <a:ext cx="5455921" cy="44508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CONTD.,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en-US" b="1" dirty="0">
                <a:sym typeface="+mn-ea"/>
              </a:rPr>
              <a:t>Bitwise Right-shift &gt;&gt;</a:t>
            </a:r>
          </a:p>
          <a:p>
            <a:pPr lvl="1" defTabSz="914400">
              <a:lnSpc>
                <a:spcPct val="90000"/>
              </a:lnSpc>
              <a:buClr>
                <a:schemeClr val="accent1"/>
              </a:buClr>
            </a:pPr>
            <a:r>
              <a:rPr lang="en-US" altLang="en-US" dirty="0">
                <a:sym typeface="+mn-ea"/>
              </a:rPr>
              <a:t>The left-shift &gt;&gt; operator performs shifting a bit of value to the right by a given number of places. Here some bits are lost.</a:t>
            </a:r>
          </a:p>
          <a:p>
            <a:pPr marL="0" indent="0" defTabSz="914400"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dirty="0"/>
          </a:p>
          <a:p>
            <a:pPr marL="0" indent="0" defTabSz="914400"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4764" y="640080"/>
            <a:ext cx="543839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sz="2800" b="1" dirty="0">
                <a:sym typeface="+mn-ea"/>
              </a:rPr>
              <a:t>Bitwise left-shift &lt;&lt;</a:t>
            </a:r>
          </a:p>
          <a:p>
            <a:pPr lvl="1"/>
            <a:r>
              <a:rPr lang="en-US" altLang="en-US" sz="2800" dirty="0">
                <a:sym typeface="+mn-ea"/>
              </a:rPr>
              <a:t>The left-shift &lt;&lt; operator performs a shifting bit of value by a given number of the place and fills 0’s to new positions.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31565"/>
            <a:ext cx="6909577" cy="45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5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OPERATOR PRECEDENCE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128016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In Python, operator precedence and associativity play an essential role in solving the expression. An expression is the combination of variables and operators that evaluate based on operator precedence.</a:t>
            </a:r>
          </a:p>
          <a:p>
            <a:pPr marL="128016" lvl="1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128016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We must know what the precedence (priority) of that operator is and how they will evaluate down to a single value. Operator precedence is used in an expression to determine which operation to perform first.</a:t>
            </a:r>
          </a:p>
          <a:p>
            <a:pPr marL="0" lv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The following tables shows operator precedence highest to lowest.</a:t>
            </a:r>
          </a:p>
          <a:p>
            <a:pPr marL="0" lv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940593519"/>
              </p:ext>
            </p:extLst>
          </p:nvPr>
        </p:nvGraphicFramePr>
        <p:xfrm>
          <a:off x="6096000" y="941989"/>
          <a:ext cx="5455923" cy="497403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9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Precedence level</a:t>
                      </a:r>
                    </a:p>
                  </a:txBody>
                  <a:tcPr marL="85457" marR="61106" marT="65736" marB="657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marL="85457" marR="61106" marT="65736" marB="657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Meaning </a:t>
                      </a:r>
                    </a:p>
                  </a:txBody>
                  <a:tcPr marL="85457" marR="61106" marT="65736" marB="657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 (Highest)</a:t>
                      </a:r>
                    </a:p>
                  </a:txBody>
                  <a:tcPr marL="85457" marR="61106" marT="65736" marB="657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Parenthesis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Exponent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5457" marR="61106" marT="65736" marB="657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+x, -x ,~x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Unary plus, Unary Minus, Bitwise negation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*, /, //, %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Multiplication, Division, Floor division, Modulus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5457" marR="61106" marT="65736" marB="657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+, -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Addition, Subtraction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&lt;&lt;, &gt;&gt;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Bitwise shift operator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5457" marR="61106" marT="65736" marB="657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Bitwise XOR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5457" marR="61106" marT="65736" marB="657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==, !=, &gt;, &gt;=, &lt;, &lt;=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Comparison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5457" marR="61106" marT="65736" marB="657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is, is not, in, not in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Identity, Membership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Logical NOT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85457" marR="61106" marT="65736" marB="657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Logical AND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14 (Lowest)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Logical OR</a:t>
                      </a:r>
                    </a:p>
                  </a:txBody>
                  <a:tcPr marL="85457" marR="61106" marT="65736" marB="6573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0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OPERATORS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Operators are special symbols that perform specific operations on one or more operands (values) and then return a result.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For example, you can calculate the sum of two numbers using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an addition (+) operator.</a:t>
            </a: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Python has seven types of operators that we can use to perform different operation and produce a result.</a:t>
            </a:r>
          </a:p>
          <a:p>
            <a:pPr marL="914400" lvl="1" indent="-457200">
              <a:buAutoNum type="arabicPeriod"/>
            </a:pPr>
            <a:r>
              <a:rPr lang="en-US" sz="1300" dirty="0">
                <a:solidFill>
                  <a:srgbClr val="FFFFFF"/>
                </a:solidFill>
              </a:rPr>
              <a:t>Arithmetic operator</a:t>
            </a:r>
          </a:p>
          <a:p>
            <a:pPr marL="914400" lvl="1" indent="-457200">
              <a:buAutoNum type="arabicPeriod"/>
            </a:pPr>
            <a:r>
              <a:rPr lang="en-US" sz="1300" dirty="0">
                <a:solidFill>
                  <a:srgbClr val="FFFFFF"/>
                </a:solidFill>
              </a:rPr>
              <a:t>Relational operators</a:t>
            </a:r>
          </a:p>
          <a:p>
            <a:pPr marL="914400" lvl="1" indent="-457200">
              <a:buAutoNum type="arabicPeriod"/>
            </a:pPr>
            <a:r>
              <a:rPr lang="en-US" sz="1300" dirty="0">
                <a:solidFill>
                  <a:srgbClr val="FFFFFF"/>
                </a:solidFill>
              </a:rPr>
              <a:t>Assignment operators</a:t>
            </a:r>
          </a:p>
          <a:p>
            <a:pPr marL="914400" lvl="1" indent="-457200">
              <a:buAutoNum type="arabicPeriod"/>
            </a:pPr>
            <a:r>
              <a:rPr lang="en-US" sz="1300" dirty="0">
                <a:solidFill>
                  <a:srgbClr val="FFFFFF"/>
                </a:solidFill>
              </a:rPr>
              <a:t>Logical operators</a:t>
            </a:r>
          </a:p>
          <a:p>
            <a:pPr marL="914400" lvl="1" indent="-457200">
              <a:buAutoNum type="arabicPeriod"/>
            </a:pPr>
            <a:r>
              <a:rPr lang="en-US" sz="1300" dirty="0">
                <a:solidFill>
                  <a:srgbClr val="FFFFFF"/>
                </a:solidFill>
              </a:rPr>
              <a:t>Membership operators</a:t>
            </a:r>
          </a:p>
          <a:p>
            <a:pPr marL="914400" lvl="1" indent="-457200">
              <a:buAutoNum type="arabicPeriod"/>
            </a:pPr>
            <a:r>
              <a:rPr lang="en-US" sz="1300" dirty="0">
                <a:solidFill>
                  <a:srgbClr val="FFFFFF"/>
                </a:solidFill>
              </a:rPr>
              <a:t>Identity operators</a:t>
            </a:r>
          </a:p>
          <a:p>
            <a:pPr marL="914400" lvl="1" indent="-457200">
              <a:buAutoNum type="arabicPeriod"/>
            </a:pPr>
            <a:r>
              <a:rPr lang="en-US" sz="1300" dirty="0">
                <a:solidFill>
                  <a:srgbClr val="FFFFFF"/>
                </a:solidFill>
              </a:rPr>
              <a:t>Bitwise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32" r="299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ARITHEMATIC OPERATORS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sz="1300" dirty="0"/>
              <a:t>Arithmetic operators are the most commonly used. </a:t>
            </a:r>
          </a:p>
          <a:p>
            <a:pPr marL="0" indent="0">
              <a:buNone/>
            </a:pPr>
            <a:r>
              <a:rPr lang="en-US" altLang="en-US" sz="1300" dirty="0"/>
              <a:t>The Python programming language provides arithmetic operators that perform addition, subtraction, multiplication, and division. It works the same as basic mathematics.</a:t>
            </a:r>
          </a:p>
          <a:p>
            <a:pPr marL="0" indent="0">
              <a:buNone/>
            </a:pPr>
            <a:endParaRPr lang="en-US" altLang="en-US" sz="1300" dirty="0"/>
          </a:p>
          <a:p>
            <a:pPr marL="0" indent="0">
              <a:buNone/>
            </a:pPr>
            <a:r>
              <a:rPr lang="en-US" altLang="en-US" sz="1300" dirty="0"/>
              <a:t>There are seven arithmetic operators we can use to perform different mathematical operations, such as:</a:t>
            </a:r>
          </a:p>
          <a:p>
            <a:pPr marL="914400" lvl="1" indent="-457200">
              <a:buAutoNum type="arabicPeriod"/>
            </a:pPr>
            <a:r>
              <a:rPr lang="en-US" altLang="en-US" sz="1300" dirty="0"/>
              <a:t>+ (Addition)</a:t>
            </a:r>
          </a:p>
          <a:p>
            <a:pPr marL="914400" lvl="1" indent="-457200">
              <a:buAutoNum type="arabicPeriod"/>
            </a:pPr>
            <a:r>
              <a:rPr lang="en-US" altLang="en-US" sz="1300" dirty="0"/>
              <a:t>- (Subtraction)</a:t>
            </a:r>
          </a:p>
          <a:p>
            <a:pPr marL="914400" lvl="1" indent="-457200">
              <a:buAutoNum type="arabicPeriod"/>
            </a:pPr>
            <a:r>
              <a:rPr lang="en-US" altLang="en-US" sz="1300" dirty="0"/>
              <a:t>* (Multiplication)</a:t>
            </a:r>
          </a:p>
          <a:p>
            <a:pPr marL="914400" lvl="1" indent="-457200">
              <a:buAutoNum type="arabicPeriod"/>
            </a:pPr>
            <a:r>
              <a:rPr lang="en-US" altLang="en-US" sz="1300" dirty="0"/>
              <a:t>/ (Division)</a:t>
            </a:r>
          </a:p>
          <a:p>
            <a:pPr marL="914400" lvl="1" indent="-457200">
              <a:buAutoNum type="arabicPeriod"/>
            </a:pPr>
            <a:r>
              <a:rPr lang="en-US" altLang="en-US" sz="1300" dirty="0"/>
              <a:t>// Floor division)</a:t>
            </a:r>
          </a:p>
          <a:p>
            <a:pPr marL="914400" lvl="1" indent="-457200">
              <a:buAutoNum type="arabicPeriod"/>
            </a:pPr>
            <a:r>
              <a:rPr lang="en-US" altLang="en-US" sz="1300" dirty="0"/>
              <a:t>℅ (Modulus)</a:t>
            </a:r>
          </a:p>
          <a:p>
            <a:pPr marL="914400" lvl="1" indent="-457200">
              <a:buAutoNum type="arabicPeriod"/>
            </a:pPr>
            <a:r>
              <a:rPr lang="en-US" altLang="en-US" sz="1300" dirty="0"/>
              <a:t>** (Exponentiation)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OPERATORS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sz="1700" dirty="0">
                <a:solidFill>
                  <a:srgbClr val="FFFFFF"/>
                </a:solidFill>
              </a:rPr>
              <a:t>Relational operators are also called comparison operators. It performs a comparison between two values. It returns a </a:t>
            </a:r>
            <a:r>
              <a:rPr lang="en-US" altLang="en-US" sz="1700" dirty="0" err="1">
                <a:solidFill>
                  <a:srgbClr val="FFFFFF"/>
                </a:solidFill>
              </a:rPr>
              <a:t>boolean</a:t>
            </a:r>
            <a:r>
              <a:rPr lang="en-US" altLang="en-US" sz="1700" dirty="0">
                <a:solidFill>
                  <a:srgbClr val="FFFFFF"/>
                </a:solidFill>
              </a:rPr>
              <a:t>  True or False depending upon the result of the comparison.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FFFFFF"/>
                </a:solidFill>
              </a:rPr>
              <a:t>Python has the following six relational operators.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FFFFFF"/>
                </a:solidFill>
              </a:rPr>
              <a:t>Assume variable x holds 10 and variable y holds 5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261168550"/>
              </p:ext>
            </p:extLst>
          </p:nvPr>
        </p:nvGraphicFramePr>
        <p:xfrm>
          <a:off x="6096000" y="1024232"/>
          <a:ext cx="5455922" cy="480953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46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2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marL="140288" marR="105216" marT="87790" marB="701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40288" marR="105216" marT="87790" marB="701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140288" marR="105216" marT="87790" marB="701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3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&gt; (Greater than)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It returns True if the left operand is greater than the right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x &gt; y </a:t>
                      </a:r>
                    </a:p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result is True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3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&lt; (Less than)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It returns True if the left operand is less than the right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x &lt; y </a:t>
                      </a:r>
                    </a:p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result is False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3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== (Equal to)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It returns True if both operands are equal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x == y</a:t>
                      </a:r>
                    </a:p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result is False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3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!= (Not equal to)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It returns True if both operands are equal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x != y</a:t>
                      </a:r>
                    </a:p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result </a:t>
                      </a:r>
                      <a:r>
                        <a:rPr lang="en-IN" alt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i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s True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3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&gt;= (Greater than or equal to)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It returns True if the left operand is greater than or equal to the right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x &gt;= y</a:t>
                      </a:r>
                    </a:p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result is True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3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&lt;= (Less than or equal to)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It returns True if the left operand is less than or equal to the right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x &lt;= y</a:t>
                      </a:r>
                    </a:p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sym typeface="+mn-ea"/>
                        </a:rPr>
                        <a:t>result is False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40288" marR="105216" marT="87790" marB="701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OPERATORS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sz="1500" dirty="0">
                <a:solidFill>
                  <a:srgbClr val="FFFFFF"/>
                </a:solidFill>
              </a:rPr>
              <a:t>In Python, Assignment operators are used to assigning value to the variable. Assign operator is denoted by = symbol. </a:t>
            </a:r>
          </a:p>
          <a:p>
            <a:pPr marL="457200" lvl="1" indent="0">
              <a:buNone/>
            </a:pPr>
            <a:r>
              <a:rPr lang="en-US" altLang="en-US" sz="1500" dirty="0">
                <a:solidFill>
                  <a:srgbClr val="FFFFFF"/>
                </a:solidFill>
              </a:rPr>
              <a:t>For example, name = "Jessa" here, we have assigned the string literal ‘Jessa’ to a variable name.</a:t>
            </a:r>
          </a:p>
          <a:p>
            <a:endParaRPr lang="en-US" alt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en-US" sz="1500" dirty="0">
                <a:solidFill>
                  <a:srgbClr val="FFFFFF"/>
                </a:solidFill>
              </a:rPr>
              <a:t>Also, there are shorthand assignment operators in Python. For example, a+=2 which is equivalent to a = a+2.</a:t>
            </a:r>
          </a:p>
          <a:p>
            <a:pPr marL="0" indent="0">
              <a:buNone/>
            </a:pPr>
            <a:endParaRPr lang="en-US" alt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43613003"/>
              </p:ext>
            </p:extLst>
          </p:nvPr>
        </p:nvGraphicFramePr>
        <p:xfrm>
          <a:off x="6096000" y="1391530"/>
          <a:ext cx="5455922" cy="40749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7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 cap="all" spc="6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98531" marR="98531" marT="98531" marB="98531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 cap="all" spc="6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98531" marR="98531" marT="98531" marB="98531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 cap="all" spc="60">
                          <a:solidFill>
                            <a:schemeClr val="tx1"/>
                          </a:solidFill>
                        </a:rPr>
                        <a:t>Equivalent</a:t>
                      </a:r>
                    </a:p>
                  </a:txBody>
                  <a:tcPr marL="98531" marR="98531" marT="98531" marB="98531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= (Assign)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a=5 Assign 5 to variable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sym typeface="+mn-ea"/>
                        </a:rPr>
                        <a:t>a = 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+= (Add and 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a+=5 Add 5 to a and assign it as a new value to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sym typeface="+mn-ea"/>
                        </a:rPr>
                        <a:t>a = a+5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-= (Subtract and 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a-=5 Subtract 5 from variable a and assign it as a new value to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sym typeface="+mn-ea"/>
                        </a:rPr>
                        <a:t>a = a-5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*= (Multiply and 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a*=5 Multiply variable a by 5 and assign it as a new value to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sym typeface="+mn-ea"/>
                        </a:rPr>
                        <a:t>a = a*5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/= (Divide and 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a/=5 Divide variable a by 5 and assign a new value to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 = a/5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%= (Modulus and 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a%=5 Performs modulus on two values and assigns it as a new value to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 = a%5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**= (Exponentiation and 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a**=5 Multiply a five times and assigns the result to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 = a**5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//= (Floor-divide and assign)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a//=5 Floor-divide a by 5 and assigns the result to a</a:t>
                      </a:r>
                    </a:p>
                  </a:txBody>
                  <a:tcPr marL="0" marR="55462" marT="16639" marB="6568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 = a//5</a:t>
                      </a:r>
                    </a:p>
                  </a:txBody>
                  <a:tcPr marL="0" marR="55462" marT="16639" marB="656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LOGICAL OPERATORS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sz="1000" b="1" u="sng" dirty="0">
                <a:solidFill>
                  <a:srgbClr val="FFFFFF"/>
                </a:solidFill>
              </a:rPr>
              <a:t>LOGICAL OPERATORS</a:t>
            </a:r>
          </a:p>
          <a:p>
            <a:r>
              <a:rPr lang="en-US" altLang="en-US" sz="1000" dirty="0">
                <a:solidFill>
                  <a:srgbClr val="FFFFFF"/>
                </a:solidFill>
              </a:rPr>
              <a:t>Logical operators are useful when checking a condition is true or not. Python has three logical operators. All logical operator returns a </a:t>
            </a:r>
            <a:r>
              <a:rPr lang="en-US" altLang="en-US" sz="1000" dirty="0" err="1">
                <a:solidFill>
                  <a:srgbClr val="FFFFFF"/>
                </a:solidFill>
              </a:rPr>
              <a:t>boolean</a:t>
            </a:r>
            <a:r>
              <a:rPr lang="en-US" altLang="en-US" sz="1000" dirty="0">
                <a:solidFill>
                  <a:srgbClr val="FFFFFF"/>
                </a:solidFill>
              </a:rPr>
              <a:t> value True or False depending on the condition in which it is used.</a:t>
            </a:r>
          </a:p>
          <a:p>
            <a:endParaRPr lang="en-US" altLang="en-US" sz="1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FFFF"/>
                </a:solidFill>
              </a:rPr>
              <a:t>and (Logical and)</a:t>
            </a:r>
            <a:endParaRPr lang="en-US" altLang="en-US" sz="1000" dirty="0">
              <a:solidFill>
                <a:srgbClr val="FFFFFF"/>
              </a:solidFill>
            </a:endParaRPr>
          </a:p>
          <a:p>
            <a:pPr lvl="1"/>
            <a:r>
              <a:rPr lang="en-US" altLang="en-US" sz="1000" dirty="0">
                <a:solidFill>
                  <a:srgbClr val="FFFFFF"/>
                </a:solidFill>
              </a:rPr>
              <a:t>The logical and operator returns True if both expressions are True. Otherwise, it will return. False.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FFFF"/>
                </a:solidFill>
              </a:rPr>
              <a:t>or (Logical or)</a:t>
            </a:r>
            <a:endParaRPr lang="en-US" altLang="en-US" sz="1000" dirty="0">
              <a:solidFill>
                <a:srgbClr val="FFFFFF"/>
              </a:solidFill>
            </a:endParaRPr>
          </a:p>
          <a:p>
            <a:pPr lvl="1"/>
            <a:r>
              <a:rPr lang="en-US" altLang="en-US" sz="1000" dirty="0">
                <a:solidFill>
                  <a:srgbClr val="FFFFFF"/>
                </a:solidFill>
              </a:rPr>
              <a:t>The logical or the operator returns a </a:t>
            </a:r>
            <a:r>
              <a:rPr lang="en-US" altLang="en-US" sz="1000" dirty="0" err="1">
                <a:solidFill>
                  <a:srgbClr val="FFFFFF"/>
                </a:solidFill>
              </a:rPr>
              <a:t>boolean</a:t>
            </a:r>
            <a:r>
              <a:rPr lang="en-US" altLang="en-US" sz="1000" dirty="0">
                <a:solidFill>
                  <a:srgbClr val="FFFFFF"/>
                </a:solidFill>
              </a:rPr>
              <a:t>  True if one expression is true, and it returns False if both values are false.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rgbClr val="FFFFFF"/>
                </a:solidFill>
              </a:rPr>
              <a:t>not (Logical not)</a:t>
            </a:r>
            <a:endParaRPr lang="en-US" altLang="en-US" sz="1000" dirty="0">
              <a:solidFill>
                <a:srgbClr val="FFFFFF"/>
              </a:solidFill>
            </a:endParaRPr>
          </a:p>
          <a:p>
            <a:pPr lvl="1"/>
            <a:r>
              <a:rPr lang="en-US" altLang="en-US" sz="1000" dirty="0">
                <a:solidFill>
                  <a:srgbClr val="FFFFFF"/>
                </a:solidFill>
              </a:rPr>
              <a:t>The logical not operator returns </a:t>
            </a:r>
            <a:r>
              <a:rPr lang="en-US" altLang="en-US" sz="1000" dirty="0" err="1">
                <a:solidFill>
                  <a:srgbClr val="FFFFFF"/>
                </a:solidFill>
              </a:rPr>
              <a:t>boolean</a:t>
            </a:r>
            <a:r>
              <a:rPr lang="en-US" altLang="en-US" sz="1000" dirty="0">
                <a:solidFill>
                  <a:srgbClr val="FFFFFF"/>
                </a:solidFill>
              </a:rPr>
              <a:t> True if the expression is false.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13172288"/>
              </p:ext>
            </p:extLst>
          </p:nvPr>
        </p:nvGraphicFramePr>
        <p:xfrm>
          <a:off x="6096000" y="1301801"/>
          <a:ext cx="5455922" cy="425439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{8EC20E35-A176-4012-BC5E-935CFFF8708E}</a:tableStyleId>
              </a:tblPr>
              <a:tblGrid>
                <a:gridCol w="176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5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marL="116858" marR="116858" marT="138699" marB="233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16858" marR="116858" marT="138699" marB="233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116858" marR="116858" marT="138699" marB="233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and (Logical and)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True if both the operands are True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sym typeface="+mn-ea"/>
                        </a:rPr>
                        <a:t>a and b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or (Logical or)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True if either of the operands is True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sym typeface="+mn-ea"/>
                        </a:rPr>
                        <a:t>a or b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not (Logical not)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True if the operand is False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sym typeface="+mn-ea"/>
                        </a:rPr>
                        <a:t>not a</a:t>
                      </a:r>
                    </a:p>
                  </a:txBody>
                  <a:tcPr marL="116858" marR="116858" marT="138699" marB="233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MEMBERSHIP OPERATORS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AB9DDAD3-FB46-608D-221C-13272AF80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2386051"/>
            <a:ext cx="3448851" cy="34488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3613" y="2286000"/>
            <a:ext cx="568058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sz="1100" dirty="0"/>
              <a:t>Python’s membership operators are used to check for membership of objects in sequence, such as string, list, tuple. It checks whether the given value or variable is present in a given sequence. If present, it will return True else False.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1100" dirty="0"/>
              <a:t>In Python, there are two membership operator in and not in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1100" b="1" dirty="0"/>
              <a:t>In operator</a:t>
            </a:r>
            <a:endParaRPr lang="en-US" altLang="en-US" sz="1100" dirty="0"/>
          </a:p>
          <a:p>
            <a:pPr lvl="1"/>
            <a:r>
              <a:rPr lang="en-US" altLang="en-US" sz="1100" dirty="0"/>
              <a:t>It returns a result as True if it finds a given object in the sequence. Otherwise, it returns False.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1100" b="1" dirty="0"/>
              <a:t>Not in operator</a:t>
            </a:r>
            <a:endParaRPr lang="en-US" altLang="en-US" sz="1100" dirty="0"/>
          </a:p>
          <a:p>
            <a:pPr lvl="1"/>
            <a:r>
              <a:rPr lang="en-US" altLang="en-US" sz="1100" dirty="0"/>
              <a:t>It returns True if the object is not present in a given sequence. Otherwise, it returns 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IDENTITY OPERATORS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sz="1100" dirty="0"/>
              <a:t>Use the Identity operator to check whether the value of two variables is the same or not. This operator is known as a reference-quality operator because the identity operator compares values according to two variables’ memory addresses.</a:t>
            </a:r>
          </a:p>
          <a:p>
            <a:endParaRPr lang="en-US" altLang="en-US" sz="1100" dirty="0"/>
          </a:p>
          <a:p>
            <a:r>
              <a:rPr lang="en-US" altLang="en-US" sz="1100" dirty="0"/>
              <a:t>Python has 2 identity operators is and is not.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1100" b="1" dirty="0"/>
              <a:t>IS operator</a:t>
            </a:r>
            <a:endParaRPr lang="en-US" altLang="en-US" sz="1100" dirty="0"/>
          </a:p>
          <a:p>
            <a:pPr lvl="1"/>
            <a:r>
              <a:rPr lang="en-US" altLang="en-US" sz="1100" dirty="0"/>
              <a:t>The is operator returns Boolean True or False. It Return True if the memory address first value is equal to the second value. Otherwise, it returns False.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1100" b="1" dirty="0"/>
              <a:t>IS NOT operator</a:t>
            </a:r>
            <a:endParaRPr lang="en-US" altLang="en-US" sz="1100" dirty="0"/>
          </a:p>
          <a:p>
            <a:pPr lvl="1"/>
            <a:r>
              <a:rPr lang="en-US" altLang="en-US" sz="1100" dirty="0"/>
              <a:t>The is not the operator returns </a:t>
            </a:r>
            <a:r>
              <a:rPr lang="en-US" altLang="en-US" sz="1100" dirty="0" err="1"/>
              <a:t>boolean</a:t>
            </a:r>
            <a:r>
              <a:rPr lang="en-US" altLang="en-US" sz="1100" dirty="0"/>
              <a:t> values either True or False. It Return True if the first value is not equal to the second value. Otherwise, it returns False.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kern="1200" cap="all" spc="100" baseline="0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BITWISE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3EF30F-3A45-A67A-7CB8-50191D3C98A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065744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1673</Words>
  <Application>Microsoft Office PowerPoint</Application>
  <PresentationFormat>Widescreen</PresentationFormat>
  <Paragraphs>232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PYTHON OPERATORS</vt:lpstr>
      <vt:lpstr>PYTHON OPERATORS</vt:lpstr>
      <vt:lpstr>ARITHEMATIC OPERATORS</vt:lpstr>
      <vt:lpstr>RELATIONAL OPERATORS</vt:lpstr>
      <vt:lpstr>ASSIGNMENT OPERATORS</vt:lpstr>
      <vt:lpstr>LOGICAL OPERATORS</vt:lpstr>
      <vt:lpstr>MEMBERSHIP OPERATORS</vt:lpstr>
      <vt:lpstr>IDENTITY OPERATORS</vt:lpstr>
      <vt:lpstr>BITWISE OPERATORS</vt:lpstr>
      <vt:lpstr>CONTD.,</vt:lpstr>
      <vt:lpstr>CONTD.,</vt:lpstr>
      <vt:lpstr>CONTD.,</vt:lpstr>
      <vt:lpstr>CONTD.,</vt:lpstr>
      <vt:lpstr>CONTD.,</vt:lpstr>
      <vt:lpstr>OPERATOR PRECEDENCE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OPERATORS</dc:title>
  <dc:creator>Dharankumar Bera</dc:creator>
  <cp:lastModifiedBy>Dharankumar Bera</cp:lastModifiedBy>
  <cp:revision>3</cp:revision>
  <dcterms:created xsi:type="dcterms:W3CDTF">2023-02-27T15:32:51Z</dcterms:created>
  <dcterms:modified xsi:type="dcterms:W3CDTF">2023-02-27T16:28:06Z</dcterms:modified>
</cp:coreProperties>
</file>