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2"/>
  </p:sldMasterIdLst>
  <p:notesMasterIdLst>
    <p:notesMasterId r:id="rId22"/>
  </p:notesMasterIdLst>
  <p:sldIdLst>
    <p:sldId id="256" r:id="rId3"/>
    <p:sldId id="257" r:id="rId4"/>
    <p:sldId id="258" r:id="rId5"/>
    <p:sldId id="259" r:id="rId6"/>
    <p:sldId id="264" r:id="rId7"/>
    <p:sldId id="277" r:id="rId8"/>
    <p:sldId id="269" r:id="rId9"/>
    <p:sldId id="260" r:id="rId10"/>
    <p:sldId id="268" r:id="rId11"/>
    <p:sldId id="261" r:id="rId12"/>
    <p:sldId id="271" r:id="rId13"/>
    <p:sldId id="265" r:id="rId14"/>
    <p:sldId id="273" r:id="rId15"/>
    <p:sldId id="270" r:id="rId16"/>
    <p:sldId id="274" r:id="rId17"/>
    <p:sldId id="275" r:id="rId18"/>
    <p:sldId id="262" r:id="rId19"/>
    <p:sldId id="272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8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hargav Donthukurthi" userId="5162df5435d08557" providerId="LiveId" clId="{0AA80EA9-3912-410F-83FB-86B6A73E99B6}"/>
    <pc:docChg chg="addSld modSld">
      <pc:chgData name="Bhargav Donthukurthi" userId="5162df5435d08557" providerId="LiveId" clId="{0AA80EA9-3912-410F-83FB-86B6A73E99B6}" dt="2025-06-08T17:42:09.598" v="47" actId="14734"/>
      <pc:docMkLst>
        <pc:docMk/>
      </pc:docMkLst>
      <pc:sldChg chg="modSp add mod">
        <pc:chgData name="Bhargav Donthukurthi" userId="5162df5435d08557" providerId="LiveId" clId="{0AA80EA9-3912-410F-83FB-86B6A73E99B6}" dt="2025-06-08T17:42:09.598" v="47" actId="14734"/>
        <pc:sldMkLst>
          <pc:docMk/>
          <pc:sldMk cId="623170240" sldId="277"/>
        </pc:sldMkLst>
        <pc:spChg chg="mod">
          <ac:chgData name="Bhargav Donthukurthi" userId="5162df5435d08557" providerId="LiveId" clId="{0AA80EA9-3912-410F-83FB-86B6A73E99B6}" dt="2025-06-08T17:41:41.656" v="41" actId="20577"/>
          <ac:spMkLst>
            <pc:docMk/>
            <pc:sldMk cId="623170240" sldId="277"/>
            <ac:spMk id="65" creationId="{31284762-D476-FB58-DFF2-482993132B86}"/>
          </ac:spMkLst>
        </pc:spChg>
        <pc:graphicFrameChg chg="mod modGraphic">
          <ac:chgData name="Bhargav Donthukurthi" userId="5162df5435d08557" providerId="LiveId" clId="{0AA80EA9-3912-410F-83FB-86B6A73E99B6}" dt="2025-06-08T17:42:09.598" v="47" actId="14734"/>
          <ac:graphicFrameMkLst>
            <pc:docMk/>
            <pc:sldMk cId="623170240" sldId="277"/>
            <ac:graphicFrameMk id="66" creationId="{74E5ABD7-265A-B72E-9D89-A60511E2DA87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44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Click to edit the notes format</a:t>
            </a:r>
          </a:p>
        </p:txBody>
      </p:sp>
      <p:sp>
        <p:nvSpPr>
          <p:cNvPr id="5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&lt;header&gt;</a:t>
            </a:r>
          </a:p>
        </p:txBody>
      </p:sp>
      <p:sp>
        <p:nvSpPr>
          <p:cNvPr id="54" name="PlaceHolder 4"/>
          <p:cNvSpPr>
            <a:spLocks noGrp="1"/>
          </p:cNvSpPr>
          <p:nvPr>
            <p:ph type="dt" idx="1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en-IN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55" name="PlaceHolder 5"/>
          <p:cNvSpPr>
            <a:spLocks noGrp="1"/>
          </p:cNvSpPr>
          <p:nvPr>
            <p:ph type="ftr" idx="1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n-IN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56" name="PlaceHolder 6"/>
          <p:cNvSpPr>
            <a:spLocks noGrp="1"/>
          </p:cNvSpPr>
          <p:nvPr>
            <p:ph type="sldNum" idx="1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en-IN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49E69BEA-A411-44F9-8351-50F1DE41BD10}" type="slidenum"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000000"/>
                </a:solidFill>
                <a:latin typeface="Calibri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6DE30B63-564D-4330-B1A5-5435B621A575}" type="slidenum">
              <a:rPr lang="en-US" sz="1200" b="0" strike="noStrike" spc="-1">
                <a:solidFill>
                  <a:srgbClr val="000000"/>
                </a:solidFill>
                <a:latin typeface="Calibri"/>
                <a:ea typeface="+mn-ea"/>
              </a:rPr>
              <a:t>1</a:t>
            </a:fld>
            <a:endParaRPr lang="en-IN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6"/>
          </p:nvPr>
        </p:nvSpPr>
        <p:spPr/>
        <p:txBody>
          <a:bodyPr/>
          <a:lstStyle/>
          <a:p>
            <a:pPr indent="0" algn="r">
              <a:buNone/>
            </a:pPr>
            <a:fld id="{49E69BEA-A411-44F9-8351-50F1DE41BD10}" type="slidenum">
              <a:rPr lang="en-IN" sz="1400" b="0" strike="noStrike" spc="-1" smtClean="0">
                <a:solidFill>
                  <a:srgbClr val="000000"/>
                </a:solidFill>
                <a:latin typeface="Times New Roman"/>
              </a:rPr>
              <a:t>9</a:t>
            </a:fld>
            <a:endParaRPr lang="en-IN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264696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6"/>
          </p:nvPr>
        </p:nvSpPr>
        <p:spPr/>
        <p:txBody>
          <a:bodyPr/>
          <a:lstStyle/>
          <a:p>
            <a:pPr indent="0" algn="r">
              <a:buNone/>
            </a:pPr>
            <a:fld id="{49E69BEA-A411-44F9-8351-50F1DE41BD10}" type="slidenum">
              <a:rPr lang="en-IN" sz="1400" b="0" strike="noStrike" spc="-1" smtClean="0">
                <a:solidFill>
                  <a:srgbClr val="000000"/>
                </a:solidFill>
                <a:latin typeface="Times New Roman"/>
              </a:rPr>
              <a:t>10</a:t>
            </a:fld>
            <a:endParaRPr lang="en-IN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312409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6"/>
          </p:nvPr>
        </p:nvSpPr>
        <p:spPr/>
        <p:txBody>
          <a:bodyPr/>
          <a:lstStyle/>
          <a:p>
            <a:pPr indent="0" algn="r">
              <a:buNone/>
            </a:pPr>
            <a:fld id="{49E69BEA-A411-44F9-8351-50F1DE41BD10}" type="slidenum">
              <a:rPr lang="en-IN" sz="1400" b="0" strike="noStrike" spc="-1" smtClean="0">
                <a:solidFill>
                  <a:srgbClr val="000000"/>
                </a:solidFill>
                <a:latin typeface="Times New Roman"/>
              </a:rPr>
              <a:t>11</a:t>
            </a:fld>
            <a:endParaRPr lang="en-IN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110007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65DE2F-3056-1414-0C7D-E076F4DC05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C7D4E13-D458-2C03-A788-8D27E8424A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4FE53C5-6BE2-41AF-DDBD-A7FD45B31F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85E646-3616-0947-D0BA-F755A04F1ED0}"/>
              </a:ext>
            </a:extLst>
          </p:cNvPr>
          <p:cNvSpPr>
            <a:spLocks noGrp="1"/>
          </p:cNvSpPr>
          <p:nvPr>
            <p:ph type="sldNum" idx="16"/>
          </p:nvPr>
        </p:nvSpPr>
        <p:spPr/>
        <p:txBody>
          <a:bodyPr/>
          <a:lstStyle/>
          <a:p>
            <a:pPr indent="0" algn="r">
              <a:buNone/>
            </a:pPr>
            <a:fld id="{49E69BEA-A411-44F9-8351-50F1DE41BD10}" type="slidenum">
              <a:rPr lang="en-IN" sz="1400" b="0" strike="noStrike" spc="-1" smtClean="0">
                <a:solidFill>
                  <a:srgbClr val="000000"/>
                </a:solidFill>
                <a:latin typeface="Times New Roman"/>
              </a:rPr>
              <a:t>12</a:t>
            </a:fld>
            <a:endParaRPr lang="en-IN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451025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65DE2F-3056-1414-0C7D-E076F4DC05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C7D4E13-D458-2C03-A788-8D27E8424A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4FE53C5-6BE2-41AF-DDBD-A7FD45B31F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85E646-3616-0947-D0BA-F755A04F1ED0}"/>
              </a:ext>
            </a:extLst>
          </p:cNvPr>
          <p:cNvSpPr>
            <a:spLocks noGrp="1"/>
          </p:cNvSpPr>
          <p:nvPr>
            <p:ph type="sldNum" idx="16"/>
          </p:nvPr>
        </p:nvSpPr>
        <p:spPr/>
        <p:txBody>
          <a:bodyPr/>
          <a:lstStyle/>
          <a:p>
            <a:pPr indent="0" algn="r">
              <a:buNone/>
            </a:pPr>
            <a:fld id="{49E69BEA-A411-44F9-8351-50F1DE41BD10}" type="slidenum">
              <a:rPr lang="en-IN" sz="1400" b="0" strike="noStrike" spc="-1" smtClean="0">
                <a:solidFill>
                  <a:srgbClr val="000000"/>
                </a:solidFill>
                <a:latin typeface="Times New Roman"/>
              </a:rPr>
              <a:t>13</a:t>
            </a:fld>
            <a:endParaRPr lang="en-IN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022328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65DE2F-3056-1414-0C7D-E076F4DC05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C7D4E13-D458-2C03-A788-8D27E8424A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4FE53C5-6BE2-41AF-DDBD-A7FD45B31F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85E646-3616-0947-D0BA-F755A04F1ED0}"/>
              </a:ext>
            </a:extLst>
          </p:cNvPr>
          <p:cNvSpPr>
            <a:spLocks noGrp="1"/>
          </p:cNvSpPr>
          <p:nvPr>
            <p:ph type="sldNum" idx="16"/>
          </p:nvPr>
        </p:nvSpPr>
        <p:spPr/>
        <p:txBody>
          <a:bodyPr/>
          <a:lstStyle/>
          <a:p>
            <a:pPr indent="0" algn="r">
              <a:buNone/>
            </a:pPr>
            <a:fld id="{49E69BEA-A411-44F9-8351-50F1DE41BD10}" type="slidenum">
              <a:rPr lang="en-IN" sz="1400" b="0" strike="noStrike" spc="-1" smtClean="0">
                <a:solidFill>
                  <a:srgbClr val="000000"/>
                </a:solidFill>
                <a:latin typeface="Times New Roman"/>
              </a:rPr>
              <a:t>14</a:t>
            </a:fld>
            <a:endParaRPr lang="en-IN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35286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ver 1 - dark layou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Main Layout_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microsoft.com/office/2007/relationships/hdphoto" Target="../media/hdphoto1.wdp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/>
          <p:cNvPicPr/>
          <p:nvPr/>
        </p:nvPicPr>
        <p:blipFill>
          <a:blip r:embed="rId3"/>
          <a:srcRect l="118" t="115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 w="0">
            <a:noFill/>
          </a:ln>
        </p:spPr>
      </p:pic>
      <p:sp>
        <p:nvSpPr>
          <p:cNvPr id="9" name="TextBox 3"/>
          <p:cNvSpPr/>
          <p:nvPr/>
        </p:nvSpPr>
        <p:spPr>
          <a:xfrm>
            <a:off x="-1368000" y="168120"/>
            <a:ext cx="360" cy="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550" b="0" strike="noStrike" spc="-1">
              <a:solidFill>
                <a:schemeClr val="dk2"/>
              </a:solidFill>
              <a:latin typeface="Arial"/>
            </a:endParaRPr>
          </a:p>
        </p:txBody>
      </p:sp>
      <p:pic>
        <p:nvPicPr>
          <p:cNvPr id="2" name="Logo"/>
          <p:cNvPicPr/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/>
        </p:blipFill>
        <p:spPr>
          <a:xfrm>
            <a:off x="467640" y="381960"/>
            <a:ext cx="2067120" cy="619560"/>
          </a:xfrm>
          <a:prstGeom prst="rect">
            <a:avLst/>
          </a:prstGeom>
          <a:ln w="0">
            <a:noFill/>
          </a:ln>
        </p:spPr>
      </p:pic>
      <p:pic>
        <p:nvPicPr>
          <p:cNvPr id="3" name="Picture 2" descr="https://www.aig.com/content/experience-fragments/aig/america-canada/us_corporate/en/us_corporate_header/master/_jcr_content/root/responsivegrid/responsivegrid/container_1423107018/image.coreimg.png/1628235494071/aig-logo.png"/>
          <p:cNvPicPr/>
          <p:nvPr/>
        </p:nvPicPr>
        <p:blipFill>
          <a:blip r:embed="rId6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</a14:imgLayer>
                </a14:imgProps>
              </a:ext>
            </a:extLst>
          </a:blip>
          <a:stretch/>
        </p:blipFill>
        <p:spPr>
          <a:xfrm>
            <a:off x="2724120" y="519840"/>
            <a:ext cx="557640" cy="297000"/>
          </a:xfrm>
          <a:prstGeom prst="rect">
            <a:avLst/>
          </a:prstGeom>
          <a:ln w="0">
            <a:noFill/>
          </a:ln>
        </p:spPr>
      </p:pic>
      <p:cxnSp>
        <p:nvCxnSpPr>
          <p:cNvPr id="4" name="Straight Connector 6"/>
          <p:cNvCxnSpPr/>
          <p:nvPr/>
        </p:nvCxnSpPr>
        <p:spPr>
          <a:xfrm>
            <a:off x="2552760" y="433800"/>
            <a:ext cx="720" cy="47052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  <p:sp>
        <p:nvSpPr>
          <p:cNvPr id="5" name="PlaceHolder 1"/>
          <p:cNvSpPr>
            <a:spLocks noGrp="1"/>
          </p:cNvSpPr>
          <p:nvPr>
            <p:ph type="ftr" idx="1"/>
          </p:nvPr>
        </p:nvSpPr>
        <p:spPr>
          <a:xfrm>
            <a:off x="659880" y="6263640"/>
            <a:ext cx="1197360" cy="36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pos="0" algn="l"/>
              </a:tabLst>
              <a:defRPr lang="en-US" sz="800" b="0" strike="noStrike" spc="-1">
                <a:solidFill>
                  <a:schemeClr val="lt2"/>
                </a:solidFill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800" b="0" strike="noStrike" spc="-1">
                <a:solidFill>
                  <a:schemeClr val="lt2"/>
                </a:solidFill>
                <a:latin typeface="Arial"/>
              </a:rPr>
              <a:t>&lt;footer&gt;</a:t>
            </a:r>
            <a:endParaRPr lang="en-IN" sz="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IN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7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Footer Placeholder 2"/>
          <p:cNvSpPr/>
          <p:nvPr/>
        </p:nvSpPr>
        <p:spPr>
          <a:xfrm>
            <a:off x="781920" y="6514560"/>
            <a:ext cx="1217520" cy="18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defTabSz="457200">
              <a:lnSpc>
                <a:spcPct val="100000"/>
              </a:lnSpc>
            </a:pPr>
            <a:r>
              <a:rPr lang="en-US" sz="900" b="0" strike="noStrike" spc="-1">
                <a:solidFill>
                  <a:srgbClr val="000048"/>
                </a:solidFill>
                <a:latin typeface="Arial"/>
              </a:rPr>
              <a:t>© 2023 Cognizant</a:t>
            </a:r>
            <a:endParaRPr lang="en-IN" sz="9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Slide Number Placeholder 15"/>
          <p:cNvSpPr/>
          <p:nvPr/>
        </p:nvSpPr>
        <p:spPr>
          <a:xfrm>
            <a:off x="414720" y="6523920"/>
            <a:ext cx="395640" cy="173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defTabSz="457200">
              <a:lnSpc>
                <a:spcPct val="100000"/>
              </a:lnSpc>
            </a:pPr>
            <a:fld id="{CD997769-D511-45E0-9503-2A445A463455}" type="slidenum">
              <a:rPr lang="en-US" sz="900" b="0" strike="noStrike" spc="-1">
                <a:solidFill>
                  <a:srgbClr val="000048"/>
                </a:solidFill>
                <a:latin typeface="Arial"/>
              </a:rPr>
              <a:t>‹#›</a:t>
            </a:fld>
            <a:endParaRPr lang="en-IN" sz="9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7" name="Picture 12"/>
          <p:cNvPicPr/>
          <p:nvPr/>
        </p:nvPicPr>
        <p:blipFill>
          <a:blip r:embed="rId3"/>
          <a:stretch/>
        </p:blipFill>
        <p:spPr>
          <a:xfrm>
            <a:off x="9843120" y="6388200"/>
            <a:ext cx="1320480" cy="395640"/>
          </a:xfrm>
          <a:prstGeom prst="rect">
            <a:avLst/>
          </a:prstGeom>
          <a:ln w="0">
            <a:noFill/>
          </a:ln>
        </p:spPr>
      </p:pic>
      <p:pic>
        <p:nvPicPr>
          <p:cNvPr id="48" name="Picture 13" descr="A blue and black rectangular sign&#10;&#10;Description automatically generated"/>
          <p:cNvPicPr/>
          <p:nvPr/>
        </p:nvPicPr>
        <p:blipFill>
          <a:blip r:embed="rId4"/>
          <a:stretch/>
        </p:blipFill>
        <p:spPr>
          <a:xfrm>
            <a:off x="11278080" y="6477480"/>
            <a:ext cx="405360" cy="207720"/>
          </a:xfrm>
          <a:prstGeom prst="rect">
            <a:avLst/>
          </a:prstGeom>
          <a:ln w="0">
            <a:noFill/>
          </a:ln>
        </p:spPr>
      </p:pic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IN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 idx="4294967295"/>
          </p:nvPr>
        </p:nvSpPr>
        <p:spPr>
          <a:xfrm>
            <a:off x="500040" y="472320"/>
            <a:ext cx="4012560" cy="1827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indent="0" defTabSz="88452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400" b="1" strike="noStrike" spc="-1">
                <a:solidFill>
                  <a:schemeClr val="lt1"/>
                </a:solidFill>
                <a:latin typeface="Arial"/>
              </a:rPr>
              <a:t>AIG</a:t>
            </a: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 idx="4294967295"/>
          </p:nvPr>
        </p:nvSpPr>
        <p:spPr>
          <a:xfrm>
            <a:off x="383040" y="2535120"/>
            <a:ext cx="5102640" cy="418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defTabSz="884520">
              <a:lnSpc>
                <a:spcPct val="100000"/>
              </a:lnSpc>
              <a:spcBef>
                <a:spcPts val="967"/>
              </a:spcBef>
              <a:buNone/>
              <a:tabLst>
                <a:tab pos="0" algn="l"/>
              </a:tabLst>
            </a:pPr>
            <a:r>
              <a:rPr lang="en-US" sz="2400" b="0" strike="noStrike" spc="-1" dirty="0">
                <a:solidFill>
                  <a:schemeClr val="lt1"/>
                </a:solidFill>
                <a:latin typeface="Arial"/>
              </a:rPr>
              <a:t>End Sprint Iteration Status Report</a:t>
            </a:r>
            <a:endParaRPr lang="en-IN" sz="1600" b="0" strike="noStrike" spc="-1" dirty="0">
              <a:solidFill>
                <a:srgbClr val="000000"/>
              </a:solidFill>
              <a:latin typeface="Arial"/>
            </a:endParaRPr>
          </a:p>
          <a:p>
            <a:pPr indent="0" defTabSz="884520">
              <a:lnSpc>
                <a:spcPct val="100000"/>
              </a:lnSpc>
              <a:spcBef>
                <a:spcPts val="967"/>
              </a:spcBef>
              <a:buNone/>
              <a:tabLst>
                <a:tab pos="0" algn="l"/>
              </a:tabLst>
            </a:pPr>
            <a:r>
              <a:rPr lang="en-US" sz="1200" b="0" strike="noStrike" spc="-1" dirty="0">
                <a:solidFill>
                  <a:schemeClr val="lt1"/>
                </a:solidFill>
                <a:latin typeface="Arial"/>
              </a:rPr>
              <a:t>	</a:t>
            </a:r>
            <a:endParaRPr lang="en-IN" sz="1200" b="0" strike="noStrike" spc="-1" dirty="0">
              <a:solidFill>
                <a:srgbClr val="000000"/>
              </a:solidFill>
              <a:latin typeface="Arial"/>
            </a:endParaRPr>
          </a:p>
          <a:p>
            <a:pPr indent="0" defTabSz="884520">
              <a:lnSpc>
                <a:spcPct val="100000"/>
              </a:lnSpc>
              <a:spcBef>
                <a:spcPts val="967"/>
              </a:spcBef>
              <a:buNone/>
              <a:tabLst>
                <a:tab pos="0" algn="l"/>
              </a:tabLst>
            </a:pPr>
            <a:endParaRPr lang="en-IN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>
            <a:extLst>
              <a:ext uri="{FF2B5EF4-FFF2-40B4-BE49-F238E27FC236}">
                <a16:creationId xmlns:a16="http://schemas.microsoft.com/office/drawing/2014/main" id="{C28F9AAC-4402-39CE-FAE1-D5FA9FD9E209}"/>
              </a:ext>
            </a:extLst>
          </p:cNvPr>
          <p:cNvSpPr txBox="1">
            <a:spLocks/>
          </p:cNvSpPr>
          <p:nvPr/>
        </p:nvSpPr>
        <p:spPr>
          <a:xfrm>
            <a:off x="638221" y="2953800"/>
            <a:ext cx="5102640" cy="418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 sz="1600">
                <a:solidFill>
                  <a:srgbClr val="FFFFFF"/>
                </a:solidFill>
              </a:defRPr>
            </a:pPr>
            <a:r>
              <a:rPr dirty="0"/>
              <a:t>2025.PI1.Iteration1 2025-01-09 2025-01-23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9F8BC9-8C8E-9127-3486-1B61115E755A}"/>
              </a:ext>
            </a:extLst>
          </p:cNvPr>
          <p:cNvSpPr txBox="1"/>
          <p:nvPr/>
        </p:nvSpPr>
        <p:spPr>
          <a:xfrm>
            <a:off x="638221" y="3646967"/>
            <a:ext cx="103746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bg1"/>
                </a:solidFill>
              </a:rPr>
              <a:t>CDL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bg1"/>
                </a:solidFill>
              </a:rPr>
              <a:t>CDH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bg1"/>
                </a:solidFill>
              </a:rPr>
              <a:t>ADB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bg1"/>
                </a:solidFill>
              </a:rPr>
              <a:t>EMIS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E1E28D-8C6B-FE50-BF55-6CCE2AB4748B}"/>
              </a:ext>
            </a:extLst>
          </p:cNvPr>
          <p:cNvSpPr txBox="1"/>
          <p:nvPr/>
        </p:nvSpPr>
        <p:spPr>
          <a:xfrm>
            <a:off x="2216198" y="3641651"/>
            <a:ext cx="9733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bg1"/>
                </a:solidFill>
              </a:rPr>
              <a:t>CDL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bg1"/>
                </a:solidFill>
              </a:rPr>
              <a:t>CDH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dirty="0">
              <a:solidFill>
                <a:schemeClr val="bg1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11920" y="217440"/>
            <a:ext cx="11171160" cy="39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defTabSz="88452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400" b="1" strike="noStrike" spc="-1" dirty="0">
                <a:solidFill>
                  <a:srgbClr val="000048"/>
                </a:solidFill>
                <a:latin typeface="Arial"/>
              </a:rPr>
              <a:t>Next Iteration Summary – EMIS / CBIP / D&amp;B</a:t>
            </a:r>
            <a:endParaRPr lang="en-IN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68" name="Table 3"/>
          <p:cNvGraphicFramePr/>
          <p:nvPr>
            <p:extLst>
              <p:ext uri="{D42A27DB-BD31-4B8C-83A1-F6EECF244321}">
                <p14:modId xmlns:p14="http://schemas.microsoft.com/office/powerpoint/2010/main" val="3618226578"/>
              </p:ext>
            </p:extLst>
          </p:nvPr>
        </p:nvGraphicFramePr>
        <p:xfrm>
          <a:off x="247512" y="790431"/>
          <a:ext cx="6153287" cy="5462984"/>
        </p:xfrm>
        <a:graphic>
          <a:graphicData uri="http://schemas.openxmlformats.org/drawingml/2006/table">
            <a:tbl>
              <a:tblPr/>
              <a:tblGrid>
                <a:gridCol w="1350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32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6741">
                <a:tc>
                  <a:txBody>
                    <a:bodyPr/>
                    <a:lstStyle/>
                    <a:p>
                      <a:pPr algn="ctr" defTabSz="884520">
                        <a:lnSpc>
                          <a:spcPct val="100000"/>
                        </a:lnSpc>
                      </a:pPr>
                      <a:r>
                        <a:rPr lang="en-US" sz="1400" b="1" strike="noStrike" spc="-1" dirty="0">
                          <a:solidFill>
                            <a:schemeClr val="lt1"/>
                          </a:solidFill>
                          <a:latin typeface="Arial"/>
                        </a:rPr>
                        <a:t>Application</a:t>
                      </a:r>
                      <a:endParaRPr lang="en-IN" sz="1400" b="0" strike="noStrike" spc="-1" dirty="0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D9D9D9"/>
                      </a:solidFill>
                      <a:prstDash val="solid"/>
                    </a:lnL>
                    <a:lnR w="12240">
                      <a:solidFill>
                        <a:srgbClr val="D9D9D9"/>
                      </a:solidFill>
                      <a:prstDash val="solid"/>
                    </a:lnR>
                    <a:lnT w="12240">
                      <a:solidFill>
                        <a:srgbClr val="D9D9D9"/>
                      </a:solidFill>
                      <a:prstDash val="solid"/>
                    </a:lnT>
                    <a:lnB w="12240">
                      <a:solidFill>
                        <a:srgbClr val="D9D9D9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884520">
                        <a:lnSpc>
                          <a:spcPct val="100000"/>
                        </a:lnSpc>
                      </a:pPr>
                      <a:r>
                        <a:rPr lang="en-US" sz="1400" b="1" strike="noStrike" spc="-1" dirty="0">
                          <a:solidFill>
                            <a:schemeClr val="lt1"/>
                          </a:solidFill>
                          <a:latin typeface="Arial"/>
                        </a:rPr>
                        <a:t>Planned user stories</a:t>
                      </a:r>
                      <a:endParaRPr lang="en-IN" sz="1400" b="0" strike="noStrike" spc="-1" dirty="0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D9D9D9"/>
                      </a:solidFill>
                      <a:prstDash val="solid"/>
                    </a:lnL>
                    <a:lnR w="12240">
                      <a:solidFill>
                        <a:srgbClr val="D9D9D9"/>
                      </a:solidFill>
                      <a:prstDash val="solid"/>
                    </a:lnR>
                    <a:lnT w="12240">
                      <a:solidFill>
                        <a:srgbClr val="D9D9D9"/>
                      </a:solidFill>
                      <a:prstDash val="solid"/>
                    </a:lnT>
                    <a:lnB w="12240">
                      <a:solidFill>
                        <a:srgbClr val="D9D9D9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0027">
                <a:tc>
                  <a:txBody>
                    <a:bodyPr/>
                    <a:lstStyle/>
                    <a:p>
                      <a:pPr defTabSz="884520">
                        <a:lnSpc>
                          <a:spcPct val="110000"/>
                        </a:lnSpc>
                        <a:tabLst>
                          <a:tab pos="457200" algn="l"/>
                        </a:tabLst>
                      </a:pPr>
                      <a:endParaRPr lang="en-IN" sz="1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defTabSz="884520">
                        <a:lnSpc>
                          <a:spcPct val="110000"/>
                        </a:lnSpc>
                        <a:tabLst>
                          <a:tab pos="0" algn="l"/>
                        </a:tabLst>
                      </a:pPr>
                      <a:r>
                        <a:rPr lang="en-US" sz="1400" b="1" strike="noStrike" spc="-1">
                          <a:solidFill>
                            <a:schemeClr val="dk1"/>
                          </a:solidFill>
                          <a:latin typeface="Arial"/>
                        </a:rPr>
                        <a:t>EMIS UI</a:t>
                      </a:r>
                      <a:endParaRPr lang="en-IN" sz="1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defTabSz="884520">
                        <a:lnSpc>
                          <a:spcPct val="110000"/>
                        </a:lnSpc>
                        <a:tabLst>
                          <a:tab pos="457200" algn="l"/>
                        </a:tabLst>
                      </a:pPr>
                      <a:endParaRPr lang="en-IN" sz="16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D9D9D9"/>
                      </a:solidFill>
                      <a:prstDash val="solid"/>
                    </a:lnL>
                    <a:lnR w="1224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D9D9D9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dirty="0"/>
                        <a:t>None</a:t>
                      </a:r>
                      <a:endParaRPr lang="en-GB" dirty="0"/>
                    </a:p>
                  </a:txBody>
                  <a:tcPr anchor="ctr">
                    <a:lnL w="1224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D9D9D9"/>
                      </a:solidFill>
                      <a:prstDash val="solid"/>
                    </a:lnR>
                    <a:lnT w="1224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D9D9D9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6216">
                <a:tc>
                  <a:txBody>
                    <a:bodyPr/>
                    <a:lstStyle/>
                    <a:p>
                      <a:pPr defTabSz="884520">
                        <a:lnSpc>
                          <a:spcPct val="110000"/>
                        </a:lnSpc>
                        <a:tabLst>
                          <a:tab pos="457200" algn="l"/>
                        </a:tabLst>
                      </a:pPr>
                      <a:r>
                        <a:rPr lang="en-US" sz="1400" b="1" strike="noStrike" spc="-1">
                          <a:solidFill>
                            <a:schemeClr val="dk1"/>
                          </a:solidFill>
                          <a:latin typeface="Arial"/>
                        </a:rPr>
                        <a:t>EMIS Backend</a:t>
                      </a:r>
                      <a:endParaRPr lang="en-IN" sz="1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D9D9D9"/>
                      </a:solidFill>
                      <a:prstDash val="solid"/>
                    </a:lnL>
                    <a:lnR w="12240">
                      <a:solidFill>
                        <a:srgbClr val="D9D9D9"/>
                      </a:solidFill>
                      <a:prstDash val="solid"/>
                    </a:lnR>
                    <a:lnT w="12240">
                      <a:solidFill>
                        <a:srgbClr val="D9D9D9"/>
                      </a:solidFill>
                      <a:prstDash val="solid"/>
                    </a:lnT>
                    <a:lnB w="12240">
                      <a:solidFill>
                        <a:srgbClr val="D9D9D9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dirty="0"/>
                        <a:t>1. Generate MDM UAT daily files</a:t>
                      </a:r>
                    </a:p>
                    <a:p>
                      <a:pPr>
                        <a:defRPr sz="1200"/>
                      </a:pPr>
                      <a:endParaRPr dirty="0"/>
                    </a:p>
                  </a:txBody>
                  <a:tcPr anchor="ctr">
                    <a:lnL w="12240">
                      <a:solidFill>
                        <a:srgbClr val="D9D9D9"/>
                      </a:solidFill>
                      <a:prstDash val="solid"/>
                    </a:lnL>
                    <a:lnR w="12240">
                      <a:solidFill>
                        <a:srgbClr val="D9D9D9"/>
                      </a:solidFill>
                      <a:prstDash val="solid"/>
                    </a:lnR>
                    <a:lnT w="12240">
                      <a:solidFill>
                        <a:srgbClr val="D9D9D9"/>
                      </a:solidFill>
                      <a:prstDash val="solid"/>
                    </a:lnT>
                    <a:lnB w="12240">
                      <a:solidFill>
                        <a:srgbClr val="D9D9D9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9" name="Table 3"/>
          <p:cNvGraphicFramePr/>
          <p:nvPr>
            <p:extLst>
              <p:ext uri="{D42A27DB-BD31-4B8C-83A1-F6EECF244321}">
                <p14:modId xmlns:p14="http://schemas.microsoft.com/office/powerpoint/2010/main" val="2712954559"/>
              </p:ext>
            </p:extLst>
          </p:nvPr>
        </p:nvGraphicFramePr>
        <p:xfrm>
          <a:off x="6487392" y="790432"/>
          <a:ext cx="5589360" cy="5462984"/>
        </p:xfrm>
        <a:graphic>
          <a:graphicData uri="http://schemas.openxmlformats.org/drawingml/2006/table">
            <a:tbl>
              <a:tblPr/>
              <a:tblGrid>
                <a:gridCol w="13912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81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0063">
                <a:tc>
                  <a:txBody>
                    <a:bodyPr/>
                    <a:lstStyle/>
                    <a:p>
                      <a:pPr algn="ctr" defTabSz="884520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chemeClr val="lt1"/>
                          </a:solidFill>
                          <a:latin typeface="Arial"/>
                        </a:rPr>
                        <a:t>Application</a:t>
                      </a:r>
                      <a:endParaRPr lang="en-IN" sz="14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D9D9D9"/>
                      </a:solidFill>
                      <a:prstDash val="solid"/>
                    </a:lnL>
                    <a:lnR w="12240">
                      <a:solidFill>
                        <a:srgbClr val="D9D9D9"/>
                      </a:solidFill>
                      <a:prstDash val="solid"/>
                    </a:lnR>
                    <a:lnT w="12240">
                      <a:solidFill>
                        <a:srgbClr val="D9D9D9"/>
                      </a:solidFill>
                      <a:prstDash val="solid"/>
                    </a:lnT>
                    <a:lnB w="12240">
                      <a:solidFill>
                        <a:srgbClr val="D9D9D9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884520">
                        <a:lnSpc>
                          <a:spcPct val="100000"/>
                        </a:lnSpc>
                      </a:pPr>
                      <a:r>
                        <a:rPr lang="en-US" sz="1400" b="1" strike="noStrike" spc="-1" dirty="0">
                          <a:solidFill>
                            <a:schemeClr val="lt1"/>
                          </a:solidFill>
                          <a:latin typeface="Arial"/>
                        </a:rPr>
                        <a:t>Planned user stories</a:t>
                      </a:r>
                      <a:endParaRPr lang="en-IN" sz="1400" b="0" strike="noStrike" spc="-1" dirty="0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D9D9D9"/>
                      </a:solidFill>
                      <a:prstDash val="solid"/>
                    </a:lnL>
                    <a:lnR w="12240">
                      <a:solidFill>
                        <a:srgbClr val="D9D9D9"/>
                      </a:solidFill>
                      <a:prstDash val="solid"/>
                    </a:lnR>
                    <a:lnT w="12240">
                      <a:solidFill>
                        <a:srgbClr val="D9D9D9"/>
                      </a:solidFill>
                      <a:prstDash val="solid"/>
                    </a:lnT>
                    <a:lnB w="12240">
                      <a:solidFill>
                        <a:srgbClr val="D9D9D9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6801">
                <a:tc>
                  <a:txBody>
                    <a:bodyPr/>
                    <a:lstStyle/>
                    <a:p>
                      <a:pPr defTabSz="884520">
                        <a:lnSpc>
                          <a:spcPct val="110000"/>
                        </a:lnSpc>
                        <a:tabLst>
                          <a:tab pos="457200" algn="l"/>
                        </a:tabLst>
                      </a:pPr>
                      <a:endParaRPr lang="en-IN" sz="14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defTabSz="884520">
                        <a:lnSpc>
                          <a:spcPct val="110000"/>
                        </a:lnSpc>
                        <a:tabLst>
                          <a:tab pos="457200" algn="l"/>
                        </a:tabLst>
                      </a:pPr>
                      <a:r>
                        <a:rPr lang="en-US" sz="1600" b="1" strike="noStrike" spc="-1" dirty="0">
                          <a:solidFill>
                            <a:schemeClr val="dk1"/>
                          </a:solidFill>
                          <a:latin typeface="Arial"/>
                        </a:rPr>
                        <a:t>CBIP</a:t>
                      </a:r>
                      <a:endParaRPr lang="en-IN" sz="16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defTabSz="884520">
                        <a:lnSpc>
                          <a:spcPct val="110000"/>
                        </a:lnSpc>
                        <a:tabLst>
                          <a:tab pos="457200" algn="l"/>
                        </a:tabLst>
                      </a:pPr>
                      <a:endParaRPr lang="en-IN" sz="14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D9D9D9"/>
                      </a:solidFill>
                      <a:prstDash val="solid"/>
                    </a:lnL>
                    <a:lnR w="12240">
                      <a:solidFill>
                        <a:srgbClr val="D9D9D9"/>
                      </a:solidFill>
                      <a:prstDash val="solid"/>
                    </a:lnR>
                    <a:lnT w="12240">
                      <a:solidFill>
                        <a:srgbClr val="D9D9D9"/>
                      </a:solidFill>
                      <a:prstDash val="solid"/>
                    </a:lnT>
                    <a:lnB w="12240">
                      <a:solidFill>
                        <a:srgbClr val="D9D9D9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dirty="0"/>
                        <a:t>1. Regression &amp; Prod Deployment for  Duns Matching &amp; Producer Consolidation screens</a:t>
                      </a:r>
                    </a:p>
                    <a:p>
                      <a:pPr>
                        <a:defRPr sz="1200"/>
                      </a:pPr>
                      <a:r>
                        <a:rPr dirty="0"/>
                        <a:t>2. CBIP - Screen Timeout</a:t>
                      </a:r>
                    </a:p>
                    <a:p>
                      <a:pPr>
                        <a:defRPr sz="1200"/>
                      </a:pPr>
                      <a:r>
                        <a:rPr dirty="0"/>
                        <a:t>3. CBIP - Producer Framework - API Changes</a:t>
                      </a:r>
                    </a:p>
                    <a:p>
                      <a:pPr>
                        <a:defRPr sz="1200"/>
                      </a:pPr>
                      <a:r>
                        <a:rPr dirty="0"/>
                        <a:t>4. CBIP - Producer Search (Multi-select Source)</a:t>
                      </a:r>
                    </a:p>
                    <a:p>
                      <a:pPr>
                        <a:defRPr sz="1200"/>
                      </a:pPr>
                      <a:r>
                        <a:rPr dirty="0"/>
                        <a:t>5. CBIP - Party Search Screen Updates</a:t>
                      </a:r>
                    </a:p>
                    <a:p>
                      <a:pPr>
                        <a:defRPr sz="1200"/>
                      </a:pPr>
                      <a:r>
                        <a:rPr dirty="0"/>
                        <a:t>6. CBIP - Producer Network UI Changes</a:t>
                      </a:r>
                    </a:p>
                    <a:p>
                      <a:pPr>
                        <a:defRPr sz="1200"/>
                      </a:pPr>
                      <a:r>
                        <a:rPr dirty="0"/>
                        <a:t>7. CBIP - Producer Framework - UI Changes</a:t>
                      </a:r>
                    </a:p>
                    <a:p>
                      <a:pPr>
                        <a:defRPr sz="1200"/>
                      </a:pPr>
                      <a:r>
                        <a:rPr dirty="0"/>
                        <a:t>8. CBIP - MDM Fuzzy Match - Resolve Comments</a:t>
                      </a:r>
                    </a:p>
                    <a:p>
                      <a:pPr>
                        <a:defRPr sz="1200"/>
                      </a:pPr>
                      <a:endParaRPr dirty="0"/>
                    </a:p>
                  </a:txBody>
                  <a:tcPr anchor="ctr">
                    <a:lnL w="12240">
                      <a:solidFill>
                        <a:srgbClr val="D9D9D9"/>
                      </a:solidFill>
                      <a:prstDash val="solid"/>
                    </a:lnL>
                    <a:lnR w="12240">
                      <a:solidFill>
                        <a:srgbClr val="D9D9D9"/>
                      </a:solidFill>
                      <a:prstDash val="solid"/>
                    </a:lnR>
                    <a:lnT w="12240">
                      <a:solidFill>
                        <a:srgbClr val="D9D9D9"/>
                      </a:solidFill>
                      <a:prstDash val="solid"/>
                    </a:lnT>
                    <a:lnB w="12240">
                      <a:solidFill>
                        <a:srgbClr val="D9D9D9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6120">
                <a:tc>
                  <a:txBody>
                    <a:bodyPr/>
                    <a:lstStyle/>
                    <a:p>
                      <a:pPr defTabSz="884520">
                        <a:lnSpc>
                          <a:spcPct val="110000"/>
                        </a:lnSpc>
                        <a:tabLst>
                          <a:tab pos="457200" algn="l"/>
                        </a:tabLst>
                      </a:pPr>
                      <a:r>
                        <a:rPr lang="en-US" sz="1400" b="1" strike="noStrike" spc="-1" dirty="0">
                          <a:solidFill>
                            <a:schemeClr val="dk1"/>
                          </a:solidFill>
                          <a:latin typeface="Arial"/>
                        </a:rPr>
                        <a:t>D&amp;B</a:t>
                      </a:r>
                      <a:endParaRPr lang="en-IN" sz="14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D9D9D9"/>
                      </a:solidFill>
                      <a:prstDash val="solid"/>
                    </a:lnL>
                    <a:lnR w="1224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D9D9D9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dirty="0"/>
                        <a:t>None</a:t>
                      </a:r>
                    </a:p>
                  </a:txBody>
                  <a:tcPr anchor="ctr">
                    <a:lnL w="1224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D9D9D9"/>
                      </a:solidFill>
                      <a:prstDash val="solid"/>
                    </a:lnR>
                    <a:lnT w="1224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D9D9D9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52432" y="154164"/>
            <a:ext cx="11171160" cy="39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defTabSz="88452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400" b="1" strike="noStrike" spc="-1" dirty="0">
                <a:solidFill>
                  <a:srgbClr val="000048"/>
                </a:solidFill>
                <a:latin typeface="Arial"/>
              </a:rPr>
              <a:t>Next Iteration Summary – RDM </a:t>
            </a:r>
            <a:endParaRPr lang="en-IN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68" name="Table 3"/>
          <p:cNvGraphicFramePr/>
          <p:nvPr>
            <p:extLst>
              <p:ext uri="{D42A27DB-BD31-4B8C-83A1-F6EECF244321}">
                <p14:modId xmlns:p14="http://schemas.microsoft.com/office/powerpoint/2010/main" val="920562379"/>
              </p:ext>
            </p:extLst>
          </p:nvPr>
        </p:nvGraphicFramePr>
        <p:xfrm>
          <a:off x="352432" y="651340"/>
          <a:ext cx="10937939" cy="4579879"/>
        </p:xfrm>
        <a:graphic>
          <a:graphicData uri="http://schemas.openxmlformats.org/drawingml/2006/table">
            <a:tbl>
              <a:tblPr/>
              <a:tblGrid>
                <a:gridCol w="23998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8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44192">
                <a:tc>
                  <a:txBody>
                    <a:bodyPr/>
                    <a:lstStyle/>
                    <a:p>
                      <a:pPr algn="ctr" defTabSz="884520">
                        <a:lnSpc>
                          <a:spcPct val="100000"/>
                        </a:lnSpc>
                      </a:pPr>
                      <a:r>
                        <a:rPr lang="en-US" sz="1400" b="1" strike="noStrike" spc="-1" dirty="0">
                          <a:solidFill>
                            <a:schemeClr val="lt1"/>
                          </a:solidFill>
                          <a:latin typeface="Arial"/>
                        </a:rPr>
                        <a:t>Application</a:t>
                      </a:r>
                      <a:endParaRPr lang="en-IN" sz="1400" b="0" strike="noStrike" spc="-1" dirty="0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D9D9D9"/>
                      </a:solidFill>
                      <a:prstDash val="solid"/>
                    </a:lnL>
                    <a:lnR w="12240">
                      <a:solidFill>
                        <a:srgbClr val="D9D9D9"/>
                      </a:solidFill>
                      <a:prstDash val="solid"/>
                    </a:lnR>
                    <a:lnT w="12240">
                      <a:solidFill>
                        <a:srgbClr val="D9D9D9"/>
                      </a:solidFill>
                      <a:prstDash val="solid"/>
                    </a:lnT>
                    <a:lnB w="12240">
                      <a:solidFill>
                        <a:srgbClr val="D9D9D9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884520">
                        <a:lnSpc>
                          <a:spcPct val="100000"/>
                        </a:lnSpc>
                      </a:pPr>
                      <a:r>
                        <a:rPr lang="en-US" sz="1400" b="1" strike="noStrike" spc="-1" dirty="0">
                          <a:solidFill>
                            <a:schemeClr val="lt1"/>
                          </a:solidFill>
                          <a:latin typeface="Arial"/>
                        </a:rPr>
                        <a:t>Planned user stories</a:t>
                      </a:r>
                      <a:endParaRPr lang="en-IN" sz="1400" b="0" strike="noStrike" spc="-1" dirty="0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D9D9D9"/>
                      </a:solidFill>
                      <a:prstDash val="solid"/>
                    </a:lnL>
                    <a:lnR w="12240">
                      <a:solidFill>
                        <a:srgbClr val="D9D9D9"/>
                      </a:solidFill>
                      <a:prstDash val="solid"/>
                    </a:lnR>
                    <a:lnT w="12240">
                      <a:solidFill>
                        <a:srgbClr val="D9D9D9"/>
                      </a:solidFill>
                      <a:prstDash val="solid"/>
                    </a:lnT>
                    <a:lnB w="12240">
                      <a:solidFill>
                        <a:srgbClr val="D9D9D9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5687">
                <a:tc>
                  <a:txBody>
                    <a:bodyPr/>
                    <a:lstStyle/>
                    <a:p>
                      <a:pPr defTabSz="884520">
                        <a:lnSpc>
                          <a:spcPct val="110000"/>
                        </a:lnSpc>
                      </a:pPr>
                      <a:r>
                        <a:rPr lang="en-US" sz="1600" b="1" strike="noStrike" spc="-1" dirty="0">
                          <a:solidFill>
                            <a:schemeClr val="dk2"/>
                          </a:solidFill>
                          <a:latin typeface="Arial"/>
                        </a:rPr>
                        <a:t>RDM</a:t>
                      </a:r>
                      <a:endParaRPr lang="en-IN" sz="16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D9D9D9"/>
                      </a:solidFill>
                      <a:prstDash val="solid"/>
                    </a:lnL>
                    <a:lnR w="12240">
                      <a:solidFill>
                        <a:srgbClr val="D9D9D9"/>
                      </a:solidFill>
                      <a:prstDash val="solid"/>
                    </a:lnR>
                    <a:lnT w="12240">
                      <a:solidFill>
                        <a:srgbClr val="D9D9D9"/>
                      </a:solidFill>
                      <a:prstDash val="solid"/>
                    </a:lnT>
                    <a:lnB w="12240">
                      <a:solidFill>
                        <a:srgbClr val="D9D9D9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dirty="0"/>
                        <a:t>1. ISO table Unicode issue-Part2</a:t>
                      </a:r>
                    </a:p>
                    <a:p>
                      <a:pPr>
                        <a:defRPr sz="1200"/>
                      </a:pPr>
                      <a:r>
                        <a:rPr dirty="0"/>
                        <a:t>2.  Vulnerability </a:t>
                      </a:r>
                      <a:r>
                        <a:rPr dirty="0" err="1"/>
                        <a:t>fixs</a:t>
                      </a:r>
                      <a:r>
                        <a:rPr dirty="0"/>
                        <a:t> for girdm-referencedata-api-Part2</a:t>
                      </a:r>
                    </a:p>
                    <a:p>
                      <a:pPr>
                        <a:defRPr sz="1200"/>
                      </a:pPr>
                      <a:r>
                        <a:rPr dirty="0"/>
                        <a:t>3. GAUB Job Processing automation- Autosys </a:t>
                      </a:r>
                    </a:p>
                    <a:p>
                      <a:pPr>
                        <a:defRPr sz="1200"/>
                      </a:pPr>
                      <a:r>
                        <a:rPr dirty="0"/>
                        <a:t>4. RDM User sync up with WDS  table-Part2</a:t>
                      </a:r>
                    </a:p>
                    <a:p>
                      <a:pPr>
                        <a:defRPr sz="1200"/>
                      </a:pPr>
                      <a:r>
                        <a:rPr dirty="0"/>
                        <a:t>5. UI TECH_EFFECTIVE_DT Changes - Services-Part2</a:t>
                      </a:r>
                    </a:p>
                    <a:p>
                      <a:pPr>
                        <a:defRPr sz="1200"/>
                      </a:pPr>
                      <a:r>
                        <a:rPr dirty="0"/>
                        <a:t>6. Quarterly Processing of Hierarchy File</a:t>
                      </a:r>
                    </a:p>
                    <a:p>
                      <a:pPr>
                        <a:defRPr sz="1200"/>
                      </a:pPr>
                      <a:r>
                        <a:rPr dirty="0"/>
                        <a:t>7. GAUB Job Processing at RDM</a:t>
                      </a:r>
                    </a:p>
                    <a:p>
                      <a:pPr>
                        <a:defRPr sz="1200"/>
                      </a:pPr>
                      <a:endParaRPr dirty="0"/>
                    </a:p>
                  </a:txBody>
                  <a:tcPr anchor="ctr">
                    <a:lnL w="12240">
                      <a:solidFill>
                        <a:srgbClr val="D9D9D9"/>
                      </a:solidFill>
                      <a:prstDash val="solid"/>
                    </a:lnL>
                    <a:lnR w="12240">
                      <a:solidFill>
                        <a:srgbClr val="D9D9D9"/>
                      </a:solidFill>
                      <a:prstDash val="solid"/>
                    </a:lnR>
                    <a:lnT w="12240">
                      <a:solidFill>
                        <a:srgbClr val="D9D9D9"/>
                      </a:solidFill>
                      <a:prstDash val="solid"/>
                    </a:lnT>
                    <a:lnB w="12240">
                      <a:solidFill>
                        <a:srgbClr val="D9D9D9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0413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BC116A-4DD2-069B-D03C-E5D59BA1CA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>
            <a:extLst>
              <a:ext uri="{FF2B5EF4-FFF2-40B4-BE49-F238E27FC236}">
                <a16:creationId xmlns:a16="http://schemas.microsoft.com/office/drawing/2014/main" id="{88F9D652-EAD3-1D99-5304-A9D8BC5BB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806" y="217440"/>
            <a:ext cx="11171160" cy="39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defTabSz="88452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400" b="1" strike="noStrike" spc="-1" dirty="0">
                <a:solidFill>
                  <a:srgbClr val="000048"/>
                </a:solidFill>
                <a:latin typeface="Arial"/>
              </a:rPr>
              <a:t>Next Iteration Summary – KPI / EDW</a:t>
            </a:r>
            <a:endParaRPr lang="en-IN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68" name="Table 3">
            <a:extLst>
              <a:ext uri="{FF2B5EF4-FFF2-40B4-BE49-F238E27FC236}">
                <a16:creationId xmlns:a16="http://schemas.microsoft.com/office/drawing/2014/main" id="{279D0E8B-6E2F-3D37-A179-6D6187F484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4637927"/>
              </p:ext>
            </p:extLst>
          </p:nvPr>
        </p:nvGraphicFramePr>
        <p:xfrm>
          <a:off x="236880" y="566280"/>
          <a:ext cx="6239880" cy="5818145"/>
        </p:xfrm>
        <a:graphic>
          <a:graphicData uri="http://schemas.openxmlformats.org/drawingml/2006/table">
            <a:tbl>
              <a:tblPr/>
              <a:tblGrid>
                <a:gridCol w="1613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66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4501">
                <a:tc>
                  <a:txBody>
                    <a:bodyPr/>
                    <a:lstStyle/>
                    <a:p>
                      <a:pPr algn="ctr" defTabSz="884520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chemeClr val="lt1"/>
                          </a:solidFill>
                          <a:latin typeface="Arial"/>
                        </a:rPr>
                        <a:t>Application</a:t>
                      </a:r>
                      <a:endParaRPr lang="en-IN" sz="14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D9D9D9"/>
                      </a:solidFill>
                      <a:prstDash val="solid"/>
                    </a:lnL>
                    <a:lnR w="12240">
                      <a:solidFill>
                        <a:srgbClr val="D9D9D9"/>
                      </a:solidFill>
                      <a:prstDash val="solid"/>
                    </a:lnR>
                    <a:lnT w="12240">
                      <a:solidFill>
                        <a:srgbClr val="D9D9D9"/>
                      </a:solidFill>
                      <a:prstDash val="solid"/>
                    </a:lnT>
                    <a:lnB w="12240">
                      <a:solidFill>
                        <a:srgbClr val="D9D9D9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884520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chemeClr val="lt1"/>
                          </a:solidFill>
                          <a:latin typeface="Arial"/>
                        </a:rPr>
                        <a:t>Planned user stories</a:t>
                      </a:r>
                      <a:endParaRPr lang="en-IN" sz="14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D9D9D9"/>
                      </a:solidFill>
                      <a:prstDash val="solid"/>
                    </a:lnL>
                    <a:lnR w="12240">
                      <a:solidFill>
                        <a:srgbClr val="D9D9D9"/>
                      </a:solidFill>
                      <a:prstDash val="solid"/>
                    </a:lnR>
                    <a:lnT w="12240">
                      <a:solidFill>
                        <a:srgbClr val="D9D9D9"/>
                      </a:solidFill>
                      <a:prstDash val="solid"/>
                    </a:lnT>
                    <a:lnB w="12240">
                      <a:solidFill>
                        <a:srgbClr val="D9D9D9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1822">
                <a:tc>
                  <a:txBody>
                    <a:bodyPr/>
                    <a:lstStyle/>
                    <a:p>
                      <a:pPr defTabSz="884520">
                        <a:lnSpc>
                          <a:spcPct val="110000"/>
                        </a:lnSpc>
                      </a:pPr>
                      <a:r>
                        <a:rPr lang="en-US" sz="1600" b="1" strike="noStrike" spc="-1" dirty="0">
                          <a:solidFill>
                            <a:schemeClr val="dk2"/>
                          </a:solidFill>
                          <a:latin typeface="Arial"/>
                        </a:rPr>
                        <a:t>KPI</a:t>
                      </a:r>
                      <a:endParaRPr lang="en-IN" sz="16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D9D9D9"/>
                      </a:solidFill>
                      <a:prstDash val="solid"/>
                    </a:lnL>
                    <a:lnR w="12240">
                      <a:solidFill>
                        <a:srgbClr val="D9D9D9"/>
                      </a:solidFill>
                      <a:prstDash val="solid"/>
                    </a:lnR>
                    <a:lnT w="12240">
                      <a:solidFill>
                        <a:srgbClr val="D9D9D9"/>
                      </a:solidFill>
                      <a:prstDash val="solid"/>
                    </a:lnT>
                    <a:lnB w="1224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dirty="0"/>
                        <a:t>1. Feb2025 - Load OGIS data and 7 years history for Jan data</a:t>
                      </a:r>
                    </a:p>
                    <a:p>
                      <a:pPr>
                        <a:defRPr sz="1200"/>
                      </a:pPr>
                      <a:r>
                        <a:rPr dirty="0"/>
                        <a:t>2. FEB2025- </a:t>
                      </a:r>
                      <a:r>
                        <a:rPr dirty="0" err="1"/>
                        <a:t>Max_Job</a:t>
                      </a:r>
                      <a:r>
                        <a:rPr dirty="0"/>
                        <a:t> Process</a:t>
                      </a:r>
                    </a:p>
                    <a:p>
                      <a:pPr>
                        <a:defRPr sz="1200"/>
                      </a:pPr>
                      <a:endParaRPr dirty="0"/>
                    </a:p>
                  </a:txBody>
                  <a:tcPr anchor="ctr">
                    <a:lnL w="12240">
                      <a:solidFill>
                        <a:srgbClr val="D9D9D9"/>
                      </a:solidFill>
                      <a:prstDash val="solid"/>
                    </a:lnL>
                    <a:lnR w="12240">
                      <a:solidFill>
                        <a:srgbClr val="D9D9D9"/>
                      </a:solidFill>
                      <a:prstDash val="solid"/>
                    </a:lnR>
                    <a:lnT w="12240">
                      <a:solidFill>
                        <a:srgbClr val="D9D9D9"/>
                      </a:solidFill>
                      <a:prstDash val="solid"/>
                    </a:lnT>
                    <a:lnB w="1224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1822">
                <a:tc>
                  <a:txBody>
                    <a:bodyPr/>
                    <a:lstStyle/>
                    <a:p>
                      <a:pPr defTabSz="884520">
                        <a:lnSpc>
                          <a:spcPct val="110000"/>
                        </a:lnSpc>
                      </a:pPr>
                      <a:r>
                        <a:rPr lang="en-IN" sz="1600" b="1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Trade Credit</a:t>
                      </a:r>
                    </a:p>
                  </a:txBody>
                  <a:tcPr anchor="ctr">
                    <a:lnL w="12240">
                      <a:solidFill>
                        <a:srgbClr val="D9D9D9"/>
                      </a:solidFill>
                      <a:prstDash val="solid"/>
                    </a:lnL>
                    <a:lnR w="1224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D9D9D9"/>
                      </a:solidFill>
                      <a:prstDash val="solid"/>
                    </a:lnT>
                    <a:lnB w="12240">
                      <a:solidFill>
                        <a:srgbClr val="D9D9D9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endParaRPr dirty="0"/>
                    </a:p>
                  </a:txBody>
                  <a:tcPr anchor="ctr">
                    <a:lnL w="1224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D9D9D9"/>
                      </a:solidFill>
                      <a:prstDash val="solid"/>
                    </a:lnR>
                    <a:lnT w="12240">
                      <a:solidFill>
                        <a:srgbClr val="D9D9D9"/>
                      </a:solidFill>
                      <a:prstDash val="solid"/>
                    </a:lnT>
                    <a:lnB w="12240">
                      <a:solidFill>
                        <a:srgbClr val="D9D9D9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0997349"/>
                  </a:ext>
                </a:extLst>
              </a:tr>
            </a:tbl>
          </a:graphicData>
        </a:graphic>
      </p:graphicFrame>
      <p:graphicFrame>
        <p:nvGraphicFramePr>
          <p:cNvPr id="69" name="Table 3">
            <a:extLst>
              <a:ext uri="{FF2B5EF4-FFF2-40B4-BE49-F238E27FC236}">
                <a16:creationId xmlns:a16="http://schemas.microsoft.com/office/drawing/2014/main" id="{B9F096C4-7A6F-B8A1-2D93-7C7C5BC64F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98069877"/>
              </p:ext>
            </p:extLst>
          </p:nvPr>
        </p:nvGraphicFramePr>
        <p:xfrm>
          <a:off x="6607800" y="564482"/>
          <a:ext cx="5458320" cy="4711587"/>
        </p:xfrm>
        <a:graphic>
          <a:graphicData uri="http://schemas.openxmlformats.org/drawingml/2006/table">
            <a:tbl>
              <a:tblPr/>
              <a:tblGrid>
                <a:gridCol w="1358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9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9406">
                <a:tc>
                  <a:txBody>
                    <a:bodyPr/>
                    <a:lstStyle/>
                    <a:p>
                      <a:pPr algn="ctr" defTabSz="884520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chemeClr val="lt1"/>
                          </a:solidFill>
                          <a:latin typeface="Arial"/>
                        </a:rPr>
                        <a:t>Application</a:t>
                      </a:r>
                      <a:endParaRPr lang="en-IN" sz="14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D9D9D9"/>
                      </a:solidFill>
                      <a:prstDash val="solid"/>
                    </a:lnL>
                    <a:lnR w="12240">
                      <a:solidFill>
                        <a:srgbClr val="D9D9D9"/>
                      </a:solidFill>
                      <a:prstDash val="solid"/>
                    </a:lnR>
                    <a:lnT w="12240">
                      <a:solidFill>
                        <a:srgbClr val="D9D9D9"/>
                      </a:solidFill>
                      <a:prstDash val="solid"/>
                    </a:lnT>
                    <a:lnB w="12240">
                      <a:solidFill>
                        <a:srgbClr val="D9D9D9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884520">
                        <a:lnSpc>
                          <a:spcPct val="100000"/>
                        </a:lnSpc>
                      </a:pPr>
                      <a:r>
                        <a:rPr lang="en-US" sz="1400" b="1" strike="noStrike" spc="-1" dirty="0">
                          <a:solidFill>
                            <a:schemeClr val="lt1"/>
                          </a:solidFill>
                          <a:latin typeface="Arial"/>
                        </a:rPr>
                        <a:t>Planned user stories</a:t>
                      </a:r>
                      <a:endParaRPr lang="en-IN" sz="1400" b="0" strike="noStrike" spc="-1" dirty="0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D9D9D9"/>
                      </a:solidFill>
                      <a:prstDash val="solid"/>
                    </a:lnL>
                    <a:lnR w="12240">
                      <a:solidFill>
                        <a:srgbClr val="D9D9D9"/>
                      </a:solidFill>
                      <a:prstDash val="solid"/>
                    </a:lnR>
                    <a:lnT w="12240">
                      <a:solidFill>
                        <a:srgbClr val="D9D9D9"/>
                      </a:solidFill>
                      <a:prstDash val="solid"/>
                    </a:lnT>
                    <a:lnB w="12240">
                      <a:solidFill>
                        <a:srgbClr val="D9D9D9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2181">
                <a:tc>
                  <a:txBody>
                    <a:bodyPr/>
                    <a:lstStyle/>
                    <a:p>
                      <a:pPr defTabSz="884520">
                        <a:lnSpc>
                          <a:spcPct val="110000"/>
                        </a:lnSpc>
                        <a:tabLst>
                          <a:tab pos="457200" algn="l"/>
                        </a:tabLst>
                      </a:pPr>
                      <a:endParaRPr lang="en-IN" sz="14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defTabSz="884520">
                        <a:lnSpc>
                          <a:spcPct val="110000"/>
                        </a:lnSpc>
                        <a:tabLst>
                          <a:tab pos="457200" algn="l"/>
                        </a:tabLst>
                      </a:pPr>
                      <a:r>
                        <a:rPr lang="en-US" sz="1600" b="1" strike="noStrike" spc="-1" dirty="0">
                          <a:solidFill>
                            <a:schemeClr val="dk1"/>
                          </a:solidFill>
                          <a:latin typeface="Arial"/>
                        </a:rPr>
                        <a:t>EDW</a:t>
                      </a:r>
                      <a:endParaRPr lang="en-IN" sz="16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defTabSz="884520">
                        <a:lnSpc>
                          <a:spcPct val="110000"/>
                        </a:lnSpc>
                        <a:tabLst>
                          <a:tab pos="457200" algn="l"/>
                        </a:tabLst>
                      </a:pPr>
                      <a:endParaRPr lang="en-IN" sz="14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D9D9D9"/>
                      </a:solidFill>
                      <a:prstDash val="solid"/>
                    </a:lnL>
                    <a:lnR w="12240">
                      <a:solidFill>
                        <a:srgbClr val="D9D9D9"/>
                      </a:solidFill>
                      <a:prstDash val="solid"/>
                    </a:lnR>
                    <a:lnT w="12240">
                      <a:solidFill>
                        <a:srgbClr val="D9D9D9"/>
                      </a:solidFill>
                      <a:prstDash val="solid"/>
                    </a:lnT>
                    <a:lnB w="12240">
                      <a:solidFill>
                        <a:srgbClr val="D9D9D9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dirty="0"/>
                        <a:t>None</a:t>
                      </a:r>
                    </a:p>
                  </a:txBody>
                  <a:tcPr anchor="ctr">
                    <a:lnL w="12240">
                      <a:solidFill>
                        <a:srgbClr val="D9D9D9"/>
                      </a:solidFill>
                      <a:prstDash val="solid"/>
                    </a:lnL>
                    <a:lnR w="12240">
                      <a:solidFill>
                        <a:srgbClr val="D9D9D9"/>
                      </a:solidFill>
                      <a:prstDash val="solid"/>
                    </a:lnR>
                    <a:lnT w="12240">
                      <a:solidFill>
                        <a:srgbClr val="D9D9D9"/>
                      </a:solidFill>
                      <a:prstDash val="solid"/>
                    </a:lnT>
                    <a:lnB w="12240">
                      <a:solidFill>
                        <a:srgbClr val="D9D9D9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8688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BC116A-4DD2-069B-D03C-E5D59BA1CA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>
            <a:extLst>
              <a:ext uri="{FF2B5EF4-FFF2-40B4-BE49-F238E27FC236}">
                <a16:creationId xmlns:a16="http://schemas.microsoft.com/office/drawing/2014/main" id="{88F9D652-EAD3-1D99-5304-A9D8BC5BB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806" y="217440"/>
            <a:ext cx="11171160" cy="39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defTabSz="88452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400" b="1" strike="noStrike" spc="-1" dirty="0">
                <a:solidFill>
                  <a:srgbClr val="000048"/>
                </a:solidFill>
                <a:latin typeface="Arial"/>
              </a:rPr>
              <a:t>Next Iteration Summary – </a:t>
            </a:r>
            <a:r>
              <a:rPr lang="en-US" sz="2400" b="1" spc="-1" dirty="0">
                <a:solidFill>
                  <a:srgbClr val="000048"/>
                </a:solidFill>
                <a:latin typeface="Arial"/>
              </a:rPr>
              <a:t>CDL</a:t>
            </a:r>
            <a:r>
              <a:rPr lang="en-US" sz="2400" b="1" strike="noStrike" spc="-1" dirty="0">
                <a:solidFill>
                  <a:srgbClr val="000048"/>
                </a:solidFill>
                <a:latin typeface="Arial"/>
              </a:rPr>
              <a:t> / CDH</a:t>
            </a:r>
            <a:endParaRPr lang="en-IN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68" name="Table 3">
            <a:extLst>
              <a:ext uri="{FF2B5EF4-FFF2-40B4-BE49-F238E27FC236}">
                <a16:creationId xmlns:a16="http://schemas.microsoft.com/office/drawing/2014/main" id="{279D0E8B-6E2F-3D37-A179-6D6187F484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70649259"/>
              </p:ext>
            </p:extLst>
          </p:nvPr>
        </p:nvGraphicFramePr>
        <p:xfrm>
          <a:off x="498034" y="613080"/>
          <a:ext cx="11171160" cy="5864415"/>
        </p:xfrm>
        <a:graphic>
          <a:graphicData uri="http://schemas.openxmlformats.org/drawingml/2006/table">
            <a:tbl>
              <a:tblPr/>
              <a:tblGrid>
                <a:gridCol w="28880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8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0771">
                <a:tc>
                  <a:txBody>
                    <a:bodyPr/>
                    <a:lstStyle/>
                    <a:p>
                      <a:pPr algn="ctr" defTabSz="884520">
                        <a:lnSpc>
                          <a:spcPct val="100000"/>
                        </a:lnSpc>
                      </a:pPr>
                      <a:r>
                        <a:rPr lang="en-US" sz="1400" b="1" strike="noStrike" spc="-1" dirty="0">
                          <a:solidFill>
                            <a:schemeClr val="lt1"/>
                          </a:solidFill>
                          <a:latin typeface="Arial"/>
                        </a:rPr>
                        <a:t>Application</a:t>
                      </a:r>
                      <a:endParaRPr lang="en-IN" sz="1400" b="0" strike="noStrike" spc="-1" dirty="0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D9D9D9"/>
                      </a:solidFill>
                      <a:prstDash val="solid"/>
                    </a:lnL>
                    <a:lnR w="12240">
                      <a:solidFill>
                        <a:srgbClr val="D9D9D9"/>
                      </a:solidFill>
                      <a:prstDash val="solid"/>
                    </a:lnR>
                    <a:lnT w="12240">
                      <a:solidFill>
                        <a:srgbClr val="D9D9D9"/>
                      </a:solidFill>
                      <a:prstDash val="solid"/>
                    </a:lnT>
                    <a:lnB w="12240">
                      <a:solidFill>
                        <a:srgbClr val="D9D9D9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884520">
                        <a:lnSpc>
                          <a:spcPct val="100000"/>
                        </a:lnSpc>
                      </a:pPr>
                      <a:r>
                        <a:rPr lang="en-US" sz="1400" b="1" strike="noStrike" spc="-1" dirty="0">
                          <a:solidFill>
                            <a:schemeClr val="lt1"/>
                          </a:solidFill>
                          <a:latin typeface="Arial"/>
                        </a:rPr>
                        <a:t>Planned user stories</a:t>
                      </a:r>
                      <a:endParaRPr lang="en-IN" sz="1400" b="0" strike="noStrike" spc="-1" dirty="0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D9D9D9"/>
                      </a:solidFill>
                      <a:prstDash val="solid"/>
                    </a:lnL>
                    <a:lnR w="12240">
                      <a:solidFill>
                        <a:srgbClr val="D9D9D9"/>
                      </a:solidFill>
                      <a:prstDash val="solid"/>
                    </a:lnR>
                    <a:lnT w="12240">
                      <a:solidFill>
                        <a:srgbClr val="D9D9D9"/>
                      </a:solidFill>
                      <a:prstDash val="solid"/>
                    </a:lnT>
                    <a:lnB w="12240">
                      <a:solidFill>
                        <a:srgbClr val="D9D9D9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1822">
                <a:tc>
                  <a:txBody>
                    <a:bodyPr/>
                    <a:lstStyle/>
                    <a:p>
                      <a:pPr defTabSz="884520">
                        <a:lnSpc>
                          <a:spcPct val="110000"/>
                        </a:lnSpc>
                      </a:pPr>
                      <a:r>
                        <a:rPr lang="en-GB" sz="1600" b="1" strike="noStrike" spc="-1" dirty="0">
                          <a:solidFill>
                            <a:schemeClr val="dk2"/>
                          </a:solidFill>
                          <a:latin typeface="Arial"/>
                        </a:rPr>
                        <a:t>C</a:t>
                      </a:r>
                      <a:r>
                        <a:rPr lang="en-US" sz="1600" b="1" strike="noStrike" spc="-1" dirty="0">
                          <a:solidFill>
                            <a:schemeClr val="dk2"/>
                          </a:solidFill>
                          <a:latin typeface="Arial"/>
                        </a:rPr>
                        <a:t>DL</a:t>
                      </a:r>
                      <a:endParaRPr lang="en-IN" sz="16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D9D9D9"/>
                      </a:solidFill>
                      <a:prstDash val="solid"/>
                    </a:lnL>
                    <a:lnR w="12240">
                      <a:solidFill>
                        <a:srgbClr val="D9D9D9"/>
                      </a:solidFill>
                      <a:prstDash val="solid"/>
                    </a:lnR>
                    <a:lnT w="12240">
                      <a:solidFill>
                        <a:srgbClr val="D9D9D9"/>
                      </a:solidFill>
                      <a:prstDash val="solid"/>
                    </a:lnT>
                    <a:lnB w="1224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dirty="0"/>
                        <a:t>1. Feb2025 - Load OGIS data and 7 years history for Jan data</a:t>
                      </a:r>
                    </a:p>
                    <a:p>
                      <a:pPr>
                        <a:defRPr sz="1200"/>
                      </a:pPr>
                      <a:r>
                        <a:rPr dirty="0"/>
                        <a:t>2. FEB2025- </a:t>
                      </a:r>
                      <a:r>
                        <a:rPr dirty="0" err="1"/>
                        <a:t>Max_Job</a:t>
                      </a:r>
                      <a:r>
                        <a:rPr dirty="0"/>
                        <a:t> Process</a:t>
                      </a:r>
                    </a:p>
                    <a:p>
                      <a:pPr>
                        <a:defRPr sz="1200"/>
                      </a:pPr>
                      <a:endParaRPr dirty="0"/>
                    </a:p>
                  </a:txBody>
                  <a:tcPr anchor="ctr">
                    <a:lnL w="12240">
                      <a:solidFill>
                        <a:srgbClr val="D9D9D9"/>
                      </a:solidFill>
                      <a:prstDash val="solid"/>
                    </a:lnL>
                    <a:lnR w="12240">
                      <a:solidFill>
                        <a:srgbClr val="D9D9D9"/>
                      </a:solidFill>
                      <a:prstDash val="solid"/>
                    </a:lnR>
                    <a:lnT w="12240">
                      <a:solidFill>
                        <a:srgbClr val="D9D9D9"/>
                      </a:solidFill>
                      <a:prstDash val="solid"/>
                    </a:lnT>
                    <a:lnB w="1224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1822">
                <a:tc>
                  <a:txBody>
                    <a:bodyPr/>
                    <a:lstStyle/>
                    <a:p>
                      <a:pPr defTabSz="884520">
                        <a:lnSpc>
                          <a:spcPct val="110000"/>
                        </a:lnSpc>
                      </a:pPr>
                      <a:r>
                        <a:rPr lang="en-IN" sz="1600" b="1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CDH</a:t>
                      </a:r>
                    </a:p>
                  </a:txBody>
                  <a:tcPr anchor="ctr">
                    <a:lnL w="12240">
                      <a:solidFill>
                        <a:srgbClr val="D9D9D9"/>
                      </a:solidFill>
                      <a:prstDash val="solid"/>
                    </a:lnL>
                    <a:lnR w="1224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D9D9D9"/>
                      </a:solidFill>
                      <a:prstDash val="solid"/>
                    </a:lnT>
                    <a:lnB w="12240">
                      <a:solidFill>
                        <a:srgbClr val="D9D9D9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endParaRPr dirty="0"/>
                    </a:p>
                  </a:txBody>
                  <a:tcPr anchor="ctr">
                    <a:lnL w="1224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D9D9D9"/>
                      </a:solidFill>
                      <a:prstDash val="solid"/>
                    </a:lnR>
                    <a:lnT w="12240">
                      <a:solidFill>
                        <a:srgbClr val="D9D9D9"/>
                      </a:solidFill>
                      <a:prstDash val="solid"/>
                    </a:lnT>
                    <a:lnB w="12240">
                      <a:solidFill>
                        <a:srgbClr val="D9D9D9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09973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716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BC116A-4DD2-069B-D03C-E5D59BA1CA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>
            <a:extLst>
              <a:ext uri="{FF2B5EF4-FFF2-40B4-BE49-F238E27FC236}">
                <a16:creationId xmlns:a16="http://schemas.microsoft.com/office/drawing/2014/main" id="{88F9D652-EAD3-1D99-5304-A9D8BC5BB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806" y="217440"/>
            <a:ext cx="11171160" cy="39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defTabSz="88452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400" b="1" strike="noStrike" spc="-1" dirty="0">
                <a:solidFill>
                  <a:srgbClr val="000048"/>
                </a:solidFill>
                <a:latin typeface="Arial"/>
              </a:rPr>
              <a:t>Next Iteration Summary – </a:t>
            </a:r>
            <a:r>
              <a:rPr lang="en-US" sz="2400" b="1" spc="-1" dirty="0">
                <a:solidFill>
                  <a:srgbClr val="000048"/>
                </a:solidFill>
                <a:latin typeface="Arial"/>
              </a:rPr>
              <a:t>SCUP NA</a:t>
            </a:r>
            <a:endParaRPr lang="en-IN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68" name="Table 3">
            <a:extLst>
              <a:ext uri="{FF2B5EF4-FFF2-40B4-BE49-F238E27FC236}">
                <a16:creationId xmlns:a16="http://schemas.microsoft.com/office/drawing/2014/main" id="{279D0E8B-6E2F-3D37-A179-6D6187F484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19336514"/>
              </p:ext>
            </p:extLst>
          </p:nvPr>
        </p:nvGraphicFramePr>
        <p:xfrm>
          <a:off x="522806" y="815098"/>
          <a:ext cx="10789084" cy="3140853"/>
        </p:xfrm>
        <a:graphic>
          <a:graphicData uri="http://schemas.openxmlformats.org/drawingml/2006/table">
            <a:tbl>
              <a:tblPr/>
              <a:tblGrid>
                <a:gridCol w="2789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998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0362">
                <a:tc>
                  <a:txBody>
                    <a:bodyPr/>
                    <a:lstStyle/>
                    <a:p>
                      <a:pPr algn="ctr" defTabSz="884520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chemeClr val="lt1"/>
                          </a:solidFill>
                          <a:latin typeface="Arial"/>
                        </a:rPr>
                        <a:t>Application</a:t>
                      </a:r>
                      <a:endParaRPr lang="en-IN" sz="14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D9D9D9"/>
                      </a:solidFill>
                      <a:prstDash val="solid"/>
                    </a:lnL>
                    <a:lnR w="12240">
                      <a:solidFill>
                        <a:srgbClr val="D9D9D9"/>
                      </a:solidFill>
                      <a:prstDash val="solid"/>
                    </a:lnR>
                    <a:lnT w="12240">
                      <a:solidFill>
                        <a:srgbClr val="D9D9D9"/>
                      </a:solidFill>
                      <a:prstDash val="solid"/>
                    </a:lnT>
                    <a:lnB w="12240">
                      <a:solidFill>
                        <a:srgbClr val="D9D9D9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884520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chemeClr val="lt1"/>
                          </a:solidFill>
                          <a:latin typeface="Arial"/>
                        </a:rPr>
                        <a:t>Planned user stories</a:t>
                      </a:r>
                      <a:endParaRPr lang="en-IN" sz="14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D9D9D9"/>
                      </a:solidFill>
                      <a:prstDash val="solid"/>
                    </a:lnL>
                    <a:lnR w="12240">
                      <a:solidFill>
                        <a:srgbClr val="D9D9D9"/>
                      </a:solidFill>
                      <a:prstDash val="solid"/>
                    </a:lnR>
                    <a:lnT w="12240">
                      <a:solidFill>
                        <a:srgbClr val="D9D9D9"/>
                      </a:solidFill>
                      <a:prstDash val="solid"/>
                    </a:lnT>
                    <a:lnB w="12240">
                      <a:solidFill>
                        <a:srgbClr val="D9D9D9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0491">
                <a:tc>
                  <a:txBody>
                    <a:bodyPr/>
                    <a:lstStyle/>
                    <a:p>
                      <a:pPr defTabSz="884520">
                        <a:lnSpc>
                          <a:spcPct val="110000"/>
                        </a:lnSpc>
                      </a:pPr>
                      <a:r>
                        <a:rPr lang="en-GB" sz="1600" b="1" strike="noStrike" spc="-1" dirty="0">
                          <a:solidFill>
                            <a:schemeClr val="dk2"/>
                          </a:solidFill>
                          <a:latin typeface="Arial"/>
                        </a:rPr>
                        <a:t>S</a:t>
                      </a:r>
                      <a:r>
                        <a:rPr lang="en-US" sz="1600" b="1" strike="noStrike" spc="-1" dirty="0">
                          <a:solidFill>
                            <a:schemeClr val="dk2"/>
                          </a:solidFill>
                          <a:latin typeface="Arial"/>
                        </a:rPr>
                        <a:t>CUP NA</a:t>
                      </a:r>
                      <a:endParaRPr lang="en-IN" sz="16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D9D9D9"/>
                      </a:solidFill>
                      <a:prstDash val="solid"/>
                    </a:lnL>
                    <a:lnR w="12240">
                      <a:solidFill>
                        <a:srgbClr val="D9D9D9"/>
                      </a:solidFill>
                      <a:prstDash val="solid"/>
                    </a:lnR>
                    <a:lnT w="12240">
                      <a:solidFill>
                        <a:srgbClr val="D9D9D9"/>
                      </a:solidFill>
                      <a:prstDash val="solid"/>
                    </a:lnT>
                    <a:lnB w="1224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dirty="0"/>
                        <a:t>1. Feb2025 - Load OGIS data and 7 years history for Jan data</a:t>
                      </a:r>
                    </a:p>
                    <a:p>
                      <a:pPr>
                        <a:defRPr sz="1200"/>
                      </a:pPr>
                      <a:r>
                        <a:rPr dirty="0"/>
                        <a:t>2. FEB2025- </a:t>
                      </a:r>
                      <a:r>
                        <a:rPr dirty="0" err="1"/>
                        <a:t>Max_Job</a:t>
                      </a:r>
                      <a:r>
                        <a:rPr dirty="0"/>
                        <a:t> Process</a:t>
                      </a:r>
                    </a:p>
                    <a:p>
                      <a:pPr>
                        <a:defRPr sz="1200"/>
                      </a:pPr>
                      <a:endParaRPr dirty="0"/>
                    </a:p>
                  </a:txBody>
                  <a:tcPr anchor="ctr">
                    <a:lnL w="12240">
                      <a:solidFill>
                        <a:srgbClr val="D9D9D9"/>
                      </a:solidFill>
                      <a:prstDash val="solid"/>
                    </a:lnL>
                    <a:lnR w="12240">
                      <a:solidFill>
                        <a:srgbClr val="D9D9D9"/>
                      </a:solidFill>
                      <a:prstDash val="solid"/>
                    </a:lnR>
                    <a:lnT w="12240">
                      <a:solidFill>
                        <a:srgbClr val="D9D9D9"/>
                      </a:solidFill>
                      <a:prstDash val="solid"/>
                    </a:lnT>
                    <a:lnB w="1224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89181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11920" y="144720"/>
            <a:ext cx="11171160" cy="39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defTabSz="88452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400" b="1" strike="noStrike" spc="-1">
                <a:solidFill>
                  <a:srgbClr val="000048"/>
                </a:solidFill>
                <a:latin typeface="Arial"/>
              </a:rPr>
              <a:t>Release Summary(Prod implemented stories) </a:t>
            </a:r>
            <a:endParaRPr lang="en-IN" sz="2400" b="0" strike="noStrike" spc="-1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71" name="Table 3"/>
          <p:cNvGraphicFramePr/>
          <p:nvPr>
            <p:extLst>
              <p:ext uri="{D42A27DB-BD31-4B8C-83A1-F6EECF244321}">
                <p14:modId xmlns:p14="http://schemas.microsoft.com/office/powerpoint/2010/main" val="3647079009"/>
              </p:ext>
            </p:extLst>
          </p:nvPr>
        </p:nvGraphicFramePr>
        <p:xfrm>
          <a:off x="511919" y="719153"/>
          <a:ext cx="11171159" cy="5224388"/>
        </p:xfrm>
        <a:graphic>
          <a:graphicData uri="http://schemas.openxmlformats.org/drawingml/2006/table">
            <a:tbl>
              <a:tblPr/>
              <a:tblGrid>
                <a:gridCol w="3185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859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4345">
                <a:tc>
                  <a:txBody>
                    <a:bodyPr/>
                    <a:lstStyle/>
                    <a:p>
                      <a:pPr algn="ctr" defTabSz="884520">
                        <a:lnSpc>
                          <a:spcPct val="100000"/>
                        </a:lnSpc>
                      </a:pPr>
                      <a:r>
                        <a:rPr lang="en-US" sz="1400" b="1" strike="noStrike" spc="-1" dirty="0">
                          <a:solidFill>
                            <a:schemeClr val="lt1"/>
                          </a:solidFill>
                          <a:latin typeface="Arial"/>
                        </a:rPr>
                        <a:t>Application</a:t>
                      </a:r>
                      <a:endParaRPr lang="en-IN" sz="1400" b="0" strike="noStrike" spc="-1" dirty="0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D9D9D9"/>
                      </a:solidFill>
                      <a:prstDash val="solid"/>
                    </a:lnL>
                    <a:lnR w="12240">
                      <a:solidFill>
                        <a:srgbClr val="D9D9D9"/>
                      </a:solidFill>
                      <a:prstDash val="solid"/>
                    </a:lnR>
                    <a:lnT w="12240">
                      <a:solidFill>
                        <a:srgbClr val="D9D9D9"/>
                      </a:solidFill>
                      <a:prstDash val="solid"/>
                    </a:lnT>
                    <a:lnB w="12240">
                      <a:solidFill>
                        <a:srgbClr val="D9D9D9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884520">
                        <a:lnSpc>
                          <a:spcPct val="100000"/>
                        </a:lnSpc>
                      </a:pPr>
                      <a:r>
                        <a:rPr lang="en-US" sz="1400" b="1" strike="noStrike" spc="-1" dirty="0">
                          <a:solidFill>
                            <a:srgbClr val="FFFFFF"/>
                          </a:solidFill>
                          <a:latin typeface="Arial"/>
                        </a:rPr>
                        <a:t>Implemented User stories</a:t>
                      </a:r>
                      <a:endParaRPr lang="en-IN" sz="1400" b="1" strike="noStrike" spc="-1" dirty="0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D9D9D9"/>
                      </a:solidFill>
                      <a:prstDash val="solid"/>
                    </a:lnL>
                    <a:lnR w="12240">
                      <a:solidFill>
                        <a:srgbClr val="D9D9D9"/>
                      </a:solidFill>
                      <a:prstDash val="solid"/>
                    </a:lnR>
                    <a:lnT w="12240">
                      <a:solidFill>
                        <a:srgbClr val="D9D9D9"/>
                      </a:solidFill>
                      <a:prstDash val="solid"/>
                    </a:lnT>
                    <a:lnB w="12240">
                      <a:solidFill>
                        <a:srgbClr val="D9D9D9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9993">
                <a:tc>
                  <a:txBody>
                    <a:bodyPr/>
                    <a:lstStyle/>
                    <a:p>
                      <a:pPr defTabSz="884520">
                        <a:lnSpc>
                          <a:spcPct val="110000"/>
                        </a:lnSpc>
                        <a:tabLst>
                          <a:tab pos="457200" algn="l"/>
                        </a:tabLst>
                      </a:pPr>
                      <a:endParaRPr lang="en-IN" sz="14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defTabSz="884520">
                        <a:lnSpc>
                          <a:spcPct val="110000"/>
                        </a:lnSpc>
                        <a:tabLst>
                          <a:tab pos="457200" algn="l"/>
                        </a:tabLst>
                      </a:pPr>
                      <a:r>
                        <a:rPr lang="en-US" sz="1600" b="1" strike="noStrike" spc="-1" dirty="0">
                          <a:solidFill>
                            <a:schemeClr val="dk1"/>
                          </a:solidFill>
                          <a:latin typeface="Arial"/>
                        </a:rPr>
                        <a:t>EMIS UI</a:t>
                      </a:r>
                      <a:endParaRPr lang="en-IN" sz="16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D9D9D9"/>
                      </a:solidFill>
                      <a:prstDash val="solid"/>
                    </a:lnL>
                    <a:lnR w="1224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D9D9D9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dirty="0"/>
                        <a:t>None</a:t>
                      </a:r>
                    </a:p>
                  </a:txBody>
                  <a:tcPr anchor="ctr">
                    <a:lnL w="1224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D9D9D9"/>
                      </a:solidFill>
                      <a:prstDash val="solid"/>
                    </a:lnR>
                    <a:lnT w="1224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D9D9D9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26455">
                <a:tc>
                  <a:txBody>
                    <a:bodyPr/>
                    <a:lstStyle/>
                    <a:p>
                      <a:pPr defTabSz="884520">
                        <a:lnSpc>
                          <a:spcPct val="110000"/>
                        </a:lnSpc>
                        <a:tabLst>
                          <a:tab pos="457200" algn="l"/>
                        </a:tabLst>
                      </a:pPr>
                      <a:r>
                        <a:rPr lang="en-US" sz="1600" b="1" strike="noStrike" spc="-1" dirty="0">
                          <a:solidFill>
                            <a:schemeClr val="dk1"/>
                          </a:solidFill>
                          <a:latin typeface="Arial"/>
                        </a:rPr>
                        <a:t>EMIS - Backend</a:t>
                      </a:r>
                      <a:endParaRPr lang="en-IN" sz="16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D9D9D9"/>
                      </a:solidFill>
                      <a:prstDash val="solid"/>
                    </a:lnL>
                    <a:lnR w="12240">
                      <a:solidFill>
                        <a:srgbClr val="D9D9D9"/>
                      </a:solidFill>
                      <a:prstDash val="solid"/>
                    </a:lnR>
                    <a:lnT w="12240">
                      <a:solidFill>
                        <a:srgbClr val="D9D9D9"/>
                      </a:solidFill>
                      <a:prstDash val="solid"/>
                    </a:lnT>
                    <a:lnB w="12240">
                      <a:solidFill>
                        <a:srgbClr val="D9D9D9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None</a:t>
                      </a:r>
                    </a:p>
                  </a:txBody>
                  <a:tcPr anchor="ctr">
                    <a:lnL w="12240">
                      <a:solidFill>
                        <a:srgbClr val="D9D9D9"/>
                      </a:solidFill>
                      <a:prstDash val="solid"/>
                    </a:lnL>
                    <a:lnR w="12240">
                      <a:solidFill>
                        <a:srgbClr val="D9D9D9"/>
                      </a:solidFill>
                      <a:prstDash val="solid"/>
                    </a:lnR>
                    <a:lnT w="12240">
                      <a:solidFill>
                        <a:srgbClr val="D9D9D9"/>
                      </a:solidFill>
                      <a:prstDash val="solid"/>
                    </a:lnT>
                    <a:lnB w="12240">
                      <a:solidFill>
                        <a:srgbClr val="D9D9D9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61430">
                <a:tc>
                  <a:txBody>
                    <a:bodyPr/>
                    <a:lstStyle/>
                    <a:p>
                      <a:pPr defTabSz="884520">
                        <a:lnSpc>
                          <a:spcPct val="110000"/>
                        </a:lnSpc>
                        <a:tabLst>
                          <a:tab pos="457200" algn="l"/>
                        </a:tabLst>
                      </a:pPr>
                      <a:endParaRPr lang="en-IN" sz="14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defTabSz="884520">
                        <a:lnSpc>
                          <a:spcPct val="110000"/>
                        </a:lnSpc>
                        <a:tabLst>
                          <a:tab pos="457200" algn="l"/>
                        </a:tabLst>
                      </a:pPr>
                      <a:r>
                        <a:rPr lang="en-US" sz="1600" b="1" strike="noStrike" spc="-1" dirty="0">
                          <a:solidFill>
                            <a:schemeClr val="dk2"/>
                          </a:solidFill>
                          <a:latin typeface="Arial"/>
                        </a:rPr>
                        <a:t>CBIP</a:t>
                      </a:r>
                      <a:endParaRPr lang="en-IN" sz="16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D9D9D9"/>
                      </a:solidFill>
                      <a:prstDash val="solid"/>
                    </a:lnL>
                    <a:lnR w="12240">
                      <a:solidFill>
                        <a:srgbClr val="D9D9D9"/>
                      </a:solidFill>
                      <a:prstDash val="solid"/>
                    </a:lnR>
                    <a:lnT w="12240">
                      <a:solidFill>
                        <a:srgbClr val="D9D9D9"/>
                      </a:solidFill>
                      <a:prstDash val="solid"/>
                    </a:lnT>
                    <a:lnB w="12240">
                      <a:solidFill>
                        <a:srgbClr val="D9D9D9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dirty="0"/>
                        <a:t>None</a:t>
                      </a:r>
                    </a:p>
                  </a:txBody>
                  <a:tcPr anchor="ctr">
                    <a:lnL w="12240">
                      <a:solidFill>
                        <a:srgbClr val="D9D9D9"/>
                      </a:solidFill>
                      <a:prstDash val="solid"/>
                    </a:lnL>
                    <a:lnR w="12240">
                      <a:solidFill>
                        <a:srgbClr val="D9D9D9"/>
                      </a:solidFill>
                      <a:prstDash val="solid"/>
                    </a:lnR>
                    <a:lnT w="12240">
                      <a:solidFill>
                        <a:srgbClr val="D9D9D9"/>
                      </a:solidFill>
                      <a:prstDash val="solid"/>
                    </a:lnT>
                    <a:lnB w="12240">
                      <a:solidFill>
                        <a:srgbClr val="D9D9D9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02165">
                <a:tc>
                  <a:txBody>
                    <a:bodyPr/>
                    <a:lstStyle/>
                    <a:p>
                      <a:pPr defTabSz="884520">
                        <a:lnSpc>
                          <a:spcPct val="110000"/>
                        </a:lnSpc>
                        <a:tabLst>
                          <a:tab pos="457200" algn="l"/>
                        </a:tabLst>
                      </a:pPr>
                      <a:r>
                        <a:rPr lang="en-US" sz="1600" b="1" strike="noStrike" spc="-1" dirty="0">
                          <a:solidFill>
                            <a:schemeClr val="dk2"/>
                          </a:solidFill>
                          <a:latin typeface="Arial"/>
                        </a:rPr>
                        <a:t>D&amp;B</a:t>
                      </a:r>
                      <a:endParaRPr lang="en-IN" sz="16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D9D9D9"/>
                      </a:solidFill>
                      <a:prstDash val="solid"/>
                    </a:lnL>
                    <a:lnR w="12240">
                      <a:solidFill>
                        <a:srgbClr val="D9D9D9"/>
                      </a:solidFill>
                      <a:prstDash val="solid"/>
                    </a:lnR>
                    <a:lnT w="12240">
                      <a:solidFill>
                        <a:srgbClr val="D9D9D9"/>
                      </a:solidFill>
                      <a:prstDash val="solid"/>
                    </a:lnT>
                    <a:lnB w="12240">
                      <a:solidFill>
                        <a:srgbClr val="D9D9D9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dirty="0"/>
                        <a:t>None</a:t>
                      </a:r>
                    </a:p>
                  </a:txBody>
                  <a:tcPr anchor="ctr">
                    <a:lnL w="12240">
                      <a:solidFill>
                        <a:srgbClr val="D9D9D9"/>
                      </a:solidFill>
                      <a:prstDash val="solid"/>
                    </a:lnL>
                    <a:lnR w="12240">
                      <a:solidFill>
                        <a:srgbClr val="D9D9D9"/>
                      </a:solidFill>
                      <a:prstDash val="solid"/>
                    </a:lnR>
                    <a:lnT w="12240">
                      <a:solidFill>
                        <a:srgbClr val="D9D9D9"/>
                      </a:solidFill>
                      <a:prstDash val="solid"/>
                    </a:lnT>
                    <a:lnB w="12240">
                      <a:solidFill>
                        <a:srgbClr val="D9D9D9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66145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11920" y="144720"/>
            <a:ext cx="11171160" cy="39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defTabSz="88452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400" b="1" strike="noStrike" spc="-1">
                <a:solidFill>
                  <a:srgbClr val="000048"/>
                </a:solidFill>
                <a:latin typeface="Arial"/>
              </a:rPr>
              <a:t>Release Summary(Prod implemented stories) </a:t>
            </a:r>
            <a:endParaRPr lang="en-IN" sz="2400" b="0" strike="noStrike" spc="-1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71" name="Table 3"/>
          <p:cNvGraphicFramePr/>
          <p:nvPr>
            <p:extLst>
              <p:ext uri="{D42A27DB-BD31-4B8C-83A1-F6EECF244321}">
                <p14:modId xmlns:p14="http://schemas.microsoft.com/office/powerpoint/2010/main" val="3544361482"/>
              </p:ext>
            </p:extLst>
          </p:nvPr>
        </p:nvGraphicFramePr>
        <p:xfrm>
          <a:off x="511920" y="782949"/>
          <a:ext cx="11171159" cy="4864503"/>
        </p:xfrm>
        <a:graphic>
          <a:graphicData uri="http://schemas.openxmlformats.org/drawingml/2006/table">
            <a:tbl>
              <a:tblPr/>
              <a:tblGrid>
                <a:gridCol w="3185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859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20549">
                <a:tc>
                  <a:txBody>
                    <a:bodyPr/>
                    <a:lstStyle/>
                    <a:p>
                      <a:pPr algn="ctr" defTabSz="884520">
                        <a:lnSpc>
                          <a:spcPct val="100000"/>
                        </a:lnSpc>
                      </a:pPr>
                      <a:r>
                        <a:rPr lang="en-US" sz="1400" b="1" strike="noStrike" spc="-1" dirty="0">
                          <a:solidFill>
                            <a:schemeClr val="lt1"/>
                          </a:solidFill>
                          <a:latin typeface="Arial"/>
                        </a:rPr>
                        <a:t>Application</a:t>
                      </a:r>
                      <a:endParaRPr lang="en-IN" sz="1400" b="0" strike="noStrike" spc="-1" dirty="0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D9D9D9"/>
                      </a:solidFill>
                      <a:prstDash val="solid"/>
                    </a:lnL>
                    <a:lnR w="12240">
                      <a:solidFill>
                        <a:srgbClr val="D9D9D9"/>
                      </a:solidFill>
                      <a:prstDash val="solid"/>
                    </a:lnR>
                    <a:lnT w="12240">
                      <a:solidFill>
                        <a:srgbClr val="D9D9D9"/>
                      </a:solidFill>
                      <a:prstDash val="solid"/>
                    </a:lnT>
                    <a:lnB w="12240">
                      <a:solidFill>
                        <a:srgbClr val="D9D9D9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884520">
                        <a:lnSpc>
                          <a:spcPct val="100000"/>
                        </a:lnSpc>
                      </a:pPr>
                      <a:r>
                        <a:rPr lang="en-US" sz="1400" b="1" strike="noStrike" spc="-1" dirty="0">
                          <a:solidFill>
                            <a:srgbClr val="FFFFFF"/>
                          </a:solidFill>
                          <a:latin typeface="Arial"/>
                        </a:rPr>
                        <a:t>Implemented User stories</a:t>
                      </a:r>
                      <a:endParaRPr lang="en-IN" sz="1400" b="1" strike="noStrike" spc="-1" dirty="0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D9D9D9"/>
                      </a:solidFill>
                      <a:prstDash val="solid"/>
                    </a:lnL>
                    <a:lnR w="12240">
                      <a:solidFill>
                        <a:srgbClr val="D9D9D9"/>
                      </a:solidFill>
                      <a:prstDash val="solid"/>
                    </a:lnR>
                    <a:lnT w="12240">
                      <a:solidFill>
                        <a:srgbClr val="D9D9D9"/>
                      </a:solidFill>
                      <a:prstDash val="solid"/>
                    </a:lnT>
                    <a:lnB w="12240">
                      <a:solidFill>
                        <a:srgbClr val="D9D9D9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43954">
                <a:tc>
                  <a:txBody>
                    <a:bodyPr/>
                    <a:lstStyle/>
                    <a:p>
                      <a:pPr defTabSz="884520">
                        <a:lnSpc>
                          <a:spcPct val="110000"/>
                        </a:lnSpc>
                        <a:tabLst>
                          <a:tab pos="457200" algn="l"/>
                        </a:tabLst>
                      </a:pPr>
                      <a:r>
                        <a:rPr lang="en-US" sz="1600" b="1" strike="noStrike" spc="-1" dirty="0">
                          <a:solidFill>
                            <a:schemeClr val="dk2"/>
                          </a:solidFill>
                          <a:latin typeface="Arial"/>
                        </a:rPr>
                        <a:t>RDM</a:t>
                      </a:r>
                      <a:endParaRPr lang="en-IN" sz="16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D9D9D9"/>
                      </a:solidFill>
                      <a:prstDash val="solid"/>
                    </a:lnL>
                    <a:lnR w="12240">
                      <a:solidFill>
                        <a:srgbClr val="D9D9D9"/>
                      </a:solidFill>
                      <a:prstDash val="solid"/>
                    </a:lnR>
                    <a:lnT w="12240">
                      <a:solidFill>
                        <a:srgbClr val="D9D9D9"/>
                      </a:solidFill>
                      <a:prstDash val="solid"/>
                    </a:lnT>
                    <a:lnB w="12240">
                      <a:solidFill>
                        <a:srgbClr val="D9D9D9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dirty="0"/>
                        <a:t>1. Deploy c2a proxy in prod</a:t>
                      </a:r>
                    </a:p>
                    <a:p>
                      <a:pPr>
                        <a:defRPr sz="1200"/>
                      </a:pPr>
                      <a:r>
                        <a:rPr dirty="0"/>
                        <a:t>2. MMCP Table Issue-Part2</a:t>
                      </a:r>
                    </a:p>
                    <a:p>
                      <a:pPr>
                        <a:defRPr sz="1200"/>
                      </a:pPr>
                      <a:r>
                        <a:rPr dirty="0"/>
                        <a:t>3. Deploy c2a proxy in prod</a:t>
                      </a:r>
                    </a:p>
                    <a:p>
                      <a:pPr>
                        <a:defRPr sz="1200"/>
                      </a:pPr>
                      <a:r>
                        <a:rPr dirty="0"/>
                        <a:t>4. MMCP Table Issue-Part2</a:t>
                      </a:r>
                    </a:p>
                  </a:txBody>
                  <a:tcPr anchor="ctr">
                    <a:lnL w="12240">
                      <a:solidFill>
                        <a:srgbClr val="D9D9D9"/>
                      </a:solidFill>
                      <a:prstDash val="solid"/>
                    </a:lnL>
                    <a:lnR w="12240">
                      <a:solidFill>
                        <a:srgbClr val="D9D9D9"/>
                      </a:solidFill>
                      <a:prstDash val="solid"/>
                    </a:lnR>
                    <a:lnT w="12240">
                      <a:solidFill>
                        <a:srgbClr val="D9D9D9"/>
                      </a:solidFill>
                      <a:prstDash val="solid"/>
                    </a:lnT>
                    <a:lnB w="12240">
                      <a:solidFill>
                        <a:srgbClr val="D9D9D9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73788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11920" y="144720"/>
            <a:ext cx="11171160" cy="39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defTabSz="88452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400" b="1" strike="noStrike" spc="-1">
                <a:solidFill>
                  <a:srgbClr val="000048"/>
                </a:solidFill>
                <a:latin typeface="Arial"/>
              </a:rPr>
              <a:t>Release Summary(Prod implemented stories) </a:t>
            </a:r>
            <a:endParaRPr lang="en-IN" sz="2400" b="0" strike="noStrike" spc="-1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71" name="Table 3"/>
          <p:cNvGraphicFramePr/>
          <p:nvPr>
            <p:extLst>
              <p:ext uri="{D42A27DB-BD31-4B8C-83A1-F6EECF244321}">
                <p14:modId xmlns:p14="http://schemas.microsoft.com/office/powerpoint/2010/main" val="3478887164"/>
              </p:ext>
            </p:extLst>
          </p:nvPr>
        </p:nvGraphicFramePr>
        <p:xfrm>
          <a:off x="511919" y="719154"/>
          <a:ext cx="11171159" cy="4294150"/>
        </p:xfrm>
        <a:graphic>
          <a:graphicData uri="http://schemas.openxmlformats.org/drawingml/2006/table">
            <a:tbl>
              <a:tblPr/>
              <a:tblGrid>
                <a:gridCol w="3185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859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916">
                <a:tc>
                  <a:txBody>
                    <a:bodyPr/>
                    <a:lstStyle/>
                    <a:p>
                      <a:pPr algn="ctr" defTabSz="884520">
                        <a:lnSpc>
                          <a:spcPct val="100000"/>
                        </a:lnSpc>
                      </a:pPr>
                      <a:r>
                        <a:rPr lang="en-US" sz="1400" b="1" strike="noStrike" spc="-1" dirty="0">
                          <a:solidFill>
                            <a:schemeClr val="lt1"/>
                          </a:solidFill>
                          <a:latin typeface="Arial"/>
                        </a:rPr>
                        <a:t>Application</a:t>
                      </a:r>
                      <a:endParaRPr lang="en-IN" sz="1400" b="0" strike="noStrike" spc="-1" dirty="0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D9D9D9"/>
                      </a:solidFill>
                      <a:prstDash val="solid"/>
                    </a:lnL>
                    <a:lnR w="12240">
                      <a:solidFill>
                        <a:srgbClr val="D9D9D9"/>
                      </a:solidFill>
                      <a:prstDash val="solid"/>
                    </a:lnR>
                    <a:lnT w="12240">
                      <a:solidFill>
                        <a:srgbClr val="D9D9D9"/>
                      </a:solidFill>
                      <a:prstDash val="solid"/>
                    </a:lnT>
                    <a:lnB w="12240">
                      <a:solidFill>
                        <a:srgbClr val="D9D9D9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884520">
                        <a:lnSpc>
                          <a:spcPct val="100000"/>
                        </a:lnSpc>
                      </a:pPr>
                      <a:r>
                        <a:rPr lang="en-US" sz="1400" b="1" strike="noStrike" spc="-1" dirty="0">
                          <a:solidFill>
                            <a:srgbClr val="FFFFFF"/>
                          </a:solidFill>
                          <a:latin typeface="Arial"/>
                        </a:rPr>
                        <a:t>Implemented User stories</a:t>
                      </a:r>
                      <a:endParaRPr lang="en-IN" sz="1400" b="1" strike="noStrike" spc="-1" dirty="0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D9D9D9"/>
                      </a:solidFill>
                      <a:prstDash val="solid"/>
                    </a:lnL>
                    <a:lnR w="12240">
                      <a:solidFill>
                        <a:srgbClr val="D9D9D9"/>
                      </a:solidFill>
                      <a:prstDash val="solid"/>
                    </a:lnR>
                    <a:lnT w="12240">
                      <a:solidFill>
                        <a:srgbClr val="D9D9D9"/>
                      </a:solidFill>
                      <a:prstDash val="solid"/>
                    </a:lnT>
                    <a:lnB w="12240">
                      <a:solidFill>
                        <a:srgbClr val="D9D9D9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4830">
                <a:tc>
                  <a:txBody>
                    <a:bodyPr/>
                    <a:lstStyle/>
                    <a:p>
                      <a:pPr defTabSz="884520">
                        <a:lnSpc>
                          <a:spcPct val="110000"/>
                        </a:lnSpc>
                        <a:tabLst>
                          <a:tab pos="457200" algn="l"/>
                        </a:tabLst>
                      </a:pPr>
                      <a:r>
                        <a:rPr lang="en-GB" sz="1600" b="1" strike="noStrike" spc="-1" dirty="0">
                          <a:solidFill>
                            <a:schemeClr val="dk2"/>
                          </a:solidFill>
                          <a:latin typeface="Arial"/>
                        </a:rPr>
                        <a:t>T</a:t>
                      </a:r>
                      <a:r>
                        <a:rPr lang="en-US" sz="1600" b="1" strike="noStrike" spc="-1" dirty="0" err="1">
                          <a:solidFill>
                            <a:schemeClr val="dk2"/>
                          </a:solidFill>
                          <a:latin typeface="Arial"/>
                        </a:rPr>
                        <a:t>rade</a:t>
                      </a:r>
                      <a:r>
                        <a:rPr lang="en-US" sz="1600" b="1" strike="noStrike" spc="-1" dirty="0">
                          <a:solidFill>
                            <a:schemeClr val="dk2"/>
                          </a:solidFill>
                          <a:latin typeface="Arial"/>
                        </a:rPr>
                        <a:t> Credit</a:t>
                      </a:r>
                      <a:endParaRPr lang="en-IN" sz="16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D9D9D9"/>
                      </a:solidFill>
                      <a:prstDash val="solid"/>
                    </a:lnL>
                    <a:lnR w="1224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D9D9D9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dirty="0"/>
                        <a:t>None</a:t>
                      </a:r>
                    </a:p>
                  </a:txBody>
                  <a:tcPr anchor="ctr">
                    <a:lnL w="1224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D9D9D9"/>
                      </a:solidFill>
                      <a:prstDash val="solid"/>
                    </a:lnR>
                    <a:lnT w="1224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D9D9D9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14130">
                <a:tc>
                  <a:txBody>
                    <a:bodyPr/>
                    <a:lstStyle/>
                    <a:p>
                      <a:pPr defTabSz="884520">
                        <a:lnSpc>
                          <a:spcPct val="110000"/>
                        </a:lnSpc>
                        <a:tabLst>
                          <a:tab pos="457200" algn="l"/>
                        </a:tabLst>
                      </a:pPr>
                      <a:r>
                        <a:rPr lang="en-US" sz="1600" b="1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EDW</a:t>
                      </a:r>
                      <a:endParaRPr lang="en-IN" sz="16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D9D9D9"/>
                      </a:solidFill>
                      <a:prstDash val="solid"/>
                    </a:lnL>
                    <a:lnR w="12240">
                      <a:solidFill>
                        <a:srgbClr val="D9D9D9"/>
                      </a:solidFill>
                      <a:prstDash val="solid"/>
                    </a:lnR>
                    <a:lnT w="12240">
                      <a:solidFill>
                        <a:srgbClr val="D9D9D9"/>
                      </a:solidFill>
                      <a:prstDash val="solid"/>
                    </a:lnT>
                    <a:lnB w="1224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None</a:t>
                      </a:r>
                    </a:p>
                  </a:txBody>
                  <a:tcPr anchor="ctr">
                    <a:lnL w="12240">
                      <a:solidFill>
                        <a:srgbClr val="D9D9D9"/>
                      </a:solidFill>
                      <a:prstDash val="solid"/>
                    </a:lnL>
                    <a:lnR w="12240">
                      <a:solidFill>
                        <a:srgbClr val="D9D9D9"/>
                      </a:solidFill>
                      <a:prstDash val="solid"/>
                    </a:lnR>
                    <a:lnT w="12240">
                      <a:solidFill>
                        <a:srgbClr val="D9D9D9"/>
                      </a:solidFill>
                      <a:prstDash val="solid"/>
                    </a:lnT>
                    <a:lnB w="1224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65274">
                <a:tc>
                  <a:txBody>
                    <a:bodyPr/>
                    <a:lstStyle/>
                    <a:p>
                      <a:pPr defTabSz="884520">
                        <a:lnSpc>
                          <a:spcPct val="110000"/>
                        </a:lnSpc>
                        <a:tabLst>
                          <a:tab pos="457200" algn="l"/>
                        </a:tabLst>
                      </a:pPr>
                      <a:r>
                        <a:rPr lang="en-US" sz="1600" b="1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KPI</a:t>
                      </a:r>
                      <a:endParaRPr lang="en-IN" sz="1600" b="1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D9D9D9"/>
                      </a:solidFill>
                      <a:prstDash val="solid"/>
                    </a:lnL>
                    <a:lnR w="1224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D9D9D9"/>
                      </a:solidFill>
                      <a:prstDash val="solid"/>
                    </a:lnT>
                    <a:lnB w="12240">
                      <a:solidFill>
                        <a:srgbClr val="D9D9D9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dirty="0"/>
                        <a:t>None</a:t>
                      </a:r>
                    </a:p>
                  </a:txBody>
                  <a:tcPr anchor="ctr">
                    <a:lnL w="1224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D9D9D9"/>
                      </a:solidFill>
                      <a:prstDash val="solid"/>
                    </a:lnR>
                    <a:lnT w="12240">
                      <a:solidFill>
                        <a:srgbClr val="D9D9D9"/>
                      </a:solidFill>
                      <a:prstDash val="solid"/>
                    </a:lnT>
                    <a:lnB w="12240">
                      <a:solidFill>
                        <a:srgbClr val="D9D9D9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1475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 idx="4294967295"/>
          </p:nvPr>
        </p:nvSpPr>
        <p:spPr>
          <a:xfrm>
            <a:off x="1020763" y="165100"/>
            <a:ext cx="11171237" cy="395288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defTabSz="88452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400" b="1" strike="noStrike" spc="-1" dirty="0">
                <a:solidFill>
                  <a:srgbClr val="000048"/>
                </a:solidFill>
                <a:latin typeface="Arial"/>
              </a:rPr>
              <a:t>Release Summary(Prod implemented stories) </a:t>
            </a:r>
            <a:endParaRPr lang="en-IN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71" name="Table 3"/>
          <p:cNvGraphicFramePr/>
          <p:nvPr>
            <p:extLst>
              <p:ext uri="{D42A27DB-BD31-4B8C-83A1-F6EECF244321}">
                <p14:modId xmlns:p14="http://schemas.microsoft.com/office/powerpoint/2010/main" val="487496712"/>
              </p:ext>
            </p:extLst>
          </p:nvPr>
        </p:nvGraphicFramePr>
        <p:xfrm>
          <a:off x="511919" y="719154"/>
          <a:ext cx="11171159" cy="3839208"/>
        </p:xfrm>
        <a:graphic>
          <a:graphicData uri="http://schemas.openxmlformats.org/drawingml/2006/table">
            <a:tbl>
              <a:tblPr/>
              <a:tblGrid>
                <a:gridCol w="3185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859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8651">
                <a:tc>
                  <a:txBody>
                    <a:bodyPr/>
                    <a:lstStyle/>
                    <a:p>
                      <a:pPr algn="ctr" defTabSz="884520">
                        <a:lnSpc>
                          <a:spcPct val="100000"/>
                        </a:lnSpc>
                      </a:pPr>
                      <a:r>
                        <a:rPr lang="en-US" sz="1400" b="1" strike="noStrike" spc="-1" dirty="0">
                          <a:solidFill>
                            <a:schemeClr val="lt1"/>
                          </a:solidFill>
                          <a:latin typeface="Arial"/>
                        </a:rPr>
                        <a:t>Application</a:t>
                      </a:r>
                      <a:endParaRPr lang="en-IN" sz="1400" b="0" strike="noStrike" spc="-1" dirty="0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D9D9D9"/>
                      </a:solidFill>
                      <a:prstDash val="solid"/>
                    </a:lnL>
                    <a:lnR w="12240">
                      <a:solidFill>
                        <a:srgbClr val="D9D9D9"/>
                      </a:solidFill>
                      <a:prstDash val="solid"/>
                    </a:lnR>
                    <a:lnT w="12240">
                      <a:solidFill>
                        <a:srgbClr val="D9D9D9"/>
                      </a:solidFill>
                      <a:prstDash val="solid"/>
                    </a:lnT>
                    <a:lnB w="12240">
                      <a:solidFill>
                        <a:srgbClr val="D9D9D9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884520">
                        <a:lnSpc>
                          <a:spcPct val="100000"/>
                        </a:lnSpc>
                      </a:pPr>
                      <a:r>
                        <a:rPr lang="en-US" sz="1400" b="1" strike="noStrike" spc="-1" dirty="0">
                          <a:solidFill>
                            <a:srgbClr val="FFFFFF"/>
                          </a:solidFill>
                          <a:latin typeface="Arial"/>
                        </a:rPr>
                        <a:t>Implemented User stories</a:t>
                      </a:r>
                      <a:endParaRPr lang="en-IN" sz="1400" b="1" strike="noStrike" spc="-1" dirty="0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D9D9D9"/>
                      </a:solidFill>
                      <a:prstDash val="solid"/>
                    </a:lnL>
                    <a:lnR w="12240">
                      <a:solidFill>
                        <a:srgbClr val="D9D9D9"/>
                      </a:solidFill>
                      <a:prstDash val="solid"/>
                    </a:lnR>
                    <a:lnT w="12240">
                      <a:solidFill>
                        <a:srgbClr val="D9D9D9"/>
                      </a:solidFill>
                      <a:prstDash val="solid"/>
                    </a:lnT>
                    <a:lnB w="12240">
                      <a:solidFill>
                        <a:srgbClr val="D9D9D9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97486">
                <a:tc>
                  <a:txBody>
                    <a:bodyPr/>
                    <a:lstStyle/>
                    <a:p>
                      <a:pPr defTabSz="884520">
                        <a:lnSpc>
                          <a:spcPct val="110000"/>
                        </a:lnSpc>
                        <a:tabLst>
                          <a:tab pos="457200" algn="l"/>
                        </a:tabLst>
                      </a:pPr>
                      <a:endParaRPr lang="en-IN" sz="14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defTabSz="884520">
                        <a:lnSpc>
                          <a:spcPct val="110000"/>
                        </a:lnSpc>
                        <a:tabLst>
                          <a:tab pos="457200" algn="l"/>
                        </a:tabLst>
                      </a:pPr>
                      <a:r>
                        <a:rPr lang="en-US" sz="1600" b="1" strike="noStrike" spc="-1" dirty="0">
                          <a:solidFill>
                            <a:schemeClr val="dk1"/>
                          </a:solidFill>
                          <a:latin typeface="Arial"/>
                        </a:rPr>
                        <a:t>CDL</a:t>
                      </a:r>
                      <a:endParaRPr lang="en-IN" sz="16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D9D9D9"/>
                      </a:solidFill>
                      <a:prstDash val="solid"/>
                    </a:lnL>
                    <a:lnR w="1224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D9D9D9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dirty="0"/>
                        <a:t>None</a:t>
                      </a:r>
                    </a:p>
                  </a:txBody>
                  <a:tcPr anchor="ctr">
                    <a:lnL w="1224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D9D9D9"/>
                      </a:solidFill>
                      <a:prstDash val="solid"/>
                    </a:lnR>
                    <a:lnT w="1224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D9D9D9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53071">
                <a:tc>
                  <a:txBody>
                    <a:bodyPr/>
                    <a:lstStyle/>
                    <a:p>
                      <a:pPr defTabSz="884520">
                        <a:lnSpc>
                          <a:spcPct val="110000"/>
                        </a:lnSpc>
                        <a:tabLst>
                          <a:tab pos="457200" algn="l"/>
                        </a:tabLst>
                      </a:pPr>
                      <a:r>
                        <a:rPr lang="en-GB" sz="1600" b="1" strike="noStrike" spc="-1" dirty="0">
                          <a:solidFill>
                            <a:schemeClr val="dk1"/>
                          </a:solidFill>
                          <a:latin typeface="Arial"/>
                        </a:rPr>
                        <a:t>C</a:t>
                      </a:r>
                      <a:r>
                        <a:rPr lang="en-US" sz="1600" b="1" strike="noStrike" spc="-1" dirty="0">
                          <a:solidFill>
                            <a:schemeClr val="dk1"/>
                          </a:solidFill>
                          <a:latin typeface="Arial"/>
                        </a:rPr>
                        <a:t>DH</a:t>
                      </a:r>
                      <a:endParaRPr lang="en-IN" sz="16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D9D9D9"/>
                      </a:solidFill>
                      <a:prstDash val="solid"/>
                    </a:lnL>
                    <a:lnR w="12240">
                      <a:solidFill>
                        <a:srgbClr val="D9D9D9"/>
                      </a:solidFill>
                      <a:prstDash val="solid"/>
                    </a:lnR>
                    <a:lnT w="12240">
                      <a:solidFill>
                        <a:srgbClr val="D9D9D9"/>
                      </a:solidFill>
                      <a:prstDash val="solid"/>
                    </a:lnT>
                    <a:lnB w="12240">
                      <a:solidFill>
                        <a:srgbClr val="D9D9D9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dirty="0"/>
                        <a:t>None</a:t>
                      </a:r>
                    </a:p>
                  </a:txBody>
                  <a:tcPr anchor="ctr">
                    <a:lnL w="12240">
                      <a:solidFill>
                        <a:srgbClr val="D9D9D9"/>
                      </a:solidFill>
                      <a:prstDash val="solid"/>
                    </a:lnL>
                    <a:lnR w="12240">
                      <a:solidFill>
                        <a:srgbClr val="D9D9D9"/>
                      </a:solidFill>
                      <a:prstDash val="solid"/>
                    </a:lnR>
                    <a:lnT w="12240">
                      <a:solidFill>
                        <a:srgbClr val="D9D9D9"/>
                      </a:solidFill>
                      <a:prstDash val="solid"/>
                    </a:lnT>
                    <a:lnB w="12240">
                      <a:solidFill>
                        <a:srgbClr val="D9D9D9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42888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 idx="4294967295"/>
          </p:nvPr>
        </p:nvSpPr>
        <p:spPr>
          <a:xfrm>
            <a:off x="1020763" y="165100"/>
            <a:ext cx="11171237" cy="395288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defTabSz="88452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400" b="1" strike="noStrike" spc="-1" dirty="0">
                <a:solidFill>
                  <a:srgbClr val="000048"/>
                </a:solidFill>
                <a:latin typeface="Arial"/>
              </a:rPr>
              <a:t>Release Summary(Prod implemented stories) </a:t>
            </a:r>
            <a:endParaRPr lang="en-IN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71" name="Table 3"/>
          <p:cNvGraphicFramePr/>
          <p:nvPr>
            <p:extLst>
              <p:ext uri="{D42A27DB-BD31-4B8C-83A1-F6EECF244321}">
                <p14:modId xmlns:p14="http://schemas.microsoft.com/office/powerpoint/2010/main" val="362085228"/>
              </p:ext>
            </p:extLst>
          </p:nvPr>
        </p:nvGraphicFramePr>
        <p:xfrm>
          <a:off x="511919" y="719153"/>
          <a:ext cx="11171159" cy="4019605"/>
        </p:xfrm>
        <a:graphic>
          <a:graphicData uri="http://schemas.openxmlformats.org/drawingml/2006/table">
            <a:tbl>
              <a:tblPr/>
              <a:tblGrid>
                <a:gridCol w="3185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859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9284">
                <a:tc>
                  <a:txBody>
                    <a:bodyPr/>
                    <a:lstStyle/>
                    <a:p>
                      <a:pPr algn="ctr" defTabSz="884520">
                        <a:lnSpc>
                          <a:spcPct val="100000"/>
                        </a:lnSpc>
                      </a:pPr>
                      <a:r>
                        <a:rPr lang="en-US" sz="1400" b="1" strike="noStrike" spc="-1" dirty="0">
                          <a:solidFill>
                            <a:schemeClr val="lt1"/>
                          </a:solidFill>
                          <a:latin typeface="Arial"/>
                        </a:rPr>
                        <a:t>Application</a:t>
                      </a:r>
                      <a:endParaRPr lang="en-IN" sz="1400" b="0" strike="noStrike" spc="-1" dirty="0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D9D9D9"/>
                      </a:solidFill>
                      <a:prstDash val="solid"/>
                    </a:lnL>
                    <a:lnR w="12240">
                      <a:solidFill>
                        <a:srgbClr val="D9D9D9"/>
                      </a:solidFill>
                      <a:prstDash val="solid"/>
                    </a:lnR>
                    <a:lnT w="12240">
                      <a:solidFill>
                        <a:srgbClr val="D9D9D9"/>
                      </a:solidFill>
                      <a:prstDash val="solid"/>
                    </a:lnT>
                    <a:lnB w="12240">
                      <a:solidFill>
                        <a:srgbClr val="D9D9D9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884520">
                        <a:lnSpc>
                          <a:spcPct val="100000"/>
                        </a:lnSpc>
                      </a:pPr>
                      <a:r>
                        <a:rPr lang="en-US" sz="1400" b="1" strike="noStrike" spc="-1" dirty="0">
                          <a:solidFill>
                            <a:srgbClr val="FFFFFF"/>
                          </a:solidFill>
                          <a:latin typeface="Arial"/>
                        </a:rPr>
                        <a:t>Implemented User stories</a:t>
                      </a:r>
                      <a:endParaRPr lang="en-IN" sz="1400" b="1" strike="noStrike" spc="-1" dirty="0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D9D9D9"/>
                      </a:solidFill>
                      <a:prstDash val="solid"/>
                    </a:lnL>
                    <a:lnR w="12240">
                      <a:solidFill>
                        <a:srgbClr val="D9D9D9"/>
                      </a:solidFill>
                      <a:prstDash val="solid"/>
                    </a:lnR>
                    <a:lnT w="12240">
                      <a:solidFill>
                        <a:srgbClr val="D9D9D9"/>
                      </a:solidFill>
                      <a:prstDash val="solid"/>
                    </a:lnT>
                    <a:lnB w="12240">
                      <a:solidFill>
                        <a:srgbClr val="D9D9D9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0321">
                <a:tc>
                  <a:txBody>
                    <a:bodyPr/>
                    <a:lstStyle/>
                    <a:p>
                      <a:pPr defTabSz="884520">
                        <a:lnSpc>
                          <a:spcPct val="110000"/>
                        </a:lnSpc>
                        <a:tabLst>
                          <a:tab pos="457200" algn="l"/>
                        </a:tabLst>
                      </a:pPr>
                      <a:r>
                        <a:rPr lang="en-GB" sz="1600" b="1" strike="noStrike" spc="-1" dirty="0">
                          <a:solidFill>
                            <a:schemeClr val="dk2"/>
                          </a:solidFill>
                          <a:latin typeface="Arial"/>
                        </a:rPr>
                        <a:t>S</a:t>
                      </a:r>
                      <a:r>
                        <a:rPr lang="en-US" sz="1600" b="1" strike="noStrike" spc="-1" dirty="0">
                          <a:solidFill>
                            <a:schemeClr val="dk2"/>
                          </a:solidFill>
                          <a:latin typeface="Arial"/>
                        </a:rPr>
                        <a:t>CUP NA</a:t>
                      </a:r>
                      <a:endParaRPr lang="en-IN" sz="16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D9D9D9"/>
                      </a:solidFill>
                      <a:prstDash val="solid"/>
                    </a:lnL>
                    <a:lnR w="12240">
                      <a:solidFill>
                        <a:srgbClr val="D9D9D9"/>
                      </a:solidFill>
                      <a:prstDash val="solid"/>
                    </a:lnR>
                    <a:lnT w="12240">
                      <a:solidFill>
                        <a:srgbClr val="D9D9D9"/>
                      </a:solidFill>
                      <a:prstDash val="solid"/>
                    </a:lnT>
                    <a:lnB w="12240">
                      <a:solidFill>
                        <a:srgbClr val="D9D9D9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dirty="0"/>
                        <a:t>1. Deploy c2a proxy in prod</a:t>
                      </a:r>
                    </a:p>
                    <a:p>
                      <a:pPr>
                        <a:defRPr sz="1200"/>
                      </a:pPr>
                      <a:r>
                        <a:rPr dirty="0"/>
                        <a:t>2. MMCP Table Issue-Part2</a:t>
                      </a:r>
                    </a:p>
                    <a:p>
                      <a:pPr>
                        <a:defRPr sz="1200"/>
                      </a:pPr>
                      <a:r>
                        <a:rPr dirty="0"/>
                        <a:t>3. Deploy c2a proxy in prod</a:t>
                      </a:r>
                    </a:p>
                    <a:p>
                      <a:pPr>
                        <a:defRPr sz="1200"/>
                      </a:pPr>
                      <a:r>
                        <a:rPr dirty="0"/>
                        <a:t>4. MMCP Table Issue-Part2</a:t>
                      </a:r>
                    </a:p>
                  </a:txBody>
                  <a:tcPr anchor="ctr">
                    <a:lnL w="12240">
                      <a:solidFill>
                        <a:srgbClr val="D9D9D9"/>
                      </a:solidFill>
                      <a:prstDash val="solid"/>
                    </a:lnL>
                    <a:lnR w="12240">
                      <a:solidFill>
                        <a:srgbClr val="D9D9D9"/>
                      </a:solidFill>
                      <a:prstDash val="solid"/>
                    </a:lnR>
                    <a:lnT w="12240">
                      <a:solidFill>
                        <a:srgbClr val="D9D9D9"/>
                      </a:solidFill>
                      <a:prstDash val="solid"/>
                    </a:lnT>
                    <a:lnB w="12240">
                      <a:solidFill>
                        <a:srgbClr val="D9D9D9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02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 idx="4294967295"/>
          </p:nvPr>
        </p:nvSpPr>
        <p:spPr>
          <a:xfrm>
            <a:off x="1020763" y="144463"/>
            <a:ext cx="11171237" cy="395287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defTabSz="88452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400" b="1" strike="noStrike" spc="-1">
                <a:solidFill>
                  <a:srgbClr val="000048"/>
                </a:solidFill>
                <a:latin typeface="Arial"/>
              </a:rPr>
              <a:t>End Sprint Summary–EMIS</a:t>
            </a:r>
            <a:endParaRPr lang="en-IN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60" name="Table 3"/>
          <p:cNvGraphicFramePr/>
          <p:nvPr/>
        </p:nvGraphicFramePr>
        <p:xfrm>
          <a:off x="507960" y="541080"/>
          <a:ext cx="9451440" cy="5190120"/>
        </p:xfrm>
        <a:graphic>
          <a:graphicData uri="http://schemas.openxmlformats.org/drawingml/2006/table">
            <a:tbl>
              <a:tblPr/>
              <a:tblGrid>
                <a:gridCol w="1593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2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95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5160">
                <a:tc>
                  <a:txBody>
                    <a:bodyPr/>
                    <a:lstStyle/>
                    <a:p>
                      <a:pPr algn="ctr" defTabSz="884520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chemeClr val="lt1"/>
                          </a:solidFill>
                          <a:latin typeface="Arial"/>
                        </a:rPr>
                        <a:t>Application</a:t>
                      </a:r>
                      <a:endParaRPr lang="en-IN" sz="14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D9D9D9"/>
                      </a:solidFill>
                      <a:prstDash val="solid"/>
                    </a:lnL>
                    <a:lnR w="12240">
                      <a:solidFill>
                        <a:srgbClr val="D9D9D9"/>
                      </a:solidFill>
                      <a:prstDash val="solid"/>
                    </a:lnR>
                    <a:lnT w="12240">
                      <a:solidFill>
                        <a:srgbClr val="D9D9D9"/>
                      </a:solidFill>
                      <a:prstDash val="solid"/>
                    </a:lnT>
                    <a:lnB w="12240">
                      <a:solidFill>
                        <a:srgbClr val="D9D9D9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884520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chemeClr val="lt1"/>
                          </a:solidFill>
                          <a:latin typeface="Arial"/>
                        </a:rPr>
                        <a:t>Planned user stories</a:t>
                      </a:r>
                      <a:endParaRPr lang="en-IN" sz="14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D9D9D9"/>
                      </a:solidFill>
                      <a:prstDash val="solid"/>
                    </a:lnL>
                    <a:lnR w="12240">
                      <a:solidFill>
                        <a:srgbClr val="D9D9D9"/>
                      </a:solidFill>
                      <a:prstDash val="solid"/>
                    </a:lnR>
                    <a:lnT w="12240">
                      <a:solidFill>
                        <a:srgbClr val="D9D9D9"/>
                      </a:solidFill>
                      <a:prstDash val="solid"/>
                    </a:lnT>
                    <a:lnB w="12240">
                      <a:solidFill>
                        <a:srgbClr val="D9D9D9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884520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chemeClr val="lt1"/>
                          </a:solidFill>
                          <a:latin typeface="Arial"/>
                        </a:rPr>
                        <a:t>Mid Sprint user stories</a:t>
                      </a:r>
                      <a:endParaRPr lang="en-IN" sz="14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D9D9D9"/>
                      </a:solidFill>
                      <a:prstDash val="solid"/>
                    </a:lnL>
                    <a:lnR w="12240">
                      <a:solidFill>
                        <a:srgbClr val="D9D9D9"/>
                      </a:solidFill>
                      <a:prstDash val="solid"/>
                    </a:lnR>
                    <a:lnT w="12240">
                      <a:solidFill>
                        <a:srgbClr val="D9D9D9"/>
                      </a:solidFill>
                      <a:prstDash val="solid"/>
                    </a:lnT>
                    <a:lnB w="12240">
                      <a:solidFill>
                        <a:srgbClr val="D9D9D9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3320">
                <a:tc>
                  <a:txBody>
                    <a:bodyPr/>
                    <a:lstStyle/>
                    <a:p>
                      <a:pPr defTabSz="884520">
                        <a:lnSpc>
                          <a:spcPct val="110000"/>
                        </a:lnSpc>
                        <a:tabLst>
                          <a:tab pos="457200" algn="l"/>
                        </a:tabLst>
                      </a:pPr>
                      <a:endParaRPr lang="en-IN" sz="1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defTabSz="884520">
                        <a:lnSpc>
                          <a:spcPct val="110000"/>
                        </a:lnSpc>
                        <a:tabLst>
                          <a:tab pos="457200" algn="l"/>
                        </a:tabLst>
                      </a:pPr>
                      <a:endParaRPr lang="en-IN" sz="16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defTabSz="884520">
                        <a:lnSpc>
                          <a:spcPct val="110000"/>
                        </a:lnSpc>
                        <a:tabLst>
                          <a:tab pos="0" algn="l"/>
                        </a:tabLst>
                      </a:pPr>
                      <a:r>
                        <a:rPr lang="en-US" sz="1400" b="1" strike="noStrike" spc="-1">
                          <a:solidFill>
                            <a:schemeClr val="dk1"/>
                          </a:solidFill>
                          <a:latin typeface="Arial"/>
                        </a:rPr>
                        <a:t>EMIS UI</a:t>
                      </a:r>
                      <a:endParaRPr lang="en-IN" sz="1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D9D9D9"/>
                      </a:solidFill>
                      <a:prstDash val="solid"/>
                    </a:lnL>
                    <a:lnR w="12240">
                      <a:solidFill>
                        <a:srgbClr val="D9D9D9"/>
                      </a:solidFill>
                      <a:prstDash val="solid"/>
                    </a:lnR>
                    <a:lnT w="12240">
                      <a:solidFill>
                        <a:srgbClr val="D9D9D9"/>
                      </a:solidFill>
                      <a:prstDash val="solid"/>
                    </a:lnT>
                    <a:lnB w="12240">
                      <a:solidFill>
                        <a:srgbClr val="D9D9D9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200">
                          <a:solidFill>
                            <a:srgbClr val="258505"/>
                          </a:solidFill>
                        </a:defRPr>
                      </a:pPr>
                      <a:r>
                        <a:t>1. Salesforce integration – Broker Engagement Leader for KPI feed</a:t>
                      </a:r>
                    </a:p>
                    <a:p>
                      <a:pPr>
                        <a:defRPr sz="1200">
                          <a:solidFill>
                            <a:srgbClr val="258505"/>
                          </a:solidFill>
                        </a:defRPr>
                      </a:pPr>
                      <a:r>
                        <a:t>2. EMIS - Rationalization Links</a:t>
                      </a:r>
                    </a:p>
                    <a:p>
                      <a:pPr>
                        <a:defRPr sz="1200">
                          <a:solidFill>
                            <a:srgbClr val="258505"/>
                          </a:solidFill>
                        </a:defRPr>
                      </a:pPr>
                      <a:r>
                        <a:t>3. Regression &amp; Prod Deployment for EMIS Rationalization</a:t>
                      </a:r>
                    </a:p>
                  </a:txBody>
                  <a:tcPr anchor="ctr">
                    <a:lnL w="12240">
                      <a:solidFill>
                        <a:srgbClr val="D9D9D9"/>
                      </a:solidFill>
                      <a:prstDash val="solid"/>
                    </a:lnL>
                    <a:lnR w="12240">
                      <a:solidFill>
                        <a:srgbClr val="D9D9D9"/>
                      </a:solidFill>
                      <a:prstDash val="solid"/>
                    </a:lnR>
                    <a:lnT w="12240">
                      <a:solidFill>
                        <a:srgbClr val="D9D9D9"/>
                      </a:solidFill>
                      <a:prstDash val="solid"/>
                    </a:lnT>
                    <a:lnB w="12240">
                      <a:solidFill>
                        <a:srgbClr val="D9D9D9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None</a:t>
                      </a:r>
                    </a:p>
                  </a:txBody>
                  <a:tcPr anchor="ctr">
                    <a:lnL w="12240">
                      <a:solidFill>
                        <a:srgbClr val="D9D9D9"/>
                      </a:solidFill>
                      <a:prstDash val="solid"/>
                    </a:lnL>
                    <a:lnR w="12240">
                      <a:solidFill>
                        <a:srgbClr val="D9D9D9"/>
                      </a:solidFill>
                      <a:prstDash val="solid"/>
                    </a:lnR>
                    <a:lnT w="12240">
                      <a:solidFill>
                        <a:srgbClr val="D9D9D9"/>
                      </a:solidFill>
                      <a:prstDash val="solid"/>
                    </a:lnT>
                    <a:lnB w="12240">
                      <a:solidFill>
                        <a:srgbClr val="D9D9D9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1640">
                <a:tc>
                  <a:txBody>
                    <a:bodyPr/>
                    <a:lstStyle/>
                    <a:p>
                      <a:pPr defTabSz="884520">
                        <a:lnSpc>
                          <a:spcPct val="110000"/>
                        </a:lnSpc>
                        <a:tabLst>
                          <a:tab pos="457200" algn="l"/>
                        </a:tabLst>
                      </a:pPr>
                      <a:r>
                        <a:rPr lang="en-US" sz="1400" b="1" strike="noStrike" spc="-1" dirty="0">
                          <a:solidFill>
                            <a:schemeClr val="dk1"/>
                          </a:solidFill>
                          <a:latin typeface="Arial"/>
                        </a:rPr>
                        <a:t>EMIS Backend</a:t>
                      </a:r>
                      <a:endParaRPr lang="en-IN" sz="14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D9D9D9"/>
                      </a:solidFill>
                      <a:prstDash val="solid"/>
                    </a:lnL>
                    <a:lnR w="12240">
                      <a:solidFill>
                        <a:srgbClr val="D9D9D9"/>
                      </a:solidFill>
                      <a:prstDash val="solid"/>
                    </a:lnR>
                    <a:lnT w="12240">
                      <a:solidFill>
                        <a:srgbClr val="D9D9D9"/>
                      </a:solidFill>
                      <a:prstDash val="solid"/>
                    </a:lnT>
                    <a:lnB w="12240">
                      <a:solidFill>
                        <a:srgbClr val="D9D9D9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200">
                          <a:solidFill>
                            <a:srgbClr val="258505"/>
                          </a:solidFill>
                        </a:defRPr>
                      </a:pPr>
                      <a:r>
                        <a:t>1. UAT Environment set up for Direct Plus Tables</a:t>
                      </a:r>
                    </a:p>
                    <a:p>
                      <a:pPr>
                        <a:defRPr sz="1200"/>
                      </a:pPr>
                      <a:r>
                        <a:t>2. Set up Direct Plus data in Model</a:t>
                      </a:r>
                    </a:p>
                    <a:p>
                      <a:pPr>
                        <a:defRPr sz="1200"/>
                      </a:pPr>
                      <a:r>
                        <a:t>3. Generate MDM UAT daily files</a:t>
                      </a:r>
                    </a:p>
                    <a:p>
                      <a:pPr>
                        <a:defRPr sz="1200"/>
                      </a:pPr>
                      <a:r>
                        <a:t>4. Impact Analysis for MDM feeds changes(Layout and Data)</a:t>
                      </a:r>
                    </a:p>
                    <a:p>
                      <a:pPr>
                        <a:defRPr sz="1200"/>
                      </a:pPr>
                      <a:r>
                        <a:t>5. Clone alternate process to run daily after completion of Direct Plus MF table update</a:t>
                      </a:r>
                    </a:p>
                    <a:p>
                      <a:pPr>
                        <a:defRPr sz="1200"/>
                      </a:pPr>
                      <a:r>
                        <a:t>6. Fix issue with S&amp;P Global SFTP connection</a:t>
                      </a:r>
                    </a:p>
                  </a:txBody>
                  <a:tcPr anchor="ctr">
                    <a:lnL w="12240">
                      <a:solidFill>
                        <a:srgbClr val="D9D9D9"/>
                      </a:solidFill>
                      <a:prstDash val="solid"/>
                    </a:lnL>
                    <a:lnR w="12240">
                      <a:solidFill>
                        <a:srgbClr val="D9D9D9"/>
                      </a:solidFill>
                      <a:prstDash val="solid"/>
                    </a:lnR>
                    <a:lnT w="12240">
                      <a:solidFill>
                        <a:srgbClr val="D9D9D9"/>
                      </a:solidFill>
                      <a:prstDash val="solid"/>
                    </a:lnT>
                    <a:lnB w="12240">
                      <a:solidFill>
                        <a:srgbClr val="D9D9D9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dirty="0"/>
                        <a:t>None</a:t>
                      </a:r>
                    </a:p>
                  </a:txBody>
                  <a:tcPr anchor="ctr">
                    <a:lnL w="12240">
                      <a:solidFill>
                        <a:srgbClr val="D9D9D9"/>
                      </a:solidFill>
                      <a:prstDash val="solid"/>
                    </a:lnL>
                    <a:lnR w="12240">
                      <a:solidFill>
                        <a:srgbClr val="D9D9D9"/>
                      </a:solidFill>
                      <a:prstDash val="solid"/>
                    </a:lnR>
                    <a:lnT w="12240">
                      <a:solidFill>
                        <a:srgbClr val="D9D9D9"/>
                      </a:solidFill>
                      <a:prstDash val="solid"/>
                    </a:lnT>
                    <a:lnB w="12240">
                      <a:solidFill>
                        <a:srgbClr val="D9D9D9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11920" y="144720"/>
            <a:ext cx="11171160" cy="39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defTabSz="88452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400" b="1" strike="noStrike" spc="-1">
                <a:solidFill>
                  <a:srgbClr val="000048"/>
                </a:solidFill>
                <a:latin typeface="Arial"/>
              </a:rPr>
              <a:t>End Sprint Summary –CBIP/D&amp;B</a:t>
            </a:r>
            <a:endParaRPr lang="en-IN" sz="2400" b="0" strike="noStrike" spc="-1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62" name="Table 3"/>
          <p:cNvGraphicFramePr/>
          <p:nvPr/>
        </p:nvGraphicFramePr>
        <p:xfrm>
          <a:off x="395280" y="541080"/>
          <a:ext cx="9301680" cy="5966280"/>
        </p:xfrm>
        <a:graphic>
          <a:graphicData uri="http://schemas.openxmlformats.org/drawingml/2006/table">
            <a:tbl>
              <a:tblPr/>
              <a:tblGrid>
                <a:gridCol w="1557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72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5520">
                <a:tc>
                  <a:txBody>
                    <a:bodyPr/>
                    <a:lstStyle/>
                    <a:p>
                      <a:pPr algn="ctr" defTabSz="884520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chemeClr val="lt1"/>
                          </a:solidFill>
                          <a:latin typeface="Arial"/>
                        </a:rPr>
                        <a:t>Application</a:t>
                      </a:r>
                      <a:endParaRPr lang="en-IN" sz="14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D9D9D9"/>
                      </a:solidFill>
                      <a:prstDash val="solid"/>
                    </a:lnL>
                    <a:lnR w="12240">
                      <a:solidFill>
                        <a:srgbClr val="D9D9D9"/>
                      </a:solidFill>
                      <a:prstDash val="solid"/>
                    </a:lnR>
                    <a:lnT w="12240">
                      <a:solidFill>
                        <a:srgbClr val="D9D9D9"/>
                      </a:solidFill>
                      <a:prstDash val="solid"/>
                    </a:lnT>
                    <a:lnB w="12240">
                      <a:solidFill>
                        <a:srgbClr val="D9D9D9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884520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chemeClr val="lt1"/>
                          </a:solidFill>
                          <a:latin typeface="Arial"/>
                        </a:rPr>
                        <a:t>Planned user stories</a:t>
                      </a:r>
                      <a:endParaRPr lang="en-IN" sz="14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D9D9D9"/>
                      </a:solidFill>
                      <a:prstDash val="solid"/>
                    </a:lnL>
                    <a:lnR w="12240">
                      <a:solidFill>
                        <a:srgbClr val="D9D9D9"/>
                      </a:solidFill>
                      <a:prstDash val="solid"/>
                    </a:lnR>
                    <a:lnT w="12240">
                      <a:solidFill>
                        <a:srgbClr val="D9D9D9"/>
                      </a:solidFill>
                      <a:prstDash val="solid"/>
                    </a:lnT>
                    <a:lnB w="12240">
                      <a:solidFill>
                        <a:srgbClr val="D9D9D9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884520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chemeClr val="lt1"/>
                          </a:solidFill>
                          <a:latin typeface="Arial"/>
                        </a:rPr>
                        <a:t>Mid Sprint user stories</a:t>
                      </a:r>
                      <a:endParaRPr lang="en-IN" sz="14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D9D9D9"/>
                      </a:solidFill>
                      <a:prstDash val="solid"/>
                    </a:lnL>
                    <a:lnR w="12240">
                      <a:solidFill>
                        <a:srgbClr val="D9D9D9"/>
                      </a:solidFill>
                      <a:prstDash val="solid"/>
                    </a:lnR>
                    <a:lnT w="12240">
                      <a:solidFill>
                        <a:srgbClr val="D9D9D9"/>
                      </a:solidFill>
                      <a:prstDash val="solid"/>
                    </a:lnT>
                    <a:lnB w="12240">
                      <a:solidFill>
                        <a:srgbClr val="D9D9D9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7960">
                <a:tc>
                  <a:txBody>
                    <a:bodyPr/>
                    <a:lstStyle/>
                    <a:p>
                      <a:pPr defTabSz="884520">
                        <a:lnSpc>
                          <a:spcPct val="110000"/>
                        </a:lnSpc>
                        <a:tabLst>
                          <a:tab pos="457200" algn="l"/>
                        </a:tabLst>
                      </a:pPr>
                      <a:r>
                        <a:rPr lang="en-US" sz="1400" b="1" strike="noStrike" spc="-1">
                          <a:solidFill>
                            <a:schemeClr val="dk2"/>
                          </a:solidFill>
                          <a:latin typeface="Arial"/>
                        </a:rPr>
                        <a:t>CBIP</a:t>
                      </a:r>
                      <a:endParaRPr lang="en-IN" sz="1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D9D9D9"/>
                      </a:solidFill>
                      <a:prstDash val="solid"/>
                    </a:lnL>
                    <a:lnR w="12240">
                      <a:solidFill>
                        <a:srgbClr val="D9D9D9"/>
                      </a:solidFill>
                      <a:prstDash val="solid"/>
                    </a:lnR>
                    <a:lnT w="12240">
                      <a:solidFill>
                        <a:srgbClr val="D9D9D9"/>
                      </a:solidFill>
                      <a:prstDash val="solid"/>
                    </a:lnT>
                    <a:lnB w="12240">
                      <a:solidFill>
                        <a:srgbClr val="D9D9D9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200">
                          <a:solidFill>
                            <a:srgbClr val="258505"/>
                          </a:solidFill>
                        </a:defRPr>
                      </a:pPr>
                      <a:r>
                        <a:t>1. CBIP -Update producer network Changes - UI Changes - Part 2</a:t>
                      </a:r>
                    </a:p>
                    <a:p>
                      <a:pPr>
                        <a:defRPr sz="1200">
                          <a:solidFill>
                            <a:srgbClr val="258505"/>
                          </a:solidFill>
                        </a:defRPr>
                      </a:pPr>
                      <a:r>
                        <a:t>2. CBIP -Update producer framework - UI Changes - Part 2</a:t>
                      </a:r>
                    </a:p>
                    <a:p>
                      <a:pPr>
                        <a:defRPr sz="1200">
                          <a:solidFill>
                            <a:srgbClr val="258505"/>
                          </a:solidFill>
                        </a:defRPr>
                      </a:pPr>
                      <a:r>
                        <a:t>3. CBIP -Update producer framework - API Changes - Part 2</a:t>
                      </a:r>
                    </a:p>
                    <a:p>
                      <a:pPr>
                        <a:defRPr sz="1200">
                          <a:solidFill>
                            <a:srgbClr val="258505"/>
                          </a:solidFill>
                        </a:defRPr>
                      </a:pPr>
                      <a:r>
                        <a:t>4. Prod Deployment: CBIP Mule Runtime and pom version Upgrade</a:t>
                      </a:r>
                    </a:p>
                    <a:p>
                      <a:pPr>
                        <a:defRPr sz="1200">
                          <a:solidFill>
                            <a:srgbClr val="258505"/>
                          </a:solidFill>
                        </a:defRPr>
                      </a:pPr>
                      <a:r>
                        <a:t>5. Updates in Duns match and producer consolidation</a:t>
                      </a:r>
                    </a:p>
                    <a:p>
                      <a:pPr>
                        <a:defRPr sz="1200">
                          <a:solidFill>
                            <a:srgbClr val="258505"/>
                          </a:solidFill>
                        </a:defRPr>
                      </a:pPr>
                      <a:r>
                        <a:t>6. CBIP - Producer Search Screen and Party search screen fix</a:t>
                      </a:r>
                    </a:p>
                    <a:p>
                      <a:pPr>
                        <a:defRPr sz="1200">
                          <a:solidFill>
                            <a:srgbClr val="258505"/>
                          </a:solidFill>
                        </a:defRPr>
                      </a:pPr>
                      <a:r>
                        <a:t>7. CBIP - Producer Search -  Consolidation Name in results is displaying incorrect results and needs to populate only when there is a consolidation.</a:t>
                      </a:r>
                    </a:p>
                    <a:p>
                      <a:pPr>
                        <a:defRPr sz="1200">
                          <a:solidFill>
                            <a:srgbClr val="258505"/>
                          </a:solidFill>
                        </a:defRPr>
                      </a:pPr>
                      <a:r>
                        <a:t>8. CBIP -  Enable Sort functionality in both Party and Producer Search results</a:t>
                      </a:r>
                    </a:p>
                    <a:p>
                      <a:pPr>
                        <a:defRPr sz="1200">
                          <a:solidFill>
                            <a:srgbClr val="258505"/>
                          </a:solidFill>
                        </a:defRPr>
                      </a:pPr>
                      <a:r>
                        <a:t>9. CBIP - Party Search - "Universe Type" and "Business Org" should be defaulted to select all.</a:t>
                      </a:r>
                    </a:p>
                    <a:p>
                      <a:pPr>
                        <a:defRPr sz="1200">
                          <a:solidFill>
                            <a:srgbClr val="258505"/>
                          </a:solidFill>
                        </a:defRPr>
                      </a:pPr>
                      <a:r>
                        <a:t>10. Australia Unknown Producers</a:t>
                      </a:r>
                    </a:p>
                    <a:p>
                      <a:pPr>
                        <a:defRPr sz="1200"/>
                      </a:pPr>
                      <a:r>
                        <a:t>11. CBIP - Screen Timeout</a:t>
                      </a:r>
                    </a:p>
                  </a:txBody>
                  <a:tcPr anchor="ctr">
                    <a:lnL w="12240">
                      <a:solidFill>
                        <a:srgbClr val="D9D9D9"/>
                      </a:solidFill>
                      <a:prstDash val="solid"/>
                    </a:lnL>
                    <a:lnR w="12240">
                      <a:solidFill>
                        <a:srgbClr val="D9D9D9"/>
                      </a:solidFill>
                      <a:prstDash val="solid"/>
                    </a:lnR>
                    <a:lnT w="12240">
                      <a:solidFill>
                        <a:srgbClr val="D9D9D9"/>
                      </a:solidFill>
                      <a:prstDash val="solid"/>
                    </a:lnT>
                    <a:lnB w="12240">
                      <a:solidFill>
                        <a:srgbClr val="D9D9D9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None</a:t>
                      </a:r>
                    </a:p>
                  </a:txBody>
                  <a:tcPr anchor="ctr">
                    <a:lnL w="12240">
                      <a:solidFill>
                        <a:srgbClr val="D9D9D9"/>
                      </a:solidFill>
                      <a:prstDash val="solid"/>
                    </a:lnL>
                    <a:lnR w="12240">
                      <a:solidFill>
                        <a:srgbClr val="D9D9D9"/>
                      </a:solidFill>
                      <a:prstDash val="solid"/>
                    </a:lnR>
                    <a:lnT w="12240">
                      <a:solidFill>
                        <a:srgbClr val="D9D9D9"/>
                      </a:solidFill>
                      <a:prstDash val="solid"/>
                    </a:lnT>
                    <a:lnB w="12240">
                      <a:solidFill>
                        <a:srgbClr val="D9D9D9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20360">
                <a:tc>
                  <a:txBody>
                    <a:bodyPr/>
                    <a:lstStyle/>
                    <a:p>
                      <a:pPr defTabSz="884520">
                        <a:lnSpc>
                          <a:spcPct val="110000"/>
                        </a:lnSpc>
                        <a:tabLst>
                          <a:tab pos="457200" algn="l"/>
                        </a:tabLst>
                      </a:pPr>
                      <a:r>
                        <a:rPr lang="en-US" sz="1400" b="1" strike="noStrike" spc="-1">
                          <a:solidFill>
                            <a:schemeClr val="dk2"/>
                          </a:solidFill>
                          <a:latin typeface="Arial"/>
                        </a:rPr>
                        <a:t>D&amp;B</a:t>
                      </a:r>
                      <a:endParaRPr lang="en-IN" sz="1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D9D9D9"/>
                      </a:solidFill>
                      <a:prstDash val="solid"/>
                    </a:lnL>
                    <a:lnR w="12240">
                      <a:solidFill>
                        <a:srgbClr val="D9D9D9"/>
                      </a:solidFill>
                      <a:prstDash val="solid"/>
                    </a:lnR>
                    <a:lnT w="12240">
                      <a:solidFill>
                        <a:srgbClr val="D9D9D9"/>
                      </a:solidFill>
                      <a:prstDash val="solid"/>
                    </a:lnT>
                    <a:lnB w="12240">
                      <a:solidFill>
                        <a:srgbClr val="D9D9D9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None</a:t>
                      </a:r>
                    </a:p>
                  </a:txBody>
                  <a:tcPr anchor="ctr">
                    <a:lnL w="12240">
                      <a:solidFill>
                        <a:srgbClr val="D9D9D9"/>
                      </a:solidFill>
                      <a:prstDash val="solid"/>
                    </a:lnL>
                    <a:lnR w="12240">
                      <a:solidFill>
                        <a:srgbClr val="D9D9D9"/>
                      </a:solidFill>
                      <a:prstDash val="solid"/>
                    </a:lnR>
                    <a:lnT w="12240">
                      <a:solidFill>
                        <a:srgbClr val="D9D9D9"/>
                      </a:solidFill>
                      <a:prstDash val="solid"/>
                    </a:lnT>
                    <a:lnB w="12240">
                      <a:solidFill>
                        <a:srgbClr val="D9D9D9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None</a:t>
                      </a:r>
                    </a:p>
                  </a:txBody>
                  <a:tcPr anchor="ctr">
                    <a:lnL w="12240">
                      <a:solidFill>
                        <a:srgbClr val="D9D9D9"/>
                      </a:solidFill>
                      <a:prstDash val="solid"/>
                    </a:lnL>
                    <a:lnR w="12240">
                      <a:solidFill>
                        <a:srgbClr val="D9D9D9"/>
                      </a:solidFill>
                      <a:prstDash val="solid"/>
                    </a:lnR>
                    <a:lnT w="12240">
                      <a:solidFill>
                        <a:srgbClr val="D9D9D9"/>
                      </a:solidFill>
                      <a:prstDash val="solid"/>
                    </a:lnT>
                    <a:lnB w="12240">
                      <a:solidFill>
                        <a:srgbClr val="D9D9D9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11920" y="144720"/>
            <a:ext cx="11171160" cy="39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defTabSz="88452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400" b="1" strike="noStrike" spc="-1" dirty="0">
                <a:solidFill>
                  <a:srgbClr val="000048"/>
                </a:solidFill>
                <a:latin typeface="Arial"/>
              </a:rPr>
              <a:t>End Sprint Summary – RDM</a:t>
            </a:r>
            <a:endParaRPr lang="en-IN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64" name="Table 3"/>
          <p:cNvGraphicFramePr/>
          <p:nvPr/>
        </p:nvGraphicFramePr>
        <p:xfrm>
          <a:off x="550440" y="818280"/>
          <a:ext cx="10437120" cy="5330520"/>
        </p:xfrm>
        <a:graphic>
          <a:graphicData uri="http://schemas.openxmlformats.org/drawingml/2006/table">
            <a:tbl>
              <a:tblPr/>
              <a:tblGrid>
                <a:gridCol w="1862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99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74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59160">
                <a:tc>
                  <a:txBody>
                    <a:bodyPr/>
                    <a:lstStyle/>
                    <a:p>
                      <a:pPr algn="ctr" defTabSz="884520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chemeClr val="lt1"/>
                          </a:solidFill>
                          <a:latin typeface="Arial"/>
                        </a:rPr>
                        <a:t>Application</a:t>
                      </a:r>
                      <a:endParaRPr lang="en-IN" sz="14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D9D9D9"/>
                      </a:solidFill>
                      <a:prstDash val="solid"/>
                    </a:lnL>
                    <a:lnR w="12240">
                      <a:solidFill>
                        <a:srgbClr val="D9D9D9"/>
                      </a:solidFill>
                      <a:prstDash val="solid"/>
                    </a:lnR>
                    <a:lnT w="12240">
                      <a:solidFill>
                        <a:srgbClr val="D9D9D9"/>
                      </a:solidFill>
                      <a:prstDash val="solid"/>
                    </a:lnT>
                    <a:lnB w="12240">
                      <a:solidFill>
                        <a:srgbClr val="D9D9D9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884520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chemeClr val="lt1"/>
                          </a:solidFill>
                          <a:latin typeface="Arial"/>
                        </a:rPr>
                        <a:t>Planned user stories</a:t>
                      </a:r>
                      <a:endParaRPr lang="en-IN" sz="14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D9D9D9"/>
                      </a:solidFill>
                      <a:prstDash val="solid"/>
                    </a:lnL>
                    <a:lnR w="12240">
                      <a:solidFill>
                        <a:srgbClr val="D9D9D9"/>
                      </a:solidFill>
                      <a:prstDash val="solid"/>
                    </a:lnR>
                    <a:lnT w="12240">
                      <a:solidFill>
                        <a:srgbClr val="D9D9D9"/>
                      </a:solidFill>
                      <a:prstDash val="solid"/>
                    </a:lnT>
                    <a:lnB w="12240">
                      <a:solidFill>
                        <a:srgbClr val="D9D9D9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884520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chemeClr val="lt1"/>
                          </a:solidFill>
                          <a:latin typeface="Arial"/>
                        </a:rPr>
                        <a:t>Mid Sprint user stories</a:t>
                      </a:r>
                      <a:endParaRPr lang="en-IN" sz="14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D9D9D9"/>
                      </a:solidFill>
                      <a:prstDash val="solid"/>
                    </a:lnL>
                    <a:lnR w="12240">
                      <a:solidFill>
                        <a:srgbClr val="D9D9D9"/>
                      </a:solidFill>
                      <a:prstDash val="solid"/>
                    </a:lnR>
                    <a:lnT w="12240">
                      <a:solidFill>
                        <a:srgbClr val="D9D9D9"/>
                      </a:solidFill>
                      <a:prstDash val="solid"/>
                    </a:lnT>
                    <a:lnB w="12240">
                      <a:solidFill>
                        <a:srgbClr val="D9D9D9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71360">
                <a:tc>
                  <a:txBody>
                    <a:bodyPr/>
                    <a:lstStyle/>
                    <a:p>
                      <a:pPr defTabSz="884520">
                        <a:lnSpc>
                          <a:spcPct val="110000"/>
                        </a:lnSpc>
                      </a:pPr>
                      <a:r>
                        <a:rPr lang="en-US" sz="1400" b="1" strike="noStrike" spc="-1">
                          <a:solidFill>
                            <a:schemeClr val="dk2"/>
                          </a:solidFill>
                          <a:latin typeface="Arial"/>
                        </a:rPr>
                        <a:t>         RDM</a:t>
                      </a:r>
                      <a:endParaRPr lang="en-IN" sz="14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D9D9D9"/>
                      </a:solidFill>
                      <a:prstDash val="solid"/>
                    </a:lnL>
                    <a:lnR w="12240">
                      <a:solidFill>
                        <a:srgbClr val="D9D9D9"/>
                      </a:solidFill>
                      <a:prstDash val="solid"/>
                    </a:lnR>
                    <a:lnT w="12240">
                      <a:solidFill>
                        <a:srgbClr val="D9D9D9"/>
                      </a:solidFill>
                      <a:prstDash val="solid"/>
                    </a:lnT>
                    <a:lnB w="12240">
                      <a:solidFill>
                        <a:srgbClr val="D9D9D9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200">
                          <a:solidFill>
                            <a:srgbClr val="258505"/>
                          </a:solidFill>
                        </a:defRPr>
                      </a:pPr>
                      <a:r>
                        <a:t>1. ISO table Unicode issue-Part1</a:t>
                      </a:r>
                    </a:p>
                    <a:p>
                      <a:pPr>
                        <a:defRPr sz="1200">
                          <a:solidFill>
                            <a:srgbClr val="258505"/>
                          </a:solidFill>
                        </a:defRPr>
                      </a:pPr>
                      <a:r>
                        <a:t>2. Custom UI - TDC_COM_AUTO_MA_MJC - Dev</a:t>
                      </a:r>
                    </a:p>
                    <a:p>
                      <a:pPr>
                        <a:defRPr sz="1200">
                          <a:solidFill>
                            <a:srgbClr val="258505"/>
                          </a:solidFill>
                        </a:defRPr>
                      </a:pPr>
                      <a:r>
                        <a:t>3. RDM User sync up with WDS  table-Part1</a:t>
                      </a:r>
                    </a:p>
                    <a:p>
                      <a:pPr>
                        <a:defRPr sz="1200">
                          <a:solidFill>
                            <a:srgbClr val="258505"/>
                          </a:solidFill>
                        </a:defRPr>
                      </a:pPr>
                      <a:r>
                        <a:t>4. Deploy c2a proxy in prod</a:t>
                      </a:r>
                    </a:p>
                    <a:p>
                      <a:pPr>
                        <a:defRPr sz="1200">
                          <a:solidFill>
                            <a:srgbClr val="258505"/>
                          </a:solidFill>
                        </a:defRPr>
                      </a:pPr>
                      <a:r>
                        <a:t>5. MMCP Table Issue-Part2</a:t>
                      </a:r>
                    </a:p>
                    <a:p>
                      <a:pPr>
                        <a:defRPr sz="1200">
                          <a:solidFill>
                            <a:srgbClr val="258505"/>
                          </a:solidFill>
                        </a:defRPr>
                      </a:pPr>
                      <a:r>
                        <a:t>6. METADATA table updates -Service changes -Part 2</a:t>
                      </a:r>
                    </a:p>
                    <a:p>
                      <a:pPr>
                        <a:defRPr sz="1200">
                          <a:solidFill>
                            <a:srgbClr val="258505"/>
                          </a:solidFill>
                        </a:defRPr>
                      </a:pPr>
                      <a:r>
                        <a:t>7. Custom UI - TDC_COM_AUTO_MJC - Dev</a:t>
                      </a:r>
                    </a:p>
                    <a:p>
                      <a:pPr>
                        <a:defRPr sz="1200">
                          <a:solidFill>
                            <a:srgbClr val="258505"/>
                          </a:solidFill>
                        </a:defRPr>
                      </a:pPr>
                      <a:r>
                        <a:t>8. RTF Pipelines cleanup and decommissioning</a:t>
                      </a:r>
                    </a:p>
                    <a:p>
                      <a:pPr>
                        <a:defRPr sz="1200">
                          <a:solidFill>
                            <a:srgbClr val="258505"/>
                          </a:solidFill>
                        </a:defRPr>
                      </a:pPr>
                      <a:r>
                        <a:t>9. RDM logging &amp; access solution implementation-Part2</a:t>
                      </a:r>
                    </a:p>
                    <a:p>
                      <a:pPr>
                        <a:defRPr sz="1200">
                          <a:solidFill>
                            <a:srgbClr val="258505"/>
                          </a:solidFill>
                        </a:defRPr>
                      </a:pPr>
                      <a:r>
                        <a:t>10. GAUB Job Processing</a:t>
                      </a:r>
                    </a:p>
                    <a:p>
                      <a:pPr>
                        <a:defRPr sz="1200">
                          <a:solidFill>
                            <a:srgbClr val="258505"/>
                          </a:solidFill>
                        </a:defRPr>
                      </a:pPr>
                      <a:r>
                        <a:t>11. Vulnerability fixs for girdm-referencedata-api</a:t>
                      </a:r>
                    </a:p>
                  </a:txBody>
                  <a:tcPr anchor="ctr">
                    <a:lnL w="12240">
                      <a:solidFill>
                        <a:srgbClr val="D9D9D9"/>
                      </a:solidFill>
                      <a:prstDash val="solid"/>
                    </a:lnL>
                    <a:lnR w="12240">
                      <a:solidFill>
                        <a:srgbClr val="D9D9D9"/>
                      </a:solidFill>
                      <a:prstDash val="solid"/>
                    </a:lnR>
                    <a:lnT w="12240">
                      <a:solidFill>
                        <a:srgbClr val="D9D9D9"/>
                      </a:solidFill>
                      <a:prstDash val="solid"/>
                    </a:lnT>
                    <a:lnB w="12240">
                      <a:solidFill>
                        <a:srgbClr val="D9D9D9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200">
                          <a:solidFill>
                            <a:srgbClr val="00FF00"/>
                          </a:solidFill>
                        </a:defRPr>
                      </a:pPr>
                      <a:r>
                        <a:t>1. UI TECH_EFFECTIVE_DT analysis</a:t>
                      </a:r>
                    </a:p>
                    <a:p>
                      <a:pPr>
                        <a:defRPr sz="1200">
                          <a:solidFill>
                            <a:srgbClr val="00FF00"/>
                          </a:solidFill>
                        </a:defRPr>
                      </a:pPr>
                      <a:r>
                        <a:t>2. UI TECH_EFFECTIVE_DT Changes - Services</a:t>
                      </a:r>
                    </a:p>
                    <a:p>
                      <a:pPr>
                        <a:defRPr sz="1200">
                          <a:solidFill>
                            <a:srgbClr val="00FF00"/>
                          </a:solidFill>
                        </a:defRPr>
                      </a:pPr>
                      <a:r>
                        <a:t>3. UI TECH_EFFECTIVE_DT Changes - Angular-Part1</a:t>
                      </a:r>
                    </a:p>
                    <a:p>
                      <a:pPr>
                        <a:defRPr sz="1200">
                          <a:solidFill>
                            <a:srgbClr val="00FF00"/>
                          </a:solidFill>
                        </a:defRPr>
                      </a:pPr>
                      <a:r>
                        <a:t>4. Assist QA Team for GOALD Testing</a:t>
                      </a:r>
                    </a:p>
                  </a:txBody>
                  <a:tcPr anchor="ctr">
                    <a:lnL w="12240">
                      <a:solidFill>
                        <a:srgbClr val="D9D9D9"/>
                      </a:solidFill>
                      <a:prstDash val="solid"/>
                    </a:lnL>
                    <a:lnR w="12240">
                      <a:solidFill>
                        <a:srgbClr val="D9D9D9"/>
                      </a:solidFill>
                      <a:prstDash val="solid"/>
                    </a:lnR>
                    <a:lnT w="12240">
                      <a:solidFill>
                        <a:srgbClr val="D9D9D9"/>
                      </a:solidFill>
                      <a:prstDash val="solid"/>
                    </a:lnT>
                    <a:lnB w="12240">
                      <a:solidFill>
                        <a:srgbClr val="D9D9D9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4A9310-51C5-CC1F-3361-28E25C59B7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>
            <a:extLst>
              <a:ext uri="{FF2B5EF4-FFF2-40B4-BE49-F238E27FC236}">
                <a16:creationId xmlns:a16="http://schemas.microsoft.com/office/drawing/2014/main" id="{ABBC2610-7D8F-14A2-D4EA-FD453C9D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920" y="144720"/>
            <a:ext cx="11171160" cy="39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defTabSz="88452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400" b="1" strike="noStrike" spc="-1" dirty="0">
                <a:solidFill>
                  <a:srgbClr val="000048"/>
                </a:solidFill>
                <a:latin typeface="Arial"/>
              </a:rPr>
              <a:t>End Sprint Summary – KPI / EDW</a:t>
            </a:r>
            <a:endParaRPr lang="en-IN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66" name="Table 3">
            <a:extLst>
              <a:ext uri="{FF2B5EF4-FFF2-40B4-BE49-F238E27FC236}">
                <a16:creationId xmlns:a16="http://schemas.microsoft.com/office/drawing/2014/main" id="{847FFF02-E27F-64CA-D365-89B046D494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64763583"/>
              </p:ext>
            </p:extLst>
          </p:nvPr>
        </p:nvGraphicFramePr>
        <p:xfrm>
          <a:off x="511919" y="1184759"/>
          <a:ext cx="10526194" cy="4913919"/>
        </p:xfrm>
        <a:graphic>
          <a:graphicData uri="http://schemas.openxmlformats.org/drawingml/2006/table">
            <a:tbl>
              <a:tblPr/>
              <a:tblGrid>
                <a:gridCol w="19937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99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725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6375">
                <a:tc>
                  <a:txBody>
                    <a:bodyPr/>
                    <a:lstStyle/>
                    <a:p>
                      <a:pPr algn="ctr" defTabSz="884520">
                        <a:lnSpc>
                          <a:spcPct val="100000"/>
                        </a:lnSpc>
                      </a:pPr>
                      <a:r>
                        <a:rPr lang="en-US" sz="1400" b="1" strike="noStrike" spc="-1" dirty="0">
                          <a:solidFill>
                            <a:schemeClr val="lt1"/>
                          </a:solidFill>
                          <a:latin typeface="Arial"/>
                        </a:rPr>
                        <a:t>Application</a:t>
                      </a:r>
                      <a:endParaRPr lang="en-IN" sz="1400" b="0" strike="noStrike" spc="-1" dirty="0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D9D9D9"/>
                      </a:solidFill>
                      <a:prstDash val="solid"/>
                    </a:lnL>
                    <a:lnR w="12240">
                      <a:solidFill>
                        <a:srgbClr val="D9D9D9"/>
                      </a:solidFill>
                      <a:prstDash val="solid"/>
                    </a:lnR>
                    <a:lnT w="12240">
                      <a:solidFill>
                        <a:srgbClr val="D9D9D9"/>
                      </a:solidFill>
                      <a:prstDash val="solid"/>
                    </a:lnT>
                    <a:lnB w="12240">
                      <a:solidFill>
                        <a:srgbClr val="D9D9D9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884520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chemeClr val="lt1"/>
                          </a:solidFill>
                          <a:latin typeface="Arial"/>
                        </a:rPr>
                        <a:t>Planned user stories</a:t>
                      </a:r>
                      <a:endParaRPr lang="en-IN" sz="14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D9D9D9"/>
                      </a:solidFill>
                      <a:prstDash val="solid"/>
                    </a:lnL>
                    <a:lnR w="12240">
                      <a:solidFill>
                        <a:srgbClr val="D9D9D9"/>
                      </a:solidFill>
                      <a:prstDash val="solid"/>
                    </a:lnR>
                    <a:lnT w="12240">
                      <a:solidFill>
                        <a:srgbClr val="D9D9D9"/>
                      </a:solidFill>
                      <a:prstDash val="solid"/>
                    </a:lnT>
                    <a:lnB w="12240">
                      <a:solidFill>
                        <a:srgbClr val="D9D9D9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88452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400" b="1" strike="noStrike" spc="-1">
                          <a:solidFill>
                            <a:schemeClr val="lt1"/>
                          </a:solidFill>
                          <a:latin typeface="Arial"/>
                        </a:rPr>
                        <a:t>Mid Sprint user stories</a:t>
                      </a:r>
                      <a:endParaRPr lang="en-IN" sz="14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D9D9D9"/>
                      </a:solidFill>
                      <a:prstDash val="solid"/>
                    </a:lnL>
                    <a:lnR w="12240">
                      <a:solidFill>
                        <a:srgbClr val="D9D9D9"/>
                      </a:solidFill>
                      <a:prstDash val="solid"/>
                    </a:lnR>
                    <a:lnT w="12240">
                      <a:solidFill>
                        <a:srgbClr val="D9D9D9"/>
                      </a:solidFill>
                      <a:prstDash val="solid"/>
                    </a:lnT>
                    <a:lnB w="12240">
                      <a:solidFill>
                        <a:srgbClr val="D9D9D9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26466">
                <a:tc>
                  <a:txBody>
                    <a:bodyPr/>
                    <a:lstStyle/>
                    <a:p>
                      <a:pPr marL="0" marR="0" lvl="0" indent="0" algn="l" defTabSz="8845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48"/>
                        </a:buClr>
                        <a:buSzTx/>
                        <a:buFont typeface="OpenSymbol"/>
                        <a:buNone/>
                        <a:tabLst>
                          <a:tab pos="457200" algn="l"/>
                        </a:tabLst>
                        <a:defRPr/>
                      </a:pPr>
                      <a:r>
                        <a:rPr lang="en-GB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KPI</a:t>
                      </a:r>
                    </a:p>
                  </a:txBody>
                  <a:tcPr anchor="ctr">
                    <a:lnL w="12240">
                      <a:solidFill>
                        <a:srgbClr val="D9D9D9"/>
                      </a:solidFill>
                      <a:prstDash val="solid"/>
                    </a:lnL>
                    <a:lnR w="12240">
                      <a:solidFill>
                        <a:srgbClr val="D9D9D9"/>
                      </a:solidFill>
                      <a:prstDash val="solid"/>
                    </a:lnR>
                    <a:lnT w="12240">
                      <a:solidFill>
                        <a:srgbClr val="D9D9D9"/>
                      </a:solidFill>
                      <a:prstDash val="solid"/>
                    </a:lnT>
                    <a:lnB w="12240">
                      <a:solidFill>
                        <a:srgbClr val="D9D9D9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200">
                          <a:solidFill>
                            <a:srgbClr val="258505"/>
                          </a:solidFill>
                        </a:defRPr>
                      </a:pPr>
                      <a:r>
                        <a:rPr dirty="0"/>
                        <a:t>1. Producer Mapping changes for getting Producer Branch</a:t>
                      </a:r>
                    </a:p>
                    <a:p>
                      <a:pPr>
                        <a:defRPr sz="1200">
                          <a:solidFill>
                            <a:srgbClr val="258505"/>
                          </a:solidFill>
                        </a:defRPr>
                      </a:pPr>
                      <a:r>
                        <a:rPr dirty="0"/>
                        <a:t>2. Jan2025- UW Scorecard Data Load Process</a:t>
                      </a:r>
                    </a:p>
                  </a:txBody>
                  <a:tcPr anchor="ctr">
                    <a:lnL w="12240">
                      <a:solidFill>
                        <a:srgbClr val="D9D9D9"/>
                      </a:solidFill>
                      <a:prstDash val="solid"/>
                    </a:lnL>
                    <a:lnR w="12240">
                      <a:solidFill>
                        <a:srgbClr val="D9D9D9"/>
                      </a:solidFill>
                      <a:prstDash val="solid"/>
                    </a:lnR>
                    <a:lnT w="12240">
                      <a:solidFill>
                        <a:srgbClr val="D9D9D9"/>
                      </a:solidFill>
                      <a:prstDash val="solid"/>
                    </a:lnT>
                    <a:lnB w="12240">
                      <a:solidFill>
                        <a:srgbClr val="D9D9D9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None</a:t>
                      </a:r>
                    </a:p>
                  </a:txBody>
                  <a:tcPr anchor="ctr">
                    <a:lnL w="12240">
                      <a:solidFill>
                        <a:srgbClr val="D9D9D9"/>
                      </a:solidFill>
                      <a:prstDash val="solid"/>
                    </a:lnL>
                    <a:lnR w="12240">
                      <a:solidFill>
                        <a:srgbClr val="D9D9D9"/>
                      </a:solidFill>
                      <a:prstDash val="solid"/>
                    </a:lnR>
                    <a:lnT w="12240">
                      <a:solidFill>
                        <a:srgbClr val="D9D9D9"/>
                      </a:solidFill>
                      <a:prstDash val="solid"/>
                    </a:lnT>
                    <a:lnB w="12240">
                      <a:solidFill>
                        <a:srgbClr val="D9D9D9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20539">
                <a:tc>
                  <a:txBody>
                    <a:bodyPr/>
                    <a:lstStyle/>
                    <a:p>
                      <a:pPr marL="0" marR="0" lvl="0" indent="0" algn="l" defTabSz="8845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48"/>
                        </a:buClr>
                        <a:buSzTx/>
                        <a:buFont typeface="OpenSymbol"/>
                        <a:buNone/>
                        <a:tabLst/>
                        <a:defRPr/>
                      </a:pPr>
                      <a:r>
                        <a:rPr lang="en-GB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EDW</a:t>
                      </a:r>
                    </a:p>
                    <a:p>
                      <a:pPr marL="0" indent="0" defTabSz="884520">
                        <a:lnSpc>
                          <a:spcPct val="100000"/>
                        </a:lnSpc>
                        <a:buClr>
                          <a:srgbClr val="000048"/>
                        </a:buClr>
                        <a:buFont typeface="OpenSymbol"/>
                        <a:buNone/>
                      </a:pPr>
                      <a:endParaRPr lang="en-IN" sz="1400" dirty="0"/>
                    </a:p>
                  </a:txBody>
                  <a:tcPr anchor="ctr">
                    <a:lnL w="12240">
                      <a:solidFill>
                        <a:srgbClr val="D9D9D9"/>
                      </a:solidFill>
                      <a:prstDash val="solid"/>
                    </a:lnL>
                    <a:lnR w="12240">
                      <a:solidFill>
                        <a:srgbClr val="D9D9D9"/>
                      </a:solidFill>
                      <a:prstDash val="solid"/>
                    </a:lnR>
                    <a:lnT w="12240">
                      <a:solidFill>
                        <a:srgbClr val="D9D9D9"/>
                      </a:solidFill>
                      <a:prstDash val="solid"/>
                    </a:lnT>
                    <a:lnB w="1224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200">
                          <a:solidFill>
                            <a:srgbClr val="258505"/>
                          </a:solidFill>
                        </a:defRPr>
                      </a:pPr>
                      <a:r>
                        <a:rPr dirty="0"/>
                        <a:t>1. Replicate and copy the JBRUNI schema objects to new schema</a:t>
                      </a:r>
                    </a:p>
                    <a:p>
                      <a:pPr>
                        <a:defRPr sz="1200"/>
                      </a:pPr>
                      <a:r>
                        <a:rPr dirty="0"/>
                        <a:t>2. UW-EDW: PRB0099830 - HARD deletes issue</a:t>
                      </a:r>
                    </a:p>
                  </a:txBody>
                  <a:tcPr>
                    <a:lnL w="12240">
                      <a:solidFill>
                        <a:srgbClr val="D9D9D9"/>
                      </a:solidFill>
                      <a:prstDash val="solid"/>
                    </a:lnL>
                    <a:lnR w="12240">
                      <a:solidFill>
                        <a:srgbClr val="D9D9D9"/>
                      </a:solidFill>
                      <a:prstDash val="solid"/>
                    </a:lnR>
                    <a:lnT w="12240">
                      <a:solidFill>
                        <a:srgbClr val="D9D9D9"/>
                      </a:solidFill>
                      <a:prstDash val="solid"/>
                    </a:lnT>
                    <a:lnB w="1224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dirty="0"/>
                        <a:t>None</a:t>
                      </a:r>
                    </a:p>
                  </a:txBody>
                  <a:tcPr>
                    <a:lnL w="12240">
                      <a:solidFill>
                        <a:srgbClr val="D9D9D9"/>
                      </a:solidFill>
                      <a:prstDash val="solid"/>
                    </a:lnL>
                    <a:lnR w="12240">
                      <a:solidFill>
                        <a:srgbClr val="D9D9D9"/>
                      </a:solidFill>
                      <a:prstDash val="solid"/>
                    </a:lnR>
                    <a:lnT w="12240">
                      <a:solidFill>
                        <a:srgbClr val="D9D9D9"/>
                      </a:solidFill>
                      <a:prstDash val="solid"/>
                    </a:lnT>
                    <a:lnB w="1224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20539">
                <a:tc>
                  <a:txBody>
                    <a:bodyPr/>
                    <a:lstStyle/>
                    <a:p>
                      <a:pPr marL="0" indent="0" defTabSz="884520">
                        <a:lnSpc>
                          <a:spcPct val="100000"/>
                        </a:lnSpc>
                        <a:buClr>
                          <a:srgbClr val="000048"/>
                        </a:buClr>
                        <a:buFont typeface="OpenSymbol"/>
                        <a:buNone/>
                      </a:pPr>
                      <a:r>
                        <a:rPr lang="en-IN" sz="1400" dirty="0"/>
                        <a:t>Trade Credit</a:t>
                      </a:r>
                    </a:p>
                  </a:txBody>
                  <a:tcPr anchor="ctr">
                    <a:lnL w="12240">
                      <a:solidFill>
                        <a:srgbClr val="D9D9D9"/>
                      </a:solidFill>
                      <a:prstDash val="solid"/>
                    </a:lnL>
                    <a:lnR w="1224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D9D9D9"/>
                      </a:solidFill>
                      <a:prstDash val="solid"/>
                    </a:lnT>
                    <a:lnB w="12240">
                      <a:solidFill>
                        <a:srgbClr val="D9D9D9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lang="en-GB" dirty="0"/>
                        <a:t>None</a:t>
                      </a:r>
                      <a:endParaRPr dirty="0"/>
                    </a:p>
                  </a:txBody>
                  <a:tcPr>
                    <a:lnL w="1224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D9D9D9"/>
                      </a:solidFill>
                      <a:prstDash val="solid"/>
                    </a:lnT>
                    <a:lnB w="12240">
                      <a:solidFill>
                        <a:srgbClr val="D9D9D9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lang="en-GB"/>
                        <a:t>None</a:t>
                      </a:r>
                      <a:endParaRPr dirty="0"/>
                    </a:p>
                  </a:txBody>
                  <a:tcPr>
                    <a:lnL w="1224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D9D9D9"/>
                      </a:solidFill>
                      <a:prstDash val="solid"/>
                    </a:lnR>
                    <a:lnT w="12240">
                      <a:solidFill>
                        <a:srgbClr val="D9D9D9"/>
                      </a:solidFill>
                      <a:prstDash val="solid"/>
                    </a:lnT>
                    <a:lnB w="12240">
                      <a:solidFill>
                        <a:srgbClr val="D9D9D9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13232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1959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5BD6C6-60E7-E6C9-E4E6-7D1C135D03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>
            <a:extLst>
              <a:ext uri="{FF2B5EF4-FFF2-40B4-BE49-F238E27FC236}">
                <a16:creationId xmlns:a16="http://schemas.microsoft.com/office/drawing/2014/main" id="{31284762-D476-FB58-DFF2-482993132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920" y="144720"/>
            <a:ext cx="11171160" cy="39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defTabSz="88452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400" b="1" strike="noStrike" spc="-1" dirty="0">
                <a:solidFill>
                  <a:srgbClr val="000048"/>
                </a:solidFill>
                <a:latin typeface="Arial"/>
              </a:rPr>
              <a:t>End Sprint Summary – </a:t>
            </a:r>
            <a:r>
              <a:rPr lang="en-US" sz="2400" b="1" spc="-1" dirty="0">
                <a:solidFill>
                  <a:srgbClr val="000048"/>
                </a:solidFill>
                <a:latin typeface="Arial"/>
              </a:rPr>
              <a:t>Trade Credit</a:t>
            </a:r>
            <a:endParaRPr lang="en-IN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66" name="Table 3">
            <a:extLst>
              <a:ext uri="{FF2B5EF4-FFF2-40B4-BE49-F238E27FC236}">
                <a16:creationId xmlns:a16="http://schemas.microsoft.com/office/drawing/2014/main" id="{74E5ABD7-265A-B72E-9D89-A60511E2DA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67000494"/>
              </p:ext>
            </p:extLst>
          </p:nvPr>
        </p:nvGraphicFramePr>
        <p:xfrm>
          <a:off x="511919" y="1184758"/>
          <a:ext cx="10526194" cy="2537646"/>
        </p:xfrm>
        <a:graphic>
          <a:graphicData uri="http://schemas.openxmlformats.org/drawingml/2006/table">
            <a:tbl>
              <a:tblPr/>
              <a:tblGrid>
                <a:gridCol w="19937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99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725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12869">
                <a:tc>
                  <a:txBody>
                    <a:bodyPr/>
                    <a:lstStyle/>
                    <a:p>
                      <a:pPr algn="ctr" defTabSz="884520">
                        <a:lnSpc>
                          <a:spcPct val="100000"/>
                        </a:lnSpc>
                      </a:pPr>
                      <a:r>
                        <a:rPr lang="en-US" sz="1400" b="1" strike="noStrike" spc="-1" dirty="0">
                          <a:solidFill>
                            <a:schemeClr val="lt1"/>
                          </a:solidFill>
                          <a:latin typeface="Arial"/>
                        </a:rPr>
                        <a:t>Application</a:t>
                      </a:r>
                      <a:endParaRPr lang="en-IN" sz="1400" b="0" strike="noStrike" spc="-1" dirty="0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D9D9D9"/>
                      </a:solidFill>
                      <a:prstDash val="solid"/>
                    </a:lnL>
                    <a:lnR w="12240">
                      <a:solidFill>
                        <a:srgbClr val="D9D9D9"/>
                      </a:solidFill>
                      <a:prstDash val="solid"/>
                    </a:lnR>
                    <a:lnT w="12240">
                      <a:solidFill>
                        <a:srgbClr val="D9D9D9"/>
                      </a:solidFill>
                      <a:prstDash val="solid"/>
                    </a:lnT>
                    <a:lnB w="12240">
                      <a:solidFill>
                        <a:srgbClr val="D9D9D9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884520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chemeClr val="lt1"/>
                          </a:solidFill>
                          <a:latin typeface="Arial"/>
                        </a:rPr>
                        <a:t>Planned user stories</a:t>
                      </a:r>
                      <a:endParaRPr lang="en-IN" sz="14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D9D9D9"/>
                      </a:solidFill>
                      <a:prstDash val="solid"/>
                    </a:lnL>
                    <a:lnR w="12240">
                      <a:solidFill>
                        <a:srgbClr val="D9D9D9"/>
                      </a:solidFill>
                      <a:prstDash val="solid"/>
                    </a:lnR>
                    <a:lnT w="12240">
                      <a:solidFill>
                        <a:srgbClr val="D9D9D9"/>
                      </a:solidFill>
                      <a:prstDash val="solid"/>
                    </a:lnT>
                    <a:lnB w="12240">
                      <a:solidFill>
                        <a:srgbClr val="D9D9D9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88452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400" b="1" strike="noStrike" spc="-1">
                          <a:solidFill>
                            <a:schemeClr val="lt1"/>
                          </a:solidFill>
                          <a:latin typeface="Arial"/>
                        </a:rPr>
                        <a:t>Mid Sprint user stories</a:t>
                      </a:r>
                      <a:endParaRPr lang="en-IN" sz="14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D9D9D9"/>
                      </a:solidFill>
                      <a:prstDash val="solid"/>
                    </a:lnL>
                    <a:lnR w="12240">
                      <a:solidFill>
                        <a:srgbClr val="D9D9D9"/>
                      </a:solidFill>
                      <a:prstDash val="solid"/>
                    </a:lnR>
                    <a:lnT w="12240">
                      <a:solidFill>
                        <a:srgbClr val="D9D9D9"/>
                      </a:solidFill>
                      <a:prstDash val="solid"/>
                    </a:lnT>
                    <a:lnB w="12240">
                      <a:solidFill>
                        <a:srgbClr val="D9D9D9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4777">
                <a:tc>
                  <a:txBody>
                    <a:bodyPr/>
                    <a:lstStyle/>
                    <a:p>
                      <a:pPr marL="0" indent="0" defTabSz="884520">
                        <a:lnSpc>
                          <a:spcPct val="100000"/>
                        </a:lnSpc>
                        <a:buClr>
                          <a:srgbClr val="000048"/>
                        </a:buClr>
                        <a:buFont typeface="OpenSymbol"/>
                        <a:buNone/>
                      </a:pPr>
                      <a:r>
                        <a:rPr lang="en-IN" sz="1400" dirty="0"/>
                        <a:t>Trade Credit</a:t>
                      </a:r>
                    </a:p>
                  </a:txBody>
                  <a:tcPr anchor="ctr">
                    <a:lnL w="12240">
                      <a:solidFill>
                        <a:srgbClr val="D9D9D9"/>
                      </a:solidFill>
                      <a:prstDash val="solid"/>
                    </a:lnL>
                    <a:lnR w="1224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D9D9D9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lang="en-GB" dirty="0"/>
                        <a:t>None</a:t>
                      </a:r>
                      <a:endParaRPr dirty="0"/>
                    </a:p>
                  </a:txBody>
                  <a:tcPr>
                    <a:lnL w="1224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D9D9D9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lang="en-GB" dirty="0"/>
                        <a:t>None</a:t>
                      </a:r>
                      <a:endParaRPr dirty="0"/>
                    </a:p>
                  </a:txBody>
                  <a:tcPr>
                    <a:lnL w="1224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D9D9D9"/>
                      </a:solidFill>
                      <a:prstDash val="solid"/>
                    </a:lnR>
                    <a:lnT w="1224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D9D9D9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13232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3170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D43415-6C2C-8D3A-07C6-AE43D35067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62C8B7D0-19BE-74D1-E3FC-BA6810B19BE4}"/>
              </a:ext>
            </a:extLst>
          </p:cNvPr>
          <p:cNvSpPr txBox="1">
            <a:spLocks/>
          </p:cNvSpPr>
          <p:nvPr/>
        </p:nvSpPr>
        <p:spPr>
          <a:xfrm>
            <a:off x="511920" y="144720"/>
            <a:ext cx="11171160" cy="39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884520">
              <a:lnSpc>
                <a:spcPct val="100000"/>
              </a:lnSpc>
              <a:tabLst>
                <a:tab pos="0" algn="l"/>
              </a:tabLst>
            </a:pPr>
            <a:r>
              <a:rPr lang="en-US" sz="2400" b="1" spc="-1">
                <a:solidFill>
                  <a:srgbClr val="000048"/>
                </a:solidFill>
                <a:latin typeface="Arial"/>
              </a:rPr>
              <a:t>End Sprint Summary – CDL/CDH</a:t>
            </a:r>
            <a:endParaRPr lang="en-IN" sz="2400" spc="-1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BCE1E3B3-5782-8BAF-8AD9-E973286BA8CF}"/>
              </a:ext>
            </a:extLst>
          </p:cNvPr>
          <p:cNvGraphicFramePr/>
          <p:nvPr/>
        </p:nvGraphicFramePr>
        <p:xfrm>
          <a:off x="511919" y="729676"/>
          <a:ext cx="10907448" cy="5001273"/>
        </p:xfrm>
        <a:graphic>
          <a:graphicData uri="http://schemas.openxmlformats.org/drawingml/2006/table">
            <a:tbl>
              <a:tblPr/>
              <a:tblGrid>
                <a:gridCol w="2065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3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983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173">
                <a:tc>
                  <a:txBody>
                    <a:bodyPr/>
                    <a:lstStyle/>
                    <a:p>
                      <a:pPr algn="ctr" defTabSz="884520">
                        <a:lnSpc>
                          <a:spcPct val="100000"/>
                        </a:lnSpc>
                      </a:pPr>
                      <a:r>
                        <a:rPr lang="en-US" sz="1400" b="1" strike="noStrike" spc="-1" dirty="0">
                          <a:solidFill>
                            <a:schemeClr val="lt1"/>
                          </a:solidFill>
                          <a:latin typeface="Arial"/>
                        </a:rPr>
                        <a:t>Application</a:t>
                      </a:r>
                      <a:endParaRPr lang="en-IN" sz="1400" b="0" strike="noStrike" spc="-1" dirty="0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D9D9D9"/>
                      </a:solidFill>
                      <a:prstDash val="solid"/>
                    </a:lnL>
                    <a:lnR w="12240">
                      <a:solidFill>
                        <a:srgbClr val="D9D9D9"/>
                      </a:solidFill>
                      <a:prstDash val="solid"/>
                    </a:lnR>
                    <a:lnT w="12240">
                      <a:solidFill>
                        <a:srgbClr val="D9D9D9"/>
                      </a:solidFill>
                      <a:prstDash val="solid"/>
                    </a:lnT>
                    <a:lnB w="12240">
                      <a:solidFill>
                        <a:srgbClr val="D9D9D9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884520">
                        <a:lnSpc>
                          <a:spcPct val="100000"/>
                        </a:lnSpc>
                      </a:pPr>
                      <a:r>
                        <a:rPr lang="en-US" sz="1400" b="1" strike="noStrike" spc="-1" dirty="0">
                          <a:solidFill>
                            <a:schemeClr val="lt1"/>
                          </a:solidFill>
                          <a:latin typeface="Arial"/>
                        </a:rPr>
                        <a:t>Planned user stories</a:t>
                      </a:r>
                      <a:endParaRPr lang="en-IN" sz="1400" b="0" strike="noStrike" spc="-1" dirty="0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D9D9D9"/>
                      </a:solidFill>
                      <a:prstDash val="solid"/>
                    </a:lnL>
                    <a:lnR w="12240">
                      <a:solidFill>
                        <a:srgbClr val="D9D9D9"/>
                      </a:solidFill>
                      <a:prstDash val="solid"/>
                    </a:lnR>
                    <a:lnT w="12240">
                      <a:solidFill>
                        <a:srgbClr val="D9D9D9"/>
                      </a:solidFill>
                      <a:prstDash val="solid"/>
                    </a:lnT>
                    <a:lnB w="12240">
                      <a:solidFill>
                        <a:srgbClr val="D9D9D9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88452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400" b="1" strike="noStrike" spc="-1" dirty="0">
                          <a:solidFill>
                            <a:schemeClr val="lt1"/>
                          </a:solidFill>
                          <a:latin typeface="Arial"/>
                        </a:rPr>
                        <a:t>Mid Sprint user stories</a:t>
                      </a:r>
                      <a:endParaRPr lang="en-IN" sz="1400" b="0" strike="noStrike" spc="-1" dirty="0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D9D9D9"/>
                      </a:solidFill>
                      <a:prstDash val="solid"/>
                    </a:lnL>
                    <a:lnR w="12240">
                      <a:solidFill>
                        <a:srgbClr val="D9D9D9"/>
                      </a:solidFill>
                      <a:prstDash val="solid"/>
                    </a:lnR>
                    <a:lnT w="12240">
                      <a:solidFill>
                        <a:srgbClr val="D9D9D9"/>
                      </a:solidFill>
                      <a:prstDash val="solid"/>
                    </a:lnT>
                    <a:lnB w="12240">
                      <a:solidFill>
                        <a:srgbClr val="D9D9D9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7016">
                <a:tc>
                  <a:txBody>
                    <a:bodyPr/>
                    <a:lstStyle/>
                    <a:p>
                      <a:pPr marL="0" marR="0" lvl="0" indent="0" algn="l" defTabSz="8845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48"/>
                        </a:buClr>
                        <a:buSzTx/>
                        <a:buFont typeface="OpenSymbol"/>
                        <a:buNone/>
                        <a:tabLst>
                          <a:tab pos="457200" algn="l"/>
                        </a:tabLst>
                        <a:defRPr/>
                      </a:pPr>
                      <a:r>
                        <a:rPr lang="en-GB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CDL</a:t>
                      </a:r>
                    </a:p>
                    <a:p>
                      <a:pPr marL="0" marR="0" lvl="0" indent="0" algn="l" defTabSz="8845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48"/>
                        </a:buClr>
                        <a:buSzTx/>
                        <a:buFont typeface="OpenSymbol"/>
                        <a:buNone/>
                        <a:tabLst>
                          <a:tab pos="457200" algn="l"/>
                        </a:tabLst>
                        <a:defRPr/>
                      </a:pPr>
                      <a:endParaRPr lang="en-GB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240">
                      <a:solidFill>
                        <a:srgbClr val="D9D9D9"/>
                      </a:solidFill>
                      <a:prstDash val="solid"/>
                    </a:lnL>
                    <a:lnR w="12240">
                      <a:solidFill>
                        <a:srgbClr val="D9D9D9"/>
                      </a:solidFill>
                      <a:prstDash val="solid"/>
                    </a:lnR>
                    <a:lnT w="12240">
                      <a:solidFill>
                        <a:srgbClr val="D9D9D9"/>
                      </a:solidFill>
                      <a:prstDash val="solid"/>
                    </a:lnT>
                    <a:lnB w="1224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 sz="1200"/>
                      </a:pPr>
                      <a:r>
                        <a:rPr lang="en-IN" sz="1200" dirty="0">
                          <a:solidFill>
                            <a:srgbClr val="00B050"/>
                          </a:solidFill>
                        </a:rPr>
                        <a:t>CRS source system check - INC11045799 - Part 3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  <a:defRPr sz="1200">
                          <a:solidFill>
                            <a:srgbClr val="00FF00"/>
                          </a:solidFill>
                        </a:defRPr>
                      </a:pPr>
                      <a:r>
                        <a:rPr lang="en-US" sz="1200" dirty="0">
                          <a:solidFill>
                            <a:srgbClr val="00B050"/>
                          </a:solidFill>
                        </a:rPr>
                        <a:t>CDL -&gt; CDH -&gt; </a:t>
                      </a:r>
                      <a:r>
                        <a:rPr lang="en-US" sz="1200" dirty="0" err="1">
                          <a:solidFill>
                            <a:srgbClr val="00B050"/>
                          </a:solidFill>
                        </a:rPr>
                        <a:t>iDive</a:t>
                      </a:r>
                      <a:r>
                        <a:rPr lang="en-US" sz="1200" dirty="0">
                          <a:solidFill>
                            <a:srgbClr val="00B050"/>
                          </a:solidFill>
                        </a:rPr>
                        <a:t> - marine data issue  - INC10846167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  <a:defRPr sz="1200">
                          <a:solidFill>
                            <a:srgbClr val="00FF00"/>
                          </a:solidFill>
                        </a:defRPr>
                      </a:pPr>
                      <a:r>
                        <a:rPr lang="en-US" sz="1200" dirty="0">
                          <a:solidFill>
                            <a:srgbClr val="00B050"/>
                          </a:solidFill>
                        </a:rPr>
                        <a:t>Data missed in Auto-reversal transactions - Part 4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  <a:defRPr sz="1200"/>
                      </a:pPr>
                      <a:r>
                        <a:rPr sz="1200" dirty="0"/>
                        <a:t>IMR 220 |  Sweden negative reserves - INC9870788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  <a:defRPr sz="1200"/>
                      </a:pPr>
                      <a:r>
                        <a:rPr sz="1200" dirty="0"/>
                        <a:t>Policy No – 0300018938 is missing in CDL whereas available in GOALD - INC10770696</a:t>
                      </a:r>
                    </a:p>
                    <a:p>
                      <a:pPr>
                        <a:defRPr sz="1200"/>
                      </a:pPr>
                      <a:endParaRPr sz="1200"/>
                    </a:p>
                  </a:txBody>
                  <a:tcPr anchor="ctr">
                    <a:lnL w="12240">
                      <a:solidFill>
                        <a:srgbClr val="D9D9D9"/>
                      </a:solidFill>
                      <a:prstDash val="solid"/>
                    </a:lnL>
                    <a:lnR w="12240">
                      <a:solidFill>
                        <a:srgbClr val="D9D9D9"/>
                      </a:solidFill>
                      <a:prstDash val="solid"/>
                    </a:lnR>
                    <a:lnT w="12240">
                      <a:solidFill>
                        <a:srgbClr val="D9D9D9"/>
                      </a:solidFill>
                      <a:prstDash val="solid"/>
                    </a:lnT>
                    <a:lnB w="1224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sz="1200" dirty="0"/>
                        <a:t>None</a:t>
                      </a:r>
                    </a:p>
                  </a:txBody>
                  <a:tcPr anchor="ctr">
                    <a:lnL w="12240">
                      <a:solidFill>
                        <a:srgbClr val="D9D9D9"/>
                      </a:solidFill>
                      <a:prstDash val="solid"/>
                    </a:lnL>
                    <a:lnR w="12240">
                      <a:solidFill>
                        <a:srgbClr val="D9D9D9"/>
                      </a:solidFill>
                      <a:prstDash val="solid"/>
                    </a:lnR>
                    <a:lnT w="12240">
                      <a:solidFill>
                        <a:srgbClr val="D9D9D9"/>
                      </a:solidFill>
                      <a:prstDash val="solid"/>
                    </a:lnT>
                    <a:lnB w="12240">
                      <a:solidFill>
                        <a:srgbClr val="D9D9D9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86084"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CDH</a:t>
                      </a:r>
                    </a:p>
                  </a:txBody>
                  <a:tcPr anchor="ctr">
                    <a:lnL w="12240">
                      <a:solidFill>
                        <a:srgbClr val="D9D9D9"/>
                      </a:solidFill>
                      <a:prstDash val="solid"/>
                    </a:lnL>
                    <a:lnR w="12240">
                      <a:solidFill>
                        <a:srgbClr val="D9D9D9"/>
                      </a:solidFill>
                      <a:prstDash val="solid"/>
                    </a:lnR>
                    <a:lnT w="12240">
                      <a:solidFill>
                        <a:srgbClr val="D9D9D9"/>
                      </a:solidFill>
                      <a:prstDash val="solid"/>
                    </a:lnT>
                    <a:lnB w="12240">
                      <a:solidFill>
                        <a:srgbClr val="D9D9D9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>
                        <a:buFont typeface="+mj-lt"/>
                        <a:buAutoNum type="arabicPeriod"/>
                        <a:defRPr sz="1200"/>
                      </a:pPr>
                      <a:endParaRPr lang="en-US" sz="1200" dirty="0"/>
                    </a:p>
                    <a:p>
                      <a:pPr marL="228600" indent="-228600">
                        <a:buAutoNum type="arabicPeriod"/>
                        <a:defRPr sz="1200">
                          <a:solidFill>
                            <a:srgbClr val="00FF00"/>
                          </a:solidFill>
                        </a:defRPr>
                      </a:pPr>
                      <a:endParaRPr lang="en-IN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indent="-228600">
                        <a:buAutoNum type="arabicPeriod"/>
                        <a:defRPr sz="1200">
                          <a:solidFill>
                            <a:srgbClr val="00FF00"/>
                          </a:solidFill>
                        </a:defRPr>
                      </a:pPr>
                      <a:r>
                        <a:rPr lang="en-IN" sz="1200" dirty="0">
                          <a:solidFill>
                            <a:srgbClr val="00B050"/>
                          </a:solidFill>
                        </a:rPr>
                        <a:t>Software Security Assessment (SSA) Approval - Part 6</a:t>
                      </a:r>
                    </a:p>
                    <a:p>
                      <a:pPr marL="228600" indent="-228600">
                        <a:buAutoNum type="arabicPeriod"/>
                        <a:defRPr sz="1200">
                          <a:solidFill>
                            <a:srgbClr val="00FF00"/>
                          </a:solidFill>
                        </a:defRPr>
                      </a:pPr>
                      <a:r>
                        <a:rPr lang="en-IN" sz="1200" dirty="0">
                          <a:solidFill>
                            <a:srgbClr val="00B050"/>
                          </a:solidFill>
                        </a:rPr>
                        <a:t>Remediating vulnerabilities for Servers PWCASERID01/02/03/04 in CDH-3638 - part 2</a:t>
                      </a:r>
                    </a:p>
                    <a:p>
                      <a:pPr marL="228600" indent="-228600">
                        <a:buAutoNum type="arabicPeriod"/>
                        <a:defRPr sz="1200"/>
                      </a:pPr>
                      <a:r>
                        <a:rPr sz="120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Analysis: Permanent fix for the recurring issue: GAD vs CDH mismatch post OGIS monthly processing</a:t>
                      </a:r>
                    </a:p>
                    <a:p>
                      <a:pPr marL="228600" lvl="0" indent="-228600">
                        <a:buAutoNum type="arabicPeriod"/>
                      </a:pPr>
                      <a:r>
                        <a:rPr lang="en-IN" sz="1200" b="0" i="0" u="none" strike="noStrike" noProof="0" dirty="0">
                          <a:solidFill>
                            <a:schemeClr val="tx1"/>
                          </a:solidFill>
                          <a:latin typeface="Arial"/>
                        </a:rPr>
                        <a:t>5590 - MEA Actuarial DataStage Cloud Migration | PROD Deployment</a:t>
                      </a:r>
                    </a:p>
                    <a:p>
                      <a:pPr marL="228600" lvl="0" indent="-228600">
                        <a:buAutoNum type="arabicPeriod"/>
                      </a:pPr>
                      <a:r>
                        <a:rPr lang="en-US" sz="1200" b="0" i="0" u="none" strike="noStrike" noProof="0" dirty="0">
                          <a:solidFill>
                            <a:srgbClr val="000048"/>
                          </a:solidFill>
                          <a:latin typeface="Arial"/>
                        </a:rPr>
                        <a:t>Enabling VPN Tunnel between AIG and </a:t>
                      </a:r>
                      <a:r>
                        <a:rPr lang="en-US" sz="1200" b="0" i="0" u="none" strike="noStrike" noProof="0" dirty="0" err="1">
                          <a:solidFill>
                            <a:srgbClr val="000048"/>
                          </a:solidFill>
                          <a:latin typeface="Arial"/>
                        </a:rPr>
                        <a:t>Navins</a:t>
                      </a:r>
                      <a:r>
                        <a:rPr lang="en-US" sz="1200" b="0" i="0" u="none" strike="noStrike" noProof="0" dirty="0">
                          <a:solidFill>
                            <a:srgbClr val="000048"/>
                          </a:solidFill>
                          <a:latin typeface="Arial"/>
                        </a:rPr>
                        <a:t> source database - part 8</a:t>
                      </a:r>
                    </a:p>
                    <a:p>
                      <a:pPr marL="228600" lvl="0" indent="-228600">
                        <a:buAutoNum type="arabicPeriod"/>
                      </a:pPr>
                      <a:r>
                        <a:rPr lang="en-IN" sz="1200" b="0" i="0" u="none" strike="noStrike" noProof="0" dirty="0" err="1">
                          <a:solidFill>
                            <a:schemeClr val="tx1"/>
                          </a:solidFill>
                          <a:latin typeface="Arial"/>
                        </a:rPr>
                        <a:t>Barnowl</a:t>
                      </a:r>
                      <a:r>
                        <a:rPr lang="en-IN" sz="1200" b="0" i="0" u="none" strike="noStrike" noProof="0" dirty="0">
                          <a:solidFill>
                            <a:schemeClr val="tx1"/>
                          </a:solidFill>
                          <a:latin typeface="Arial"/>
                        </a:rPr>
                        <a:t> New Requirement V5.0 - Part 7</a:t>
                      </a:r>
                      <a:endParaRPr lang="en-US" dirty="0"/>
                    </a:p>
                  </a:txBody>
                  <a:tcPr>
                    <a:lnL w="12240">
                      <a:solidFill>
                        <a:srgbClr val="D9D9D9"/>
                      </a:solidFill>
                      <a:prstDash val="solid"/>
                    </a:lnL>
                    <a:lnR w="12240">
                      <a:solidFill>
                        <a:srgbClr val="D9D9D9"/>
                      </a:solidFill>
                      <a:prstDash val="solid"/>
                    </a:lnR>
                    <a:lnT w="12240">
                      <a:solidFill>
                        <a:srgbClr val="D9D9D9"/>
                      </a:solidFill>
                      <a:prstDash val="solid"/>
                    </a:lnT>
                    <a:lnB w="12240">
                      <a:solidFill>
                        <a:srgbClr val="D9D9D9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sz="1200" dirty="0"/>
                        <a:t>None</a:t>
                      </a:r>
                    </a:p>
                  </a:txBody>
                  <a:tcPr>
                    <a:lnL w="1224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D9D9D9"/>
                      </a:solidFill>
                      <a:prstDash val="solid"/>
                    </a:lnR>
                    <a:lnT w="12240">
                      <a:solidFill>
                        <a:srgbClr val="D9D9D9"/>
                      </a:solidFill>
                      <a:prstDash val="solid"/>
                    </a:lnT>
                    <a:lnB w="12240">
                      <a:solidFill>
                        <a:srgbClr val="D9D9D9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7698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>
            <a:extLst>
              <a:ext uri="{FF2B5EF4-FFF2-40B4-BE49-F238E27FC236}">
                <a16:creationId xmlns:a16="http://schemas.microsoft.com/office/drawing/2014/main" id="{052FEAF4-1C93-8AE1-2016-39E5A8812B31}"/>
              </a:ext>
            </a:extLst>
          </p:cNvPr>
          <p:cNvSpPr txBox="1">
            <a:spLocks/>
          </p:cNvSpPr>
          <p:nvPr/>
        </p:nvSpPr>
        <p:spPr>
          <a:xfrm>
            <a:off x="511920" y="144720"/>
            <a:ext cx="11171160" cy="39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884520">
              <a:lnSpc>
                <a:spcPct val="100000"/>
              </a:lnSpc>
              <a:tabLst>
                <a:tab pos="0" algn="l"/>
              </a:tabLst>
            </a:pPr>
            <a:r>
              <a:rPr lang="en-US" sz="2400" b="1" spc="-1" dirty="0">
                <a:solidFill>
                  <a:srgbClr val="000048"/>
                </a:solidFill>
                <a:latin typeface="Arial"/>
              </a:rPr>
              <a:t>End Sprint Summary – SCUP NA</a:t>
            </a:r>
            <a:endParaRPr lang="en-IN" sz="2400" spc="-1" dirty="0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5" name="Table 3">
            <a:extLst>
              <a:ext uri="{FF2B5EF4-FFF2-40B4-BE49-F238E27FC236}">
                <a16:creationId xmlns:a16="http://schemas.microsoft.com/office/drawing/2014/main" id="{0523B23A-C0A4-6564-BDB7-50B93898C8F1}"/>
              </a:ext>
            </a:extLst>
          </p:cNvPr>
          <p:cNvGraphicFramePr/>
          <p:nvPr/>
        </p:nvGraphicFramePr>
        <p:xfrm>
          <a:off x="511791" y="568656"/>
          <a:ext cx="11266416" cy="5644905"/>
        </p:xfrm>
        <a:graphic>
          <a:graphicData uri="http://schemas.openxmlformats.org/drawingml/2006/table">
            <a:tbl>
              <a:tblPr/>
              <a:tblGrid>
                <a:gridCol w="14603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973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87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4694">
                <a:tc>
                  <a:txBody>
                    <a:bodyPr/>
                    <a:lstStyle/>
                    <a:p>
                      <a:pPr algn="ctr" defTabSz="884520">
                        <a:lnSpc>
                          <a:spcPct val="100000"/>
                        </a:lnSpc>
                      </a:pPr>
                      <a:r>
                        <a:rPr lang="en-US" sz="1400" b="1" strike="noStrike" spc="-1">
                          <a:solidFill>
                            <a:schemeClr val="lt1"/>
                          </a:solidFill>
                          <a:latin typeface="Arial"/>
                        </a:rPr>
                        <a:t>Application</a:t>
                      </a:r>
                      <a:endParaRPr lang="en-IN" sz="14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D9D9D9"/>
                      </a:solidFill>
                      <a:prstDash val="solid"/>
                    </a:lnL>
                    <a:lnR w="12240">
                      <a:solidFill>
                        <a:srgbClr val="D9D9D9"/>
                      </a:solidFill>
                      <a:prstDash val="solid"/>
                    </a:lnR>
                    <a:lnT w="12240">
                      <a:solidFill>
                        <a:srgbClr val="D9D9D9"/>
                      </a:solidFill>
                      <a:prstDash val="solid"/>
                    </a:lnT>
                    <a:lnB w="12240">
                      <a:solidFill>
                        <a:srgbClr val="D9D9D9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400" b="1" strike="noStrike" spc="-1">
                        <a:solidFill>
                          <a:schemeClr val="lt1"/>
                        </a:solidFill>
                        <a:latin typeface="Arial"/>
                      </a:endParaRPr>
                    </a:p>
                    <a:p>
                      <a:pPr lvl="0" algn="ctr" defTabSz="884520">
                        <a:lnSpc>
                          <a:spcPct val="100000"/>
                        </a:lnSpc>
                        <a:buNone/>
                      </a:pPr>
                      <a:r>
                        <a:rPr lang="en-US" sz="1400" b="1" strike="noStrike" spc="-1">
                          <a:solidFill>
                            <a:schemeClr val="lt1"/>
                          </a:solidFill>
                          <a:latin typeface="Arial"/>
                        </a:rPr>
                        <a:t>Planned user stories</a:t>
                      </a:r>
                    </a:p>
                    <a:p>
                      <a:pPr lvl="0" algn="ctr">
                        <a:lnSpc>
                          <a:spcPct val="100000"/>
                        </a:lnSpc>
                        <a:buNone/>
                      </a:pPr>
                      <a:endParaRPr lang="en-US" sz="1400" b="1" strike="noStrike" spc="-1">
                        <a:solidFill>
                          <a:schemeClr val="lt1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D9D9D9"/>
                      </a:solidFill>
                      <a:prstDash val="solid"/>
                    </a:lnL>
                    <a:lnR w="12240">
                      <a:solidFill>
                        <a:srgbClr val="D9D9D9"/>
                      </a:solidFill>
                      <a:prstDash val="solid"/>
                    </a:lnR>
                    <a:lnT w="12240">
                      <a:solidFill>
                        <a:srgbClr val="D9D9D9"/>
                      </a:solidFill>
                      <a:prstDash val="solid"/>
                    </a:lnT>
                    <a:lnB w="12240">
                      <a:solidFill>
                        <a:srgbClr val="D9D9D9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88452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400" b="1" strike="noStrike" spc="-1">
                          <a:solidFill>
                            <a:schemeClr val="lt1"/>
                          </a:solidFill>
                          <a:latin typeface="Arial"/>
                        </a:rPr>
                        <a:t>Mid Sprint user stories</a:t>
                      </a:r>
                      <a:endParaRPr lang="en-IN" sz="14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D9D9D9"/>
                      </a:solidFill>
                      <a:prstDash val="solid"/>
                    </a:lnL>
                    <a:lnR w="12240">
                      <a:solidFill>
                        <a:srgbClr val="D9D9D9"/>
                      </a:solidFill>
                      <a:prstDash val="solid"/>
                    </a:lnR>
                    <a:lnT w="12240">
                      <a:solidFill>
                        <a:srgbClr val="D9D9D9"/>
                      </a:solidFill>
                      <a:prstDash val="solid"/>
                    </a:lnT>
                    <a:lnB w="12240">
                      <a:solidFill>
                        <a:srgbClr val="D9D9D9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13385">
                <a:tc>
                  <a:txBody>
                    <a:bodyPr/>
                    <a:lstStyle/>
                    <a:p>
                      <a:pPr marL="0" marR="0" lvl="0" indent="0" algn="l" defTabSz="8845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48"/>
                        </a:buClr>
                        <a:buSzTx/>
                        <a:buFont typeface="OpenSymbol"/>
                        <a:buNone/>
                        <a:tabLst>
                          <a:tab pos="457200" algn="l"/>
                        </a:tabLst>
                        <a:defRPr/>
                      </a:pPr>
                      <a:r>
                        <a:rPr lang="en-GB" sz="14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SCUP NA </a:t>
                      </a:r>
                    </a:p>
                    <a:p>
                      <a:pPr marL="0" marR="0" lvl="0" indent="0" algn="l" defTabSz="8845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48"/>
                        </a:buClr>
                        <a:buSzTx/>
                        <a:buFont typeface="OpenSymbol"/>
                        <a:buNone/>
                        <a:tabLst>
                          <a:tab pos="457200" algn="l"/>
                        </a:tabLst>
                        <a:defRPr/>
                      </a:pPr>
                      <a:endParaRPr lang="en-GB" sz="1400" b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240">
                      <a:solidFill>
                        <a:srgbClr val="D9D9D9"/>
                      </a:solidFill>
                      <a:prstDash val="solid"/>
                    </a:lnL>
                    <a:lnR w="12240">
                      <a:solidFill>
                        <a:srgbClr val="D9D9D9"/>
                      </a:solidFill>
                      <a:prstDash val="solid"/>
                    </a:lnR>
                    <a:lnT w="12240">
                      <a:solidFill>
                        <a:srgbClr val="D9D9D9"/>
                      </a:solidFill>
                      <a:prstDash val="solid"/>
                    </a:lnT>
                    <a:lnB w="12240">
                      <a:solidFill>
                        <a:srgbClr val="D9D9D9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>
                        <a:buFont typeface="+mj-lt"/>
                        <a:buAutoNum type="arabicPeriod"/>
                        <a:defRPr sz="1200">
                          <a:solidFill>
                            <a:srgbClr val="00FF00"/>
                          </a:solidFill>
                        </a:defRPr>
                      </a:pPr>
                      <a:r>
                        <a:rPr sz="1200">
                          <a:solidFill>
                            <a:srgbClr val="00B050"/>
                          </a:solidFill>
                        </a:rPr>
                        <a:t>Development-Snow SQL/ script creation for Autosys JIL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  <a:defRPr sz="1200">
                          <a:solidFill>
                            <a:srgbClr val="00FF00"/>
                          </a:solidFill>
                        </a:defRPr>
                      </a:pPr>
                      <a:r>
                        <a:rPr sz="1200">
                          <a:solidFill>
                            <a:srgbClr val="00B050"/>
                          </a:solidFill>
                        </a:rPr>
                        <a:t>Create a task flow for QA migration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  <a:defRPr sz="1200">
                          <a:solidFill>
                            <a:srgbClr val="00FF00"/>
                          </a:solidFill>
                        </a:defRPr>
                      </a:pPr>
                      <a:r>
                        <a:rPr sz="1200">
                          <a:solidFill>
                            <a:srgbClr val="00B050"/>
                          </a:solidFill>
                        </a:rPr>
                        <a:t>Perform Data validation in QA2 for the table SCUP_SUBMISSION_WORK_ITEMS  in NA and Global Schema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  <a:defRPr sz="1200">
                          <a:solidFill>
                            <a:srgbClr val="00FF00"/>
                          </a:solidFill>
                        </a:defRPr>
                      </a:pPr>
                      <a:r>
                        <a:rPr sz="1200">
                          <a:solidFill>
                            <a:srgbClr val="00B050"/>
                          </a:solidFill>
                        </a:rPr>
                        <a:t>Perform Data validation in QA2 for table SCUP_SUBMISSION_SNAPSHOT_FACT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  <a:defRPr sz="1200">
                          <a:solidFill>
                            <a:srgbClr val="00FF00"/>
                          </a:solidFill>
                        </a:defRPr>
                      </a:pPr>
                      <a:r>
                        <a:rPr sz="1200">
                          <a:solidFill>
                            <a:srgbClr val="00B050"/>
                          </a:solidFill>
                        </a:rPr>
                        <a:t>Perform Data validation in QA2 for the table SCUP_SUBMISSION_WORK_ITEMS_DELTA in NA and Global Schema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  <a:defRPr sz="1200">
                          <a:solidFill>
                            <a:srgbClr val="00FF00"/>
                          </a:solidFill>
                        </a:defRPr>
                      </a:pPr>
                      <a:r>
                        <a:rPr sz="1200">
                          <a:solidFill>
                            <a:srgbClr val="00B050"/>
                          </a:solidFill>
                        </a:rPr>
                        <a:t>KPI Merger : DQ : QA Analysis on the existing DIM SCUP NA </a:t>
                      </a:r>
                      <a:r>
                        <a:rPr sz="1200" err="1">
                          <a:solidFill>
                            <a:srgbClr val="00B050"/>
                          </a:solidFill>
                        </a:rPr>
                        <a:t>datamart</a:t>
                      </a:r>
                      <a:r>
                        <a:rPr sz="1200">
                          <a:solidFill>
                            <a:srgbClr val="00B050"/>
                          </a:solidFill>
                        </a:rPr>
                        <a:t> tables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  <a:defRPr sz="1200">
                          <a:solidFill>
                            <a:srgbClr val="00FF00"/>
                          </a:solidFill>
                        </a:defRPr>
                      </a:pPr>
                      <a:r>
                        <a:rPr sz="1200">
                          <a:solidFill>
                            <a:srgbClr val="00B050"/>
                          </a:solidFill>
                        </a:rPr>
                        <a:t>KPI Merger : DQ : QA Analysis on the existing FACT SCUP NA </a:t>
                      </a:r>
                      <a:r>
                        <a:rPr sz="1200" err="1">
                          <a:solidFill>
                            <a:srgbClr val="00B050"/>
                          </a:solidFill>
                        </a:rPr>
                        <a:t>datamart</a:t>
                      </a:r>
                      <a:r>
                        <a:rPr sz="1200">
                          <a:solidFill>
                            <a:srgbClr val="00B050"/>
                          </a:solidFill>
                        </a:rPr>
                        <a:t> tables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  <a:defRPr sz="1200">
                          <a:solidFill>
                            <a:srgbClr val="00FF00"/>
                          </a:solidFill>
                        </a:defRPr>
                      </a:pPr>
                      <a:r>
                        <a:rPr sz="1200">
                          <a:solidFill>
                            <a:srgbClr val="00B050"/>
                          </a:solidFill>
                        </a:rPr>
                        <a:t>KPI Merger : DQ : Global Datamart in QA2 : Sanity check on DIM tables post Initial data load</a:t>
                      </a:r>
                      <a:endParaRPr lang="en-US" sz="1200">
                        <a:solidFill>
                          <a:srgbClr val="00B050"/>
                        </a:solidFill>
                      </a:endParaRP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 sz="1200">
                          <a:solidFill>
                            <a:srgbClr val="00FF00"/>
                          </a:solidFill>
                        </a:defRPr>
                      </a:pPr>
                      <a:r>
                        <a:rPr lang="en-US" sz="1200">
                          <a:solidFill>
                            <a:srgbClr val="00B050"/>
                          </a:solidFill>
                        </a:rPr>
                        <a:t>KPI Merger : DQ : Global Datamart in QA2 : Sanity check on FACT tables post Initial data load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 sz="1200">
                          <a:solidFill>
                            <a:srgbClr val="00FF00"/>
                          </a:solidFill>
                        </a:defRPr>
                      </a:pPr>
                      <a:r>
                        <a:rPr lang="en-US" sz="1200">
                          <a:solidFill>
                            <a:schemeClr val="tx2"/>
                          </a:solidFill>
                        </a:rPr>
                        <a:t>Development-Snow SQL/ script creation for Metadata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 sz="1200">
                          <a:solidFill>
                            <a:srgbClr val="00FF00"/>
                          </a:solidFill>
                        </a:defRPr>
                      </a:pPr>
                      <a:r>
                        <a:rPr lang="en-US" sz="1200">
                          <a:solidFill>
                            <a:schemeClr val="tx2"/>
                          </a:solidFill>
                        </a:rPr>
                        <a:t>Perform data validations in QA2 for newly deployed build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  <a:defRPr sz="1200"/>
                      </a:pPr>
                      <a:r>
                        <a:rPr sz="1200"/>
                        <a:t>KPI Merger : DQ : Build </a:t>
                      </a:r>
                      <a:r>
                        <a:rPr sz="1200" err="1"/>
                        <a:t>deloyment</a:t>
                      </a:r>
                      <a:r>
                        <a:rPr sz="1200"/>
                        <a:t> in QA2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  <a:defRPr sz="1200"/>
                      </a:pPr>
                      <a:r>
                        <a:rPr sz="1200"/>
                        <a:t>KPI Merger : DQ : QA2 Job analysis in Postgres DB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  <a:defRPr sz="1200"/>
                      </a:pPr>
                      <a:r>
                        <a:rPr sz="1200"/>
                        <a:t>KPI Merger : DQ : QA2 : Manual Job run and Initial data load in DIM </a:t>
                      </a:r>
                      <a:r>
                        <a:rPr lang="en-IN" sz="1200"/>
                        <a:t>t</a:t>
                      </a:r>
                      <a:r>
                        <a:rPr sz="1200" err="1"/>
                        <a:t>ables</a:t>
                      </a:r>
                      <a:endParaRPr sz="1200"/>
                    </a:p>
                    <a:p>
                      <a:pPr marL="228600" indent="-228600">
                        <a:buFont typeface="+mj-lt"/>
                        <a:buAutoNum type="arabicPeriod"/>
                        <a:defRPr sz="1200"/>
                      </a:pPr>
                      <a:r>
                        <a:rPr sz="1200"/>
                        <a:t>KPI Merger : DQ : QA2 : Manual Job run and Initial data load in FACT tables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  <a:defRPr sz="1200"/>
                      </a:pPr>
                      <a:r>
                        <a:rPr sz="1200"/>
                        <a:t>Perform Data validation in QA2 for table MLOB_DIM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  <a:defRPr sz="1200"/>
                      </a:pPr>
                      <a:r>
                        <a:rPr sz="1200"/>
                        <a:t>Perform Data validation in QA2 for table PARTY_DIM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  <a:defRPr sz="1200"/>
                      </a:pPr>
                      <a:r>
                        <a:rPr sz="1200"/>
                        <a:t>Perform Data validation in QA2 for the table BROKER_DIM in NA and Global Schema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  <a:defRPr sz="1200"/>
                      </a:pPr>
                      <a:r>
                        <a:rPr sz="1200"/>
                        <a:t>Perform Data validation in QA2 for the table BROKER_DIM in NA and Global Schema</a:t>
                      </a:r>
                    </a:p>
                    <a:p>
                      <a:pPr>
                        <a:defRPr sz="1200"/>
                      </a:pPr>
                      <a:endParaRPr sz="1400"/>
                    </a:p>
                  </a:txBody>
                  <a:tcPr anchor="ctr">
                    <a:lnL w="12240">
                      <a:solidFill>
                        <a:srgbClr val="D9D9D9"/>
                      </a:solidFill>
                      <a:prstDash val="solid"/>
                    </a:lnL>
                    <a:lnR w="12240">
                      <a:solidFill>
                        <a:srgbClr val="D9D9D9"/>
                      </a:solidFill>
                      <a:prstDash val="solid"/>
                    </a:lnR>
                    <a:lnT w="12240">
                      <a:solidFill>
                        <a:srgbClr val="D9D9D9"/>
                      </a:solidFill>
                      <a:prstDash val="solid"/>
                    </a:lnT>
                    <a:lnB w="12240">
                      <a:solidFill>
                        <a:srgbClr val="D9D9D9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sz="1200"/>
                        <a:t>None</a:t>
                      </a:r>
                    </a:p>
                  </a:txBody>
                  <a:tcPr anchor="ctr">
                    <a:lnL w="12240">
                      <a:solidFill>
                        <a:srgbClr val="D9D9D9"/>
                      </a:solidFill>
                      <a:prstDash val="solid"/>
                    </a:lnL>
                    <a:lnR w="12240">
                      <a:solidFill>
                        <a:srgbClr val="D9D9D9"/>
                      </a:solidFill>
                      <a:prstDash val="solid"/>
                    </a:lnR>
                    <a:lnT w="12240">
                      <a:solidFill>
                        <a:srgbClr val="D9D9D9"/>
                      </a:solidFill>
                      <a:prstDash val="solid"/>
                    </a:lnT>
                    <a:lnB w="12240">
                      <a:solidFill>
                        <a:srgbClr val="D9D9D9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11920" y="217440"/>
            <a:ext cx="11171160" cy="39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defTabSz="88452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2400" b="1" spc="-1" dirty="0">
                <a:solidFill>
                  <a:srgbClr val="000048"/>
                </a:solidFill>
                <a:latin typeface="Arial"/>
              </a:rPr>
              <a:t>M</a:t>
            </a:r>
            <a:r>
              <a:rPr lang="en-US" sz="2400" b="1" spc="-1" dirty="0">
                <a:solidFill>
                  <a:srgbClr val="000048"/>
                </a:solidFill>
                <a:latin typeface="Arial"/>
              </a:rPr>
              <a:t>ilestone Summary</a:t>
            </a:r>
            <a:endParaRPr lang="en-IN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68" name="Table 3"/>
          <p:cNvGraphicFramePr/>
          <p:nvPr>
            <p:extLst>
              <p:ext uri="{D42A27DB-BD31-4B8C-83A1-F6EECF244321}">
                <p14:modId xmlns:p14="http://schemas.microsoft.com/office/powerpoint/2010/main" val="1555115406"/>
              </p:ext>
            </p:extLst>
          </p:nvPr>
        </p:nvGraphicFramePr>
        <p:xfrm>
          <a:off x="372140" y="839972"/>
          <a:ext cx="10983432" cy="5287251"/>
        </p:xfrm>
        <a:graphic>
          <a:graphicData uri="http://schemas.openxmlformats.org/drawingml/2006/table">
            <a:tbl>
              <a:tblPr/>
              <a:tblGrid>
                <a:gridCol w="10983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95423">
                <a:tc>
                  <a:txBody>
                    <a:bodyPr/>
                    <a:lstStyle/>
                    <a:p>
                      <a:pPr algn="ctr" defTabSz="884520">
                        <a:lnSpc>
                          <a:spcPct val="100000"/>
                        </a:lnSpc>
                      </a:pPr>
                      <a:r>
                        <a:rPr lang="en-GB" sz="1400" b="1" strike="noStrike" spc="-1" dirty="0">
                          <a:solidFill>
                            <a:schemeClr val="lt1"/>
                          </a:solidFill>
                          <a:latin typeface="Arial"/>
                        </a:rPr>
                        <a:t>M</a:t>
                      </a:r>
                      <a:r>
                        <a:rPr lang="en-US" sz="1400" b="1" strike="noStrike" spc="-1" dirty="0">
                          <a:solidFill>
                            <a:schemeClr val="lt1"/>
                          </a:solidFill>
                          <a:latin typeface="Arial"/>
                        </a:rPr>
                        <a:t>ilestone Report</a:t>
                      </a:r>
                      <a:endParaRPr lang="en-IN" sz="1400" b="0" strike="noStrike" spc="-1" dirty="0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D9D9D9"/>
                      </a:solidFill>
                      <a:prstDash val="solid"/>
                    </a:lnL>
                    <a:lnR w="12240">
                      <a:solidFill>
                        <a:srgbClr val="D9D9D9"/>
                      </a:solidFill>
                      <a:prstDash val="solid"/>
                    </a:lnR>
                    <a:lnT w="12240">
                      <a:solidFill>
                        <a:srgbClr val="D9D9D9"/>
                      </a:solidFill>
                      <a:prstDash val="solid"/>
                    </a:lnT>
                    <a:lnB w="12240">
                      <a:solidFill>
                        <a:srgbClr val="D9D9D9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1828">
                <a:tc>
                  <a:txBody>
                    <a:bodyPr/>
                    <a:lstStyle/>
                    <a:p>
                      <a:pPr defTabSz="884520">
                        <a:lnSpc>
                          <a:spcPct val="110000"/>
                        </a:lnSpc>
                      </a:pPr>
                      <a:r>
                        <a:rPr lang="en-IN" sz="16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"</a:t>
                      </a:r>
                      <a:r>
                        <a:rPr lang="en-IN" sz="1600" b="0" strike="noStrike" spc="-1" dirty="0" err="1">
                          <a:solidFill>
                            <a:srgbClr val="000000"/>
                          </a:solidFill>
                          <a:latin typeface="Arial"/>
                        </a:rPr>
                        <a:t>textugdud</a:t>
                      </a:r>
                      <a:r>
                        <a:rPr lang="en-IN" sz="16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en-IN" sz="1600" b="0" strike="noStrike" spc="-1" dirty="0" err="1">
                          <a:solidFill>
                            <a:srgbClr val="000000"/>
                          </a:solidFill>
                          <a:latin typeface="Arial"/>
                        </a:rPr>
                        <a:t>uvtsv</a:t>
                      </a:r>
                      <a:endParaRPr lang="en-IN" sz="16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D9D9D9"/>
                      </a:solidFill>
                      <a:prstDash val="solid"/>
                    </a:lnL>
                    <a:lnR w="12240">
                      <a:solidFill>
                        <a:srgbClr val="D9D9D9"/>
                      </a:solidFill>
                      <a:prstDash val="solid"/>
                    </a:lnR>
                    <a:lnT w="12240">
                      <a:solidFill>
                        <a:srgbClr val="D9D9D9"/>
                      </a:solidFill>
                      <a:prstDash val="solid"/>
                    </a:lnT>
                    <a:lnB w="12240">
                      <a:solidFill>
                        <a:srgbClr val="D9D9D9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1311768"/>
      </p:ext>
    </p:extLst>
  </p:cSld>
  <p:clrMapOvr>
    <a:masterClrMapping/>
  </p:clrMapOvr>
</p:sld>
</file>

<file path=ppt/theme/theme1.xml><?xml version="1.0" encoding="utf-8"?>
<a:theme xmlns:a="http://schemas.openxmlformats.org/drawingml/2006/main" name="10_Office Theme">
  <a:themeElements>
    <a:clrScheme name="Cognizant Colors 2022">
      <a:dk1>
        <a:srgbClr val="000048"/>
      </a:dk1>
      <a:lt1>
        <a:srgbClr val="FFFFFF"/>
      </a:lt1>
      <a:dk2>
        <a:srgbClr val="000048"/>
      </a:dk2>
      <a:lt2>
        <a:srgbClr val="FFFFFF"/>
      </a:lt2>
      <a:accent1>
        <a:srgbClr val="2E308E"/>
      </a:accent1>
      <a:accent2>
        <a:srgbClr val="7373D8"/>
      </a:accent2>
      <a:accent3>
        <a:srgbClr val="2F78C4"/>
      </a:accent3>
      <a:accent4>
        <a:srgbClr val="92BBE6"/>
      </a:accent4>
      <a:accent5>
        <a:srgbClr val="06C7CC"/>
      </a:accent5>
      <a:accent6>
        <a:srgbClr val="26EFE9"/>
      </a:accent6>
      <a:hlink>
        <a:srgbClr val="535659"/>
      </a:hlink>
      <a:folHlink>
        <a:srgbClr val="97999B"/>
      </a:folHlink>
    </a:clrScheme>
    <a:fontScheme name="Arial">
      <a:majorFont>
        <a:latin typeface="Arial" panose="020B0604020202020204"/>
        <a:ea typeface=""/>
        <a:cs typeface=""/>
      </a:majorFont>
      <a:minorFont>
        <a:latin typeface="Arial" panose="020B0604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0_Office Theme">
  <a:themeElements>
    <a:clrScheme name="Cognizant Colors 2022">
      <a:dk1>
        <a:srgbClr val="000048"/>
      </a:dk1>
      <a:lt1>
        <a:srgbClr val="FFFFFF"/>
      </a:lt1>
      <a:dk2>
        <a:srgbClr val="000048"/>
      </a:dk2>
      <a:lt2>
        <a:srgbClr val="FFFFFF"/>
      </a:lt2>
      <a:accent1>
        <a:srgbClr val="2E308E"/>
      </a:accent1>
      <a:accent2>
        <a:srgbClr val="7373D8"/>
      </a:accent2>
      <a:accent3>
        <a:srgbClr val="2F78C4"/>
      </a:accent3>
      <a:accent4>
        <a:srgbClr val="92BBE6"/>
      </a:accent4>
      <a:accent5>
        <a:srgbClr val="06C7CC"/>
      </a:accent5>
      <a:accent6>
        <a:srgbClr val="26EFE9"/>
      </a:accent6>
      <a:hlink>
        <a:srgbClr val="535659"/>
      </a:hlink>
      <a:folHlink>
        <a:srgbClr val="97999B"/>
      </a:folHlink>
    </a:clrScheme>
    <a:fontScheme name="Arial">
      <a:majorFont>
        <a:latin typeface="Arial" panose="020B0604020202020204"/>
        <a:ea typeface=""/>
        <a:cs typeface=""/>
      </a:majorFont>
      <a:minorFont>
        <a:latin typeface="Arial" panose="020B0604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1194</TotalTime>
  <Words>1374</Words>
  <Application>Microsoft Office PowerPoint</Application>
  <PresentationFormat>Widescreen</PresentationFormat>
  <Paragraphs>252</Paragraphs>
  <Slides>19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Calibri</vt:lpstr>
      <vt:lpstr>Courier New</vt:lpstr>
      <vt:lpstr>OpenSymbol</vt:lpstr>
      <vt:lpstr>Symbol</vt:lpstr>
      <vt:lpstr>Times New Roman</vt:lpstr>
      <vt:lpstr>Wingdings</vt:lpstr>
      <vt:lpstr>10_Office Theme</vt:lpstr>
      <vt:lpstr>10_Office Theme</vt:lpstr>
      <vt:lpstr>AIG</vt:lpstr>
      <vt:lpstr>End Sprint Summary–EMIS</vt:lpstr>
      <vt:lpstr>End Sprint Summary –CBIP/D&amp;B</vt:lpstr>
      <vt:lpstr>End Sprint Summary – RDM</vt:lpstr>
      <vt:lpstr>End Sprint Summary – KPI / EDW</vt:lpstr>
      <vt:lpstr>End Sprint Summary – Trade Credit</vt:lpstr>
      <vt:lpstr>PowerPoint Presentation</vt:lpstr>
      <vt:lpstr>PowerPoint Presentation</vt:lpstr>
      <vt:lpstr>Milestone Summary</vt:lpstr>
      <vt:lpstr>Next Iteration Summary – EMIS / CBIP / D&amp;B</vt:lpstr>
      <vt:lpstr>Next Iteration Summary – RDM </vt:lpstr>
      <vt:lpstr>Next Iteration Summary – KPI / EDW</vt:lpstr>
      <vt:lpstr>Next Iteration Summary – CDL / CDH</vt:lpstr>
      <vt:lpstr>Next Iteration Summary – SCUP NA</vt:lpstr>
      <vt:lpstr>Release Summary(Prod implemented stories) </vt:lpstr>
      <vt:lpstr>Release Summary(Prod implemented stories) </vt:lpstr>
      <vt:lpstr>Release Summary(Prod implemented stories) </vt:lpstr>
      <vt:lpstr>Release Summary(Prod implemented stories) </vt:lpstr>
      <vt:lpstr>Release Summary(Prod implemented stories) </vt:lpstr>
    </vt:vector>
  </TitlesOfParts>
  <Company>Cognizant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AIG</dc:title>
  <dc:subject/>
  <dc:creator>Khattar, Raunak (Cognizant)</dc:creator>
  <dc:description/>
  <cp:lastModifiedBy>Bhargav Donthukurthi</cp:lastModifiedBy>
  <cp:revision>43</cp:revision>
  <dcterms:created xsi:type="dcterms:W3CDTF">2023-10-26T14:14:04Z</dcterms:created>
  <dcterms:modified xsi:type="dcterms:W3CDTF">2025-06-08T17:42:16Z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0x010100DA8FAE2145677B4AB16F9214C5F9A926</vt:lpwstr>
  </property>
  <property fmtid="{D5CDD505-2E9C-101B-9397-08002B2CF9AE}" pid="3" name="MediaServiceImageTags">
    <vt:lpwstr/>
  </property>
  <property fmtid="{D5CDD505-2E9C-101B-9397-08002B2CF9AE}" pid="4" name="Notes">
    <vt:i4>1</vt:i4>
  </property>
  <property fmtid="{D5CDD505-2E9C-101B-9397-08002B2CF9AE}" pid="5" name="PresentationFormat">
    <vt:lpwstr>Widescreen</vt:lpwstr>
  </property>
  <property fmtid="{D5CDD505-2E9C-101B-9397-08002B2CF9AE}" pid="6" name="Slides">
    <vt:i4>8</vt:i4>
  </property>
</Properties>
</file>