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91"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4" r:id="rId39"/>
    <p:sldId id="293" r:id="rId40"/>
    <p:sldId id="295" r:id="rId41"/>
    <p:sldId id="296" r:id="rId42"/>
    <p:sldId id="297" r:id="rId43"/>
    <p:sldId id="298" r:id="rId44"/>
    <p:sldId id="299" r:id="rId45"/>
    <p:sldId id="300" r:id="rId46"/>
    <p:sldId id="301" r:id="rId47"/>
    <p:sldId id="302" r:id="rId48"/>
    <p:sldId id="303" r:id="rId49"/>
    <p:sldId id="304" r:id="rId50"/>
    <p:sldId id="308" r:id="rId51"/>
    <p:sldId id="307" r:id="rId52"/>
    <p:sldId id="306" r:id="rId53"/>
    <p:sldId id="305"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B1E7BD-2A29-46DC-814B-CE9F58D0D1AB}"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1E7BD-2A29-46DC-814B-CE9F58D0D1AB}"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1E7BD-2A29-46DC-814B-CE9F58D0D1AB}"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1E7BD-2A29-46DC-814B-CE9F58D0D1AB}"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B1E7BD-2A29-46DC-814B-CE9F58D0D1AB}"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B1E7BD-2A29-46DC-814B-CE9F58D0D1AB}"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B1E7BD-2A29-46DC-814B-CE9F58D0D1AB}" type="datetimeFigureOut">
              <a:rPr lang="en-US" smtClean="0"/>
              <a:pPr/>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B1E7BD-2A29-46DC-814B-CE9F58D0D1AB}" type="datetimeFigureOut">
              <a:rPr lang="en-US" smtClean="0"/>
              <a:pPr/>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1E7BD-2A29-46DC-814B-CE9F58D0D1AB}" type="datetimeFigureOut">
              <a:rPr lang="en-US" smtClean="0"/>
              <a:pPr/>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1E7BD-2A29-46DC-814B-CE9F58D0D1AB}"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1E7BD-2A29-46DC-814B-CE9F58D0D1AB}"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0BC63-446F-40FC-8C0A-CC708A6667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1E7BD-2A29-46DC-814B-CE9F58D0D1AB}" type="datetimeFigureOut">
              <a:rPr lang="en-US" smtClean="0"/>
              <a:pPr/>
              <a:t>3/15/2018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0BC63-446F-40FC-8C0A-CC708A6667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Geometry Figures</a:t>
            </a:r>
            <a:endParaRPr lang="en-US" dirty="0"/>
          </a:p>
        </p:txBody>
      </p:sp>
      <p:sp>
        <p:nvSpPr>
          <p:cNvPr id="3" name="Subtitle 2"/>
          <p:cNvSpPr>
            <a:spLocks noGrp="1"/>
          </p:cNvSpPr>
          <p:nvPr>
            <p:ph type="subTitle" idx="1"/>
          </p:nvPr>
        </p:nvSpPr>
        <p:spPr>
          <a:xfrm>
            <a:off x="1371600" y="304800"/>
            <a:ext cx="6400800" cy="1752600"/>
          </a:xfrm>
        </p:spPr>
        <p:txBody>
          <a:bodyPr/>
          <a:lstStyle/>
          <a:p>
            <a:r>
              <a:rPr lang="en-US" dirty="0" err="1" smtClean="0"/>
              <a:t>Aum</a:t>
            </a:r>
            <a:r>
              <a:rPr lang="en-US" dirty="0" smtClean="0"/>
              <a:t> </a:t>
            </a:r>
            <a:r>
              <a:rPr lang="en-US" dirty="0" err="1" smtClean="0"/>
              <a:t>Amma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Euclidean MST</a:t>
            </a:r>
            <a:endParaRPr lang="en-IN" dirty="0"/>
          </a:p>
        </p:txBody>
      </p:sp>
      <p:sp>
        <p:nvSpPr>
          <p:cNvPr id="5" name="Oval 4"/>
          <p:cNvSpPr/>
          <p:nvPr/>
        </p:nvSpPr>
        <p:spPr>
          <a:xfrm flipH="1">
            <a:off x="1965962"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6974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209799"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307081"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17830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3002281"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0" idx="7"/>
            <a:endCxn id="5" idx="0"/>
          </p:cNvCxnSpPr>
          <p:nvPr/>
        </p:nvCxnSpPr>
        <p:spPr>
          <a:xfrm flipH="1">
            <a:off x="1988821" y="3363959"/>
            <a:ext cx="227673" cy="2936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6"/>
            <a:endCxn id="10" idx="6"/>
          </p:cNvCxnSpPr>
          <p:nvPr/>
        </p:nvCxnSpPr>
        <p:spPr>
          <a:xfrm>
            <a:off x="1783081" y="3086100"/>
            <a:ext cx="426718" cy="304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6"/>
            <a:endCxn id="10" idx="5"/>
          </p:cNvCxnSpPr>
          <p:nvPr/>
        </p:nvCxnSpPr>
        <p:spPr>
          <a:xfrm flipH="1">
            <a:off x="2216494" y="3086100"/>
            <a:ext cx="480987" cy="3317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5"/>
            <a:endCxn id="19" idx="1"/>
          </p:cNvCxnSpPr>
          <p:nvPr/>
        </p:nvCxnSpPr>
        <p:spPr>
          <a:xfrm flipH="1">
            <a:off x="3041305" y="3417841"/>
            <a:ext cx="272471" cy="32711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9" idx="7"/>
          </p:cNvCxnSpPr>
          <p:nvPr/>
        </p:nvCxnSpPr>
        <p:spPr>
          <a:xfrm flipH="1" flipV="1">
            <a:off x="2704176" y="3059159"/>
            <a:ext cx="602905" cy="3317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4328162"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50596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4571999"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5669281"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41452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5364481"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37" idx="7"/>
            <a:endCxn id="35" idx="0"/>
          </p:cNvCxnSpPr>
          <p:nvPr/>
        </p:nvCxnSpPr>
        <p:spPr>
          <a:xfrm flipH="1">
            <a:off x="4351021" y="3363959"/>
            <a:ext cx="227673" cy="2936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6"/>
            <a:endCxn id="37" idx="6"/>
          </p:cNvCxnSpPr>
          <p:nvPr/>
        </p:nvCxnSpPr>
        <p:spPr>
          <a:xfrm>
            <a:off x="4145281" y="3086100"/>
            <a:ext cx="426718" cy="304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6" idx="6"/>
            <a:endCxn id="39" idx="1"/>
          </p:cNvCxnSpPr>
          <p:nvPr/>
        </p:nvCxnSpPr>
        <p:spPr>
          <a:xfrm flipH="1" flipV="1">
            <a:off x="4184305" y="3059159"/>
            <a:ext cx="875376" cy="269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5"/>
            <a:endCxn id="40" idx="1"/>
          </p:cNvCxnSpPr>
          <p:nvPr/>
        </p:nvCxnSpPr>
        <p:spPr>
          <a:xfrm flipH="1">
            <a:off x="5403505" y="3417841"/>
            <a:ext cx="272471" cy="32711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6"/>
            <a:endCxn id="36" idx="7"/>
          </p:cNvCxnSpPr>
          <p:nvPr/>
        </p:nvCxnSpPr>
        <p:spPr>
          <a:xfrm flipH="1" flipV="1">
            <a:off x="5066376" y="3059159"/>
            <a:ext cx="602905" cy="3317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flipH="1">
            <a:off x="6614162" y="3581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7345681" y="2971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6857999" y="3276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7955281" y="3276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flipH="1">
            <a:off x="6431281" y="2971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7650481"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2" idx="5"/>
            <a:endCxn id="48" idx="0"/>
          </p:cNvCxnSpPr>
          <p:nvPr/>
        </p:nvCxnSpPr>
        <p:spPr>
          <a:xfrm>
            <a:off x="6437976" y="3036841"/>
            <a:ext cx="199045" cy="54455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6"/>
            <a:endCxn id="50" idx="6"/>
          </p:cNvCxnSpPr>
          <p:nvPr/>
        </p:nvCxnSpPr>
        <p:spPr>
          <a:xfrm>
            <a:off x="6431281" y="3009900"/>
            <a:ext cx="426718" cy="304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6"/>
            <a:endCxn id="50" idx="5"/>
          </p:cNvCxnSpPr>
          <p:nvPr/>
        </p:nvCxnSpPr>
        <p:spPr>
          <a:xfrm flipH="1">
            <a:off x="6864694" y="3009900"/>
            <a:ext cx="480987" cy="3317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0" idx="3"/>
            <a:endCxn id="53" idx="1"/>
          </p:cNvCxnSpPr>
          <p:nvPr/>
        </p:nvCxnSpPr>
        <p:spPr>
          <a:xfrm>
            <a:off x="6897023" y="3341641"/>
            <a:ext cx="792482" cy="32711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1" idx="6"/>
            <a:endCxn id="49" idx="7"/>
          </p:cNvCxnSpPr>
          <p:nvPr/>
        </p:nvCxnSpPr>
        <p:spPr>
          <a:xfrm flipH="1" flipV="1">
            <a:off x="7352376" y="2982959"/>
            <a:ext cx="602905" cy="3317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255518" y="4038600"/>
            <a:ext cx="487682" cy="369332"/>
          </a:xfrm>
          <a:prstGeom prst="rect">
            <a:avLst/>
          </a:prstGeom>
          <a:noFill/>
        </p:spPr>
        <p:txBody>
          <a:bodyPr wrap="square" rtlCol="0">
            <a:spAutoFit/>
          </a:bodyPr>
          <a:lstStyle/>
          <a:p>
            <a:r>
              <a:rPr lang="en-IN" dirty="0" smtClean="0"/>
              <a:t>(A)</a:t>
            </a:r>
            <a:endParaRPr lang="en-IN" dirty="0"/>
          </a:p>
        </p:txBody>
      </p:sp>
      <p:sp>
        <p:nvSpPr>
          <p:cNvPr id="62" name="TextBox 61"/>
          <p:cNvSpPr txBox="1"/>
          <p:nvPr/>
        </p:nvSpPr>
        <p:spPr>
          <a:xfrm>
            <a:off x="4693918" y="4038600"/>
            <a:ext cx="487682" cy="369332"/>
          </a:xfrm>
          <a:prstGeom prst="rect">
            <a:avLst/>
          </a:prstGeom>
          <a:noFill/>
        </p:spPr>
        <p:txBody>
          <a:bodyPr wrap="square" rtlCol="0">
            <a:spAutoFit/>
          </a:bodyPr>
          <a:lstStyle/>
          <a:p>
            <a:r>
              <a:rPr lang="en-IN" dirty="0" smtClean="0"/>
              <a:t>(B)</a:t>
            </a:r>
            <a:endParaRPr lang="en-IN" dirty="0"/>
          </a:p>
        </p:txBody>
      </p:sp>
      <p:sp>
        <p:nvSpPr>
          <p:cNvPr id="63" name="TextBox 62"/>
          <p:cNvSpPr txBox="1"/>
          <p:nvPr/>
        </p:nvSpPr>
        <p:spPr>
          <a:xfrm>
            <a:off x="6934200" y="4038600"/>
            <a:ext cx="487682" cy="369332"/>
          </a:xfrm>
          <a:prstGeom prst="rect">
            <a:avLst/>
          </a:prstGeom>
          <a:noFill/>
        </p:spPr>
        <p:txBody>
          <a:bodyPr wrap="square" rtlCol="0">
            <a:spAutoFit/>
          </a:bodyPr>
          <a:lstStyle/>
          <a:p>
            <a:r>
              <a:rPr lang="en-IN" dirty="0" smtClean="0"/>
              <a:t>(C)</a:t>
            </a:r>
            <a:endParaRPr lang="en-IN" dirty="0"/>
          </a:p>
        </p:txBody>
      </p:sp>
      <p:cxnSp>
        <p:nvCxnSpPr>
          <p:cNvPr id="66" name="Straight Connector 65"/>
          <p:cNvCxnSpPr/>
          <p:nvPr/>
        </p:nvCxnSpPr>
        <p:spPr>
          <a:xfrm>
            <a:off x="2255518" y="2667000"/>
            <a:ext cx="106682"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362200" y="2438400"/>
            <a:ext cx="152400"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693918" y="24384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93918" y="24384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056118" y="24384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7056118" y="24384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89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Triangulation</a:t>
            </a:r>
            <a:endParaRPr lang="en-IN" dirty="0"/>
          </a:p>
        </p:txBody>
      </p:sp>
      <p:sp>
        <p:nvSpPr>
          <p:cNvPr id="3" name="Oval 2"/>
          <p:cNvSpPr/>
          <p:nvPr/>
        </p:nvSpPr>
        <p:spPr>
          <a:xfrm flipH="1">
            <a:off x="6858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1430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3810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1219200"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3810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12954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6" idx="1"/>
            <a:endCxn id="3" idx="5"/>
          </p:cNvCxnSpPr>
          <p:nvPr/>
        </p:nvCxnSpPr>
        <p:spPr>
          <a:xfrm flipV="1">
            <a:off x="420024" y="2503441"/>
            <a:ext cx="272471" cy="555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3"/>
            <a:endCxn id="15" idx="6"/>
          </p:cNvCxnSpPr>
          <p:nvPr/>
        </p:nvCxnSpPr>
        <p:spPr>
          <a:xfrm>
            <a:off x="724824" y="2503441"/>
            <a:ext cx="494376" cy="125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5"/>
            <a:endCxn id="4" idx="1"/>
          </p:cNvCxnSpPr>
          <p:nvPr/>
        </p:nvCxnSpPr>
        <p:spPr>
          <a:xfrm flipH="1">
            <a:off x="1182024" y="3113041"/>
            <a:ext cx="120071" cy="250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5" idx="4"/>
            <a:endCxn id="18" idx="7"/>
          </p:cNvCxnSpPr>
          <p:nvPr/>
        </p:nvCxnSpPr>
        <p:spPr>
          <a:xfrm>
            <a:off x="1242059" y="2667000"/>
            <a:ext cx="60036" cy="39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6" idx="0"/>
            <a:endCxn id="16" idx="4"/>
          </p:cNvCxnSpPr>
          <p:nvPr/>
        </p:nvCxnSpPr>
        <p:spPr>
          <a:xfrm flipV="1">
            <a:off x="403859" y="31242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 idx="5"/>
            <a:endCxn id="4" idx="5"/>
          </p:cNvCxnSpPr>
          <p:nvPr/>
        </p:nvCxnSpPr>
        <p:spPr>
          <a:xfrm flipV="1">
            <a:off x="387695" y="3417841"/>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3622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28194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20574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2895600"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20574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29718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8" idx="1"/>
            <a:endCxn id="44" idx="5"/>
          </p:cNvCxnSpPr>
          <p:nvPr/>
        </p:nvCxnSpPr>
        <p:spPr>
          <a:xfrm flipV="1">
            <a:off x="2096424" y="2503441"/>
            <a:ext cx="272471" cy="555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3"/>
            <a:endCxn id="47" idx="6"/>
          </p:cNvCxnSpPr>
          <p:nvPr/>
        </p:nvCxnSpPr>
        <p:spPr>
          <a:xfrm>
            <a:off x="2401224" y="2503441"/>
            <a:ext cx="494376" cy="125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5"/>
            <a:endCxn id="45" idx="1"/>
          </p:cNvCxnSpPr>
          <p:nvPr/>
        </p:nvCxnSpPr>
        <p:spPr>
          <a:xfrm flipH="1">
            <a:off x="2858424" y="3113041"/>
            <a:ext cx="120071" cy="250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7" idx="4"/>
            <a:endCxn id="49" idx="7"/>
          </p:cNvCxnSpPr>
          <p:nvPr/>
        </p:nvCxnSpPr>
        <p:spPr>
          <a:xfrm>
            <a:off x="2918459" y="2667000"/>
            <a:ext cx="60036" cy="39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6" idx="0"/>
            <a:endCxn id="48" idx="4"/>
          </p:cNvCxnSpPr>
          <p:nvPr/>
        </p:nvCxnSpPr>
        <p:spPr>
          <a:xfrm flipV="1">
            <a:off x="2080259" y="31242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5"/>
            <a:endCxn id="45" idx="5"/>
          </p:cNvCxnSpPr>
          <p:nvPr/>
        </p:nvCxnSpPr>
        <p:spPr>
          <a:xfrm flipV="1">
            <a:off x="2064095" y="3417841"/>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8" idx="5"/>
            <a:endCxn id="47" idx="5"/>
          </p:cNvCxnSpPr>
          <p:nvPr/>
        </p:nvCxnSpPr>
        <p:spPr>
          <a:xfrm flipV="1">
            <a:off x="2064095" y="2655841"/>
            <a:ext cx="8382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8" idx="4"/>
            <a:endCxn id="49" idx="0"/>
          </p:cNvCxnSpPr>
          <p:nvPr/>
        </p:nvCxnSpPr>
        <p:spPr>
          <a:xfrm flipV="1">
            <a:off x="2080259" y="3048000"/>
            <a:ext cx="9144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8" idx="5"/>
            <a:endCxn id="45" idx="1"/>
          </p:cNvCxnSpPr>
          <p:nvPr/>
        </p:nvCxnSpPr>
        <p:spPr>
          <a:xfrm>
            <a:off x="2064095" y="3113041"/>
            <a:ext cx="794329" cy="2509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41148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H="1">
            <a:off x="45720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38100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H="1">
            <a:off x="4648200"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H="1">
            <a:off x="38100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flipH="1">
            <a:off x="47244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69" idx="1"/>
            <a:endCxn id="65" idx="5"/>
          </p:cNvCxnSpPr>
          <p:nvPr/>
        </p:nvCxnSpPr>
        <p:spPr>
          <a:xfrm flipV="1">
            <a:off x="3849024" y="2503441"/>
            <a:ext cx="272471" cy="555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3"/>
            <a:endCxn id="68" idx="6"/>
          </p:cNvCxnSpPr>
          <p:nvPr/>
        </p:nvCxnSpPr>
        <p:spPr>
          <a:xfrm>
            <a:off x="4153824" y="2503441"/>
            <a:ext cx="494376" cy="125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0" idx="5"/>
            <a:endCxn id="66" idx="1"/>
          </p:cNvCxnSpPr>
          <p:nvPr/>
        </p:nvCxnSpPr>
        <p:spPr>
          <a:xfrm flipH="1">
            <a:off x="4611024" y="3113041"/>
            <a:ext cx="120071" cy="250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8" idx="4"/>
            <a:endCxn id="70" idx="7"/>
          </p:cNvCxnSpPr>
          <p:nvPr/>
        </p:nvCxnSpPr>
        <p:spPr>
          <a:xfrm>
            <a:off x="4671059" y="2667000"/>
            <a:ext cx="60036" cy="39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0"/>
            <a:endCxn id="69" idx="4"/>
          </p:cNvCxnSpPr>
          <p:nvPr/>
        </p:nvCxnSpPr>
        <p:spPr>
          <a:xfrm flipV="1">
            <a:off x="3832859" y="31242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7" idx="5"/>
            <a:endCxn id="66" idx="5"/>
          </p:cNvCxnSpPr>
          <p:nvPr/>
        </p:nvCxnSpPr>
        <p:spPr>
          <a:xfrm flipV="1">
            <a:off x="3816695" y="3417841"/>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6" idx="6"/>
            <a:endCxn id="68" idx="5"/>
          </p:cNvCxnSpPr>
          <p:nvPr/>
        </p:nvCxnSpPr>
        <p:spPr>
          <a:xfrm flipV="1">
            <a:off x="4572000" y="2655841"/>
            <a:ext cx="82895" cy="7350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9" idx="4"/>
            <a:endCxn id="68" idx="6"/>
          </p:cNvCxnSpPr>
          <p:nvPr/>
        </p:nvCxnSpPr>
        <p:spPr>
          <a:xfrm flipV="1">
            <a:off x="3832859" y="2628900"/>
            <a:ext cx="815341" cy="4953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9" idx="5"/>
            <a:endCxn id="66" idx="1"/>
          </p:cNvCxnSpPr>
          <p:nvPr/>
        </p:nvCxnSpPr>
        <p:spPr>
          <a:xfrm>
            <a:off x="3816695" y="3113041"/>
            <a:ext cx="794329" cy="2509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58674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63246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55626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flipH="1">
            <a:off x="6400800"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flipH="1">
            <a:off x="55626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H="1">
            <a:off x="64770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7" idx="1"/>
            <a:endCxn id="83" idx="5"/>
          </p:cNvCxnSpPr>
          <p:nvPr/>
        </p:nvCxnSpPr>
        <p:spPr>
          <a:xfrm flipV="1">
            <a:off x="5601624" y="2503441"/>
            <a:ext cx="272471" cy="555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3"/>
            <a:endCxn id="86" idx="6"/>
          </p:cNvCxnSpPr>
          <p:nvPr/>
        </p:nvCxnSpPr>
        <p:spPr>
          <a:xfrm>
            <a:off x="5906424" y="2503441"/>
            <a:ext cx="494376" cy="125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5"/>
            <a:endCxn id="84" idx="1"/>
          </p:cNvCxnSpPr>
          <p:nvPr/>
        </p:nvCxnSpPr>
        <p:spPr>
          <a:xfrm flipH="1">
            <a:off x="6363624" y="3113041"/>
            <a:ext cx="120071" cy="250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6" idx="4"/>
            <a:endCxn id="88" idx="7"/>
          </p:cNvCxnSpPr>
          <p:nvPr/>
        </p:nvCxnSpPr>
        <p:spPr>
          <a:xfrm>
            <a:off x="6423659" y="2667000"/>
            <a:ext cx="60036" cy="39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5" idx="0"/>
            <a:endCxn id="87" idx="4"/>
          </p:cNvCxnSpPr>
          <p:nvPr/>
        </p:nvCxnSpPr>
        <p:spPr>
          <a:xfrm flipV="1">
            <a:off x="5585459" y="31242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5"/>
            <a:endCxn id="84" idx="5"/>
          </p:cNvCxnSpPr>
          <p:nvPr/>
        </p:nvCxnSpPr>
        <p:spPr>
          <a:xfrm flipV="1">
            <a:off x="5569295" y="3417841"/>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5" idx="1"/>
            <a:endCxn id="83" idx="3"/>
          </p:cNvCxnSpPr>
          <p:nvPr/>
        </p:nvCxnSpPr>
        <p:spPr>
          <a:xfrm flipV="1">
            <a:off x="5601624" y="2503441"/>
            <a:ext cx="304800" cy="13939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5" idx="3"/>
            <a:endCxn id="86" idx="6"/>
          </p:cNvCxnSpPr>
          <p:nvPr/>
        </p:nvCxnSpPr>
        <p:spPr>
          <a:xfrm flipV="1">
            <a:off x="5601624" y="2628900"/>
            <a:ext cx="799176" cy="13223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6" idx="5"/>
            <a:endCxn id="84" idx="1"/>
          </p:cNvCxnSpPr>
          <p:nvPr/>
        </p:nvCxnSpPr>
        <p:spPr>
          <a:xfrm flipH="1">
            <a:off x="6363624" y="2655841"/>
            <a:ext cx="43871" cy="7081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flipH="1">
            <a:off x="7498081"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flipH="1">
            <a:off x="7955281"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flipH="1">
            <a:off x="7193281"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flipH="1">
            <a:off x="8031481"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flipH="1">
            <a:off x="71932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flipH="1">
            <a:off x="81076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07" idx="1"/>
            <a:endCxn id="103" idx="5"/>
          </p:cNvCxnSpPr>
          <p:nvPr/>
        </p:nvCxnSpPr>
        <p:spPr>
          <a:xfrm flipV="1">
            <a:off x="7232305" y="2503441"/>
            <a:ext cx="272471" cy="555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3" idx="3"/>
            <a:endCxn id="106" idx="6"/>
          </p:cNvCxnSpPr>
          <p:nvPr/>
        </p:nvCxnSpPr>
        <p:spPr>
          <a:xfrm>
            <a:off x="7537105" y="2503441"/>
            <a:ext cx="494376" cy="125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8" idx="5"/>
            <a:endCxn id="104" idx="1"/>
          </p:cNvCxnSpPr>
          <p:nvPr/>
        </p:nvCxnSpPr>
        <p:spPr>
          <a:xfrm flipH="1">
            <a:off x="7994305" y="3113041"/>
            <a:ext cx="120071" cy="250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6" idx="4"/>
            <a:endCxn id="108" idx="7"/>
          </p:cNvCxnSpPr>
          <p:nvPr/>
        </p:nvCxnSpPr>
        <p:spPr>
          <a:xfrm>
            <a:off x="8054340" y="2667000"/>
            <a:ext cx="60036" cy="39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5" idx="0"/>
            <a:endCxn id="107" idx="4"/>
          </p:cNvCxnSpPr>
          <p:nvPr/>
        </p:nvCxnSpPr>
        <p:spPr>
          <a:xfrm flipV="1">
            <a:off x="7216140" y="31242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5" idx="5"/>
            <a:endCxn id="104" idx="5"/>
          </p:cNvCxnSpPr>
          <p:nvPr/>
        </p:nvCxnSpPr>
        <p:spPr>
          <a:xfrm flipV="1">
            <a:off x="7199976" y="3417841"/>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1"/>
            <a:endCxn id="103" idx="3"/>
          </p:cNvCxnSpPr>
          <p:nvPr/>
        </p:nvCxnSpPr>
        <p:spPr>
          <a:xfrm flipV="1">
            <a:off x="7232305" y="2503441"/>
            <a:ext cx="304800" cy="13939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5" idx="3"/>
            <a:endCxn id="106" idx="6"/>
          </p:cNvCxnSpPr>
          <p:nvPr/>
        </p:nvCxnSpPr>
        <p:spPr>
          <a:xfrm flipV="1">
            <a:off x="7232305" y="2628900"/>
            <a:ext cx="799176" cy="13223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6" idx="5"/>
            <a:endCxn id="104" idx="1"/>
          </p:cNvCxnSpPr>
          <p:nvPr/>
        </p:nvCxnSpPr>
        <p:spPr>
          <a:xfrm flipH="1">
            <a:off x="7994305" y="2655841"/>
            <a:ext cx="43871" cy="7081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7" idx="7"/>
            <a:endCxn id="104" idx="7"/>
          </p:cNvCxnSpPr>
          <p:nvPr/>
        </p:nvCxnSpPr>
        <p:spPr>
          <a:xfrm>
            <a:off x="7199976" y="3059159"/>
            <a:ext cx="7620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560318" y="2286000"/>
            <a:ext cx="106682"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2667000" y="2057400"/>
            <a:ext cx="152400"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741918" y="20574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7741918" y="20574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312918" y="2286000"/>
            <a:ext cx="106682"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419600" y="2057400"/>
            <a:ext cx="152400"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141718" y="2286000"/>
            <a:ext cx="106682"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6248400" y="2057400"/>
            <a:ext cx="152400"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24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Maximum empty circle</a:t>
            </a:r>
            <a:endParaRPr lang="en-IN" dirty="0"/>
          </a:p>
        </p:txBody>
      </p:sp>
      <p:sp>
        <p:nvSpPr>
          <p:cNvPr id="23" name="Oval 22"/>
          <p:cNvSpPr/>
          <p:nvPr/>
        </p:nvSpPr>
        <p:spPr>
          <a:xfrm>
            <a:off x="2362199" y="3810000"/>
            <a:ext cx="1027835"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flipH="1">
            <a:off x="2590800" y="2819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28194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3352800" y="4114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2286000" y="4267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3276600" y="2362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3657600" y="2819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4114800" y="3429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3627118"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45720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47244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41910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4236718" y="4800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3124200" y="2971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2286000" y="3429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3962400"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3200400" y="3429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27" idx="5"/>
            <a:endCxn id="35" idx="4"/>
          </p:cNvCxnSpPr>
          <p:nvPr/>
        </p:nvCxnSpPr>
        <p:spPr>
          <a:xfrm rot="16200000" flipH="1">
            <a:off x="3003857" y="3621079"/>
            <a:ext cx="544559" cy="1966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7"/>
            <a:endCxn id="37" idx="4"/>
          </p:cNvCxnSpPr>
          <p:nvPr/>
        </p:nvCxnSpPr>
        <p:spPr>
          <a:xfrm rot="5400000" flipH="1" flipV="1">
            <a:off x="1914198" y="3883698"/>
            <a:ext cx="773159" cy="161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1"/>
            <a:endCxn id="24" idx="6"/>
          </p:cNvCxnSpPr>
          <p:nvPr/>
        </p:nvCxnSpPr>
        <p:spPr>
          <a:xfrm rot="5400000" flipH="1" flipV="1">
            <a:off x="2166583" y="3015942"/>
            <a:ext cx="582659" cy="2657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8" idx="2"/>
          </p:cNvCxnSpPr>
          <p:nvPr/>
        </p:nvCxnSpPr>
        <p:spPr>
          <a:xfrm flipV="1">
            <a:off x="2590800" y="2400300"/>
            <a:ext cx="731519" cy="4191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2" idx="6"/>
          </p:cNvCxnSpPr>
          <p:nvPr/>
        </p:nvCxnSpPr>
        <p:spPr>
          <a:xfrm>
            <a:off x="3352800" y="2438400"/>
            <a:ext cx="12192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2" idx="5"/>
            <a:endCxn id="33" idx="5"/>
          </p:cNvCxnSpPr>
          <p:nvPr/>
        </p:nvCxnSpPr>
        <p:spPr>
          <a:xfrm rot="16200000" flipH="1">
            <a:off x="4311995" y="3379741"/>
            <a:ext cx="6858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5"/>
            <a:endCxn id="35" idx="3"/>
          </p:cNvCxnSpPr>
          <p:nvPr/>
        </p:nvCxnSpPr>
        <p:spPr>
          <a:xfrm rot="5400000">
            <a:off x="3970019" y="4104565"/>
            <a:ext cx="1066800" cy="455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3886200"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199542" y="3810000"/>
            <a:ext cx="1058258" cy="1219200"/>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3657600" y="2373359"/>
            <a:ext cx="1325882" cy="1436641"/>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8" name="Straight Connector 87"/>
          <p:cNvCxnSpPr/>
          <p:nvPr/>
        </p:nvCxnSpPr>
        <p:spPr>
          <a:xfrm>
            <a:off x="1874518" y="4724400"/>
            <a:ext cx="106682"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981200" y="4495800"/>
            <a:ext cx="152400"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486400" y="44958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5486400" y="44958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334000" y="27432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5334000" y="2743200"/>
            <a:ext cx="182882"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59082" y="3733800"/>
            <a:ext cx="1798318" cy="923330"/>
          </a:xfrm>
          <a:prstGeom prst="rect">
            <a:avLst/>
          </a:prstGeom>
          <a:noFill/>
        </p:spPr>
        <p:txBody>
          <a:bodyPr wrap="square" rtlCol="0">
            <a:spAutoFit/>
          </a:bodyPr>
          <a:lstStyle/>
          <a:p>
            <a:r>
              <a:rPr lang="en-IN" dirty="0" smtClean="0"/>
              <a:t>Circle is empty and its centre is inside the hull</a:t>
            </a:r>
            <a:endParaRPr lang="en-IN" dirty="0"/>
          </a:p>
        </p:txBody>
      </p:sp>
      <p:sp>
        <p:nvSpPr>
          <p:cNvPr id="95" name="TextBox 94"/>
          <p:cNvSpPr txBox="1"/>
          <p:nvPr/>
        </p:nvSpPr>
        <p:spPr>
          <a:xfrm>
            <a:off x="5897882" y="4029670"/>
            <a:ext cx="1798318" cy="923330"/>
          </a:xfrm>
          <a:prstGeom prst="rect">
            <a:avLst/>
          </a:prstGeom>
          <a:noFill/>
        </p:spPr>
        <p:txBody>
          <a:bodyPr wrap="square" rtlCol="0">
            <a:spAutoFit/>
          </a:bodyPr>
          <a:lstStyle/>
          <a:p>
            <a:r>
              <a:rPr lang="en-IN" dirty="0" smtClean="0"/>
              <a:t>Circle is empty but its centre is outside the hull</a:t>
            </a:r>
            <a:endParaRPr lang="en-IN" dirty="0"/>
          </a:p>
        </p:txBody>
      </p:sp>
      <p:sp>
        <p:nvSpPr>
          <p:cNvPr id="96" name="TextBox 95"/>
          <p:cNvSpPr txBox="1"/>
          <p:nvPr/>
        </p:nvSpPr>
        <p:spPr>
          <a:xfrm>
            <a:off x="5669282" y="2362200"/>
            <a:ext cx="2057400" cy="923330"/>
          </a:xfrm>
          <a:prstGeom prst="rect">
            <a:avLst/>
          </a:prstGeom>
          <a:noFill/>
        </p:spPr>
        <p:txBody>
          <a:bodyPr wrap="square" rtlCol="0">
            <a:spAutoFit/>
          </a:bodyPr>
          <a:lstStyle/>
          <a:p>
            <a:r>
              <a:rPr lang="en-IN" dirty="0" smtClean="0"/>
              <a:t>Circle is not empty although its centre is inside the hull</a:t>
            </a:r>
            <a:endParaRPr lang="en-IN" dirty="0"/>
          </a:p>
        </p:txBody>
      </p:sp>
    </p:spTree>
    <p:extLst>
      <p:ext uri="{BB962C8B-B14F-4D97-AF65-F5344CB8AC3E}">
        <p14:creationId xmlns:p14="http://schemas.microsoft.com/office/powerpoint/2010/main" val="165764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Bisector</a:t>
            </a:r>
            <a:endParaRPr lang="en-IN" dirty="0"/>
          </a:p>
        </p:txBody>
      </p:sp>
      <p:sp>
        <p:nvSpPr>
          <p:cNvPr id="4" name="Oval 3"/>
          <p:cNvSpPr/>
          <p:nvPr/>
        </p:nvSpPr>
        <p:spPr>
          <a:xfrm flipH="1">
            <a:off x="2458620" y="1981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3418738"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2915820"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00200" y="1676400"/>
            <a:ext cx="858420" cy="369332"/>
          </a:xfrm>
          <a:prstGeom prst="rect">
            <a:avLst/>
          </a:prstGeom>
          <a:noFill/>
        </p:spPr>
        <p:txBody>
          <a:bodyPr wrap="square" rtlCol="0">
            <a:spAutoFit/>
          </a:bodyPr>
          <a:lstStyle/>
          <a:p>
            <a:r>
              <a:rPr lang="en-US" dirty="0" smtClean="0"/>
              <a:t>(</a:t>
            </a:r>
            <a:r>
              <a:rPr lang="en-US" dirty="0" err="1" smtClean="0"/>
              <a:t>x</a:t>
            </a:r>
            <a:r>
              <a:rPr lang="en-US" baseline="-25000" dirty="0" err="1" smtClean="0"/>
              <a:t>b</a:t>
            </a:r>
            <a:r>
              <a:rPr lang="en-US" dirty="0" err="1" smtClean="0"/>
              <a:t>,y</a:t>
            </a:r>
            <a:r>
              <a:rPr lang="en-US" baseline="-25000" dirty="0" err="1" smtClean="0"/>
              <a:t>b</a:t>
            </a:r>
            <a:r>
              <a:rPr lang="en-US" dirty="0" smtClean="0"/>
              <a:t>)</a:t>
            </a:r>
            <a:endParaRPr lang="en-US" dirty="0"/>
          </a:p>
        </p:txBody>
      </p:sp>
      <p:cxnSp>
        <p:nvCxnSpPr>
          <p:cNvPr id="18" name="Straight Connector 17"/>
          <p:cNvCxnSpPr/>
          <p:nvPr/>
        </p:nvCxnSpPr>
        <p:spPr>
          <a:xfrm rot="-60000" flipH="1" flipV="1">
            <a:off x="2480160" y="1989191"/>
            <a:ext cx="937259" cy="24765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52800" y="4507468"/>
            <a:ext cx="858420" cy="369332"/>
          </a:xfrm>
          <a:prstGeom prst="rect">
            <a:avLst/>
          </a:prstGeom>
          <a:noFill/>
        </p:spPr>
        <p:txBody>
          <a:bodyPr wrap="square" rtlCol="0">
            <a:spAutoFit/>
          </a:bodyPr>
          <a:lstStyle/>
          <a:p>
            <a:r>
              <a:rPr lang="en-US" dirty="0" smtClean="0"/>
              <a:t>(</a:t>
            </a:r>
            <a:r>
              <a:rPr lang="en-US" dirty="0" err="1" smtClean="0"/>
              <a:t>x</a:t>
            </a:r>
            <a:r>
              <a:rPr lang="en-US" baseline="-25000" dirty="0" err="1" smtClean="0"/>
              <a:t>a</a:t>
            </a:r>
            <a:r>
              <a:rPr lang="en-US" dirty="0" err="1" smtClean="0"/>
              <a:t>,y</a:t>
            </a:r>
            <a:r>
              <a:rPr lang="en-US" baseline="-25000" dirty="0" err="1" smtClean="0"/>
              <a:t>a</a:t>
            </a:r>
            <a:r>
              <a:rPr lang="en-US" dirty="0" smtClean="0"/>
              <a:t>)</a:t>
            </a:r>
            <a:endParaRPr lang="en-US" dirty="0"/>
          </a:p>
        </p:txBody>
      </p:sp>
      <p:cxnSp>
        <p:nvCxnSpPr>
          <p:cNvPr id="21" name="Straight Connector 20"/>
          <p:cNvCxnSpPr/>
          <p:nvPr/>
        </p:nvCxnSpPr>
        <p:spPr>
          <a:xfrm>
            <a:off x="2458620" y="4495800"/>
            <a:ext cx="190500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Arc 21"/>
          <p:cNvSpPr/>
          <p:nvPr/>
        </p:nvSpPr>
        <p:spPr>
          <a:xfrm>
            <a:off x="3068220" y="4191000"/>
            <a:ext cx="533400" cy="6096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2001420" y="2819400"/>
            <a:ext cx="1010820" cy="369332"/>
          </a:xfrm>
          <a:prstGeom prst="rect">
            <a:avLst/>
          </a:prstGeom>
          <a:noFill/>
        </p:spPr>
        <p:txBody>
          <a:bodyPr wrap="square" rtlCol="0">
            <a:spAutoFit/>
          </a:bodyPr>
          <a:lstStyle/>
          <a:p>
            <a:r>
              <a:rPr lang="en-US" dirty="0" smtClean="0"/>
              <a:t>(</a:t>
            </a:r>
            <a:r>
              <a:rPr lang="en-US" dirty="0" err="1" smtClean="0"/>
              <a:t>x</a:t>
            </a:r>
            <a:r>
              <a:rPr lang="en-US" baseline="-25000" dirty="0" err="1" smtClean="0"/>
              <a:t>m</a:t>
            </a:r>
            <a:r>
              <a:rPr lang="en-US" dirty="0" err="1" smtClean="0"/>
              <a:t>,y</a:t>
            </a:r>
            <a:r>
              <a:rPr lang="en-US" baseline="-25000" dirty="0" err="1" smtClean="0"/>
              <a:t>m</a:t>
            </a:r>
            <a:r>
              <a:rPr lang="en-US" dirty="0" smtClean="0"/>
              <a:t>)</a:t>
            </a:r>
            <a:endParaRPr lang="en-US" dirty="0"/>
          </a:p>
        </p:txBody>
      </p:sp>
      <p:cxnSp>
        <p:nvCxnSpPr>
          <p:cNvPr id="24" name="Straight Connector 23"/>
          <p:cNvCxnSpPr/>
          <p:nvPr/>
        </p:nvCxnSpPr>
        <p:spPr>
          <a:xfrm rot="-5460000" flipH="1" flipV="1">
            <a:off x="2856024" y="2102620"/>
            <a:ext cx="937259" cy="18360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8620" y="3276600"/>
            <a:ext cx="190500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3296820" y="2971800"/>
            <a:ext cx="202145" cy="5334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3505200" y="3962400"/>
            <a:ext cx="1239420" cy="369332"/>
          </a:xfrm>
          <a:prstGeom prst="rect">
            <a:avLst/>
          </a:prstGeom>
          <a:noFill/>
        </p:spPr>
        <p:txBody>
          <a:bodyPr wrap="square" rtlCol="0">
            <a:spAutoFit/>
          </a:bodyPr>
          <a:lstStyle/>
          <a:p>
            <a:r>
              <a:rPr lang="el-GR" dirty="0" smtClean="0"/>
              <a:t>ϴ</a:t>
            </a:r>
            <a:r>
              <a:rPr lang="en-IN" dirty="0" smtClean="0"/>
              <a:t> = tan</a:t>
            </a:r>
            <a:r>
              <a:rPr lang="en-IN" baseline="30000" dirty="0" smtClean="0"/>
              <a:t>-1 </a:t>
            </a:r>
            <a:r>
              <a:rPr lang="en-IN" dirty="0" smtClean="0"/>
              <a:t>m</a:t>
            </a:r>
            <a:endParaRPr lang="en-US" dirty="0"/>
          </a:p>
        </p:txBody>
      </p:sp>
      <p:sp>
        <p:nvSpPr>
          <p:cNvPr id="29" name="TextBox 28"/>
          <p:cNvSpPr txBox="1"/>
          <p:nvPr/>
        </p:nvSpPr>
        <p:spPr>
          <a:xfrm>
            <a:off x="3601620" y="2895600"/>
            <a:ext cx="1371600" cy="369332"/>
          </a:xfrm>
          <a:prstGeom prst="rect">
            <a:avLst/>
          </a:prstGeom>
          <a:noFill/>
        </p:spPr>
        <p:txBody>
          <a:bodyPr wrap="square" rtlCol="0">
            <a:spAutoFit/>
          </a:bodyPr>
          <a:lstStyle/>
          <a:p>
            <a:r>
              <a:rPr lang="el-GR" dirty="0" smtClean="0"/>
              <a:t>ϴ</a:t>
            </a:r>
            <a:r>
              <a:rPr lang="en-IN" dirty="0" smtClean="0"/>
              <a:t>’ = tan</a:t>
            </a:r>
            <a:r>
              <a:rPr lang="en-IN" baseline="30000" dirty="0" smtClean="0"/>
              <a:t>-1 </a:t>
            </a:r>
            <a:r>
              <a:rPr lang="en-IN" dirty="0" smtClean="0"/>
              <a:t>m’</a:t>
            </a:r>
            <a:endParaRPr lang="en-US" dirty="0"/>
          </a:p>
        </p:txBody>
      </p:sp>
      <p:sp>
        <p:nvSpPr>
          <p:cNvPr id="30" name="TextBox 29"/>
          <p:cNvSpPr txBox="1"/>
          <p:nvPr/>
        </p:nvSpPr>
        <p:spPr>
          <a:xfrm>
            <a:off x="3733800" y="2069068"/>
            <a:ext cx="1315620" cy="369332"/>
          </a:xfrm>
          <a:prstGeom prst="rect">
            <a:avLst/>
          </a:prstGeom>
          <a:noFill/>
        </p:spPr>
        <p:txBody>
          <a:bodyPr wrap="square" rtlCol="0">
            <a:spAutoFit/>
          </a:bodyPr>
          <a:lstStyle/>
          <a:p>
            <a:r>
              <a:rPr lang="en-US" dirty="0" smtClean="0"/>
              <a:t>m’ = -1/m</a:t>
            </a:r>
            <a:endParaRPr lang="en-US" dirty="0"/>
          </a:p>
        </p:txBody>
      </p:sp>
      <p:sp>
        <p:nvSpPr>
          <p:cNvPr id="31" name="TextBox 30"/>
          <p:cNvSpPr txBox="1"/>
          <p:nvPr/>
        </p:nvSpPr>
        <p:spPr>
          <a:xfrm>
            <a:off x="2550360" y="1828800"/>
            <a:ext cx="497640" cy="369332"/>
          </a:xfrm>
          <a:prstGeom prst="rect">
            <a:avLst/>
          </a:prstGeom>
          <a:noFill/>
        </p:spPr>
        <p:txBody>
          <a:bodyPr wrap="square" rtlCol="0">
            <a:spAutoFit/>
          </a:bodyPr>
          <a:lstStyle/>
          <a:p>
            <a:r>
              <a:rPr lang="en-US" dirty="0" smtClean="0">
                <a:solidFill>
                  <a:srgbClr val="0000FF"/>
                </a:solidFill>
              </a:rPr>
              <a:t>L</a:t>
            </a:r>
            <a:r>
              <a:rPr lang="en-US" baseline="-25000" dirty="0" smtClean="0">
                <a:solidFill>
                  <a:srgbClr val="0000FF"/>
                </a:solidFill>
              </a:rPr>
              <a:t>1</a:t>
            </a:r>
            <a:endParaRPr lang="en-US" dirty="0">
              <a:solidFill>
                <a:srgbClr val="0000FF"/>
              </a:solidFill>
            </a:endParaRPr>
          </a:p>
        </p:txBody>
      </p:sp>
      <p:sp>
        <p:nvSpPr>
          <p:cNvPr id="32" name="TextBox 31"/>
          <p:cNvSpPr txBox="1"/>
          <p:nvPr/>
        </p:nvSpPr>
        <p:spPr>
          <a:xfrm>
            <a:off x="2321760" y="3429000"/>
            <a:ext cx="497640" cy="369332"/>
          </a:xfrm>
          <a:prstGeom prst="rect">
            <a:avLst/>
          </a:prstGeom>
          <a:noFill/>
        </p:spPr>
        <p:txBody>
          <a:bodyPr wrap="square" rtlCol="0">
            <a:spAutoFit/>
          </a:bodyPr>
          <a:lstStyle/>
          <a:p>
            <a:r>
              <a:rPr lang="en-US" dirty="0" smtClean="0">
                <a:solidFill>
                  <a:srgbClr val="FF0000"/>
                </a:solidFill>
              </a:rPr>
              <a:t>L</a:t>
            </a:r>
            <a:r>
              <a:rPr lang="en-US" baseline="-25000" dirty="0" smtClean="0">
                <a:solidFill>
                  <a:srgbClr val="FF0000"/>
                </a:solidFill>
              </a:rPr>
              <a:t>2</a:t>
            </a:r>
            <a:endParaRPr lang="en-US" dirty="0">
              <a:solidFill>
                <a:srgbClr val="FF0000"/>
              </a:solidFill>
            </a:endParaRPr>
          </a:p>
        </p:txBody>
      </p:sp>
    </p:spTree>
    <p:extLst>
      <p:ext uri="{BB962C8B-B14F-4D97-AF65-F5344CB8AC3E}">
        <p14:creationId xmlns:p14="http://schemas.microsoft.com/office/powerpoint/2010/main" val="2665549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Line, half-plane, polygon intersections</a:t>
            </a:r>
            <a:endParaRPr lang="en-IN" dirty="0"/>
          </a:p>
        </p:txBody>
      </p:sp>
      <p:cxnSp>
        <p:nvCxnSpPr>
          <p:cNvPr id="3" name="Straight Connector 2"/>
          <p:cNvCxnSpPr/>
          <p:nvPr/>
        </p:nvCxnSpPr>
        <p:spPr>
          <a:xfrm rot="-60000" flipH="1" flipV="1">
            <a:off x="445770" y="2141590"/>
            <a:ext cx="937259" cy="24765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flipV="1">
            <a:off x="-261567" y="2819400"/>
            <a:ext cx="2362199" cy="121919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56969" y="2286000"/>
            <a:ext cx="543663" cy="2399923"/>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09168" y="2286001"/>
            <a:ext cx="533398" cy="220979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576633" y="2302358"/>
            <a:ext cx="1252167" cy="108854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81000" y="2514600"/>
            <a:ext cx="3015030" cy="159226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2372464" y="2819401"/>
            <a:ext cx="120518" cy="167639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rotWithShape="1">
          <a:blip r:embed="rId2"/>
          <a:srcRect l="6666"/>
          <a:stretch/>
        </p:blipFill>
        <p:spPr>
          <a:xfrm>
            <a:off x="3429000" y="2057400"/>
            <a:ext cx="2133600" cy="2647950"/>
          </a:xfrm>
          <a:prstGeom prst="rect">
            <a:avLst/>
          </a:prstGeom>
        </p:spPr>
      </p:pic>
      <p:sp>
        <p:nvSpPr>
          <p:cNvPr id="52" name="Regular Pentagon 51"/>
          <p:cNvSpPr/>
          <p:nvPr/>
        </p:nvSpPr>
        <p:spPr>
          <a:xfrm>
            <a:off x="6477000" y="2286000"/>
            <a:ext cx="2209800" cy="2209800"/>
          </a:xfrm>
          <a:prstGeom prst="pentagon">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Hexagon 52"/>
          <p:cNvSpPr/>
          <p:nvPr/>
        </p:nvSpPr>
        <p:spPr>
          <a:xfrm>
            <a:off x="6324600" y="2819400"/>
            <a:ext cx="2590800" cy="1219200"/>
          </a:xfrm>
          <a:prstGeom prst="hexagon">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3516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5"/>
          <p:cNvPicPr>
            <a:picLocks noChangeAspect="1"/>
          </p:cNvPicPr>
          <p:nvPr/>
        </p:nvPicPr>
        <p:blipFill>
          <a:blip r:embed="rId2"/>
          <a:stretch>
            <a:fillRect/>
          </a:stretch>
        </p:blipFill>
        <p:spPr>
          <a:xfrm>
            <a:off x="4800600" y="2590800"/>
            <a:ext cx="3048000" cy="3048000"/>
          </a:xfrm>
          <a:prstGeom prst="rect">
            <a:avLst/>
          </a:prstGeom>
        </p:spPr>
      </p:pic>
      <p:sp>
        <p:nvSpPr>
          <p:cNvPr id="7" name="Oval 6"/>
          <p:cNvSpPr/>
          <p:nvPr/>
        </p:nvSpPr>
        <p:spPr>
          <a:xfrm flipH="1">
            <a:off x="1173481" y="3429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402081"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1965962" y="4648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868681" y="4876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1859281" y="2971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2240281" y="3429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2697481"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2209799"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3154681"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3307081"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2773681" y="4648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2819399" y="5410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706881" y="3581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868681"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2545081" y="3505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1783081"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2468881" y="4953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981200" y="3657600"/>
            <a:ext cx="457200" cy="369332"/>
          </a:xfrm>
          <a:prstGeom prst="rect">
            <a:avLst/>
          </a:prstGeom>
          <a:noFill/>
        </p:spPr>
        <p:txBody>
          <a:bodyPr wrap="square" rtlCol="0">
            <a:spAutoFit/>
          </a:bodyPr>
          <a:lstStyle/>
          <a:p>
            <a:r>
              <a:rPr lang="en-US" dirty="0"/>
              <a:t>q</a:t>
            </a:r>
          </a:p>
        </p:txBody>
      </p:sp>
      <p:sp>
        <p:nvSpPr>
          <p:cNvPr id="27" name="4-Point Star 26"/>
          <p:cNvSpPr/>
          <p:nvPr/>
        </p:nvSpPr>
        <p:spPr>
          <a:xfrm>
            <a:off x="2255518" y="3810000"/>
            <a:ext cx="106682" cy="152400"/>
          </a:xfrm>
          <a:prstGeom prst="star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305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Extreme cases</a:t>
            </a:r>
            <a:endParaRPr lang="en-IN" dirty="0"/>
          </a:p>
        </p:txBody>
      </p:sp>
      <p:cxnSp>
        <p:nvCxnSpPr>
          <p:cNvPr id="3" name="Straight Connector 2"/>
          <p:cNvCxnSpPr/>
          <p:nvPr/>
        </p:nvCxnSpPr>
        <p:spPr>
          <a:xfrm flipH="1" flipV="1">
            <a:off x="1143001" y="2438400"/>
            <a:ext cx="1295399" cy="1066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990600" y="3124200"/>
            <a:ext cx="609600" cy="1219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286000" y="2819400"/>
            <a:ext cx="914401"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905000" y="3505200"/>
            <a:ext cx="175260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981201" y="2590800"/>
            <a:ext cx="1752599"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724401" y="3124200"/>
            <a:ext cx="3238499"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876800" y="2590800"/>
            <a:ext cx="3086100" cy="1752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724402" y="3124201"/>
            <a:ext cx="3238498" cy="2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876800" y="2590800"/>
            <a:ext cx="2286000" cy="1401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181601" y="2438400"/>
            <a:ext cx="1066799" cy="1905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09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Line-segment Intersection</a:t>
            </a:r>
            <a:endParaRPr lang="en-US" dirty="0"/>
          </a:p>
        </p:txBody>
      </p:sp>
      <p:cxnSp>
        <p:nvCxnSpPr>
          <p:cNvPr id="4" name="Straight Connector 3"/>
          <p:cNvCxnSpPr/>
          <p:nvPr/>
        </p:nvCxnSpPr>
        <p:spPr>
          <a:xfrm flipH="1" flipV="1">
            <a:off x="1295403"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1828799"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flipV="1">
            <a:off x="647701"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2133603"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1175970"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9670"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75406"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76994"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29394" y="3428206"/>
            <a:ext cx="2743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56406" y="3428206"/>
            <a:ext cx="2743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85006"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600994" y="3428206"/>
            <a:ext cx="2743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067594" y="3428206"/>
            <a:ext cx="2743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762794"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70805"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828005" y="3428206"/>
            <a:ext cx="2743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014401"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285205"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2666205"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134394"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2248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7582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45771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0630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51054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24400" y="3962400"/>
            <a:ext cx="457200" cy="381000"/>
          </a:xfrm>
          <a:prstGeom prst="rect">
            <a:avLst/>
          </a:prstGeom>
          <a:noFill/>
        </p:spPr>
        <p:txBody>
          <a:bodyPr wrap="square" rtlCol="0">
            <a:spAutoFit/>
          </a:bodyPr>
          <a:lstStyle/>
          <a:p>
            <a:r>
              <a:rPr lang="en-US" dirty="0" smtClean="0"/>
              <a:t>p1</a:t>
            </a:r>
            <a:endParaRPr lang="en-US" dirty="0"/>
          </a:p>
        </p:txBody>
      </p:sp>
      <p:sp>
        <p:nvSpPr>
          <p:cNvPr id="37" name="TextBox 36"/>
          <p:cNvSpPr txBox="1"/>
          <p:nvPr/>
        </p:nvSpPr>
        <p:spPr>
          <a:xfrm>
            <a:off x="8001000" y="2209800"/>
            <a:ext cx="457200" cy="381000"/>
          </a:xfrm>
          <a:prstGeom prst="rect">
            <a:avLst/>
          </a:prstGeom>
          <a:noFill/>
        </p:spPr>
        <p:txBody>
          <a:bodyPr wrap="square" rtlCol="0">
            <a:spAutoFit/>
          </a:bodyPr>
          <a:lstStyle/>
          <a:p>
            <a:r>
              <a:rPr lang="en-US" dirty="0" smtClean="0"/>
              <a:t>q1</a:t>
            </a:r>
            <a:endParaRPr lang="en-US" dirty="0"/>
          </a:p>
        </p:txBody>
      </p:sp>
      <p:sp>
        <p:nvSpPr>
          <p:cNvPr id="38" name="TextBox 37"/>
          <p:cNvSpPr txBox="1"/>
          <p:nvPr/>
        </p:nvSpPr>
        <p:spPr>
          <a:xfrm>
            <a:off x="4876800" y="2590800"/>
            <a:ext cx="457200" cy="381000"/>
          </a:xfrm>
          <a:prstGeom prst="rect">
            <a:avLst/>
          </a:prstGeom>
          <a:noFill/>
        </p:spPr>
        <p:txBody>
          <a:bodyPr wrap="square" rtlCol="0">
            <a:spAutoFit/>
          </a:bodyPr>
          <a:lstStyle/>
          <a:p>
            <a:r>
              <a:rPr lang="en-US" dirty="0" smtClean="0"/>
              <a:t>p2</a:t>
            </a:r>
            <a:endParaRPr lang="en-US" dirty="0"/>
          </a:p>
        </p:txBody>
      </p:sp>
      <p:sp>
        <p:nvSpPr>
          <p:cNvPr id="39" name="TextBox 38"/>
          <p:cNvSpPr txBox="1"/>
          <p:nvPr/>
        </p:nvSpPr>
        <p:spPr>
          <a:xfrm>
            <a:off x="7543800" y="3886200"/>
            <a:ext cx="457200" cy="381000"/>
          </a:xfrm>
          <a:prstGeom prst="rect">
            <a:avLst/>
          </a:prstGeom>
          <a:noFill/>
        </p:spPr>
        <p:txBody>
          <a:bodyPr wrap="square" rtlCol="0">
            <a:spAutoFit/>
          </a:bodyPr>
          <a:lstStyle/>
          <a:p>
            <a:r>
              <a:rPr lang="en-US" dirty="0" smtClean="0"/>
              <a:t>q2</a:t>
            </a:r>
            <a:endParaRPr lang="en-US" dirty="0"/>
          </a:p>
        </p:txBody>
      </p:sp>
      <p:sp>
        <p:nvSpPr>
          <p:cNvPr id="40" name="TextBox 39"/>
          <p:cNvSpPr txBox="1"/>
          <p:nvPr/>
        </p:nvSpPr>
        <p:spPr>
          <a:xfrm>
            <a:off x="5105400" y="4419600"/>
            <a:ext cx="457200" cy="381000"/>
          </a:xfrm>
          <a:prstGeom prst="rect">
            <a:avLst/>
          </a:prstGeom>
          <a:noFill/>
        </p:spPr>
        <p:txBody>
          <a:bodyPr wrap="square" rtlCol="0">
            <a:spAutoFit/>
          </a:bodyPr>
          <a:lstStyle/>
          <a:p>
            <a:r>
              <a:rPr lang="en-US" dirty="0" smtClean="0"/>
              <a:t>p3</a:t>
            </a:r>
            <a:endParaRPr lang="en-US" dirty="0"/>
          </a:p>
        </p:txBody>
      </p:sp>
      <p:sp>
        <p:nvSpPr>
          <p:cNvPr id="41" name="TextBox 40"/>
          <p:cNvSpPr txBox="1"/>
          <p:nvPr/>
        </p:nvSpPr>
        <p:spPr>
          <a:xfrm>
            <a:off x="5562600" y="2133600"/>
            <a:ext cx="457200" cy="381000"/>
          </a:xfrm>
          <a:prstGeom prst="rect">
            <a:avLst/>
          </a:prstGeom>
          <a:noFill/>
        </p:spPr>
        <p:txBody>
          <a:bodyPr wrap="square" rtlCol="0">
            <a:spAutoFit/>
          </a:bodyPr>
          <a:lstStyle/>
          <a:p>
            <a:r>
              <a:rPr lang="en-US" dirty="0" smtClean="0"/>
              <a:t>q3</a:t>
            </a:r>
            <a:endParaRPr lang="en-US" dirty="0"/>
          </a:p>
        </p:txBody>
      </p:sp>
      <p:sp>
        <p:nvSpPr>
          <p:cNvPr id="42" name="TextBox 41"/>
          <p:cNvSpPr txBox="1"/>
          <p:nvPr/>
        </p:nvSpPr>
        <p:spPr>
          <a:xfrm>
            <a:off x="6019800" y="1981200"/>
            <a:ext cx="457200" cy="381000"/>
          </a:xfrm>
          <a:prstGeom prst="rect">
            <a:avLst/>
          </a:prstGeom>
          <a:noFill/>
        </p:spPr>
        <p:txBody>
          <a:bodyPr wrap="square" rtlCol="0">
            <a:spAutoFit/>
          </a:bodyPr>
          <a:lstStyle/>
          <a:p>
            <a:r>
              <a:rPr lang="en-US" dirty="0" smtClean="0"/>
              <a:t>p4</a:t>
            </a:r>
            <a:endParaRPr lang="en-US" dirty="0"/>
          </a:p>
        </p:txBody>
      </p:sp>
      <p:sp>
        <p:nvSpPr>
          <p:cNvPr id="43" name="TextBox 42"/>
          <p:cNvSpPr txBox="1"/>
          <p:nvPr/>
        </p:nvSpPr>
        <p:spPr>
          <a:xfrm>
            <a:off x="7315200" y="3200400"/>
            <a:ext cx="457200" cy="381000"/>
          </a:xfrm>
          <a:prstGeom prst="rect">
            <a:avLst/>
          </a:prstGeom>
          <a:noFill/>
        </p:spPr>
        <p:txBody>
          <a:bodyPr wrap="square" rtlCol="0">
            <a:spAutoFit/>
          </a:bodyPr>
          <a:lstStyle/>
          <a:p>
            <a:r>
              <a:rPr lang="en-US" dirty="0" smtClean="0"/>
              <a:t>q4</a:t>
            </a:r>
            <a:endParaRPr lang="en-US" dirty="0"/>
          </a:p>
        </p:txBody>
      </p:sp>
      <p:sp>
        <p:nvSpPr>
          <p:cNvPr id="44" name="TextBox 43"/>
          <p:cNvSpPr txBox="1"/>
          <p:nvPr/>
        </p:nvSpPr>
        <p:spPr>
          <a:xfrm>
            <a:off x="6400800" y="4648200"/>
            <a:ext cx="457200" cy="381000"/>
          </a:xfrm>
          <a:prstGeom prst="rect">
            <a:avLst/>
          </a:prstGeom>
          <a:noFill/>
        </p:spPr>
        <p:txBody>
          <a:bodyPr wrap="square" rtlCol="0">
            <a:spAutoFit/>
          </a:bodyPr>
          <a:lstStyle/>
          <a:p>
            <a:r>
              <a:rPr lang="en-US" dirty="0" smtClean="0"/>
              <a:t>p5</a:t>
            </a:r>
            <a:endParaRPr lang="en-US" dirty="0"/>
          </a:p>
        </p:txBody>
      </p:sp>
      <p:sp>
        <p:nvSpPr>
          <p:cNvPr id="45" name="TextBox 44"/>
          <p:cNvSpPr txBox="1"/>
          <p:nvPr/>
        </p:nvSpPr>
        <p:spPr>
          <a:xfrm>
            <a:off x="7315200" y="1828800"/>
            <a:ext cx="457200" cy="381000"/>
          </a:xfrm>
          <a:prstGeom prst="rect">
            <a:avLst/>
          </a:prstGeom>
          <a:noFill/>
        </p:spPr>
        <p:txBody>
          <a:bodyPr wrap="square" rtlCol="0">
            <a:spAutoFit/>
          </a:bodyPr>
          <a:lstStyle/>
          <a:p>
            <a:r>
              <a:rPr lang="en-US" dirty="0" smtClean="0"/>
              <a:t>q5</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position</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685006"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q3, p4, p5, q4, q5, q2, q1}				x-sorted</a:t>
            </a:r>
          </a:p>
          <a:p>
            <a:r>
              <a:rPr lang="en-US" dirty="0" smtClean="0"/>
              <a:t>STATUS = { }							y-sorted</a:t>
            </a:r>
          </a:p>
        </p:txBody>
      </p:sp>
      <p:sp>
        <p:nvSpPr>
          <p:cNvPr id="20" name="TextBox 19"/>
          <p:cNvSpPr txBox="1"/>
          <p:nvPr/>
        </p:nvSpPr>
        <p:spPr>
          <a:xfrm>
            <a:off x="5410200" y="2362200"/>
            <a:ext cx="2895600" cy="1200329"/>
          </a:xfrm>
          <a:prstGeom prst="rect">
            <a:avLst/>
          </a:prstGeom>
          <a:noFill/>
        </p:spPr>
        <p:txBody>
          <a:bodyPr wrap="square" rtlCol="0">
            <a:spAutoFit/>
          </a:bodyPr>
          <a:lstStyle/>
          <a:p>
            <a:pPr algn="just"/>
            <a:r>
              <a:rPr lang="en-US" dirty="0" smtClean="0"/>
              <a:t>When the sweeping line is at the left of the line-segments, STATUS is empty and EVENTS contains only pi’s and qi’s.</a:t>
            </a:r>
          </a:p>
        </p:txBody>
      </p:sp>
      <p:sp>
        <p:nvSpPr>
          <p:cNvPr id="21" name="TextBox 20"/>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p1</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229394"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a:t>
            </a:r>
            <a:r>
              <a:rPr lang="en-US" dirty="0" smtClean="0">
                <a:solidFill>
                  <a:srgbClr val="0000FF"/>
                </a:solidFill>
              </a:rPr>
              <a:t>p1</a:t>
            </a:r>
            <a:r>
              <a:rPr lang="en-US" dirty="0" smtClean="0"/>
              <a:t>, p2, p3, q3, p4, p5, q4, q5, q2, q1}				x-sorted</a:t>
            </a:r>
          </a:p>
          <a:p>
            <a:r>
              <a:rPr lang="en-US" dirty="0" smtClean="0"/>
              <a:t>STATUS = {</a:t>
            </a:r>
            <a:r>
              <a:rPr lang="en-US" dirty="0" smtClean="0">
                <a:solidFill>
                  <a:srgbClr val="FF0000"/>
                </a:solidFill>
              </a:rPr>
              <a:t>S1</a:t>
            </a:r>
            <a:r>
              <a:rPr lang="en-US" dirty="0" smtClean="0"/>
              <a:t>}							y-sorted</a:t>
            </a:r>
          </a:p>
        </p:txBody>
      </p:sp>
      <p:sp>
        <p:nvSpPr>
          <p:cNvPr id="20" name="TextBox 19"/>
          <p:cNvSpPr txBox="1"/>
          <p:nvPr/>
        </p:nvSpPr>
        <p:spPr>
          <a:xfrm>
            <a:off x="5410200" y="2362200"/>
            <a:ext cx="2895600" cy="2308324"/>
          </a:xfrm>
          <a:prstGeom prst="rect">
            <a:avLst/>
          </a:prstGeom>
          <a:noFill/>
        </p:spPr>
        <p:txBody>
          <a:bodyPr wrap="square" rtlCol="0">
            <a:spAutoFit/>
          </a:bodyPr>
          <a:lstStyle/>
          <a:p>
            <a:pPr algn="just"/>
            <a:r>
              <a:rPr lang="en-US" dirty="0" smtClean="0"/>
              <a:t>When the sweeping line hits the beginning point of the first segment S1, it is added to STATUS. However, we can’t compute intersection points yet since we don’t know if any more segments are present.</a:t>
            </a:r>
            <a:endParaRPr lang="en-US" dirty="0"/>
          </a:p>
        </p:txBody>
      </p:sp>
      <p:sp>
        <p:nvSpPr>
          <p:cNvPr id="21" name="TextBox 20"/>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and half planes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p2</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76994"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a:t>
            </a:r>
            <a:r>
              <a:rPr lang="en-US" dirty="0" smtClean="0">
                <a:solidFill>
                  <a:srgbClr val="0000FF"/>
                </a:solidFill>
              </a:rPr>
              <a:t>p2</a:t>
            </a:r>
            <a:r>
              <a:rPr lang="en-US" dirty="0" smtClean="0"/>
              <a:t>, p3, q3, p4, </a:t>
            </a:r>
            <a:r>
              <a:rPr lang="en-US" dirty="0" smtClean="0">
                <a:solidFill>
                  <a:srgbClr val="FF0000"/>
                </a:solidFill>
              </a:rPr>
              <a:t>i12</a:t>
            </a:r>
            <a:r>
              <a:rPr lang="en-US" dirty="0" smtClean="0"/>
              <a:t>, p5, q4, q5, q2, q1}			x-sorted</a:t>
            </a:r>
          </a:p>
          <a:p>
            <a:r>
              <a:rPr lang="en-US" dirty="0" smtClean="0"/>
              <a:t>STATUS = {</a:t>
            </a:r>
            <a:r>
              <a:rPr lang="en-US" dirty="0" smtClean="0">
                <a:solidFill>
                  <a:srgbClr val="FF0000"/>
                </a:solidFill>
              </a:rPr>
              <a:t>S2</a:t>
            </a:r>
            <a:r>
              <a:rPr lang="en-US" dirty="0" smtClean="0"/>
              <a:t>, S1}							y-sorted</a:t>
            </a:r>
          </a:p>
        </p:txBody>
      </p:sp>
      <p:sp>
        <p:nvSpPr>
          <p:cNvPr id="20" name="TextBox 19"/>
          <p:cNvSpPr txBox="1"/>
          <p:nvPr/>
        </p:nvSpPr>
        <p:spPr>
          <a:xfrm>
            <a:off x="5410200" y="2362200"/>
            <a:ext cx="2895600" cy="2031325"/>
          </a:xfrm>
          <a:prstGeom prst="rect">
            <a:avLst/>
          </a:prstGeom>
          <a:noFill/>
        </p:spPr>
        <p:txBody>
          <a:bodyPr wrap="square" rtlCol="0">
            <a:spAutoFit/>
          </a:bodyPr>
          <a:lstStyle/>
          <a:p>
            <a:pPr algn="just"/>
            <a:r>
              <a:rPr lang="en-US" dirty="0" smtClean="0"/>
              <a:t>Check if S2 intersects with rest of the segments in STATUS. In this case, just S1.</a:t>
            </a:r>
          </a:p>
          <a:p>
            <a:pPr algn="just"/>
            <a:endParaRPr lang="en-US" dirty="0" smtClean="0"/>
          </a:p>
          <a:p>
            <a:pPr algn="just"/>
            <a:r>
              <a:rPr lang="en-US" dirty="0" smtClean="0"/>
              <a:t>If so, add the intersection points to EVENTS. In this case, i12.</a:t>
            </a:r>
            <a:endParaRPr lang="en-US" dirty="0"/>
          </a:p>
        </p:txBody>
      </p:sp>
      <p:sp>
        <p:nvSpPr>
          <p:cNvPr id="21" name="TextBox 20"/>
          <p:cNvSpPr txBox="1"/>
          <p:nvPr/>
        </p:nvSpPr>
        <p:spPr>
          <a:xfrm>
            <a:off x="2133600" y="3440668"/>
            <a:ext cx="533400" cy="369332"/>
          </a:xfrm>
          <a:prstGeom prst="rect">
            <a:avLst/>
          </a:prstGeom>
          <a:noFill/>
        </p:spPr>
        <p:txBody>
          <a:bodyPr wrap="square" rtlCol="0">
            <a:spAutoFit/>
          </a:bodyPr>
          <a:lstStyle/>
          <a:p>
            <a:r>
              <a:rPr lang="en-US" dirty="0" smtClean="0">
                <a:solidFill>
                  <a:srgbClr val="FF0000"/>
                </a:solidFill>
              </a:rPr>
              <a:t>i12</a:t>
            </a:r>
            <a:endParaRPr lang="en-US" dirty="0">
              <a:solidFill>
                <a:srgbClr val="FF0000"/>
              </a:solidFill>
            </a:endParaRPr>
          </a:p>
        </p:txBody>
      </p:sp>
      <p:sp>
        <p:nvSpPr>
          <p:cNvPr id="22" name="TextBox 21"/>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p3</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47270"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a:t>
            </a:r>
            <a:r>
              <a:rPr lang="en-US" dirty="0" smtClean="0">
                <a:solidFill>
                  <a:srgbClr val="0000FF"/>
                </a:solidFill>
              </a:rPr>
              <a:t>p3</a:t>
            </a:r>
            <a:r>
              <a:rPr lang="en-US" dirty="0" smtClean="0"/>
              <a:t>, </a:t>
            </a:r>
            <a:r>
              <a:rPr lang="en-US" dirty="0" smtClean="0">
                <a:solidFill>
                  <a:srgbClr val="FF0000"/>
                </a:solidFill>
              </a:rPr>
              <a:t>i13</a:t>
            </a:r>
            <a:r>
              <a:rPr lang="en-US" dirty="0" smtClean="0"/>
              <a:t>, </a:t>
            </a:r>
            <a:r>
              <a:rPr lang="en-US" dirty="0" smtClean="0">
                <a:solidFill>
                  <a:srgbClr val="FF0000"/>
                </a:solidFill>
              </a:rPr>
              <a:t>i23</a:t>
            </a:r>
            <a:r>
              <a:rPr lang="en-US" dirty="0" smtClean="0"/>
              <a:t>, q3, p4, i12, p5, q4, q5, q2, q1}		x-sorted</a:t>
            </a:r>
          </a:p>
          <a:p>
            <a:r>
              <a:rPr lang="en-US" dirty="0" smtClean="0"/>
              <a:t>STATUS = {S2, S1, </a:t>
            </a:r>
            <a:r>
              <a:rPr lang="en-US" dirty="0" smtClean="0">
                <a:solidFill>
                  <a:srgbClr val="FF0000"/>
                </a:solidFill>
              </a:rPr>
              <a:t>S3</a:t>
            </a:r>
            <a:r>
              <a:rPr lang="en-US" dirty="0" smtClean="0"/>
              <a:t>}						y-sorted</a:t>
            </a:r>
          </a:p>
        </p:txBody>
      </p:sp>
      <p:sp>
        <p:nvSpPr>
          <p:cNvPr id="20" name="TextBox 19"/>
          <p:cNvSpPr txBox="1"/>
          <p:nvPr/>
        </p:nvSpPr>
        <p:spPr>
          <a:xfrm>
            <a:off x="5410200" y="2362200"/>
            <a:ext cx="2895600" cy="2031325"/>
          </a:xfrm>
          <a:prstGeom prst="rect">
            <a:avLst/>
          </a:prstGeom>
          <a:noFill/>
        </p:spPr>
        <p:txBody>
          <a:bodyPr wrap="square" rtlCol="0">
            <a:spAutoFit/>
          </a:bodyPr>
          <a:lstStyle/>
          <a:p>
            <a:pPr algn="just"/>
            <a:r>
              <a:rPr lang="en-US" dirty="0" smtClean="0"/>
              <a:t>Check if S3 intersects with rest of the segments in STATUS. In this case, S1 &amp; S2.</a:t>
            </a:r>
          </a:p>
          <a:p>
            <a:pPr algn="just"/>
            <a:endParaRPr lang="en-US" dirty="0" smtClean="0"/>
          </a:p>
          <a:p>
            <a:pPr algn="just"/>
            <a:r>
              <a:rPr lang="en-US" dirty="0" smtClean="0"/>
              <a:t>If so, add the intersection points to EVENTS. In this case, i13 and i23.</a:t>
            </a:r>
            <a:endParaRPr lang="en-US" dirty="0"/>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solidFill>
                  <a:srgbClr val="FF0000"/>
                </a:solidFill>
              </a:rPr>
              <a:t>i23</a:t>
            </a:r>
            <a:endParaRPr lang="en-US" dirty="0">
              <a:solidFill>
                <a:srgbClr val="FF0000"/>
              </a:solidFill>
            </a:endParaRPr>
          </a:p>
        </p:txBody>
      </p:sp>
      <p:sp>
        <p:nvSpPr>
          <p:cNvPr id="22" name="TextBox 21"/>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3" name="TextBox 22"/>
          <p:cNvSpPr txBox="1"/>
          <p:nvPr/>
        </p:nvSpPr>
        <p:spPr>
          <a:xfrm>
            <a:off x="1524000" y="3821668"/>
            <a:ext cx="533400" cy="369332"/>
          </a:xfrm>
          <a:prstGeom prst="rect">
            <a:avLst/>
          </a:prstGeom>
          <a:noFill/>
        </p:spPr>
        <p:txBody>
          <a:bodyPr wrap="square" rtlCol="0">
            <a:spAutoFit/>
          </a:bodyPr>
          <a:lstStyle/>
          <a:p>
            <a:r>
              <a:rPr lang="en-US" dirty="0" smtClean="0">
                <a:solidFill>
                  <a:srgbClr val="FF0000"/>
                </a:solidFill>
              </a:rPr>
              <a:t>i13</a:t>
            </a:r>
            <a:endParaRPr lang="en-US" dirty="0">
              <a:solidFill>
                <a:srgbClr val="FF0000"/>
              </a:solidFill>
            </a:endParaRPr>
          </a:p>
        </p:txBody>
      </p:sp>
      <p:sp>
        <p:nvSpPr>
          <p:cNvPr id="24" name="TextBox 23"/>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i13</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227806"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a:t>
            </a:r>
            <a:r>
              <a:rPr lang="en-US" dirty="0" smtClean="0">
                <a:solidFill>
                  <a:srgbClr val="0000FF"/>
                </a:solidFill>
              </a:rPr>
              <a:t>i13</a:t>
            </a:r>
            <a:r>
              <a:rPr lang="en-US" dirty="0" smtClean="0"/>
              <a:t>, i23, q3, p4, i12, p5, q4, q5, q2, q1}		x-sorted</a:t>
            </a:r>
          </a:p>
          <a:p>
            <a:r>
              <a:rPr lang="en-US" dirty="0" smtClean="0"/>
              <a:t>STATUS ={S2, </a:t>
            </a:r>
            <a:r>
              <a:rPr lang="en-US" dirty="0" smtClean="0">
                <a:solidFill>
                  <a:srgbClr val="FF0000"/>
                </a:solidFill>
              </a:rPr>
              <a:t>S3</a:t>
            </a:r>
            <a:r>
              <a:rPr lang="en-US" dirty="0" smtClean="0"/>
              <a:t>, </a:t>
            </a:r>
            <a:r>
              <a:rPr lang="en-US" dirty="0" smtClean="0">
                <a:solidFill>
                  <a:srgbClr val="FF0000"/>
                </a:solidFill>
              </a:rPr>
              <a:t>S1</a:t>
            </a:r>
            <a:r>
              <a:rPr lang="en-US" dirty="0" smtClean="0"/>
              <a:t>}						y-sorted</a:t>
            </a:r>
          </a:p>
        </p:txBody>
      </p:sp>
      <p:sp>
        <p:nvSpPr>
          <p:cNvPr id="20" name="TextBox 19"/>
          <p:cNvSpPr txBox="1"/>
          <p:nvPr/>
        </p:nvSpPr>
        <p:spPr>
          <a:xfrm>
            <a:off x="5410200" y="2362200"/>
            <a:ext cx="2971800" cy="1754326"/>
          </a:xfrm>
          <a:prstGeom prst="rect">
            <a:avLst/>
          </a:prstGeom>
          <a:noFill/>
        </p:spPr>
        <p:txBody>
          <a:bodyPr wrap="square" rtlCol="0">
            <a:spAutoFit/>
          </a:bodyPr>
          <a:lstStyle/>
          <a:p>
            <a:pPr algn="just"/>
            <a:r>
              <a:rPr lang="en-US" dirty="0" smtClean="0"/>
              <a:t>Swap S1 and S3 in STATUS since after the intersecting point i13, S3 will be above S1.</a:t>
            </a:r>
          </a:p>
          <a:p>
            <a:pPr algn="just"/>
            <a:endParaRPr lang="en-US" dirty="0" smtClean="0"/>
          </a:p>
          <a:p>
            <a:pPr algn="just"/>
            <a:r>
              <a:rPr lang="en-US" dirty="0" smtClean="0"/>
              <a:t>This exchange has to be done since STATUS is y-sorted.</a:t>
            </a:r>
            <a:endParaRPr lang="en-US" dirty="0"/>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2" name="TextBox 21"/>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3" name="TextBox 22"/>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4" name="TextBox 23"/>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i23</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428270"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a:t>
            </a:r>
            <a:r>
              <a:rPr lang="en-US" dirty="0" smtClean="0">
                <a:solidFill>
                  <a:srgbClr val="0000FF"/>
                </a:solidFill>
              </a:rPr>
              <a:t>i23</a:t>
            </a:r>
            <a:r>
              <a:rPr lang="en-US" dirty="0" smtClean="0"/>
              <a:t>, q3, p4, i12, p5, q4, q5, q2, q1}		x-sorted</a:t>
            </a:r>
          </a:p>
          <a:p>
            <a:r>
              <a:rPr lang="en-US" dirty="0" smtClean="0"/>
              <a:t>STATUS = {</a:t>
            </a:r>
            <a:r>
              <a:rPr lang="en-US" dirty="0" smtClean="0">
                <a:solidFill>
                  <a:srgbClr val="FF0000"/>
                </a:solidFill>
              </a:rPr>
              <a:t>S3</a:t>
            </a:r>
            <a:r>
              <a:rPr lang="en-US" dirty="0" smtClean="0"/>
              <a:t>, </a:t>
            </a:r>
            <a:r>
              <a:rPr lang="en-US" dirty="0" smtClean="0">
                <a:solidFill>
                  <a:srgbClr val="FF0000"/>
                </a:solidFill>
              </a:rPr>
              <a:t>S2</a:t>
            </a:r>
            <a:r>
              <a:rPr lang="en-US" dirty="0" smtClean="0"/>
              <a:t>, S1}						y-sorted</a:t>
            </a:r>
          </a:p>
        </p:txBody>
      </p:sp>
      <p:sp>
        <p:nvSpPr>
          <p:cNvPr id="20" name="TextBox 19"/>
          <p:cNvSpPr txBox="1"/>
          <p:nvPr/>
        </p:nvSpPr>
        <p:spPr>
          <a:xfrm>
            <a:off x="5410200" y="2362200"/>
            <a:ext cx="2971800" cy="1754326"/>
          </a:xfrm>
          <a:prstGeom prst="rect">
            <a:avLst/>
          </a:prstGeom>
          <a:noFill/>
        </p:spPr>
        <p:txBody>
          <a:bodyPr wrap="square" rtlCol="0">
            <a:spAutoFit/>
          </a:bodyPr>
          <a:lstStyle/>
          <a:p>
            <a:pPr algn="just"/>
            <a:r>
              <a:rPr lang="en-US" dirty="0" smtClean="0"/>
              <a:t>Swap S2 and S3 in STATUS since after the intersecting point i23, S3 will be above S2.</a:t>
            </a:r>
          </a:p>
          <a:p>
            <a:pPr algn="just"/>
            <a:endParaRPr lang="en-US" dirty="0" smtClean="0"/>
          </a:p>
          <a:p>
            <a:pPr algn="just"/>
            <a:r>
              <a:rPr lang="en-US" dirty="0" smtClean="0"/>
              <a:t>This exchange has to be done since STATUS is y-sorted.</a:t>
            </a:r>
            <a:endParaRPr lang="en-US" dirty="0"/>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2" name="TextBox 21"/>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3" name="TextBox 22"/>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4" name="TextBox 23"/>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q3</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656870"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a:t>
            </a:r>
            <a:r>
              <a:rPr lang="en-US" dirty="0" smtClean="0">
                <a:solidFill>
                  <a:srgbClr val="0000FF"/>
                </a:solidFill>
              </a:rPr>
              <a:t>q3</a:t>
            </a:r>
            <a:r>
              <a:rPr lang="en-US" dirty="0" smtClean="0"/>
              <a:t>, p4, i12, p5, q4, q5, q2, q1}		x-sorted</a:t>
            </a:r>
          </a:p>
          <a:p>
            <a:r>
              <a:rPr lang="en-US" dirty="0" smtClean="0"/>
              <a:t>STATUS = {S2, S1}							y-sorted</a:t>
            </a:r>
          </a:p>
        </p:txBody>
      </p:sp>
      <p:sp>
        <p:nvSpPr>
          <p:cNvPr id="20" name="TextBox 19"/>
          <p:cNvSpPr txBox="1"/>
          <p:nvPr/>
        </p:nvSpPr>
        <p:spPr>
          <a:xfrm>
            <a:off x="5410200" y="2362200"/>
            <a:ext cx="2971800" cy="1477328"/>
          </a:xfrm>
          <a:prstGeom prst="rect">
            <a:avLst/>
          </a:prstGeom>
          <a:noFill/>
        </p:spPr>
        <p:txBody>
          <a:bodyPr wrap="square" rtlCol="0">
            <a:spAutoFit/>
          </a:bodyPr>
          <a:lstStyle/>
          <a:p>
            <a:pPr algn="just"/>
            <a:r>
              <a:rPr lang="en-US" dirty="0" smtClean="0"/>
              <a:t>Since q3 is the end point of segment S3 and it will not intersect with any other segment from here on, S3 can be removed from STATUS.</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2" name="TextBox 21"/>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3" name="TextBox 22"/>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4" name="TextBox 23"/>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p4</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733070"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a:t>
            </a:r>
            <a:r>
              <a:rPr lang="en-US" dirty="0" smtClean="0">
                <a:solidFill>
                  <a:srgbClr val="0000FF"/>
                </a:solidFill>
              </a:rPr>
              <a:t>p4</a:t>
            </a:r>
            <a:r>
              <a:rPr lang="en-US" dirty="0" smtClean="0"/>
              <a:t>, i12, p5,</a:t>
            </a:r>
            <a:r>
              <a:rPr lang="en-US" dirty="0">
                <a:solidFill>
                  <a:srgbClr val="FF0000"/>
                </a:solidFill>
              </a:rPr>
              <a:t> i14</a:t>
            </a:r>
            <a:r>
              <a:rPr lang="en-US" dirty="0"/>
              <a:t>, </a:t>
            </a:r>
            <a:r>
              <a:rPr lang="en-US" dirty="0" smtClean="0"/>
              <a:t>q4, q5, q2, q1}		x-sorted</a:t>
            </a:r>
          </a:p>
          <a:p>
            <a:r>
              <a:rPr lang="en-US" dirty="0" smtClean="0"/>
              <a:t>STATUS = {</a:t>
            </a:r>
            <a:r>
              <a:rPr lang="en-US" dirty="0" smtClean="0">
                <a:solidFill>
                  <a:srgbClr val="FF0000"/>
                </a:solidFill>
              </a:rPr>
              <a:t>S4</a:t>
            </a:r>
            <a:r>
              <a:rPr lang="en-US" dirty="0" smtClean="0"/>
              <a:t>, S2, S1}						y-sorted</a:t>
            </a:r>
          </a:p>
        </p:txBody>
      </p:sp>
      <p:sp>
        <p:nvSpPr>
          <p:cNvPr id="21" name="TextBox 20"/>
          <p:cNvSpPr txBox="1"/>
          <p:nvPr/>
        </p:nvSpPr>
        <p:spPr>
          <a:xfrm>
            <a:off x="5410200" y="2362200"/>
            <a:ext cx="2895600" cy="2308324"/>
          </a:xfrm>
          <a:prstGeom prst="rect">
            <a:avLst/>
          </a:prstGeom>
          <a:noFill/>
        </p:spPr>
        <p:txBody>
          <a:bodyPr wrap="square" rtlCol="0">
            <a:spAutoFit/>
          </a:bodyPr>
          <a:lstStyle/>
          <a:p>
            <a:pPr algn="just"/>
            <a:r>
              <a:rPr lang="en-US" dirty="0" smtClean="0"/>
              <a:t>Check if S4 intersects with rest of the segments in STATUS. In this case, S1 &amp; S2.</a:t>
            </a:r>
          </a:p>
          <a:p>
            <a:pPr algn="just"/>
            <a:endParaRPr lang="en-US" dirty="0" smtClean="0"/>
          </a:p>
          <a:p>
            <a:pPr algn="just"/>
            <a:r>
              <a:rPr lang="en-US" dirty="0" smtClean="0"/>
              <a:t>If so, add the intersection points to EVENTS. In this case, S4 intersects with S1 but not S2. So, add i14.</a:t>
            </a:r>
            <a:endParaRPr lang="en-US" dirty="0"/>
          </a:p>
        </p:txBody>
      </p:sp>
      <p:sp>
        <p:nvSpPr>
          <p:cNvPr id="22" name="TextBox 21"/>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solidFill>
                  <a:srgbClr val="FF0000"/>
                </a:solidFill>
              </a:rPr>
              <a:t>i14</a:t>
            </a:r>
            <a:endParaRPr lang="en-US" dirty="0">
              <a:solidFill>
                <a:srgbClr val="FF0000"/>
              </a:solidFill>
            </a:endParaRPr>
          </a:p>
        </p:txBody>
      </p:sp>
      <p:sp>
        <p:nvSpPr>
          <p:cNvPr id="26" name="TextBox 25"/>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i12</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989806"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a:t>
            </a:r>
            <a:r>
              <a:rPr lang="en-US" dirty="0" smtClean="0">
                <a:solidFill>
                  <a:srgbClr val="0000FF"/>
                </a:solidFill>
              </a:rPr>
              <a:t>i12</a:t>
            </a:r>
            <a:r>
              <a:rPr lang="en-US" dirty="0" smtClean="0"/>
              <a:t>, p5,</a:t>
            </a:r>
            <a:r>
              <a:rPr lang="en-US" dirty="0">
                <a:solidFill>
                  <a:srgbClr val="FF0000"/>
                </a:solidFill>
              </a:rPr>
              <a:t> </a:t>
            </a:r>
            <a:r>
              <a:rPr lang="en-US" dirty="0"/>
              <a:t>i14, </a:t>
            </a:r>
            <a:r>
              <a:rPr lang="en-US" dirty="0" smtClean="0"/>
              <a:t>q4, q5, q2, q1}		x-sorted</a:t>
            </a:r>
          </a:p>
          <a:p>
            <a:r>
              <a:rPr lang="en-US" dirty="0" smtClean="0"/>
              <a:t>STATUS = {S4, </a:t>
            </a:r>
            <a:r>
              <a:rPr lang="en-US" dirty="0" smtClean="0">
                <a:solidFill>
                  <a:srgbClr val="FF0000"/>
                </a:solidFill>
              </a:rPr>
              <a:t>S1</a:t>
            </a:r>
            <a:r>
              <a:rPr lang="en-US" dirty="0" smtClean="0"/>
              <a:t>, </a:t>
            </a:r>
            <a:r>
              <a:rPr lang="en-US" dirty="0" smtClean="0">
                <a:solidFill>
                  <a:srgbClr val="FF0000"/>
                </a:solidFill>
              </a:rPr>
              <a:t>S2</a:t>
            </a:r>
            <a:r>
              <a:rPr lang="en-US" dirty="0" smtClean="0"/>
              <a:t>}						y-sorted</a:t>
            </a:r>
          </a:p>
        </p:txBody>
      </p:sp>
      <p:sp>
        <p:nvSpPr>
          <p:cNvPr id="22" name="TextBox 21"/>
          <p:cNvSpPr txBox="1"/>
          <p:nvPr/>
        </p:nvSpPr>
        <p:spPr>
          <a:xfrm>
            <a:off x="5410200" y="2362200"/>
            <a:ext cx="2971800" cy="1754326"/>
          </a:xfrm>
          <a:prstGeom prst="rect">
            <a:avLst/>
          </a:prstGeom>
          <a:noFill/>
        </p:spPr>
        <p:txBody>
          <a:bodyPr wrap="square" rtlCol="0">
            <a:spAutoFit/>
          </a:bodyPr>
          <a:lstStyle/>
          <a:p>
            <a:pPr algn="just"/>
            <a:r>
              <a:rPr lang="en-US" dirty="0" smtClean="0"/>
              <a:t>Swap S1 and S2 in STATUS since after the intersecting point i12, S1 will be above S2.</a:t>
            </a:r>
          </a:p>
          <a:p>
            <a:pPr algn="just"/>
            <a:endParaRPr lang="en-US" dirty="0" smtClean="0"/>
          </a:p>
          <a:p>
            <a:pPr algn="just"/>
            <a:r>
              <a:rPr lang="en-US" dirty="0" smtClean="0"/>
              <a:t>This exchange has to be done since STATUS is y-sorted.</a:t>
            </a:r>
            <a:endParaRPr lang="en-US" dirty="0"/>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6" name="TextBox 25"/>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p5</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1336080"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a:t>
            </a:r>
            <a:r>
              <a:rPr lang="en-US" dirty="0" smtClean="0">
                <a:solidFill>
                  <a:srgbClr val="0000FF"/>
                </a:solidFill>
              </a:rPr>
              <a:t>p5</a:t>
            </a:r>
            <a:r>
              <a:rPr lang="en-US" dirty="0" smtClean="0"/>
              <a:t>, i14, </a:t>
            </a:r>
            <a:r>
              <a:rPr lang="en-US" dirty="0" smtClean="0">
                <a:solidFill>
                  <a:srgbClr val="FF0000"/>
                </a:solidFill>
              </a:rPr>
              <a:t>i25</a:t>
            </a:r>
            <a:r>
              <a:rPr lang="en-US" dirty="0" smtClean="0"/>
              <a:t>, </a:t>
            </a:r>
            <a:r>
              <a:rPr lang="en-US" dirty="0" smtClean="0">
                <a:solidFill>
                  <a:srgbClr val="FF0000"/>
                </a:solidFill>
              </a:rPr>
              <a:t>i45</a:t>
            </a:r>
            <a:r>
              <a:rPr lang="en-US" dirty="0" smtClean="0"/>
              <a:t>, </a:t>
            </a:r>
            <a:r>
              <a:rPr lang="en-US" dirty="0" smtClean="0">
                <a:solidFill>
                  <a:srgbClr val="FF0000"/>
                </a:solidFill>
              </a:rPr>
              <a:t>i15</a:t>
            </a:r>
            <a:r>
              <a:rPr lang="en-US" dirty="0" smtClean="0"/>
              <a:t>, q4, q5, q2, q1}	x-sorted</a:t>
            </a:r>
          </a:p>
          <a:p>
            <a:r>
              <a:rPr lang="en-US" dirty="0" smtClean="0"/>
              <a:t>STATUS = {S4, S1, S2, </a:t>
            </a:r>
            <a:r>
              <a:rPr lang="en-US" dirty="0" smtClean="0">
                <a:solidFill>
                  <a:srgbClr val="FF0000"/>
                </a:solidFill>
              </a:rPr>
              <a:t>S5</a:t>
            </a:r>
            <a:r>
              <a:rPr lang="en-US" dirty="0" smtClean="0"/>
              <a:t>}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6" name="TextBox 25"/>
          <p:cNvSpPr txBox="1"/>
          <p:nvPr/>
        </p:nvSpPr>
        <p:spPr>
          <a:xfrm>
            <a:off x="5410200" y="2362200"/>
            <a:ext cx="2895600" cy="2308324"/>
          </a:xfrm>
          <a:prstGeom prst="rect">
            <a:avLst/>
          </a:prstGeom>
          <a:noFill/>
        </p:spPr>
        <p:txBody>
          <a:bodyPr wrap="square" rtlCol="0">
            <a:spAutoFit/>
          </a:bodyPr>
          <a:lstStyle/>
          <a:p>
            <a:pPr algn="just"/>
            <a:r>
              <a:rPr lang="en-US" dirty="0" smtClean="0"/>
              <a:t>Check if S5 intersects with rest of the segments in STATUS. i.e. S1, S2 &amp; S4.</a:t>
            </a:r>
          </a:p>
          <a:p>
            <a:pPr algn="just"/>
            <a:endParaRPr lang="en-US" dirty="0" smtClean="0"/>
          </a:p>
          <a:p>
            <a:pPr algn="just"/>
            <a:r>
              <a:rPr lang="en-US" dirty="0" smtClean="0"/>
              <a:t>If so, add the intersection points to EVENTS. In this case, S5 intersects with S1 S2 and S4. So, add i15, i25, i45.</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solidFill>
                  <a:srgbClr val="FF0000"/>
                </a:solidFill>
              </a:rPr>
              <a:t>i25</a:t>
            </a:r>
            <a:endParaRPr lang="en-US" dirty="0">
              <a:solidFill>
                <a:srgbClr val="FF0000"/>
              </a:solidFill>
            </a:endParaRPr>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solidFill>
                  <a:srgbClr val="FF0000"/>
                </a:solidFill>
              </a:rPr>
              <a:t>i45</a:t>
            </a:r>
            <a:endParaRPr lang="en-US" dirty="0">
              <a:solidFill>
                <a:srgbClr val="FF0000"/>
              </a:solidFill>
            </a:endParaRPr>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solidFill>
                  <a:srgbClr val="FF0000"/>
                </a:solidFill>
              </a:rPr>
              <a:t>i15</a:t>
            </a:r>
            <a:endParaRPr lang="en-US" dirty="0">
              <a:solidFill>
                <a:srgbClr val="FF0000"/>
              </a:solidFill>
            </a:endParaRPr>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i14</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1585757"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a:t>
            </a:r>
            <a:r>
              <a:rPr lang="en-US" dirty="0" smtClean="0">
                <a:solidFill>
                  <a:srgbClr val="0000FF"/>
                </a:solidFill>
              </a:rPr>
              <a:t>i14</a:t>
            </a:r>
            <a:r>
              <a:rPr lang="en-US" dirty="0" smtClean="0"/>
              <a:t>, i25, i45, i15, q4, q5, q2, q1}	x-sorted</a:t>
            </a:r>
          </a:p>
          <a:p>
            <a:r>
              <a:rPr lang="en-US" dirty="0" smtClean="0"/>
              <a:t>STATUS = {</a:t>
            </a:r>
            <a:r>
              <a:rPr lang="en-US" dirty="0" smtClean="0">
                <a:solidFill>
                  <a:srgbClr val="FF0000"/>
                </a:solidFill>
              </a:rPr>
              <a:t>S1</a:t>
            </a:r>
            <a:r>
              <a:rPr lang="en-US" dirty="0" smtClean="0"/>
              <a:t>, </a:t>
            </a:r>
            <a:r>
              <a:rPr lang="en-US" dirty="0" smtClean="0">
                <a:solidFill>
                  <a:srgbClr val="FF0000"/>
                </a:solidFill>
              </a:rPr>
              <a:t>S4</a:t>
            </a:r>
            <a:r>
              <a:rPr lang="en-US" dirty="0" smtClean="0"/>
              <a:t>, S2, S5}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1" name="TextBox 30"/>
          <p:cNvSpPr txBox="1"/>
          <p:nvPr/>
        </p:nvSpPr>
        <p:spPr>
          <a:xfrm>
            <a:off x="5410200" y="2362200"/>
            <a:ext cx="2971800" cy="1754326"/>
          </a:xfrm>
          <a:prstGeom prst="rect">
            <a:avLst/>
          </a:prstGeom>
          <a:noFill/>
        </p:spPr>
        <p:txBody>
          <a:bodyPr wrap="square" rtlCol="0">
            <a:spAutoFit/>
          </a:bodyPr>
          <a:lstStyle/>
          <a:p>
            <a:pPr algn="just"/>
            <a:r>
              <a:rPr lang="en-US" dirty="0" smtClean="0"/>
              <a:t>Swap S1 and S4 in STATUS since after the intersecting point i14, S1 will be above S4.</a:t>
            </a:r>
          </a:p>
          <a:p>
            <a:pPr algn="just"/>
            <a:endParaRPr lang="en-US" dirty="0" smtClean="0"/>
          </a:p>
          <a:p>
            <a:pPr algn="just"/>
            <a:r>
              <a:rPr lang="en-US" dirty="0" smtClean="0"/>
              <a:t>This exchange has to be done since STATUS is y-sorted.</a:t>
            </a:r>
            <a:endParaRPr lang="en-US" dirty="0"/>
          </a:p>
        </p:txBody>
      </p:sp>
    </p:spTree>
    <p:extLst>
      <p:ext uri="{BB962C8B-B14F-4D97-AF65-F5344CB8AC3E}">
        <p14:creationId xmlns:p14="http://schemas.microsoft.com/office/powerpoint/2010/main" val="18343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i25</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1655586"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a:t>
            </a:r>
            <a:r>
              <a:rPr lang="en-US" dirty="0" smtClean="0">
                <a:solidFill>
                  <a:srgbClr val="0000FF"/>
                </a:solidFill>
              </a:rPr>
              <a:t>i25</a:t>
            </a:r>
            <a:r>
              <a:rPr lang="en-US" dirty="0" smtClean="0"/>
              <a:t>, i45, i15, q4, q5, q2, q1}	x-sorted</a:t>
            </a:r>
          </a:p>
          <a:p>
            <a:r>
              <a:rPr lang="en-US" dirty="0" smtClean="0"/>
              <a:t>STATUS = {S1, S4, </a:t>
            </a:r>
            <a:r>
              <a:rPr lang="en-US" dirty="0" smtClean="0">
                <a:solidFill>
                  <a:srgbClr val="FF0000"/>
                </a:solidFill>
              </a:rPr>
              <a:t>S5</a:t>
            </a:r>
            <a:r>
              <a:rPr lang="en-US" dirty="0" smtClean="0"/>
              <a:t>, </a:t>
            </a:r>
            <a:r>
              <a:rPr lang="en-US" dirty="0" smtClean="0">
                <a:solidFill>
                  <a:srgbClr val="FF0000"/>
                </a:solidFill>
              </a:rPr>
              <a:t>S2</a:t>
            </a:r>
            <a:r>
              <a:rPr lang="en-US" dirty="0" smtClean="0"/>
              <a:t>}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1" name="TextBox 30"/>
          <p:cNvSpPr txBox="1"/>
          <p:nvPr/>
        </p:nvSpPr>
        <p:spPr>
          <a:xfrm>
            <a:off x="5410200" y="2362200"/>
            <a:ext cx="2971800" cy="1754326"/>
          </a:xfrm>
          <a:prstGeom prst="rect">
            <a:avLst/>
          </a:prstGeom>
          <a:noFill/>
        </p:spPr>
        <p:txBody>
          <a:bodyPr wrap="square" rtlCol="0">
            <a:spAutoFit/>
          </a:bodyPr>
          <a:lstStyle/>
          <a:p>
            <a:pPr algn="just"/>
            <a:r>
              <a:rPr lang="en-US" dirty="0" smtClean="0"/>
              <a:t>Swap S2 and S5 in STATUS since after the intersecting point i25, S5 will be above S2.</a:t>
            </a:r>
          </a:p>
          <a:p>
            <a:pPr algn="just"/>
            <a:endParaRPr lang="en-US" dirty="0" smtClean="0"/>
          </a:p>
          <a:p>
            <a:pPr algn="just"/>
            <a:r>
              <a:rPr lang="en-US" dirty="0" smtClean="0"/>
              <a:t>This exchange has to be done since STATUS is y-sorted.</a:t>
            </a:r>
            <a:endParaRPr lang="en-US" dirty="0"/>
          </a:p>
        </p:txBody>
      </p:sp>
    </p:spTree>
    <p:extLst>
      <p:ext uri="{BB962C8B-B14F-4D97-AF65-F5344CB8AC3E}">
        <p14:creationId xmlns:p14="http://schemas.microsoft.com/office/powerpoint/2010/main" val="769973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6200000" flipV="1">
            <a:off x="-228599" y="3810000"/>
            <a:ext cx="1828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33401" y="2362200"/>
            <a:ext cx="1828800" cy="685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62201" y="2362200"/>
            <a:ext cx="10668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3009901" y="3529232"/>
            <a:ext cx="1066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819401" y="4267200"/>
            <a:ext cx="9144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838201" y="4876800"/>
            <a:ext cx="20574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200" y="4800600"/>
            <a:ext cx="457200" cy="369332"/>
          </a:xfrm>
          <a:prstGeom prst="rect">
            <a:avLst/>
          </a:prstGeom>
          <a:noFill/>
        </p:spPr>
        <p:txBody>
          <a:bodyPr wrap="square" rtlCol="0">
            <a:spAutoFit/>
          </a:bodyPr>
          <a:lstStyle/>
          <a:p>
            <a:r>
              <a:rPr lang="en-US" dirty="0" smtClean="0"/>
              <a:t>p1</a:t>
            </a:r>
            <a:endParaRPr lang="en-US" dirty="0"/>
          </a:p>
        </p:txBody>
      </p:sp>
      <p:sp>
        <p:nvSpPr>
          <p:cNvPr id="20" name="TextBox 19"/>
          <p:cNvSpPr txBox="1"/>
          <p:nvPr/>
        </p:nvSpPr>
        <p:spPr>
          <a:xfrm>
            <a:off x="152400" y="2819400"/>
            <a:ext cx="457200" cy="369332"/>
          </a:xfrm>
          <a:prstGeom prst="rect">
            <a:avLst/>
          </a:prstGeom>
          <a:noFill/>
        </p:spPr>
        <p:txBody>
          <a:bodyPr wrap="square" rtlCol="0">
            <a:spAutoFit/>
          </a:bodyPr>
          <a:lstStyle/>
          <a:p>
            <a:r>
              <a:rPr lang="en-US" dirty="0" smtClean="0"/>
              <a:t>p2</a:t>
            </a:r>
            <a:endParaRPr lang="en-US" dirty="0"/>
          </a:p>
        </p:txBody>
      </p:sp>
      <p:sp>
        <p:nvSpPr>
          <p:cNvPr id="21" name="TextBox 20"/>
          <p:cNvSpPr txBox="1"/>
          <p:nvPr/>
        </p:nvSpPr>
        <p:spPr>
          <a:xfrm>
            <a:off x="2209800" y="1992868"/>
            <a:ext cx="457200" cy="369332"/>
          </a:xfrm>
          <a:prstGeom prst="rect">
            <a:avLst/>
          </a:prstGeom>
          <a:noFill/>
        </p:spPr>
        <p:txBody>
          <a:bodyPr wrap="square" rtlCol="0">
            <a:spAutoFit/>
          </a:bodyPr>
          <a:lstStyle/>
          <a:p>
            <a:r>
              <a:rPr lang="en-US" dirty="0" smtClean="0"/>
              <a:t>p3</a:t>
            </a:r>
            <a:endParaRPr lang="en-US" dirty="0"/>
          </a:p>
        </p:txBody>
      </p:sp>
      <p:sp>
        <p:nvSpPr>
          <p:cNvPr id="22" name="TextBox 21"/>
          <p:cNvSpPr txBox="1"/>
          <p:nvPr/>
        </p:nvSpPr>
        <p:spPr>
          <a:xfrm>
            <a:off x="2743200" y="5117068"/>
            <a:ext cx="457200" cy="369332"/>
          </a:xfrm>
          <a:prstGeom prst="rect">
            <a:avLst/>
          </a:prstGeom>
          <a:noFill/>
        </p:spPr>
        <p:txBody>
          <a:bodyPr wrap="square" rtlCol="0">
            <a:spAutoFit/>
          </a:bodyPr>
          <a:lstStyle/>
          <a:p>
            <a:r>
              <a:rPr lang="en-US" dirty="0" smtClean="0"/>
              <a:t>p6</a:t>
            </a:r>
            <a:endParaRPr lang="en-US" dirty="0"/>
          </a:p>
        </p:txBody>
      </p:sp>
      <p:sp>
        <p:nvSpPr>
          <p:cNvPr id="23" name="TextBox 22"/>
          <p:cNvSpPr txBox="1"/>
          <p:nvPr/>
        </p:nvSpPr>
        <p:spPr>
          <a:xfrm>
            <a:off x="3429000" y="2895600"/>
            <a:ext cx="457200" cy="369332"/>
          </a:xfrm>
          <a:prstGeom prst="rect">
            <a:avLst/>
          </a:prstGeom>
          <a:noFill/>
        </p:spPr>
        <p:txBody>
          <a:bodyPr wrap="square" rtlCol="0">
            <a:spAutoFit/>
          </a:bodyPr>
          <a:lstStyle/>
          <a:p>
            <a:r>
              <a:rPr lang="en-US" dirty="0" smtClean="0"/>
              <a:t>p4</a:t>
            </a:r>
            <a:endParaRPr lang="en-US" dirty="0"/>
          </a:p>
        </p:txBody>
      </p:sp>
      <p:sp>
        <p:nvSpPr>
          <p:cNvPr id="24" name="TextBox 23"/>
          <p:cNvSpPr txBox="1"/>
          <p:nvPr/>
        </p:nvSpPr>
        <p:spPr>
          <a:xfrm>
            <a:off x="3657600" y="4038600"/>
            <a:ext cx="457200" cy="369332"/>
          </a:xfrm>
          <a:prstGeom prst="rect">
            <a:avLst/>
          </a:prstGeom>
          <a:noFill/>
        </p:spPr>
        <p:txBody>
          <a:bodyPr wrap="square" rtlCol="0">
            <a:spAutoFit/>
          </a:bodyPr>
          <a:lstStyle/>
          <a:p>
            <a:r>
              <a:rPr lang="en-US" dirty="0" smtClean="0"/>
              <a:t>p5</a:t>
            </a:r>
            <a:endParaRPr lang="en-US" dirty="0"/>
          </a:p>
        </p:txBody>
      </p:sp>
      <p:cxnSp>
        <p:nvCxnSpPr>
          <p:cNvPr id="26" name="Straight Connector 25"/>
          <p:cNvCxnSpPr/>
          <p:nvPr/>
        </p:nvCxnSpPr>
        <p:spPr>
          <a:xfrm>
            <a:off x="1295400" y="3200400"/>
            <a:ext cx="1447800" cy="1066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3048000"/>
            <a:ext cx="457200" cy="369332"/>
          </a:xfrm>
          <a:prstGeom prst="rect">
            <a:avLst/>
          </a:prstGeom>
          <a:noFill/>
        </p:spPr>
        <p:txBody>
          <a:bodyPr wrap="square" rtlCol="0">
            <a:spAutoFit/>
          </a:bodyPr>
          <a:lstStyle/>
          <a:p>
            <a:r>
              <a:rPr lang="en-US" dirty="0" smtClean="0"/>
              <a:t>q1</a:t>
            </a:r>
            <a:endParaRPr lang="en-US" dirty="0"/>
          </a:p>
        </p:txBody>
      </p:sp>
      <p:sp>
        <p:nvSpPr>
          <p:cNvPr id="28" name="TextBox 27"/>
          <p:cNvSpPr txBox="1"/>
          <p:nvPr/>
        </p:nvSpPr>
        <p:spPr>
          <a:xfrm>
            <a:off x="2514600" y="4202668"/>
            <a:ext cx="457200" cy="369332"/>
          </a:xfrm>
          <a:prstGeom prst="rect">
            <a:avLst/>
          </a:prstGeom>
          <a:noFill/>
        </p:spPr>
        <p:txBody>
          <a:bodyPr wrap="square" rtlCol="0">
            <a:spAutoFit/>
          </a:bodyPr>
          <a:lstStyle/>
          <a:p>
            <a:r>
              <a:rPr lang="en-US" dirty="0" smtClean="0"/>
              <a:t>q2</a:t>
            </a:r>
            <a:endParaRPr lang="en-US" dirty="0"/>
          </a:p>
        </p:txBody>
      </p:sp>
      <p:cxnSp>
        <p:nvCxnSpPr>
          <p:cNvPr id="29" name="Straight Connector 28"/>
          <p:cNvCxnSpPr/>
          <p:nvPr/>
        </p:nvCxnSpPr>
        <p:spPr>
          <a:xfrm rot="16200000" flipV="1">
            <a:off x="4572001" y="4876800"/>
            <a:ext cx="1828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334001" y="3429000"/>
            <a:ext cx="1828800" cy="685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162801" y="3429000"/>
            <a:ext cx="10668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7689166" y="4717366"/>
            <a:ext cx="1385668" cy="3047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858002" y="5181600"/>
            <a:ext cx="1676398"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flipV="1">
            <a:off x="5638802" y="5181600"/>
            <a:ext cx="1219199"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57800" y="5867400"/>
            <a:ext cx="457200" cy="369332"/>
          </a:xfrm>
          <a:prstGeom prst="rect">
            <a:avLst/>
          </a:prstGeom>
          <a:noFill/>
        </p:spPr>
        <p:txBody>
          <a:bodyPr wrap="square" rtlCol="0">
            <a:spAutoFit/>
          </a:bodyPr>
          <a:lstStyle/>
          <a:p>
            <a:r>
              <a:rPr lang="en-US" dirty="0" smtClean="0"/>
              <a:t>p1</a:t>
            </a:r>
            <a:endParaRPr lang="en-US" dirty="0"/>
          </a:p>
        </p:txBody>
      </p:sp>
      <p:sp>
        <p:nvSpPr>
          <p:cNvPr id="36" name="TextBox 35"/>
          <p:cNvSpPr txBox="1"/>
          <p:nvPr/>
        </p:nvSpPr>
        <p:spPr>
          <a:xfrm>
            <a:off x="4953000" y="3886200"/>
            <a:ext cx="457200" cy="369332"/>
          </a:xfrm>
          <a:prstGeom prst="rect">
            <a:avLst/>
          </a:prstGeom>
          <a:noFill/>
        </p:spPr>
        <p:txBody>
          <a:bodyPr wrap="square" rtlCol="0">
            <a:spAutoFit/>
          </a:bodyPr>
          <a:lstStyle/>
          <a:p>
            <a:r>
              <a:rPr lang="en-US" dirty="0" smtClean="0"/>
              <a:t>p2</a:t>
            </a:r>
            <a:endParaRPr lang="en-US" dirty="0"/>
          </a:p>
        </p:txBody>
      </p:sp>
      <p:sp>
        <p:nvSpPr>
          <p:cNvPr id="37" name="TextBox 36"/>
          <p:cNvSpPr txBox="1"/>
          <p:nvPr/>
        </p:nvSpPr>
        <p:spPr>
          <a:xfrm>
            <a:off x="7010400" y="3059668"/>
            <a:ext cx="457200" cy="369332"/>
          </a:xfrm>
          <a:prstGeom prst="rect">
            <a:avLst/>
          </a:prstGeom>
          <a:noFill/>
        </p:spPr>
        <p:txBody>
          <a:bodyPr wrap="square" rtlCol="0">
            <a:spAutoFit/>
          </a:bodyPr>
          <a:lstStyle/>
          <a:p>
            <a:r>
              <a:rPr lang="en-US" dirty="0" smtClean="0"/>
              <a:t>p3</a:t>
            </a:r>
            <a:endParaRPr lang="en-US" dirty="0"/>
          </a:p>
        </p:txBody>
      </p:sp>
      <p:sp>
        <p:nvSpPr>
          <p:cNvPr id="38" name="TextBox 37"/>
          <p:cNvSpPr txBox="1"/>
          <p:nvPr/>
        </p:nvSpPr>
        <p:spPr>
          <a:xfrm>
            <a:off x="6629400" y="4736068"/>
            <a:ext cx="457200" cy="369332"/>
          </a:xfrm>
          <a:prstGeom prst="rect">
            <a:avLst/>
          </a:prstGeom>
          <a:noFill/>
        </p:spPr>
        <p:txBody>
          <a:bodyPr wrap="square" rtlCol="0">
            <a:spAutoFit/>
          </a:bodyPr>
          <a:lstStyle/>
          <a:p>
            <a:r>
              <a:rPr lang="en-US" dirty="0" smtClean="0"/>
              <a:t>p6</a:t>
            </a:r>
            <a:endParaRPr lang="en-US" dirty="0"/>
          </a:p>
        </p:txBody>
      </p:sp>
      <p:sp>
        <p:nvSpPr>
          <p:cNvPr id="39" name="TextBox 38"/>
          <p:cNvSpPr txBox="1"/>
          <p:nvPr/>
        </p:nvSpPr>
        <p:spPr>
          <a:xfrm>
            <a:off x="8229600" y="3962400"/>
            <a:ext cx="457200" cy="369332"/>
          </a:xfrm>
          <a:prstGeom prst="rect">
            <a:avLst/>
          </a:prstGeom>
          <a:noFill/>
        </p:spPr>
        <p:txBody>
          <a:bodyPr wrap="square" rtlCol="0">
            <a:spAutoFit/>
          </a:bodyPr>
          <a:lstStyle/>
          <a:p>
            <a:r>
              <a:rPr lang="en-US" dirty="0" smtClean="0"/>
              <a:t>p4</a:t>
            </a:r>
            <a:endParaRPr lang="en-US" dirty="0"/>
          </a:p>
        </p:txBody>
      </p:sp>
      <p:sp>
        <p:nvSpPr>
          <p:cNvPr id="40" name="TextBox 39"/>
          <p:cNvSpPr txBox="1"/>
          <p:nvPr/>
        </p:nvSpPr>
        <p:spPr>
          <a:xfrm>
            <a:off x="8458200" y="5105400"/>
            <a:ext cx="457200" cy="369332"/>
          </a:xfrm>
          <a:prstGeom prst="rect">
            <a:avLst/>
          </a:prstGeom>
          <a:noFill/>
        </p:spPr>
        <p:txBody>
          <a:bodyPr wrap="square" rtlCol="0">
            <a:spAutoFit/>
          </a:bodyPr>
          <a:lstStyle/>
          <a:p>
            <a:r>
              <a:rPr lang="en-US" dirty="0" smtClean="0"/>
              <a:t>p5</a:t>
            </a:r>
            <a:endParaRPr lang="en-US" dirty="0"/>
          </a:p>
        </p:txBody>
      </p:sp>
      <p:cxnSp>
        <p:nvCxnSpPr>
          <p:cNvPr id="41" name="Straight Connector 40"/>
          <p:cNvCxnSpPr/>
          <p:nvPr/>
        </p:nvCxnSpPr>
        <p:spPr>
          <a:xfrm flipV="1">
            <a:off x="5943600" y="5257800"/>
            <a:ext cx="205740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5000" y="5105400"/>
            <a:ext cx="457200" cy="369332"/>
          </a:xfrm>
          <a:prstGeom prst="rect">
            <a:avLst/>
          </a:prstGeom>
          <a:noFill/>
        </p:spPr>
        <p:txBody>
          <a:bodyPr wrap="square" rtlCol="0">
            <a:spAutoFit/>
          </a:bodyPr>
          <a:lstStyle/>
          <a:p>
            <a:r>
              <a:rPr lang="en-US" dirty="0" smtClean="0"/>
              <a:t>q1</a:t>
            </a:r>
            <a:endParaRPr lang="en-US" dirty="0"/>
          </a:p>
        </p:txBody>
      </p:sp>
      <p:sp>
        <p:nvSpPr>
          <p:cNvPr id="43" name="TextBox 42"/>
          <p:cNvSpPr txBox="1"/>
          <p:nvPr/>
        </p:nvSpPr>
        <p:spPr>
          <a:xfrm>
            <a:off x="7772400" y="4876800"/>
            <a:ext cx="457200" cy="369332"/>
          </a:xfrm>
          <a:prstGeom prst="rect">
            <a:avLst/>
          </a:prstGeom>
          <a:noFill/>
        </p:spPr>
        <p:txBody>
          <a:bodyPr wrap="square" rtlCol="0">
            <a:spAutoFit/>
          </a:bodyPr>
          <a:lstStyle/>
          <a:p>
            <a:r>
              <a:rPr lang="en-US" dirty="0" smtClean="0"/>
              <a:t>q2</a:t>
            </a:r>
            <a:endParaRPr lang="en-US" dirty="0"/>
          </a:p>
        </p:txBody>
      </p:sp>
      <p:sp>
        <p:nvSpPr>
          <p:cNvPr id="54" name="Title 53"/>
          <p:cNvSpPr>
            <a:spLocks noGrp="1"/>
          </p:cNvSpPr>
          <p:nvPr>
            <p:ph type="title"/>
          </p:nvPr>
        </p:nvSpPr>
        <p:spPr/>
        <p:txBody>
          <a:bodyPr/>
          <a:lstStyle/>
          <a:p>
            <a:r>
              <a:rPr lang="en-US" dirty="0" smtClean="0"/>
              <a:t>Convex polygon - Example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i45</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1780690"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i25, </a:t>
            </a:r>
            <a:r>
              <a:rPr lang="en-US" dirty="0" smtClean="0">
                <a:solidFill>
                  <a:srgbClr val="0000FF"/>
                </a:solidFill>
              </a:rPr>
              <a:t>i45</a:t>
            </a:r>
            <a:r>
              <a:rPr lang="en-US" dirty="0" smtClean="0"/>
              <a:t>, i15, q4, q5, q2, q1}	x-sorted</a:t>
            </a:r>
          </a:p>
          <a:p>
            <a:r>
              <a:rPr lang="en-US" dirty="0" smtClean="0"/>
              <a:t>STATUS = {S1, </a:t>
            </a:r>
            <a:r>
              <a:rPr lang="en-US" dirty="0" smtClean="0">
                <a:solidFill>
                  <a:srgbClr val="FF0000"/>
                </a:solidFill>
              </a:rPr>
              <a:t>S5</a:t>
            </a:r>
            <a:r>
              <a:rPr lang="en-US" dirty="0" smtClean="0"/>
              <a:t>, </a:t>
            </a:r>
            <a:r>
              <a:rPr lang="en-US" dirty="0" smtClean="0">
                <a:solidFill>
                  <a:srgbClr val="FF0000"/>
                </a:solidFill>
              </a:rPr>
              <a:t>S4</a:t>
            </a:r>
            <a:r>
              <a:rPr lang="en-US" dirty="0" smtClean="0"/>
              <a:t>, S2}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1" name="TextBox 30"/>
          <p:cNvSpPr txBox="1"/>
          <p:nvPr/>
        </p:nvSpPr>
        <p:spPr>
          <a:xfrm>
            <a:off x="5410200" y="2362200"/>
            <a:ext cx="2971800" cy="1754326"/>
          </a:xfrm>
          <a:prstGeom prst="rect">
            <a:avLst/>
          </a:prstGeom>
          <a:noFill/>
        </p:spPr>
        <p:txBody>
          <a:bodyPr wrap="square" rtlCol="0">
            <a:spAutoFit/>
          </a:bodyPr>
          <a:lstStyle/>
          <a:p>
            <a:pPr algn="just"/>
            <a:r>
              <a:rPr lang="en-US" dirty="0" smtClean="0"/>
              <a:t>Swap S4 and S5 in STATUS since after the intersecting point i45, S5 will be above S4.</a:t>
            </a:r>
          </a:p>
          <a:p>
            <a:pPr algn="just"/>
            <a:endParaRPr lang="en-US" dirty="0" smtClean="0"/>
          </a:p>
          <a:p>
            <a:pPr algn="just"/>
            <a:r>
              <a:rPr lang="en-US" dirty="0" smtClean="0"/>
              <a:t>This exchange has to be done since STATUS is y-sorted.</a:t>
            </a:r>
            <a:endParaRPr lang="en-US" dirty="0"/>
          </a:p>
        </p:txBody>
      </p:sp>
    </p:spTree>
    <p:extLst>
      <p:ext uri="{BB962C8B-B14F-4D97-AF65-F5344CB8AC3E}">
        <p14:creationId xmlns:p14="http://schemas.microsoft.com/office/powerpoint/2010/main" val="87025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i15</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1876909"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i25, i45, </a:t>
            </a:r>
            <a:r>
              <a:rPr lang="en-US" dirty="0" smtClean="0">
                <a:solidFill>
                  <a:srgbClr val="0000FF"/>
                </a:solidFill>
              </a:rPr>
              <a:t>i15</a:t>
            </a:r>
            <a:r>
              <a:rPr lang="en-US" dirty="0" smtClean="0"/>
              <a:t>, q4, q5, q2, q1}	x-sorted</a:t>
            </a:r>
          </a:p>
          <a:p>
            <a:r>
              <a:rPr lang="en-US" dirty="0" smtClean="0"/>
              <a:t>STATUS = {</a:t>
            </a:r>
            <a:r>
              <a:rPr lang="en-US" dirty="0" smtClean="0">
                <a:solidFill>
                  <a:srgbClr val="FF0000"/>
                </a:solidFill>
              </a:rPr>
              <a:t>S5</a:t>
            </a:r>
            <a:r>
              <a:rPr lang="en-US" dirty="0" smtClean="0"/>
              <a:t>, </a:t>
            </a:r>
            <a:r>
              <a:rPr lang="en-US" dirty="0" smtClean="0">
                <a:solidFill>
                  <a:srgbClr val="FF0000"/>
                </a:solidFill>
              </a:rPr>
              <a:t>S1</a:t>
            </a:r>
            <a:r>
              <a:rPr lang="en-US" dirty="0" smtClean="0"/>
              <a:t>, S4, S2}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1" name="TextBox 30"/>
          <p:cNvSpPr txBox="1"/>
          <p:nvPr/>
        </p:nvSpPr>
        <p:spPr>
          <a:xfrm>
            <a:off x="5410200" y="2362200"/>
            <a:ext cx="2971800" cy="1754326"/>
          </a:xfrm>
          <a:prstGeom prst="rect">
            <a:avLst/>
          </a:prstGeom>
          <a:noFill/>
        </p:spPr>
        <p:txBody>
          <a:bodyPr wrap="square" rtlCol="0">
            <a:spAutoFit/>
          </a:bodyPr>
          <a:lstStyle/>
          <a:p>
            <a:pPr algn="just"/>
            <a:r>
              <a:rPr lang="en-US" dirty="0" smtClean="0"/>
              <a:t>Swap S1 and S5 in STATUS since after the intersecting point i15, S5 will be above S1.</a:t>
            </a:r>
          </a:p>
          <a:p>
            <a:pPr algn="just"/>
            <a:endParaRPr lang="en-US" dirty="0" smtClean="0"/>
          </a:p>
          <a:p>
            <a:pPr algn="just"/>
            <a:r>
              <a:rPr lang="en-US" dirty="0" smtClean="0"/>
              <a:t>This exchange has to be done since STATUS is y-sorted.</a:t>
            </a:r>
            <a:endParaRPr lang="en-US" dirty="0"/>
          </a:p>
        </p:txBody>
      </p:sp>
    </p:spTree>
    <p:extLst>
      <p:ext uri="{BB962C8B-B14F-4D97-AF65-F5344CB8AC3E}">
        <p14:creationId xmlns:p14="http://schemas.microsoft.com/office/powerpoint/2010/main" val="2734917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q4</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1980405"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i25, i45, i15, </a:t>
            </a:r>
            <a:r>
              <a:rPr lang="en-US" dirty="0" smtClean="0">
                <a:solidFill>
                  <a:srgbClr val="0000FF"/>
                </a:solidFill>
              </a:rPr>
              <a:t>q4</a:t>
            </a:r>
            <a:r>
              <a:rPr lang="en-US" dirty="0" smtClean="0"/>
              <a:t>, q5, q2, q1}	x-sorted</a:t>
            </a:r>
          </a:p>
          <a:p>
            <a:r>
              <a:rPr lang="en-US" dirty="0" smtClean="0"/>
              <a:t>STATUS = {S5, S1, S2}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2" name="TextBox 31"/>
          <p:cNvSpPr txBox="1"/>
          <p:nvPr/>
        </p:nvSpPr>
        <p:spPr>
          <a:xfrm>
            <a:off x="5410200" y="2362200"/>
            <a:ext cx="2971800" cy="1477328"/>
          </a:xfrm>
          <a:prstGeom prst="rect">
            <a:avLst/>
          </a:prstGeom>
          <a:noFill/>
        </p:spPr>
        <p:txBody>
          <a:bodyPr wrap="square" rtlCol="0">
            <a:spAutoFit/>
          </a:bodyPr>
          <a:lstStyle/>
          <a:p>
            <a:pPr algn="just"/>
            <a:r>
              <a:rPr lang="en-US" dirty="0" smtClean="0"/>
              <a:t>Since q4 is the end point of segment S4 and it will not intersect with any other segment from here on, S4 can be removed from STATUS.</a:t>
            </a:r>
          </a:p>
        </p:txBody>
      </p:sp>
    </p:spTree>
    <p:extLst>
      <p:ext uri="{BB962C8B-B14F-4D97-AF65-F5344CB8AC3E}">
        <p14:creationId xmlns:p14="http://schemas.microsoft.com/office/powerpoint/2010/main" val="1500942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q5</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2105509"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i25, i45, i15, q4, </a:t>
            </a:r>
            <a:r>
              <a:rPr lang="en-US" dirty="0" smtClean="0">
                <a:solidFill>
                  <a:srgbClr val="0000FF"/>
                </a:solidFill>
              </a:rPr>
              <a:t>q5</a:t>
            </a:r>
            <a:r>
              <a:rPr lang="en-US" dirty="0" smtClean="0"/>
              <a:t>, q2, q1}	x-sorted</a:t>
            </a:r>
          </a:p>
          <a:p>
            <a:r>
              <a:rPr lang="en-US" dirty="0" smtClean="0"/>
              <a:t>STATUS = {S1, S2}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2" name="TextBox 31"/>
          <p:cNvSpPr txBox="1"/>
          <p:nvPr/>
        </p:nvSpPr>
        <p:spPr>
          <a:xfrm>
            <a:off x="5410200" y="2362200"/>
            <a:ext cx="2971800" cy="1477328"/>
          </a:xfrm>
          <a:prstGeom prst="rect">
            <a:avLst/>
          </a:prstGeom>
          <a:noFill/>
        </p:spPr>
        <p:txBody>
          <a:bodyPr wrap="square" rtlCol="0">
            <a:spAutoFit/>
          </a:bodyPr>
          <a:lstStyle/>
          <a:p>
            <a:pPr algn="just"/>
            <a:r>
              <a:rPr lang="en-US" dirty="0" smtClean="0"/>
              <a:t>Since q5 is the end point of segment S5 and it will not intersect with any other segment from here on, S5 can be removed from STATUS.</a:t>
            </a:r>
          </a:p>
        </p:txBody>
      </p:sp>
    </p:spTree>
    <p:extLst>
      <p:ext uri="{BB962C8B-B14F-4D97-AF65-F5344CB8AC3E}">
        <p14:creationId xmlns:p14="http://schemas.microsoft.com/office/powerpoint/2010/main" val="4064522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q2</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2271557"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i25, i45, i15, q4, q5, </a:t>
            </a:r>
            <a:r>
              <a:rPr lang="en-US" dirty="0" smtClean="0">
                <a:solidFill>
                  <a:srgbClr val="0000FF"/>
                </a:solidFill>
              </a:rPr>
              <a:t>q2</a:t>
            </a:r>
            <a:r>
              <a:rPr lang="en-US" dirty="0" smtClean="0"/>
              <a:t>, q1}	x-sorted</a:t>
            </a:r>
          </a:p>
          <a:p>
            <a:r>
              <a:rPr lang="en-US" dirty="0" smtClean="0"/>
              <a:t>STATUS = {S1}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2" name="TextBox 31"/>
          <p:cNvSpPr txBox="1"/>
          <p:nvPr/>
        </p:nvSpPr>
        <p:spPr>
          <a:xfrm>
            <a:off x="5410200" y="2362200"/>
            <a:ext cx="2971800" cy="1477328"/>
          </a:xfrm>
          <a:prstGeom prst="rect">
            <a:avLst/>
          </a:prstGeom>
          <a:noFill/>
        </p:spPr>
        <p:txBody>
          <a:bodyPr wrap="square" rtlCol="0">
            <a:spAutoFit/>
          </a:bodyPr>
          <a:lstStyle/>
          <a:p>
            <a:pPr algn="just"/>
            <a:r>
              <a:rPr lang="en-US" dirty="0" smtClean="0"/>
              <a:t>Since q2 is the end point of segment S2 and it will not intersect with any other segment from here on, S2 can be removed from STATUS.</a:t>
            </a:r>
          </a:p>
        </p:txBody>
      </p:sp>
    </p:spTree>
    <p:extLst>
      <p:ext uri="{BB962C8B-B14F-4D97-AF65-F5344CB8AC3E}">
        <p14:creationId xmlns:p14="http://schemas.microsoft.com/office/powerpoint/2010/main" val="2235101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intersects q1</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2625261"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i25, i45, i15, q4, q5, q2, </a:t>
            </a:r>
            <a:r>
              <a:rPr lang="en-US" dirty="0" smtClean="0">
                <a:solidFill>
                  <a:srgbClr val="0000FF"/>
                </a:solidFill>
              </a:rPr>
              <a:t>q1</a:t>
            </a:r>
            <a:r>
              <a:rPr lang="en-US" dirty="0" smtClean="0"/>
              <a:t>}	x-sorted</a:t>
            </a:r>
          </a:p>
          <a:p>
            <a:r>
              <a:rPr lang="en-US" dirty="0" smtClean="0"/>
              <a:t>STATUS = {}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2" name="TextBox 31"/>
          <p:cNvSpPr txBox="1"/>
          <p:nvPr/>
        </p:nvSpPr>
        <p:spPr>
          <a:xfrm>
            <a:off x="5410200" y="2362200"/>
            <a:ext cx="2971800" cy="1477328"/>
          </a:xfrm>
          <a:prstGeom prst="rect">
            <a:avLst/>
          </a:prstGeom>
          <a:noFill/>
        </p:spPr>
        <p:txBody>
          <a:bodyPr wrap="square" rtlCol="0">
            <a:spAutoFit/>
          </a:bodyPr>
          <a:lstStyle/>
          <a:p>
            <a:pPr algn="just"/>
            <a:r>
              <a:rPr lang="en-US" dirty="0" smtClean="0"/>
              <a:t>Since q1 is the end point of segment S1 and it will not intersect with any other segment from here on, S1 can be removed from STATUS.</a:t>
            </a:r>
          </a:p>
        </p:txBody>
      </p:sp>
    </p:spTree>
    <p:extLst>
      <p:ext uri="{BB962C8B-B14F-4D97-AF65-F5344CB8AC3E}">
        <p14:creationId xmlns:p14="http://schemas.microsoft.com/office/powerpoint/2010/main" val="1318594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position</a:t>
            </a:r>
            <a:endParaRPr lang="en-US" dirty="0"/>
          </a:p>
        </p:txBody>
      </p:sp>
      <p:cxnSp>
        <p:nvCxnSpPr>
          <p:cNvPr id="3" name="Straight Connector 2"/>
          <p:cNvCxnSpPr/>
          <p:nvPr/>
        </p:nvCxnSpPr>
        <p:spPr>
          <a:xfrm flipH="1" flipV="1">
            <a:off x="1262434" y="2819400"/>
            <a:ext cx="2362199" cy="1219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flipH="1" flipV="1">
            <a:off x="1795830" y="3048001"/>
            <a:ext cx="2590802"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614732" y="3086102"/>
            <a:ext cx="2209801" cy="609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100634" y="2302358"/>
            <a:ext cx="1252167" cy="1088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143001" y="2438399"/>
            <a:ext cx="2862630" cy="1668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3962400"/>
            <a:ext cx="457200" cy="381000"/>
          </a:xfrm>
          <a:prstGeom prst="rect">
            <a:avLst/>
          </a:prstGeom>
          <a:noFill/>
        </p:spPr>
        <p:txBody>
          <a:bodyPr wrap="square" rtlCol="0">
            <a:spAutoFit/>
          </a:bodyPr>
          <a:lstStyle/>
          <a:p>
            <a:r>
              <a:rPr lang="en-US" dirty="0" smtClean="0"/>
              <a:t>p1</a:t>
            </a:r>
            <a:endParaRPr lang="en-US" dirty="0"/>
          </a:p>
        </p:txBody>
      </p:sp>
      <p:sp>
        <p:nvSpPr>
          <p:cNvPr id="9" name="TextBox 8"/>
          <p:cNvSpPr txBox="1"/>
          <p:nvPr/>
        </p:nvSpPr>
        <p:spPr>
          <a:xfrm>
            <a:off x="4038600" y="2209800"/>
            <a:ext cx="457200" cy="381000"/>
          </a:xfrm>
          <a:prstGeom prst="rect">
            <a:avLst/>
          </a:prstGeom>
          <a:noFill/>
        </p:spPr>
        <p:txBody>
          <a:bodyPr wrap="square" rtlCol="0">
            <a:spAutoFit/>
          </a:bodyPr>
          <a:lstStyle/>
          <a:p>
            <a:r>
              <a:rPr lang="en-US" dirty="0" smtClean="0"/>
              <a:t>q1</a:t>
            </a:r>
            <a:endParaRPr lang="en-US" dirty="0"/>
          </a:p>
        </p:txBody>
      </p:sp>
      <p:sp>
        <p:nvSpPr>
          <p:cNvPr id="10" name="TextBox 9"/>
          <p:cNvSpPr txBox="1"/>
          <p:nvPr/>
        </p:nvSpPr>
        <p:spPr>
          <a:xfrm>
            <a:off x="914400" y="2590800"/>
            <a:ext cx="457200" cy="381000"/>
          </a:xfrm>
          <a:prstGeom prst="rect">
            <a:avLst/>
          </a:prstGeom>
          <a:noFill/>
        </p:spPr>
        <p:txBody>
          <a:bodyPr wrap="square" rtlCol="0">
            <a:spAutoFit/>
          </a:bodyPr>
          <a:lstStyle/>
          <a:p>
            <a:r>
              <a:rPr lang="en-US" dirty="0" smtClean="0"/>
              <a:t>p2</a:t>
            </a:r>
            <a:endParaRPr lang="en-US" dirty="0"/>
          </a:p>
        </p:txBody>
      </p:sp>
      <p:sp>
        <p:nvSpPr>
          <p:cNvPr id="11" name="TextBox 10"/>
          <p:cNvSpPr txBox="1"/>
          <p:nvPr/>
        </p:nvSpPr>
        <p:spPr>
          <a:xfrm>
            <a:off x="3581400" y="3886200"/>
            <a:ext cx="457200" cy="381000"/>
          </a:xfrm>
          <a:prstGeom prst="rect">
            <a:avLst/>
          </a:prstGeom>
          <a:noFill/>
        </p:spPr>
        <p:txBody>
          <a:bodyPr wrap="square" rtlCol="0">
            <a:spAutoFit/>
          </a:bodyPr>
          <a:lstStyle/>
          <a:p>
            <a:r>
              <a:rPr lang="en-US" dirty="0" smtClean="0"/>
              <a:t>q2</a:t>
            </a:r>
            <a:endParaRPr lang="en-US" dirty="0"/>
          </a:p>
        </p:txBody>
      </p:sp>
      <p:sp>
        <p:nvSpPr>
          <p:cNvPr id="12" name="TextBox 11"/>
          <p:cNvSpPr txBox="1"/>
          <p:nvPr/>
        </p:nvSpPr>
        <p:spPr>
          <a:xfrm>
            <a:off x="1143000" y="4419600"/>
            <a:ext cx="457200" cy="381000"/>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1600200" y="2133600"/>
            <a:ext cx="457200" cy="381000"/>
          </a:xfrm>
          <a:prstGeom prst="rect">
            <a:avLst/>
          </a:prstGeom>
          <a:noFill/>
        </p:spPr>
        <p:txBody>
          <a:bodyPr wrap="square" rtlCol="0">
            <a:spAutoFit/>
          </a:bodyPr>
          <a:lstStyle/>
          <a:p>
            <a:r>
              <a:rPr lang="en-US" dirty="0" smtClean="0"/>
              <a:t>q3</a:t>
            </a:r>
            <a:endParaRPr lang="en-US" dirty="0"/>
          </a:p>
        </p:txBody>
      </p:sp>
      <p:sp>
        <p:nvSpPr>
          <p:cNvPr id="14" name="TextBox 13"/>
          <p:cNvSpPr txBox="1"/>
          <p:nvPr/>
        </p:nvSpPr>
        <p:spPr>
          <a:xfrm>
            <a:off x="2057400" y="1981200"/>
            <a:ext cx="457200" cy="381000"/>
          </a:xfrm>
          <a:prstGeom prst="rect">
            <a:avLst/>
          </a:prstGeom>
          <a:noFill/>
        </p:spPr>
        <p:txBody>
          <a:bodyPr wrap="square" rtlCol="0">
            <a:spAutoFit/>
          </a:bodyPr>
          <a:lstStyle/>
          <a:p>
            <a:r>
              <a:rPr lang="en-US" dirty="0" smtClean="0"/>
              <a:t>p4</a:t>
            </a:r>
            <a:endParaRPr lang="en-US" dirty="0"/>
          </a:p>
        </p:txBody>
      </p:sp>
      <p:sp>
        <p:nvSpPr>
          <p:cNvPr id="15" name="TextBox 14"/>
          <p:cNvSpPr txBox="1"/>
          <p:nvPr/>
        </p:nvSpPr>
        <p:spPr>
          <a:xfrm>
            <a:off x="3352800" y="3200400"/>
            <a:ext cx="457200" cy="381000"/>
          </a:xfrm>
          <a:prstGeom prst="rect">
            <a:avLst/>
          </a:prstGeom>
          <a:noFill/>
        </p:spPr>
        <p:txBody>
          <a:bodyPr wrap="square" rtlCol="0">
            <a:spAutoFit/>
          </a:bodyPr>
          <a:lstStyle/>
          <a:p>
            <a:r>
              <a:rPr lang="en-US" dirty="0" smtClean="0"/>
              <a:t>q4</a:t>
            </a:r>
            <a:endParaRPr lang="en-US" dirty="0"/>
          </a:p>
        </p:txBody>
      </p:sp>
      <p:sp>
        <p:nvSpPr>
          <p:cNvPr id="16" name="TextBox 15"/>
          <p:cNvSpPr txBox="1"/>
          <p:nvPr/>
        </p:nvSpPr>
        <p:spPr>
          <a:xfrm>
            <a:off x="2438400" y="4648200"/>
            <a:ext cx="457200" cy="381000"/>
          </a:xfrm>
          <a:prstGeom prst="rect">
            <a:avLst/>
          </a:prstGeom>
          <a:noFill/>
        </p:spPr>
        <p:txBody>
          <a:bodyPr wrap="square" rtlCol="0">
            <a:spAutoFit/>
          </a:bodyPr>
          <a:lstStyle/>
          <a:p>
            <a:r>
              <a:rPr lang="en-US" dirty="0" smtClean="0"/>
              <a:t>p5</a:t>
            </a:r>
            <a:endParaRPr lang="en-US" dirty="0"/>
          </a:p>
        </p:txBody>
      </p:sp>
      <p:sp>
        <p:nvSpPr>
          <p:cNvPr id="17" name="TextBox 16"/>
          <p:cNvSpPr txBox="1"/>
          <p:nvPr/>
        </p:nvSpPr>
        <p:spPr>
          <a:xfrm>
            <a:off x="3352800" y="1828800"/>
            <a:ext cx="457200" cy="381000"/>
          </a:xfrm>
          <a:prstGeom prst="rect">
            <a:avLst/>
          </a:prstGeom>
          <a:noFill/>
        </p:spPr>
        <p:txBody>
          <a:bodyPr wrap="square" rtlCol="0">
            <a:spAutoFit/>
          </a:bodyPr>
          <a:lstStyle/>
          <a:p>
            <a:r>
              <a:rPr lang="en-US" dirty="0" smtClean="0"/>
              <a:t>q5</a:t>
            </a:r>
            <a:endParaRPr lang="en-US" dirty="0"/>
          </a:p>
        </p:txBody>
      </p:sp>
      <p:cxnSp>
        <p:nvCxnSpPr>
          <p:cNvPr id="18" name="Straight Connector 17"/>
          <p:cNvCxnSpPr/>
          <p:nvPr/>
        </p:nvCxnSpPr>
        <p:spPr>
          <a:xfrm rot="5400000">
            <a:off x="3275806" y="3428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638800"/>
            <a:ext cx="8305800" cy="646331"/>
          </a:xfrm>
          <a:prstGeom prst="rect">
            <a:avLst/>
          </a:prstGeom>
          <a:noFill/>
          <a:ln>
            <a:solidFill>
              <a:srgbClr val="0000FF"/>
            </a:solidFill>
          </a:ln>
        </p:spPr>
        <p:txBody>
          <a:bodyPr wrap="square" rtlCol="0">
            <a:spAutoFit/>
          </a:bodyPr>
          <a:lstStyle/>
          <a:p>
            <a:r>
              <a:rPr lang="en-US" dirty="0" smtClean="0"/>
              <a:t>EVENTS = {p1, p2, p3, i13, i23, q3, p4, i12, p5, i14, i25, i45, i15, q4, q5, q2, q1}	x-sorted</a:t>
            </a:r>
          </a:p>
          <a:p>
            <a:r>
              <a:rPr lang="en-US" dirty="0" smtClean="0"/>
              <a:t>STATUS = {}							y-sorted</a:t>
            </a:r>
          </a:p>
        </p:txBody>
      </p:sp>
      <p:sp>
        <p:nvSpPr>
          <p:cNvPr id="21" name="TextBox 20"/>
          <p:cNvSpPr txBox="1"/>
          <p:nvPr/>
        </p:nvSpPr>
        <p:spPr>
          <a:xfrm>
            <a:off x="1828800" y="2831068"/>
            <a:ext cx="533400" cy="369332"/>
          </a:xfrm>
          <a:prstGeom prst="rect">
            <a:avLst/>
          </a:prstGeom>
          <a:noFill/>
        </p:spPr>
        <p:txBody>
          <a:bodyPr wrap="square" rtlCol="0">
            <a:spAutoFit/>
          </a:bodyPr>
          <a:lstStyle/>
          <a:p>
            <a:r>
              <a:rPr lang="en-US" dirty="0" smtClean="0"/>
              <a:t>i23</a:t>
            </a:r>
            <a:endParaRPr lang="en-US" dirty="0"/>
          </a:p>
        </p:txBody>
      </p:sp>
      <p:sp>
        <p:nvSpPr>
          <p:cNvPr id="23" name="TextBox 22"/>
          <p:cNvSpPr txBox="1"/>
          <p:nvPr/>
        </p:nvSpPr>
        <p:spPr>
          <a:xfrm>
            <a:off x="2133600" y="3440668"/>
            <a:ext cx="533400" cy="369332"/>
          </a:xfrm>
          <a:prstGeom prst="rect">
            <a:avLst/>
          </a:prstGeom>
          <a:noFill/>
        </p:spPr>
        <p:txBody>
          <a:bodyPr wrap="square" rtlCol="0">
            <a:spAutoFit/>
          </a:bodyPr>
          <a:lstStyle/>
          <a:p>
            <a:r>
              <a:rPr lang="en-US" dirty="0" smtClean="0"/>
              <a:t>i12</a:t>
            </a:r>
            <a:endParaRPr lang="en-US" dirty="0"/>
          </a:p>
        </p:txBody>
      </p:sp>
      <p:sp>
        <p:nvSpPr>
          <p:cNvPr id="24" name="TextBox 23"/>
          <p:cNvSpPr txBox="1"/>
          <p:nvPr/>
        </p:nvSpPr>
        <p:spPr>
          <a:xfrm>
            <a:off x="1524000" y="3821668"/>
            <a:ext cx="533400" cy="369332"/>
          </a:xfrm>
          <a:prstGeom prst="rect">
            <a:avLst/>
          </a:prstGeom>
          <a:noFill/>
        </p:spPr>
        <p:txBody>
          <a:bodyPr wrap="square" rtlCol="0">
            <a:spAutoFit/>
          </a:bodyPr>
          <a:lstStyle/>
          <a:p>
            <a:r>
              <a:rPr lang="en-US" dirty="0" smtClean="0"/>
              <a:t>i13</a:t>
            </a:r>
            <a:endParaRPr lang="en-US" dirty="0"/>
          </a:p>
        </p:txBody>
      </p:sp>
      <p:sp>
        <p:nvSpPr>
          <p:cNvPr id="25" name="TextBox 24"/>
          <p:cNvSpPr txBox="1"/>
          <p:nvPr/>
        </p:nvSpPr>
        <p:spPr>
          <a:xfrm>
            <a:off x="2438400" y="2831068"/>
            <a:ext cx="533400" cy="369332"/>
          </a:xfrm>
          <a:prstGeom prst="rect">
            <a:avLst/>
          </a:prstGeom>
          <a:noFill/>
        </p:spPr>
        <p:txBody>
          <a:bodyPr wrap="square" rtlCol="0">
            <a:spAutoFit/>
          </a:bodyPr>
          <a:lstStyle/>
          <a:p>
            <a:r>
              <a:rPr lang="en-US" dirty="0" smtClean="0"/>
              <a:t>i14</a:t>
            </a:r>
            <a:endParaRPr lang="en-US" dirty="0"/>
          </a:p>
        </p:txBody>
      </p:sp>
      <p:sp>
        <p:nvSpPr>
          <p:cNvPr id="27" name="TextBox 26"/>
          <p:cNvSpPr txBox="1"/>
          <p:nvPr/>
        </p:nvSpPr>
        <p:spPr>
          <a:xfrm>
            <a:off x="2895600" y="3821668"/>
            <a:ext cx="533400" cy="369332"/>
          </a:xfrm>
          <a:prstGeom prst="rect">
            <a:avLst/>
          </a:prstGeom>
          <a:noFill/>
        </p:spPr>
        <p:txBody>
          <a:bodyPr wrap="square" rtlCol="0">
            <a:spAutoFit/>
          </a:bodyPr>
          <a:lstStyle/>
          <a:p>
            <a:r>
              <a:rPr lang="en-US" dirty="0" smtClean="0"/>
              <a:t>i25</a:t>
            </a:r>
            <a:endParaRPr lang="en-US" dirty="0"/>
          </a:p>
        </p:txBody>
      </p:sp>
      <p:sp>
        <p:nvSpPr>
          <p:cNvPr id="28" name="TextBox 27"/>
          <p:cNvSpPr txBox="1"/>
          <p:nvPr/>
        </p:nvSpPr>
        <p:spPr>
          <a:xfrm>
            <a:off x="3124200" y="2983468"/>
            <a:ext cx="533400" cy="369332"/>
          </a:xfrm>
          <a:prstGeom prst="rect">
            <a:avLst/>
          </a:prstGeom>
          <a:noFill/>
        </p:spPr>
        <p:txBody>
          <a:bodyPr wrap="square" rtlCol="0">
            <a:spAutoFit/>
          </a:bodyPr>
          <a:lstStyle/>
          <a:p>
            <a:r>
              <a:rPr lang="en-US" dirty="0" smtClean="0"/>
              <a:t>i45</a:t>
            </a:r>
            <a:endParaRPr lang="en-US" dirty="0"/>
          </a:p>
        </p:txBody>
      </p:sp>
      <p:sp>
        <p:nvSpPr>
          <p:cNvPr id="29" name="TextBox 28"/>
          <p:cNvSpPr txBox="1"/>
          <p:nvPr/>
        </p:nvSpPr>
        <p:spPr>
          <a:xfrm>
            <a:off x="2895600" y="2602468"/>
            <a:ext cx="533400" cy="369332"/>
          </a:xfrm>
          <a:prstGeom prst="rect">
            <a:avLst/>
          </a:prstGeom>
          <a:noFill/>
        </p:spPr>
        <p:txBody>
          <a:bodyPr wrap="square" rtlCol="0">
            <a:spAutoFit/>
          </a:bodyPr>
          <a:lstStyle/>
          <a:p>
            <a:r>
              <a:rPr lang="en-US" dirty="0" smtClean="0"/>
              <a:t>i15</a:t>
            </a:r>
            <a:endParaRPr lang="en-US" dirty="0"/>
          </a:p>
        </p:txBody>
      </p:sp>
      <p:sp>
        <p:nvSpPr>
          <p:cNvPr id="30" name="TextBox 29"/>
          <p:cNvSpPr txBox="1"/>
          <p:nvPr/>
        </p:nvSpPr>
        <p:spPr>
          <a:xfrm>
            <a:off x="-1" y="572869"/>
            <a:ext cx="1600201" cy="646331"/>
          </a:xfrm>
          <a:prstGeom prst="rect">
            <a:avLst/>
          </a:prstGeom>
          <a:solidFill>
            <a:schemeClr val="bg1">
              <a:lumMod val="95000"/>
            </a:schemeClr>
          </a:solidFill>
        </p:spPr>
        <p:txBody>
          <a:bodyPr wrap="square" rtlCol="0">
            <a:spAutoFit/>
          </a:bodyPr>
          <a:lstStyle/>
          <a:p>
            <a:pPr algn="ctr"/>
            <a:r>
              <a:rPr lang="en-IN" dirty="0" smtClean="0"/>
              <a:t>PLANE-SWEEP</a:t>
            </a:r>
          </a:p>
          <a:p>
            <a:pPr algn="ctr"/>
            <a:r>
              <a:rPr lang="en-IN" dirty="0" smtClean="0"/>
              <a:t>ALGORITHM</a:t>
            </a:r>
            <a:endParaRPr lang="en-IN" dirty="0"/>
          </a:p>
        </p:txBody>
      </p:sp>
      <p:sp>
        <p:nvSpPr>
          <p:cNvPr id="32" name="TextBox 31"/>
          <p:cNvSpPr txBox="1"/>
          <p:nvPr/>
        </p:nvSpPr>
        <p:spPr>
          <a:xfrm>
            <a:off x="5410200" y="2362200"/>
            <a:ext cx="2971800" cy="1477328"/>
          </a:xfrm>
          <a:prstGeom prst="rect">
            <a:avLst/>
          </a:prstGeom>
          <a:noFill/>
        </p:spPr>
        <p:txBody>
          <a:bodyPr wrap="square" rtlCol="0">
            <a:spAutoFit/>
          </a:bodyPr>
          <a:lstStyle/>
          <a:p>
            <a:pPr algn="just"/>
            <a:r>
              <a:rPr lang="en-US" dirty="0" smtClean="0"/>
              <a:t>The sweep-line L has gone past all the segments. In other words, we have iterated through all the event points in EVENTS.</a:t>
            </a:r>
          </a:p>
        </p:txBody>
      </p:sp>
    </p:spTree>
    <p:extLst>
      <p:ext uri="{BB962C8B-B14F-4D97-AF65-F5344CB8AC3E}">
        <p14:creationId xmlns:p14="http://schemas.microsoft.com/office/powerpoint/2010/main" val="2759560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Extreme cases</a:t>
            </a:r>
            <a:endParaRPr lang="en-IN" dirty="0"/>
          </a:p>
        </p:txBody>
      </p:sp>
      <p:cxnSp>
        <p:nvCxnSpPr>
          <p:cNvPr id="3" name="Straight Connector 2"/>
          <p:cNvCxnSpPr/>
          <p:nvPr/>
        </p:nvCxnSpPr>
        <p:spPr>
          <a:xfrm flipH="1" flipV="1">
            <a:off x="609601" y="2429301"/>
            <a:ext cx="1295399" cy="1066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533399" y="2895600"/>
            <a:ext cx="609600" cy="1219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286000" y="2819400"/>
            <a:ext cx="914401"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905000" y="3505200"/>
            <a:ext cx="175260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981201" y="2590800"/>
            <a:ext cx="1752599"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724401" y="3124200"/>
            <a:ext cx="3238499"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876800" y="2590800"/>
            <a:ext cx="3086100" cy="1752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724402" y="3124201"/>
            <a:ext cx="3238498" cy="2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876800" y="2590800"/>
            <a:ext cx="2286000" cy="1401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181601" y="2438400"/>
            <a:ext cx="1066799" cy="1905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66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rot="5400000">
            <a:off x="-151606" y="380920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Jarvis 0</a:t>
            </a:r>
            <a:endParaRPr lang="en-US" dirty="0"/>
          </a:p>
        </p:txBody>
      </p:sp>
      <p:sp>
        <p:nvSpPr>
          <p:cNvPr id="3" name="Oval 2"/>
          <p:cNvSpPr/>
          <p:nvPr/>
        </p:nvSpPr>
        <p:spPr>
          <a:xfrm flipH="1">
            <a:off x="15240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7526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2286000"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1402081"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2209800"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5908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30480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560318"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35052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6576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3124200"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3169918" y="5105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2057400" y="3276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12192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2895600"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21336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2819400" y="4648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38200" y="3505200"/>
            <a:ext cx="457200" cy="381000"/>
          </a:xfrm>
          <a:prstGeom prst="rect">
            <a:avLst/>
          </a:prstGeom>
          <a:noFill/>
        </p:spPr>
        <p:txBody>
          <a:bodyPr wrap="square" rtlCol="0">
            <a:spAutoFit/>
          </a:bodyPr>
          <a:lstStyle/>
          <a:p>
            <a:r>
              <a:rPr lang="en-US" dirty="0" smtClean="0"/>
              <a:t>p</a:t>
            </a:r>
            <a:endParaRPr lang="en-US" dirty="0"/>
          </a:p>
        </p:txBody>
      </p:sp>
      <p:sp>
        <p:nvSpPr>
          <p:cNvPr id="27" name="Rectangle 26"/>
          <p:cNvSpPr/>
          <p:nvPr/>
        </p:nvSpPr>
        <p:spPr>
          <a:xfrm>
            <a:off x="1066800" y="5638800"/>
            <a:ext cx="1133644" cy="369332"/>
          </a:xfrm>
          <a:prstGeom prst="rect">
            <a:avLst/>
          </a:prstGeom>
        </p:spPr>
        <p:txBody>
          <a:bodyPr wrap="none">
            <a:spAutoFit/>
          </a:bodyPr>
          <a:lstStyle/>
          <a:p>
            <a:pPr algn="just"/>
            <a:r>
              <a:rPr lang="en-US" dirty="0" smtClean="0"/>
              <a:t>CH(S) ={p}</a:t>
            </a:r>
          </a:p>
        </p:txBody>
      </p:sp>
      <p:cxnSp>
        <p:nvCxnSpPr>
          <p:cNvPr id="28" name="Straight Connector 27"/>
          <p:cNvCxnSpPr/>
          <p:nvPr/>
        </p:nvCxnSpPr>
        <p:spPr>
          <a:xfrm rot="4560000">
            <a:off x="4032395" y="3921056"/>
            <a:ext cx="27432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5669281"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5897881"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6431281" y="4431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5547362" y="4583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6355081" y="2678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6736081"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7193281"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6705599"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7650481" y="3364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7802881"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7269481" y="4355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7315199" y="5117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6202681" y="3288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5364481"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7040881" y="3212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6278881"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6964681" y="4659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983481" y="3516868"/>
            <a:ext cx="457200" cy="381000"/>
          </a:xfrm>
          <a:prstGeom prst="rect">
            <a:avLst/>
          </a:prstGeom>
          <a:noFill/>
        </p:spPr>
        <p:txBody>
          <a:bodyPr wrap="square" rtlCol="0">
            <a:spAutoFit/>
          </a:bodyPr>
          <a:lstStyle/>
          <a:p>
            <a:r>
              <a:rPr lang="en-US" dirty="0" smtClean="0"/>
              <a:t>p</a:t>
            </a:r>
            <a:endParaRPr lang="en-US" dirty="0"/>
          </a:p>
        </p:txBody>
      </p:sp>
      <p:sp>
        <p:nvSpPr>
          <p:cNvPr id="50" name="Rectangle 49"/>
          <p:cNvSpPr/>
          <p:nvPr/>
        </p:nvSpPr>
        <p:spPr>
          <a:xfrm>
            <a:off x="5212081" y="5650468"/>
            <a:ext cx="1366080" cy="369332"/>
          </a:xfrm>
          <a:prstGeom prst="rect">
            <a:avLst/>
          </a:prstGeom>
        </p:spPr>
        <p:txBody>
          <a:bodyPr wrap="none">
            <a:spAutoFit/>
          </a:bodyPr>
          <a:lstStyle/>
          <a:p>
            <a:pPr algn="just"/>
            <a:r>
              <a:rPr lang="en-US" dirty="0" smtClean="0"/>
              <a:t>CH(S) ={p, q}</a:t>
            </a:r>
          </a:p>
        </p:txBody>
      </p:sp>
      <p:sp>
        <p:nvSpPr>
          <p:cNvPr id="51" name="TextBox 50"/>
          <p:cNvSpPr txBox="1"/>
          <p:nvPr/>
        </p:nvSpPr>
        <p:spPr>
          <a:xfrm>
            <a:off x="5181600" y="4495800"/>
            <a:ext cx="457200" cy="381000"/>
          </a:xfrm>
          <a:prstGeom prst="rect">
            <a:avLst/>
          </a:prstGeom>
          <a:noFill/>
        </p:spPr>
        <p:txBody>
          <a:bodyPr wrap="square" rtlCol="0">
            <a:spAutoFit/>
          </a:bodyPr>
          <a:lstStyle/>
          <a:p>
            <a:r>
              <a:rPr lang="en-US" dirty="0" smtClean="0"/>
              <a:t>q</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Jarvis 1</a:t>
            </a:r>
            <a:endParaRPr lang="en-US" dirty="0"/>
          </a:p>
        </p:txBody>
      </p:sp>
      <p:cxnSp>
        <p:nvCxnSpPr>
          <p:cNvPr id="37" name="Straight Connector 36"/>
          <p:cNvCxnSpPr/>
          <p:nvPr/>
        </p:nvCxnSpPr>
        <p:spPr>
          <a:xfrm>
            <a:off x="609600" y="4419600"/>
            <a:ext cx="3048000" cy="914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flipH="1">
            <a:off x="14478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16764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2209800" y="4431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1325881" y="4583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2133600" y="2678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25146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29718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2484118"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3429000" y="3364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35814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3048000" y="4355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3093718" y="5117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1981200" y="3288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11430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flipH="1">
            <a:off x="2819400" y="3212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20574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flipH="1">
            <a:off x="2743200" y="4659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62000" y="3516868"/>
            <a:ext cx="457200" cy="381000"/>
          </a:xfrm>
          <a:prstGeom prst="rect">
            <a:avLst/>
          </a:prstGeom>
          <a:noFill/>
        </p:spPr>
        <p:txBody>
          <a:bodyPr wrap="square" rtlCol="0">
            <a:spAutoFit/>
          </a:bodyPr>
          <a:lstStyle/>
          <a:p>
            <a:r>
              <a:rPr lang="en-US" dirty="0" smtClean="0"/>
              <a:t>p</a:t>
            </a:r>
            <a:endParaRPr lang="en-US" dirty="0"/>
          </a:p>
        </p:txBody>
      </p:sp>
      <p:sp>
        <p:nvSpPr>
          <p:cNvPr id="56" name="Rectangle 55"/>
          <p:cNvSpPr/>
          <p:nvPr/>
        </p:nvSpPr>
        <p:spPr>
          <a:xfrm>
            <a:off x="990600" y="5650468"/>
            <a:ext cx="1556836" cy="369332"/>
          </a:xfrm>
          <a:prstGeom prst="rect">
            <a:avLst/>
          </a:prstGeom>
        </p:spPr>
        <p:txBody>
          <a:bodyPr wrap="none">
            <a:spAutoFit/>
          </a:bodyPr>
          <a:lstStyle/>
          <a:p>
            <a:pPr algn="just"/>
            <a:r>
              <a:rPr lang="en-US" dirty="0" smtClean="0"/>
              <a:t>CH(S) ={p, q, r}</a:t>
            </a:r>
          </a:p>
        </p:txBody>
      </p:sp>
      <p:sp>
        <p:nvSpPr>
          <p:cNvPr id="57" name="TextBox 56"/>
          <p:cNvSpPr txBox="1"/>
          <p:nvPr/>
        </p:nvSpPr>
        <p:spPr>
          <a:xfrm>
            <a:off x="960119" y="4495800"/>
            <a:ext cx="457200" cy="381000"/>
          </a:xfrm>
          <a:prstGeom prst="rect">
            <a:avLst/>
          </a:prstGeom>
          <a:noFill/>
        </p:spPr>
        <p:txBody>
          <a:bodyPr wrap="square" rtlCol="0">
            <a:spAutoFit/>
          </a:bodyPr>
          <a:lstStyle/>
          <a:p>
            <a:r>
              <a:rPr lang="en-US" dirty="0" smtClean="0"/>
              <a:t>q</a:t>
            </a:r>
            <a:endParaRPr lang="en-US" dirty="0"/>
          </a:p>
        </p:txBody>
      </p:sp>
      <p:sp>
        <p:nvSpPr>
          <p:cNvPr id="64" name="TextBox 63"/>
          <p:cNvSpPr txBox="1"/>
          <p:nvPr/>
        </p:nvSpPr>
        <p:spPr>
          <a:xfrm>
            <a:off x="2971800" y="5181600"/>
            <a:ext cx="457200" cy="381000"/>
          </a:xfrm>
          <a:prstGeom prst="rect">
            <a:avLst/>
          </a:prstGeom>
          <a:noFill/>
        </p:spPr>
        <p:txBody>
          <a:bodyPr wrap="square" rtlCol="0">
            <a:spAutoFit/>
          </a:bodyPr>
          <a:lstStyle/>
          <a:p>
            <a:r>
              <a:rPr lang="en-US" dirty="0" smtClean="0"/>
              <a:t>r</a:t>
            </a:r>
            <a:endParaRPr lang="en-US" dirty="0"/>
          </a:p>
        </p:txBody>
      </p:sp>
      <p:cxnSp>
        <p:nvCxnSpPr>
          <p:cNvPr id="65" name="Straight Connector 64"/>
          <p:cNvCxnSpPr/>
          <p:nvPr/>
        </p:nvCxnSpPr>
        <p:spPr>
          <a:xfrm rot="5400000" flipH="1" flipV="1">
            <a:off x="6362700" y="3695700"/>
            <a:ext cx="2438400" cy="1143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54864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57150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H="1">
            <a:off x="6248400"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H="1">
            <a:off x="5364481"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flipH="1">
            <a:off x="6172200"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flipH="1">
            <a:off x="65532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flipH="1">
            <a:off x="70104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flipH="1">
            <a:off x="6522718"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flipH="1">
            <a:off x="74676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flipH="1">
            <a:off x="76200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H="1">
            <a:off x="7086600"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flipH="1">
            <a:off x="7132318" y="5105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H="1">
            <a:off x="6019800" y="3276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51816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flipH="1">
            <a:off x="6858000"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60960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flipH="1">
            <a:off x="6781800" y="4648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4800600" y="3505200"/>
            <a:ext cx="457200" cy="381000"/>
          </a:xfrm>
          <a:prstGeom prst="rect">
            <a:avLst/>
          </a:prstGeom>
          <a:noFill/>
        </p:spPr>
        <p:txBody>
          <a:bodyPr wrap="square" rtlCol="0">
            <a:spAutoFit/>
          </a:bodyPr>
          <a:lstStyle/>
          <a:p>
            <a:r>
              <a:rPr lang="en-US" dirty="0" smtClean="0"/>
              <a:t>p</a:t>
            </a:r>
            <a:endParaRPr lang="en-US" dirty="0"/>
          </a:p>
        </p:txBody>
      </p:sp>
      <p:sp>
        <p:nvSpPr>
          <p:cNvPr id="84" name="Rectangle 83"/>
          <p:cNvSpPr/>
          <p:nvPr/>
        </p:nvSpPr>
        <p:spPr>
          <a:xfrm>
            <a:off x="5029200" y="5638800"/>
            <a:ext cx="1737399" cy="369332"/>
          </a:xfrm>
          <a:prstGeom prst="rect">
            <a:avLst/>
          </a:prstGeom>
        </p:spPr>
        <p:txBody>
          <a:bodyPr wrap="none">
            <a:spAutoFit/>
          </a:bodyPr>
          <a:lstStyle/>
          <a:p>
            <a:pPr algn="just"/>
            <a:r>
              <a:rPr lang="en-US" dirty="0" smtClean="0"/>
              <a:t>CH(S) ={p, q, r, s}</a:t>
            </a:r>
          </a:p>
        </p:txBody>
      </p:sp>
      <p:sp>
        <p:nvSpPr>
          <p:cNvPr id="85" name="TextBox 84"/>
          <p:cNvSpPr txBox="1"/>
          <p:nvPr/>
        </p:nvSpPr>
        <p:spPr>
          <a:xfrm>
            <a:off x="4998719" y="4484132"/>
            <a:ext cx="457200" cy="381000"/>
          </a:xfrm>
          <a:prstGeom prst="rect">
            <a:avLst/>
          </a:prstGeom>
          <a:noFill/>
        </p:spPr>
        <p:txBody>
          <a:bodyPr wrap="square" rtlCol="0">
            <a:spAutoFit/>
          </a:bodyPr>
          <a:lstStyle/>
          <a:p>
            <a:r>
              <a:rPr lang="en-US" dirty="0" smtClean="0"/>
              <a:t>q</a:t>
            </a:r>
            <a:endParaRPr lang="en-US" dirty="0"/>
          </a:p>
        </p:txBody>
      </p:sp>
      <p:sp>
        <p:nvSpPr>
          <p:cNvPr id="86" name="TextBox 85"/>
          <p:cNvSpPr txBox="1"/>
          <p:nvPr/>
        </p:nvSpPr>
        <p:spPr>
          <a:xfrm>
            <a:off x="7010400" y="5169932"/>
            <a:ext cx="457200" cy="381000"/>
          </a:xfrm>
          <a:prstGeom prst="rect">
            <a:avLst/>
          </a:prstGeom>
          <a:noFill/>
        </p:spPr>
        <p:txBody>
          <a:bodyPr wrap="square" rtlCol="0">
            <a:spAutoFit/>
          </a:bodyPr>
          <a:lstStyle/>
          <a:p>
            <a:r>
              <a:rPr lang="en-US" dirty="0" smtClean="0"/>
              <a:t>r</a:t>
            </a:r>
            <a:endParaRPr lang="en-US" dirty="0"/>
          </a:p>
        </p:txBody>
      </p:sp>
      <p:sp>
        <p:nvSpPr>
          <p:cNvPr id="92" name="TextBox 91"/>
          <p:cNvSpPr txBox="1"/>
          <p:nvPr/>
        </p:nvSpPr>
        <p:spPr>
          <a:xfrm>
            <a:off x="7772400" y="3886200"/>
            <a:ext cx="457200" cy="381000"/>
          </a:xfrm>
          <a:prstGeom prst="rect">
            <a:avLst/>
          </a:prstGeom>
          <a:noFill/>
        </p:spPr>
        <p:txBody>
          <a:bodyPr wrap="square" rtlCol="0">
            <a:spAutoFit/>
          </a:bodyPr>
          <a:lstStyle/>
          <a:p>
            <a:r>
              <a:rPr lang="en-US" dirty="0" smtClean="0"/>
              <a: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rot="16200000" flipV="1">
            <a:off x="-228599" y="3810000"/>
            <a:ext cx="1828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533401" y="2209800"/>
            <a:ext cx="1219199"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752600" y="2209800"/>
            <a:ext cx="1676401"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3009901" y="3529232"/>
            <a:ext cx="1066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2819401" y="4267200"/>
            <a:ext cx="9144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838201" y="4876800"/>
            <a:ext cx="20574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4800600"/>
            <a:ext cx="457200" cy="369332"/>
          </a:xfrm>
          <a:prstGeom prst="rect">
            <a:avLst/>
          </a:prstGeom>
          <a:noFill/>
        </p:spPr>
        <p:txBody>
          <a:bodyPr wrap="square" rtlCol="0">
            <a:spAutoFit/>
          </a:bodyPr>
          <a:lstStyle/>
          <a:p>
            <a:r>
              <a:rPr lang="en-US" dirty="0" smtClean="0"/>
              <a:t>A</a:t>
            </a:r>
            <a:endParaRPr lang="en-US" dirty="0"/>
          </a:p>
        </p:txBody>
      </p:sp>
      <p:sp>
        <p:nvSpPr>
          <p:cNvPr id="9" name="TextBox 8"/>
          <p:cNvSpPr txBox="1"/>
          <p:nvPr/>
        </p:nvSpPr>
        <p:spPr>
          <a:xfrm>
            <a:off x="152400" y="2819400"/>
            <a:ext cx="457200" cy="369332"/>
          </a:xfrm>
          <a:prstGeom prst="rect">
            <a:avLst/>
          </a:prstGeom>
          <a:noFill/>
        </p:spPr>
        <p:txBody>
          <a:bodyPr wrap="square" rtlCol="0">
            <a:spAutoFit/>
          </a:bodyPr>
          <a:lstStyle/>
          <a:p>
            <a:r>
              <a:rPr lang="en-US" dirty="0" smtClean="0"/>
              <a:t>B</a:t>
            </a:r>
            <a:endParaRPr lang="en-US" dirty="0"/>
          </a:p>
        </p:txBody>
      </p:sp>
      <p:sp>
        <p:nvSpPr>
          <p:cNvPr id="10" name="TextBox 9"/>
          <p:cNvSpPr txBox="1"/>
          <p:nvPr/>
        </p:nvSpPr>
        <p:spPr>
          <a:xfrm>
            <a:off x="1600200" y="1828800"/>
            <a:ext cx="457200" cy="369332"/>
          </a:xfrm>
          <a:prstGeom prst="rect">
            <a:avLst/>
          </a:prstGeom>
          <a:noFill/>
        </p:spPr>
        <p:txBody>
          <a:bodyPr wrap="square" rtlCol="0">
            <a:spAutoFit/>
          </a:bodyPr>
          <a:lstStyle/>
          <a:p>
            <a:r>
              <a:rPr lang="en-US" dirty="0" smtClean="0"/>
              <a:t>C</a:t>
            </a:r>
            <a:endParaRPr lang="en-US" dirty="0"/>
          </a:p>
        </p:txBody>
      </p:sp>
      <p:sp>
        <p:nvSpPr>
          <p:cNvPr id="11" name="TextBox 10"/>
          <p:cNvSpPr txBox="1"/>
          <p:nvPr/>
        </p:nvSpPr>
        <p:spPr>
          <a:xfrm>
            <a:off x="2743200" y="5117068"/>
            <a:ext cx="457200" cy="369332"/>
          </a:xfrm>
          <a:prstGeom prst="rect">
            <a:avLst/>
          </a:prstGeom>
          <a:noFill/>
        </p:spPr>
        <p:txBody>
          <a:bodyPr wrap="square" rtlCol="0">
            <a:spAutoFit/>
          </a:bodyPr>
          <a:lstStyle/>
          <a:p>
            <a:r>
              <a:rPr lang="en-US" dirty="0"/>
              <a:t>F</a:t>
            </a:r>
          </a:p>
        </p:txBody>
      </p:sp>
      <p:sp>
        <p:nvSpPr>
          <p:cNvPr id="12" name="TextBox 11"/>
          <p:cNvSpPr txBox="1"/>
          <p:nvPr/>
        </p:nvSpPr>
        <p:spPr>
          <a:xfrm>
            <a:off x="3429000" y="2895600"/>
            <a:ext cx="457200" cy="369332"/>
          </a:xfrm>
          <a:prstGeom prst="rect">
            <a:avLst/>
          </a:prstGeom>
          <a:noFill/>
        </p:spPr>
        <p:txBody>
          <a:bodyPr wrap="square" rtlCol="0">
            <a:spAutoFit/>
          </a:bodyPr>
          <a:lstStyle/>
          <a:p>
            <a:r>
              <a:rPr lang="en-US" dirty="0"/>
              <a:t>D</a:t>
            </a:r>
          </a:p>
        </p:txBody>
      </p:sp>
      <p:sp>
        <p:nvSpPr>
          <p:cNvPr id="13" name="TextBox 12"/>
          <p:cNvSpPr txBox="1"/>
          <p:nvPr/>
        </p:nvSpPr>
        <p:spPr>
          <a:xfrm>
            <a:off x="3657600" y="4038600"/>
            <a:ext cx="457200" cy="369332"/>
          </a:xfrm>
          <a:prstGeom prst="rect">
            <a:avLst/>
          </a:prstGeom>
          <a:noFill/>
        </p:spPr>
        <p:txBody>
          <a:bodyPr wrap="square" rtlCol="0">
            <a:spAutoFit/>
          </a:bodyPr>
          <a:lstStyle/>
          <a:p>
            <a:r>
              <a:rPr lang="en-US" dirty="0" smtClean="0"/>
              <a:t>E</a:t>
            </a:r>
            <a:endParaRPr lang="en-US" dirty="0"/>
          </a:p>
        </p:txBody>
      </p:sp>
      <p:sp>
        <p:nvSpPr>
          <p:cNvPr id="16" name="TextBox 15"/>
          <p:cNvSpPr txBox="1"/>
          <p:nvPr/>
        </p:nvSpPr>
        <p:spPr>
          <a:xfrm>
            <a:off x="2971800" y="4038600"/>
            <a:ext cx="457200" cy="369332"/>
          </a:xfrm>
          <a:prstGeom prst="rect">
            <a:avLst/>
          </a:prstGeom>
          <a:noFill/>
        </p:spPr>
        <p:txBody>
          <a:bodyPr wrap="square" rtlCol="0">
            <a:spAutoFit/>
          </a:bodyPr>
          <a:lstStyle/>
          <a:p>
            <a:r>
              <a:rPr lang="en-US" dirty="0" smtClean="0"/>
              <a:t>q2</a:t>
            </a:r>
            <a:endParaRPr lang="en-US" dirty="0"/>
          </a:p>
        </p:txBody>
      </p:sp>
      <p:cxnSp>
        <p:nvCxnSpPr>
          <p:cNvPr id="17" name="Straight Connector 16"/>
          <p:cNvCxnSpPr/>
          <p:nvPr/>
        </p:nvCxnSpPr>
        <p:spPr>
          <a:xfrm rot="16200000" flipV="1">
            <a:off x="1403867" y="3537466"/>
            <a:ext cx="1383268" cy="228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981201" y="2274332"/>
            <a:ext cx="1828800" cy="685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0001" y="2274332"/>
            <a:ext cx="10668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4457701" y="3441364"/>
            <a:ext cx="1066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267201" y="4179332"/>
            <a:ext cx="9144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2209801" y="4343400"/>
            <a:ext cx="2133601" cy="674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05000" y="4267200"/>
            <a:ext cx="457200" cy="369332"/>
          </a:xfrm>
          <a:prstGeom prst="rect">
            <a:avLst/>
          </a:prstGeom>
          <a:noFill/>
        </p:spPr>
        <p:txBody>
          <a:bodyPr wrap="square" rtlCol="0">
            <a:spAutoFit/>
          </a:bodyPr>
          <a:lstStyle/>
          <a:p>
            <a:r>
              <a:rPr lang="en-US" dirty="0" smtClean="0"/>
              <a:t>1</a:t>
            </a:r>
            <a:endParaRPr lang="en-US" dirty="0"/>
          </a:p>
        </p:txBody>
      </p:sp>
      <p:sp>
        <p:nvSpPr>
          <p:cNvPr id="24" name="TextBox 23"/>
          <p:cNvSpPr txBox="1"/>
          <p:nvPr/>
        </p:nvSpPr>
        <p:spPr>
          <a:xfrm>
            <a:off x="1600200" y="2731532"/>
            <a:ext cx="457200" cy="369332"/>
          </a:xfrm>
          <a:prstGeom prst="rect">
            <a:avLst/>
          </a:prstGeom>
          <a:noFill/>
        </p:spPr>
        <p:txBody>
          <a:bodyPr wrap="square" rtlCol="0">
            <a:spAutoFit/>
          </a:bodyPr>
          <a:lstStyle/>
          <a:p>
            <a:r>
              <a:rPr lang="en-US" dirty="0" smtClean="0"/>
              <a:t>2</a:t>
            </a:r>
            <a:endParaRPr lang="en-US" dirty="0"/>
          </a:p>
        </p:txBody>
      </p:sp>
      <p:sp>
        <p:nvSpPr>
          <p:cNvPr id="25" name="TextBox 24"/>
          <p:cNvSpPr txBox="1"/>
          <p:nvPr/>
        </p:nvSpPr>
        <p:spPr>
          <a:xfrm>
            <a:off x="3657600" y="1905000"/>
            <a:ext cx="457200" cy="369332"/>
          </a:xfrm>
          <a:prstGeom prst="rect">
            <a:avLst/>
          </a:prstGeom>
          <a:noFill/>
        </p:spPr>
        <p:txBody>
          <a:bodyPr wrap="square" rtlCol="0">
            <a:spAutoFit/>
          </a:bodyPr>
          <a:lstStyle/>
          <a:p>
            <a:r>
              <a:rPr lang="en-US" dirty="0" smtClean="0"/>
              <a:t>3</a:t>
            </a:r>
            <a:endParaRPr lang="en-US" dirty="0"/>
          </a:p>
        </p:txBody>
      </p:sp>
      <p:sp>
        <p:nvSpPr>
          <p:cNvPr id="26" name="TextBox 25"/>
          <p:cNvSpPr txBox="1"/>
          <p:nvPr/>
        </p:nvSpPr>
        <p:spPr>
          <a:xfrm>
            <a:off x="4191000" y="5029200"/>
            <a:ext cx="457200" cy="369332"/>
          </a:xfrm>
          <a:prstGeom prst="rect">
            <a:avLst/>
          </a:prstGeom>
          <a:noFill/>
        </p:spPr>
        <p:txBody>
          <a:bodyPr wrap="square" rtlCol="0">
            <a:spAutoFit/>
          </a:bodyPr>
          <a:lstStyle/>
          <a:p>
            <a:r>
              <a:rPr lang="en-US" dirty="0" smtClean="0"/>
              <a:t>6</a:t>
            </a:r>
            <a:endParaRPr lang="en-US" dirty="0"/>
          </a:p>
        </p:txBody>
      </p:sp>
      <p:sp>
        <p:nvSpPr>
          <p:cNvPr id="27" name="TextBox 26"/>
          <p:cNvSpPr txBox="1"/>
          <p:nvPr/>
        </p:nvSpPr>
        <p:spPr>
          <a:xfrm>
            <a:off x="4876800" y="2807732"/>
            <a:ext cx="457200" cy="369332"/>
          </a:xfrm>
          <a:prstGeom prst="rect">
            <a:avLst/>
          </a:prstGeom>
          <a:noFill/>
        </p:spPr>
        <p:txBody>
          <a:bodyPr wrap="square" rtlCol="0">
            <a:spAutoFit/>
          </a:bodyPr>
          <a:lstStyle/>
          <a:p>
            <a:r>
              <a:rPr lang="en-US" dirty="0" smtClean="0"/>
              <a:t>4</a:t>
            </a:r>
            <a:endParaRPr lang="en-US" dirty="0"/>
          </a:p>
        </p:txBody>
      </p:sp>
      <p:sp>
        <p:nvSpPr>
          <p:cNvPr id="28" name="TextBox 27"/>
          <p:cNvSpPr txBox="1"/>
          <p:nvPr/>
        </p:nvSpPr>
        <p:spPr>
          <a:xfrm>
            <a:off x="5105400" y="3950732"/>
            <a:ext cx="457200" cy="369332"/>
          </a:xfrm>
          <a:prstGeom prst="rect">
            <a:avLst/>
          </a:prstGeom>
          <a:noFill/>
        </p:spPr>
        <p:txBody>
          <a:bodyPr wrap="square" rtlCol="0">
            <a:spAutoFit/>
          </a:bodyPr>
          <a:lstStyle/>
          <a:p>
            <a:r>
              <a:rPr lang="en-US" dirty="0" smtClean="0"/>
              <a:t>5</a:t>
            </a:r>
            <a:endParaRPr lang="en-US" dirty="0"/>
          </a:p>
        </p:txBody>
      </p:sp>
      <p:cxnSp>
        <p:nvCxnSpPr>
          <p:cNvPr id="29" name="Straight Connector 28"/>
          <p:cNvCxnSpPr/>
          <p:nvPr/>
        </p:nvCxnSpPr>
        <p:spPr>
          <a:xfrm>
            <a:off x="2438400" y="3429000"/>
            <a:ext cx="914400" cy="685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09800" y="3059668"/>
            <a:ext cx="457200" cy="369332"/>
          </a:xfrm>
          <a:prstGeom prst="rect">
            <a:avLst/>
          </a:prstGeom>
          <a:noFill/>
        </p:spPr>
        <p:txBody>
          <a:bodyPr wrap="square" rtlCol="0">
            <a:spAutoFit/>
          </a:bodyPr>
          <a:lstStyle/>
          <a:p>
            <a:r>
              <a:rPr lang="en-US" dirty="0" smtClean="0"/>
              <a:t>q1</a:t>
            </a:r>
            <a:endParaRPr lang="en-US" dirty="0"/>
          </a:p>
        </p:txBody>
      </p:sp>
      <p:sp>
        <p:nvSpPr>
          <p:cNvPr id="31" name="TextBox 30"/>
          <p:cNvSpPr txBox="1"/>
          <p:nvPr/>
        </p:nvSpPr>
        <p:spPr>
          <a:xfrm>
            <a:off x="3962400" y="4114800"/>
            <a:ext cx="457200" cy="369332"/>
          </a:xfrm>
          <a:prstGeom prst="rect">
            <a:avLst/>
          </a:prstGeom>
          <a:noFill/>
        </p:spPr>
        <p:txBody>
          <a:bodyPr wrap="square" rtlCol="0">
            <a:spAutoFit/>
          </a:bodyPr>
          <a:lstStyle/>
          <a:p>
            <a:r>
              <a:rPr lang="en-US" dirty="0" smtClean="0"/>
              <a:t>q2</a:t>
            </a:r>
            <a:endParaRPr lang="en-US" dirty="0"/>
          </a:p>
        </p:txBody>
      </p:sp>
      <p:sp>
        <p:nvSpPr>
          <p:cNvPr id="40" name="TextBox 39"/>
          <p:cNvSpPr txBox="1"/>
          <p:nvPr/>
        </p:nvSpPr>
        <p:spPr>
          <a:xfrm>
            <a:off x="2590800" y="2297668"/>
            <a:ext cx="457200" cy="369332"/>
          </a:xfrm>
          <a:prstGeom prst="rect">
            <a:avLst/>
          </a:prstGeom>
          <a:noFill/>
        </p:spPr>
        <p:txBody>
          <a:bodyPr wrap="square" rtlCol="0">
            <a:spAutoFit/>
          </a:bodyPr>
          <a:lstStyle/>
          <a:p>
            <a:r>
              <a:rPr lang="en-US" dirty="0"/>
              <a:t>α</a:t>
            </a:r>
          </a:p>
        </p:txBody>
      </p:sp>
      <p:sp>
        <p:nvSpPr>
          <p:cNvPr id="41" name="TextBox 40"/>
          <p:cNvSpPr txBox="1"/>
          <p:nvPr/>
        </p:nvSpPr>
        <p:spPr>
          <a:xfrm>
            <a:off x="3124200" y="4648200"/>
            <a:ext cx="457200" cy="369332"/>
          </a:xfrm>
          <a:prstGeom prst="rect">
            <a:avLst/>
          </a:prstGeom>
          <a:noFill/>
        </p:spPr>
        <p:txBody>
          <a:bodyPr wrap="square" rtlCol="0">
            <a:spAutoFit/>
          </a:bodyPr>
          <a:lstStyle/>
          <a:p>
            <a:r>
              <a:rPr lang="en-US" dirty="0" smtClean="0"/>
              <a:t>β</a:t>
            </a:r>
            <a:endParaRPr lang="en-US" dirty="0"/>
          </a:p>
        </p:txBody>
      </p:sp>
      <p:sp>
        <p:nvSpPr>
          <p:cNvPr id="42" name="Title 41"/>
          <p:cNvSpPr>
            <a:spLocks noGrp="1"/>
          </p:cNvSpPr>
          <p:nvPr>
            <p:ph type="title"/>
          </p:nvPr>
        </p:nvSpPr>
        <p:spPr/>
        <p:txBody>
          <a:bodyPr/>
          <a:lstStyle/>
          <a:p>
            <a:r>
              <a:rPr lang="en-US" dirty="0" smtClean="0"/>
              <a:t>Convex intersection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3" name="Straight Connector 2"/>
          <p:cNvCxnSpPr/>
          <p:nvPr/>
        </p:nvCxnSpPr>
        <p:spPr>
          <a:xfrm rot="16200000" flipV="1">
            <a:off x="2057400" y="3429000"/>
            <a:ext cx="2590800" cy="609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flipH="1">
            <a:off x="12954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15240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057400"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173481"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981200"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3622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8194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2331718"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2766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34290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2895600"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2941318" y="5105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1828800" y="3276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9906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2667000"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9050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2590800" y="4648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600" y="3505200"/>
            <a:ext cx="457200" cy="381000"/>
          </a:xfrm>
          <a:prstGeom prst="rect">
            <a:avLst/>
          </a:prstGeom>
          <a:noFill/>
        </p:spPr>
        <p:txBody>
          <a:bodyPr wrap="square" rtlCol="0">
            <a:spAutoFit/>
          </a:bodyPr>
          <a:lstStyle/>
          <a:p>
            <a:r>
              <a:rPr lang="en-US" dirty="0" smtClean="0"/>
              <a:t>p</a:t>
            </a:r>
            <a:endParaRPr lang="en-US" dirty="0"/>
          </a:p>
        </p:txBody>
      </p:sp>
      <p:sp>
        <p:nvSpPr>
          <p:cNvPr id="22" name="Rectangle 21"/>
          <p:cNvSpPr/>
          <p:nvPr/>
        </p:nvSpPr>
        <p:spPr>
          <a:xfrm>
            <a:off x="838200" y="5638800"/>
            <a:ext cx="1924951" cy="369332"/>
          </a:xfrm>
          <a:prstGeom prst="rect">
            <a:avLst/>
          </a:prstGeom>
        </p:spPr>
        <p:txBody>
          <a:bodyPr wrap="none">
            <a:spAutoFit/>
          </a:bodyPr>
          <a:lstStyle/>
          <a:p>
            <a:pPr algn="just"/>
            <a:r>
              <a:rPr lang="en-US" dirty="0" smtClean="0"/>
              <a:t>CH(S) ={p, q, r, s, t}</a:t>
            </a:r>
          </a:p>
        </p:txBody>
      </p:sp>
      <p:sp>
        <p:nvSpPr>
          <p:cNvPr id="23" name="TextBox 22"/>
          <p:cNvSpPr txBox="1"/>
          <p:nvPr/>
        </p:nvSpPr>
        <p:spPr>
          <a:xfrm>
            <a:off x="807719" y="4484132"/>
            <a:ext cx="457200" cy="381000"/>
          </a:xfrm>
          <a:prstGeom prst="rect">
            <a:avLst/>
          </a:prstGeom>
          <a:noFill/>
        </p:spPr>
        <p:txBody>
          <a:bodyPr wrap="square" rtlCol="0">
            <a:spAutoFit/>
          </a:bodyPr>
          <a:lstStyle/>
          <a:p>
            <a:r>
              <a:rPr lang="en-US" dirty="0" smtClean="0"/>
              <a:t>q</a:t>
            </a:r>
            <a:endParaRPr lang="en-US" dirty="0"/>
          </a:p>
        </p:txBody>
      </p:sp>
      <p:sp>
        <p:nvSpPr>
          <p:cNvPr id="24" name="TextBox 23"/>
          <p:cNvSpPr txBox="1"/>
          <p:nvPr/>
        </p:nvSpPr>
        <p:spPr>
          <a:xfrm>
            <a:off x="2819400" y="5169932"/>
            <a:ext cx="457200" cy="381000"/>
          </a:xfrm>
          <a:prstGeom prst="rect">
            <a:avLst/>
          </a:prstGeom>
          <a:noFill/>
        </p:spPr>
        <p:txBody>
          <a:bodyPr wrap="square" rtlCol="0">
            <a:spAutoFit/>
          </a:bodyPr>
          <a:lstStyle/>
          <a:p>
            <a:r>
              <a:rPr lang="en-US" dirty="0" smtClean="0"/>
              <a:t>r</a:t>
            </a:r>
            <a:endParaRPr lang="en-US" dirty="0"/>
          </a:p>
        </p:txBody>
      </p:sp>
      <p:sp>
        <p:nvSpPr>
          <p:cNvPr id="25" name="TextBox 24"/>
          <p:cNvSpPr txBox="1"/>
          <p:nvPr/>
        </p:nvSpPr>
        <p:spPr>
          <a:xfrm>
            <a:off x="3581400" y="3886200"/>
            <a:ext cx="457200" cy="381000"/>
          </a:xfrm>
          <a:prstGeom prst="rect">
            <a:avLst/>
          </a:prstGeom>
          <a:noFill/>
        </p:spPr>
        <p:txBody>
          <a:bodyPr wrap="square" rtlCol="0">
            <a:spAutoFit/>
          </a:bodyPr>
          <a:lstStyle/>
          <a:p>
            <a:r>
              <a:rPr lang="en-US" dirty="0" smtClean="0"/>
              <a:t>s</a:t>
            </a:r>
            <a:endParaRPr lang="en-US" dirty="0"/>
          </a:p>
        </p:txBody>
      </p:sp>
      <p:sp>
        <p:nvSpPr>
          <p:cNvPr id="32" name="TextBox 31"/>
          <p:cNvSpPr txBox="1"/>
          <p:nvPr/>
        </p:nvSpPr>
        <p:spPr>
          <a:xfrm>
            <a:off x="3352800" y="3124200"/>
            <a:ext cx="457200" cy="381000"/>
          </a:xfrm>
          <a:prstGeom prst="rect">
            <a:avLst/>
          </a:prstGeom>
          <a:noFill/>
        </p:spPr>
        <p:txBody>
          <a:bodyPr wrap="square" rtlCol="0">
            <a:spAutoFit/>
          </a:bodyPr>
          <a:lstStyle/>
          <a:p>
            <a:r>
              <a:rPr lang="en-US" dirty="0" smtClean="0"/>
              <a:t>t</a:t>
            </a:r>
            <a:endParaRPr lang="en-US" dirty="0"/>
          </a:p>
        </p:txBody>
      </p:sp>
      <p:cxnSp>
        <p:nvCxnSpPr>
          <p:cNvPr id="33" name="Straight Connector 32"/>
          <p:cNvCxnSpPr/>
          <p:nvPr/>
        </p:nvCxnSpPr>
        <p:spPr>
          <a:xfrm rot="10800000">
            <a:off x="5562600" y="2362200"/>
            <a:ext cx="2286000" cy="1295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4102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56388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6172200"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5288281"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6096000"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6477000" y="3124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69342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6446518"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73914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75438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7010400"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7056118" y="5105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5943600" y="3276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51054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6781800"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60198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6705600" y="4648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724400" y="3505200"/>
            <a:ext cx="457200" cy="381000"/>
          </a:xfrm>
          <a:prstGeom prst="rect">
            <a:avLst/>
          </a:prstGeom>
          <a:noFill/>
        </p:spPr>
        <p:txBody>
          <a:bodyPr wrap="square" rtlCol="0">
            <a:spAutoFit/>
          </a:bodyPr>
          <a:lstStyle/>
          <a:p>
            <a:r>
              <a:rPr lang="en-US" dirty="0" smtClean="0"/>
              <a:t>p</a:t>
            </a:r>
            <a:endParaRPr lang="en-US" dirty="0"/>
          </a:p>
        </p:txBody>
      </p:sp>
      <p:sp>
        <p:nvSpPr>
          <p:cNvPr id="52" name="Rectangle 51"/>
          <p:cNvSpPr/>
          <p:nvPr/>
        </p:nvSpPr>
        <p:spPr>
          <a:xfrm>
            <a:off x="4953000" y="5638800"/>
            <a:ext cx="2157385" cy="369332"/>
          </a:xfrm>
          <a:prstGeom prst="rect">
            <a:avLst/>
          </a:prstGeom>
        </p:spPr>
        <p:txBody>
          <a:bodyPr wrap="none">
            <a:spAutoFit/>
          </a:bodyPr>
          <a:lstStyle/>
          <a:p>
            <a:pPr algn="just"/>
            <a:r>
              <a:rPr lang="en-US" dirty="0" smtClean="0"/>
              <a:t>CH(S) ={p, q, r, s, t, u}</a:t>
            </a:r>
          </a:p>
        </p:txBody>
      </p:sp>
      <p:sp>
        <p:nvSpPr>
          <p:cNvPr id="53" name="TextBox 52"/>
          <p:cNvSpPr txBox="1"/>
          <p:nvPr/>
        </p:nvSpPr>
        <p:spPr>
          <a:xfrm>
            <a:off x="4922519" y="4484132"/>
            <a:ext cx="457200" cy="381000"/>
          </a:xfrm>
          <a:prstGeom prst="rect">
            <a:avLst/>
          </a:prstGeom>
          <a:noFill/>
        </p:spPr>
        <p:txBody>
          <a:bodyPr wrap="square" rtlCol="0">
            <a:spAutoFit/>
          </a:bodyPr>
          <a:lstStyle/>
          <a:p>
            <a:r>
              <a:rPr lang="en-US" dirty="0" smtClean="0"/>
              <a:t>q</a:t>
            </a:r>
            <a:endParaRPr lang="en-US" dirty="0"/>
          </a:p>
        </p:txBody>
      </p:sp>
      <p:sp>
        <p:nvSpPr>
          <p:cNvPr id="54" name="TextBox 53"/>
          <p:cNvSpPr txBox="1"/>
          <p:nvPr/>
        </p:nvSpPr>
        <p:spPr>
          <a:xfrm>
            <a:off x="6934200" y="5169932"/>
            <a:ext cx="457200" cy="381000"/>
          </a:xfrm>
          <a:prstGeom prst="rect">
            <a:avLst/>
          </a:prstGeom>
          <a:noFill/>
        </p:spPr>
        <p:txBody>
          <a:bodyPr wrap="square" rtlCol="0">
            <a:spAutoFit/>
          </a:bodyPr>
          <a:lstStyle/>
          <a:p>
            <a:r>
              <a:rPr lang="en-US" dirty="0" smtClean="0"/>
              <a:t>r</a:t>
            </a:r>
            <a:endParaRPr lang="en-US" dirty="0"/>
          </a:p>
        </p:txBody>
      </p:sp>
      <p:sp>
        <p:nvSpPr>
          <p:cNvPr id="55" name="TextBox 54"/>
          <p:cNvSpPr txBox="1"/>
          <p:nvPr/>
        </p:nvSpPr>
        <p:spPr>
          <a:xfrm>
            <a:off x="7696200" y="3886200"/>
            <a:ext cx="457200" cy="381000"/>
          </a:xfrm>
          <a:prstGeom prst="rect">
            <a:avLst/>
          </a:prstGeom>
          <a:noFill/>
        </p:spPr>
        <p:txBody>
          <a:bodyPr wrap="square" rtlCol="0">
            <a:spAutoFit/>
          </a:bodyPr>
          <a:lstStyle/>
          <a:p>
            <a:r>
              <a:rPr lang="en-US" dirty="0" smtClean="0"/>
              <a:t>s</a:t>
            </a:r>
            <a:endParaRPr lang="en-US" dirty="0"/>
          </a:p>
        </p:txBody>
      </p:sp>
      <p:sp>
        <p:nvSpPr>
          <p:cNvPr id="56" name="TextBox 55"/>
          <p:cNvSpPr txBox="1"/>
          <p:nvPr/>
        </p:nvSpPr>
        <p:spPr>
          <a:xfrm>
            <a:off x="7467600" y="3124200"/>
            <a:ext cx="457200" cy="381000"/>
          </a:xfrm>
          <a:prstGeom prst="rect">
            <a:avLst/>
          </a:prstGeom>
          <a:noFill/>
        </p:spPr>
        <p:txBody>
          <a:bodyPr wrap="square" rtlCol="0">
            <a:spAutoFit/>
          </a:bodyPr>
          <a:lstStyle/>
          <a:p>
            <a:r>
              <a:rPr lang="en-US" dirty="0" smtClean="0"/>
              <a:t>t</a:t>
            </a:r>
            <a:endParaRPr lang="en-US" dirty="0"/>
          </a:p>
        </p:txBody>
      </p:sp>
      <p:sp>
        <p:nvSpPr>
          <p:cNvPr id="60" name="TextBox 59"/>
          <p:cNvSpPr txBox="1"/>
          <p:nvPr/>
        </p:nvSpPr>
        <p:spPr>
          <a:xfrm>
            <a:off x="6019800" y="2286000"/>
            <a:ext cx="457200" cy="381000"/>
          </a:xfrm>
          <a:prstGeom prst="rect">
            <a:avLst/>
          </a:prstGeom>
          <a:noFill/>
        </p:spPr>
        <p:txBody>
          <a:bodyPr wrap="square" rtlCol="0">
            <a:spAutoFit/>
          </a:bodyPr>
          <a:lstStyle/>
          <a:p>
            <a:r>
              <a:rPr lang="en-US" dirty="0" smtClean="0"/>
              <a:t>u</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rot="5400000">
            <a:off x="4533900" y="2857500"/>
            <a:ext cx="2057400" cy="1066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cxnSp>
        <p:nvCxnSpPr>
          <p:cNvPr id="3" name="Straight Connector 2"/>
          <p:cNvCxnSpPr/>
          <p:nvPr/>
        </p:nvCxnSpPr>
        <p:spPr>
          <a:xfrm rot="10800000" flipV="1">
            <a:off x="609600" y="2133600"/>
            <a:ext cx="2286000" cy="1524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flipH="1">
            <a:off x="12954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15240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057400" y="4431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173481" y="4583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981200" y="2678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3622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8194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2331718"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276600" y="3364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34290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2895600" y="4355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2941318" y="5117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1828800" y="3288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9906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2667000" y="3212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9050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2590800" y="4659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600" y="3516868"/>
            <a:ext cx="457200" cy="381000"/>
          </a:xfrm>
          <a:prstGeom prst="rect">
            <a:avLst/>
          </a:prstGeom>
          <a:noFill/>
        </p:spPr>
        <p:txBody>
          <a:bodyPr wrap="square" rtlCol="0">
            <a:spAutoFit/>
          </a:bodyPr>
          <a:lstStyle/>
          <a:p>
            <a:r>
              <a:rPr lang="en-US" dirty="0" smtClean="0"/>
              <a:t>p</a:t>
            </a:r>
            <a:endParaRPr lang="en-US" dirty="0"/>
          </a:p>
        </p:txBody>
      </p:sp>
      <p:sp>
        <p:nvSpPr>
          <p:cNvPr id="22" name="Rectangle 21"/>
          <p:cNvSpPr/>
          <p:nvPr/>
        </p:nvSpPr>
        <p:spPr>
          <a:xfrm>
            <a:off x="838200" y="5650468"/>
            <a:ext cx="2372188" cy="369332"/>
          </a:xfrm>
          <a:prstGeom prst="rect">
            <a:avLst/>
          </a:prstGeom>
        </p:spPr>
        <p:txBody>
          <a:bodyPr wrap="none">
            <a:spAutoFit/>
          </a:bodyPr>
          <a:lstStyle/>
          <a:p>
            <a:pPr algn="just"/>
            <a:r>
              <a:rPr lang="en-US" dirty="0" smtClean="0"/>
              <a:t>CH(S) ={p, q, r, s, t, u, v}</a:t>
            </a:r>
          </a:p>
        </p:txBody>
      </p:sp>
      <p:sp>
        <p:nvSpPr>
          <p:cNvPr id="23" name="TextBox 22"/>
          <p:cNvSpPr txBox="1"/>
          <p:nvPr/>
        </p:nvSpPr>
        <p:spPr>
          <a:xfrm>
            <a:off x="807719" y="4495800"/>
            <a:ext cx="457200" cy="381000"/>
          </a:xfrm>
          <a:prstGeom prst="rect">
            <a:avLst/>
          </a:prstGeom>
          <a:noFill/>
        </p:spPr>
        <p:txBody>
          <a:bodyPr wrap="square" rtlCol="0">
            <a:spAutoFit/>
          </a:bodyPr>
          <a:lstStyle/>
          <a:p>
            <a:r>
              <a:rPr lang="en-US" dirty="0" smtClean="0"/>
              <a:t>q</a:t>
            </a:r>
            <a:endParaRPr lang="en-US" dirty="0"/>
          </a:p>
        </p:txBody>
      </p:sp>
      <p:sp>
        <p:nvSpPr>
          <p:cNvPr id="24" name="TextBox 23"/>
          <p:cNvSpPr txBox="1"/>
          <p:nvPr/>
        </p:nvSpPr>
        <p:spPr>
          <a:xfrm>
            <a:off x="2819400" y="5181600"/>
            <a:ext cx="457200" cy="381000"/>
          </a:xfrm>
          <a:prstGeom prst="rect">
            <a:avLst/>
          </a:prstGeom>
          <a:noFill/>
        </p:spPr>
        <p:txBody>
          <a:bodyPr wrap="square" rtlCol="0">
            <a:spAutoFit/>
          </a:bodyPr>
          <a:lstStyle/>
          <a:p>
            <a:r>
              <a:rPr lang="en-US" dirty="0" smtClean="0"/>
              <a:t>r</a:t>
            </a:r>
            <a:endParaRPr lang="en-US" dirty="0"/>
          </a:p>
        </p:txBody>
      </p:sp>
      <p:sp>
        <p:nvSpPr>
          <p:cNvPr id="25" name="TextBox 24"/>
          <p:cNvSpPr txBox="1"/>
          <p:nvPr/>
        </p:nvSpPr>
        <p:spPr>
          <a:xfrm>
            <a:off x="3581400" y="3897868"/>
            <a:ext cx="457200" cy="381000"/>
          </a:xfrm>
          <a:prstGeom prst="rect">
            <a:avLst/>
          </a:prstGeom>
          <a:noFill/>
        </p:spPr>
        <p:txBody>
          <a:bodyPr wrap="square" rtlCol="0">
            <a:spAutoFit/>
          </a:bodyPr>
          <a:lstStyle/>
          <a:p>
            <a:r>
              <a:rPr lang="en-US" dirty="0" smtClean="0"/>
              <a:t>s</a:t>
            </a:r>
            <a:endParaRPr lang="en-US" dirty="0"/>
          </a:p>
        </p:txBody>
      </p:sp>
      <p:sp>
        <p:nvSpPr>
          <p:cNvPr id="26" name="TextBox 25"/>
          <p:cNvSpPr txBox="1"/>
          <p:nvPr/>
        </p:nvSpPr>
        <p:spPr>
          <a:xfrm>
            <a:off x="3352800" y="3135868"/>
            <a:ext cx="457200" cy="381000"/>
          </a:xfrm>
          <a:prstGeom prst="rect">
            <a:avLst/>
          </a:prstGeom>
          <a:noFill/>
        </p:spPr>
        <p:txBody>
          <a:bodyPr wrap="square" rtlCol="0">
            <a:spAutoFit/>
          </a:bodyPr>
          <a:lstStyle/>
          <a:p>
            <a:r>
              <a:rPr lang="en-US" dirty="0" smtClean="0"/>
              <a:t>t</a:t>
            </a:r>
            <a:endParaRPr lang="en-US" dirty="0"/>
          </a:p>
        </p:txBody>
      </p:sp>
      <p:sp>
        <p:nvSpPr>
          <p:cNvPr id="27" name="TextBox 26"/>
          <p:cNvSpPr txBox="1"/>
          <p:nvPr/>
        </p:nvSpPr>
        <p:spPr>
          <a:xfrm>
            <a:off x="1905000" y="2297668"/>
            <a:ext cx="457200" cy="381000"/>
          </a:xfrm>
          <a:prstGeom prst="rect">
            <a:avLst/>
          </a:prstGeom>
          <a:noFill/>
        </p:spPr>
        <p:txBody>
          <a:bodyPr wrap="square" rtlCol="0">
            <a:spAutoFit/>
          </a:bodyPr>
          <a:lstStyle/>
          <a:p>
            <a:r>
              <a:rPr lang="en-US" dirty="0" smtClean="0"/>
              <a:t>u</a:t>
            </a:r>
            <a:endParaRPr lang="en-US" dirty="0"/>
          </a:p>
        </p:txBody>
      </p:sp>
      <p:sp>
        <p:nvSpPr>
          <p:cNvPr id="31" name="TextBox 30"/>
          <p:cNvSpPr txBox="1"/>
          <p:nvPr/>
        </p:nvSpPr>
        <p:spPr>
          <a:xfrm>
            <a:off x="1066800" y="2819400"/>
            <a:ext cx="457200" cy="381000"/>
          </a:xfrm>
          <a:prstGeom prst="rect">
            <a:avLst/>
          </a:prstGeom>
          <a:noFill/>
        </p:spPr>
        <p:txBody>
          <a:bodyPr wrap="square" rtlCol="0">
            <a:spAutoFit/>
          </a:bodyPr>
          <a:lstStyle/>
          <a:p>
            <a:r>
              <a:rPr lang="en-US" dirty="0" smtClean="0"/>
              <a:t>v</a:t>
            </a:r>
            <a:endParaRPr lang="en-US" dirty="0"/>
          </a:p>
        </p:txBody>
      </p:sp>
      <p:sp>
        <p:nvSpPr>
          <p:cNvPr id="33" name="Oval 32"/>
          <p:cNvSpPr/>
          <p:nvPr/>
        </p:nvSpPr>
        <p:spPr>
          <a:xfrm flipH="1">
            <a:off x="56388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58674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6400800" y="4431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5516881" y="4583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6324600" y="2678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67056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71628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6675118"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7620000" y="3364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77724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7239000" y="4355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7284718" y="5117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6172200" y="3288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53340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7010400" y="3212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62484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6934200" y="4659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953000" y="3516868"/>
            <a:ext cx="457200" cy="381000"/>
          </a:xfrm>
          <a:prstGeom prst="rect">
            <a:avLst/>
          </a:prstGeom>
          <a:noFill/>
        </p:spPr>
        <p:txBody>
          <a:bodyPr wrap="square" rtlCol="0">
            <a:spAutoFit/>
          </a:bodyPr>
          <a:lstStyle/>
          <a:p>
            <a:r>
              <a:rPr lang="en-US" dirty="0" smtClean="0"/>
              <a:t>p</a:t>
            </a:r>
            <a:endParaRPr lang="en-US" dirty="0"/>
          </a:p>
        </p:txBody>
      </p:sp>
      <p:sp>
        <p:nvSpPr>
          <p:cNvPr id="51" name="Rectangle 50"/>
          <p:cNvSpPr/>
          <p:nvPr/>
        </p:nvSpPr>
        <p:spPr>
          <a:xfrm>
            <a:off x="5181600" y="5650468"/>
            <a:ext cx="2586734" cy="369332"/>
          </a:xfrm>
          <a:prstGeom prst="rect">
            <a:avLst/>
          </a:prstGeom>
        </p:spPr>
        <p:txBody>
          <a:bodyPr wrap="none">
            <a:spAutoFit/>
          </a:bodyPr>
          <a:lstStyle/>
          <a:p>
            <a:pPr algn="just"/>
            <a:r>
              <a:rPr lang="en-US" dirty="0" smtClean="0"/>
              <a:t>CH(S) ={p, q, r, s, t, u, v, p}</a:t>
            </a:r>
          </a:p>
        </p:txBody>
      </p:sp>
      <p:sp>
        <p:nvSpPr>
          <p:cNvPr id="52" name="TextBox 51"/>
          <p:cNvSpPr txBox="1"/>
          <p:nvPr/>
        </p:nvSpPr>
        <p:spPr>
          <a:xfrm>
            <a:off x="5151119" y="4495800"/>
            <a:ext cx="457200" cy="381000"/>
          </a:xfrm>
          <a:prstGeom prst="rect">
            <a:avLst/>
          </a:prstGeom>
          <a:noFill/>
        </p:spPr>
        <p:txBody>
          <a:bodyPr wrap="square" rtlCol="0">
            <a:spAutoFit/>
          </a:bodyPr>
          <a:lstStyle/>
          <a:p>
            <a:r>
              <a:rPr lang="en-US" dirty="0" smtClean="0"/>
              <a:t>q</a:t>
            </a:r>
            <a:endParaRPr lang="en-US" dirty="0"/>
          </a:p>
        </p:txBody>
      </p:sp>
      <p:sp>
        <p:nvSpPr>
          <p:cNvPr id="53" name="TextBox 52"/>
          <p:cNvSpPr txBox="1"/>
          <p:nvPr/>
        </p:nvSpPr>
        <p:spPr>
          <a:xfrm>
            <a:off x="7162800" y="5181600"/>
            <a:ext cx="457200" cy="381000"/>
          </a:xfrm>
          <a:prstGeom prst="rect">
            <a:avLst/>
          </a:prstGeom>
          <a:noFill/>
        </p:spPr>
        <p:txBody>
          <a:bodyPr wrap="square" rtlCol="0">
            <a:spAutoFit/>
          </a:bodyPr>
          <a:lstStyle/>
          <a:p>
            <a:r>
              <a:rPr lang="en-US" dirty="0" smtClean="0"/>
              <a:t>r</a:t>
            </a:r>
            <a:endParaRPr lang="en-US" dirty="0"/>
          </a:p>
        </p:txBody>
      </p:sp>
      <p:sp>
        <p:nvSpPr>
          <p:cNvPr id="54" name="TextBox 53"/>
          <p:cNvSpPr txBox="1"/>
          <p:nvPr/>
        </p:nvSpPr>
        <p:spPr>
          <a:xfrm>
            <a:off x="7924800" y="3897868"/>
            <a:ext cx="457200" cy="381000"/>
          </a:xfrm>
          <a:prstGeom prst="rect">
            <a:avLst/>
          </a:prstGeom>
          <a:noFill/>
        </p:spPr>
        <p:txBody>
          <a:bodyPr wrap="square" rtlCol="0">
            <a:spAutoFit/>
          </a:bodyPr>
          <a:lstStyle/>
          <a:p>
            <a:r>
              <a:rPr lang="en-US" dirty="0" smtClean="0"/>
              <a:t>s</a:t>
            </a:r>
            <a:endParaRPr lang="en-US" dirty="0"/>
          </a:p>
        </p:txBody>
      </p:sp>
      <p:sp>
        <p:nvSpPr>
          <p:cNvPr id="55" name="TextBox 54"/>
          <p:cNvSpPr txBox="1"/>
          <p:nvPr/>
        </p:nvSpPr>
        <p:spPr>
          <a:xfrm>
            <a:off x="7696200" y="3135868"/>
            <a:ext cx="457200" cy="381000"/>
          </a:xfrm>
          <a:prstGeom prst="rect">
            <a:avLst/>
          </a:prstGeom>
          <a:noFill/>
        </p:spPr>
        <p:txBody>
          <a:bodyPr wrap="square" rtlCol="0">
            <a:spAutoFit/>
          </a:bodyPr>
          <a:lstStyle/>
          <a:p>
            <a:r>
              <a:rPr lang="en-US" dirty="0" smtClean="0"/>
              <a:t>t</a:t>
            </a:r>
            <a:endParaRPr lang="en-US" dirty="0"/>
          </a:p>
        </p:txBody>
      </p:sp>
      <p:sp>
        <p:nvSpPr>
          <p:cNvPr id="56" name="TextBox 55"/>
          <p:cNvSpPr txBox="1"/>
          <p:nvPr/>
        </p:nvSpPr>
        <p:spPr>
          <a:xfrm>
            <a:off x="6248400" y="2297668"/>
            <a:ext cx="457200" cy="381000"/>
          </a:xfrm>
          <a:prstGeom prst="rect">
            <a:avLst/>
          </a:prstGeom>
          <a:noFill/>
        </p:spPr>
        <p:txBody>
          <a:bodyPr wrap="square" rtlCol="0">
            <a:spAutoFit/>
          </a:bodyPr>
          <a:lstStyle/>
          <a:p>
            <a:r>
              <a:rPr lang="en-US" dirty="0" smtClean="0"/>
              <a:t>u</a:t>
            </a:r>
            <a:endParaRPr lang="en-US" dirty="0"/>
          </a:p>
        </p:txBody>
      </p:sp>
      <p:sp>
        <p:nvSpPr>
          <p:cNvPr id="57" name="TextBox 56"/>
          <p:cNvSpPr txBox="1"/>
          <p:nvPr/>
        </p:nvSpPr>
        <p:spPr>
          <a:xfrm>
            <a:off x="5410200" y="2819400"/>
            <a:ext cx="457200" cy="381000"/>
          </a:xfrm>
          <a:prstGeom prst="rect">
            <a:avLst/>
          </a:prstGeom>
          <a:noFill/>
        </p:spPr>
        <p:txBody>
          <a:bodyPr wrap="square" rtlCol="0">
            <a:spAutoFit/>
          </a:bodyPr>
          <a:lstStyle/>
          <a:p>
            <a:r>
              <a:rPr lang="en-US" dirty="0" smtClean="0"/>
              <a:t>v</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38" idx="7"/>
          </p:cNvCxnSpPr>
          <p:nvPr/>
        </p:nvCxnSpPr>
        <p:spPr>
          <a:xfrm>
            <a:off x="6117835" y="3048000"/>
            <a:ext cx="701142" cy="1142491"/>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7" idx="0"/>
            <a:endCxn id="38" idx="3"/>
          </p:cNvCxnSpPr>
          <p:nvPr/>
        </p:nvCxnSpPr>
        <p:spPr>
          <a:xfrm>
            <a:off x="6844127" y="3402568"/>
            <a:ext cx="7179" cy="84180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3068922" y="3672017"/>
            <a:ext cx="658859" cy="1457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1" idx="2"/>
          </p:cNvCxnSpPr>
          <p:nvPr/>
        </p:nvCxnSpPr>
        <p:spPr>
          <a:xfrm rot="5400000">
            <a:off x="838200" y="3352800"/>
            <a:ext cx="609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662275" y="4138325"/>
            <a:ext cx="833567" cy="1769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V="1">
            <a:off x="1821658" y="4022915"/>
            <a:ext cx="556227" cy="1761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cxnSp>
        <p:nvCxnSpPr>
          <p:cNvPr id="3" name="Straight Connector 2"/>
          <p:cNvCxnSpPr>
            <a:stCxn id="8" idx="5"/>
            <a:endCxn id="31" idx="2"/>
          </p:cNvCxnSpPr>
          <p:nvPr/>
        </p:nvCxnSpPr>
        <p:spPr>
          <a:xfrm rot="5400000">
            <a:off x="1413303" y="2625807"/>
            <a:ext cx="456691" cy="6924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flipH="1">
            <a:off x="12954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15240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057400" y="4431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173481" y="4583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981200" y="2678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3622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8194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2331718"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276600" y="3364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34290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2895600" y="4355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2941318" y="5117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1828800" y="3288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9906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2667000" y="3212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9050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2590800" y="4659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600" y="3516868"/>
            <a:ext cx="457200" cy="381000"/>
          </a:xfrm>
          <a:prstGeom prst="rect">
            <a:avLst/>
          </a:prstGeom>
          <a:noFill/>
        </p:spPr>
        <p:txBody>
          <a:bodyPr wrap="square" rtlCol="0">
            <a:spAutoFit/>
          </a:bodyPr>
          <a:lstStyle/>
          <a:p>
            <a:r>
              <a:rPr lang="en-US" dirty="0" smtClean="0"/>
              <a:t>p</a:t>
            </a:r>
            <a:endParaRPr lang="en-US" dirty="0"/>
          </a:p>
        </p:txBody>
      </p:sp>
      <p:sp>
        <p:nvSpPr>
          <p:cNvPr id="22" name="Rectangle 21"/>
          <p:cNvSpPr/>
          <p:nvPr/>
        </p:nvSpPr>
        <p:spPr>
          <a:xfrm>
            <a:off x="838200" y="5650468"/>
            <a:ext cx="2372188" cy="369332"/>
          </a:xfrm>
          <a:prstGeom prst="rect">
            <a:avLst/>
          </a:prstGeom>
        </p:spPr>
        <p:txBody>
          <a:bodyPr wrap="none">
            <a:spAutoFit/>
          </a:bodyPr>
          <a:lstStyle/>
          <a:p>
            <a:pPr algn="just"/>
            <a:r>
              <a:rPr lang="en-US" dirty="0" smtClean="0"/>
              <a:t>CH(S) ={p, q, r, s, t, u, v}</a:t>
            </a:r>
          </a:p>
        </p:txBody>
      </p:sp>
      <p:sp>
        <p:nvSpPr>
          <p:cNvPr id="23" name="TextBox 22"/>
          <p:cNvSpPr txBox="1"/>
          <p:nvPr/>
        </p:nvSpPr>
        <p:spPr>
          <a:xfrm>
            <a:off x="807719" y="4495800"/>
            <a:ext cx="457200" cy="381000"/>
          </a:xfrm>
          <a:prstGeom prst="rect">
            <a:avLst/>
          </a:prstGeom>
          <a:noFill/>
        </p:spPr>
        <p:txBody>
          <a:bodyPr wrap="square" rtlCol="0">
            <a:spAutoFit/>
          </a:bodyPr>
          <a:lstStyle/>
          <a:p>
            <a:r>
              <a:rPr lang="en-US" dirty="0" smtClean="0"/>
              <a:t>q</a:t>
            </a:r>
            <a:endParaRPr lang="en-US" dirty="0"/>
          </a:p>
        </p:txBody>
      </p:sp>
      <p:sp>
        <p:nvSpPr>
          <p:cNvPr id="24" name="TextBox 23"/>
          <p:cNvSpPr txBox="1"/>
          <p:nvPr/>
        </p:nvSpPr>
        <p:spPr>
          <a:xfrm>
            <a:off x="2819400" y="5181600"/>
            <a:ext cx="457200" cy="381000"/>
          </a:xfrm>
          <a:prstGeom prst="rect">
            <a:avLst/>
          </a:prstGeom>
          <a:noFill/>
        </p:spPr>
        <p:txBody>
          <a:bodyPr wrap="square" rtlCol="0">
            <a:spAutoFit/>
          </a:bodyPr>
          <a:lstStyle/>
          <a:p>
            <a:r>
              <a:rPr lang="en-US" dirty="0" smtClean="0"/>
              <a:t>r</a:t>
            </a:r>
            <a:endParaRPr lang="en-US" dirty="0"/>
          </a:p>
        </p:txBody>
      </p:sp>
      <p:sp>
        <p:nvSpPr>
          <p:cNvPr id="25" name="TextBox 24"/>
          <p:cNvSpPr txBox="1"/>
          <p:nvPr/>
        </p:nvSpPr>
        <p:spPr>
          <a:xfrm>
            <a:off x="3581400" y="3897868"/>
            <a:ext cx="457200" cy="381000"/>
          </a:xfrm>
          <a:prstGeom prst="rect">
            <a:avLst/>
          </a:prstGeom>
          <a:noFill/>
        </p:spPr>
        <p:txBody>
          <a:bodyPr wrap="square" rtlCol="0">
            <a:spAutoFit/>
          </a:bodyPr>
          <a:lstStyle/>
          <a:p>
            <a:r>
              <a:rPr lang="en-US" dirty="0" smtClean="0"/>
              <a:t>s</a:t>
            </a:r>
            <a:endParaRPr lang="en-US" dirty="0"/>
          </a:p>
        </p:txBody>
      </p:sp>
      <p:sp>
        <p:nvSpPr>
          <p:cNvPr id="26" name="TextBox 25"/>
          <p:cNvSpPr txBox="1"/>
          <p:nvPr/>
        </p:nvSpPr>
        <p:spPr>
          <a:xfrm>
            <a:off x="3352800" y="3135868"/>
            <a:ext cx="457200" cy="381000"/>
          </a:xfrm>
          <a:prstGeom prst="rect">
            <a:avLst/>
          </a:prstGeom>
          <a:noFill/>
        </p:spPr>
        <p:txBody>
          <a:bodyPr wrap="square" rtlCol="0">
            <a:spAutoFit/>
          </a:bodyPr>
          <a:lstStyle/>
          <a:p>
            <a:r>
              <a:rPr lang="en-US" dirty="0" smtClean="0"/>
              <a:t>t</a:t>
            </a:r>
            <a:endParaRPr lang="en-US" dirty="0"/>
          </a:p>
        </p:txBody>
      </p:sp>
      <p:sp>
        <p:nvSpPr>
          <p:cNvPr id="27" name="TextBox 26"/>
          <p:cNvSpPr txBox="1"/>
          <p:nvPr/>
        </p:nvSpPr>
        <p:spPr>
          <a:xfrm>
            <a:off x="1905000" y="2297668"/>
            <a:ext cx="457200" cy="381000"/>
          </a:xfrm>
          <a:prstGeom prst="rect">
            <a:avLst/>
          </a:prstGeom>
          <a:noFill/>
        </p:spPr>
        <p:txBody>
          <a:bodyPr wrap="square" rtlCol="0">
            <a:spAutoFit/>
          </a:bodyPr>
          <a:lstStyle/>
          <a:p>
            <a:r>
              <a:rPr lang="en-US" dirty="0" smtClean="0"/>
              <a:t>u</a:t>
            </a:r>
            <a:endParaRPr lang="en-US" dirty="0"/>
          </a:p>
        </p:txBody>
      </p:sp>
      <p:sp>
        <p:nvSpPr>
          <p:cNvPr id="31" name="TextBox 30"/>
          <p:cNvSpPr txBox="1"/>
          <p:nvPr/>
        </p:nvSpPr>
        <p:spPr>
          <a:xfrm>
            <a:off x="1066800" y="2819400"/>
            <a:ext cx="457200" cy="381000"/>
          </a:xfrm>
          <a:prstGeom prst="rect">
            <a:avLst/>
          </a:prstGeom>
          <a:noFill/>
        </p:spPr>
        <p:txBody>
          <a:bodyPr wrap="square" rtlCol="0">
            <a:spAutoFit/>
          </a:bodyPr>
          <a:lstStyle/>
          <a:p>
            <a:r>
              <a:rPr lang="en-US" dirty="0" smtClean="0"/>
              <a:t>v</a:t>
            </a:r>
            <a:endParaRPr lang="en-US" dirty="0"/>
          </a:p>
        </p:txBody>
      </p:sp>
      <p:cxnSp>
        <p:nvCxnSpPr>
          <p:cNvPr id="60" name="Straight Connector 59"/>
          <p:cNvCxnSpPr>
            <a:stCxn id="12" idx="0"/>
            <a:endCxn id="8" idx="4"/>
          </p:cNvCxnSpPr>
          <p:nvPr/>
        </p:nvCxnSpPr>
        <p:spPr>
          <a:xfrm rot="16200000" flipV="1">
            <a:off x="2346959" y="2411968"/>
            <a:ext cx="609600" cy="1295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3" idx="3"/>
            <a:endCxn id="15" idx="0"/>
          </p:cNvCxnSpPr>
          <p:nvPr/>
        </p:nvCxnSpPr>
        <p:spPr>
          <a:xfrm rot="5400000">
            <a:off x="2715222" y="4364265"/>
            <a:ext cx="1001759" cy="5038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960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7620000" y="3276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6821268" y="34025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6812282" y="4179332"/>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6324600" y="399567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629400" y="4267200"/>
            <a:ext cx="457200" cy="381000"/>
          </a:xfrm>
          <a:prstGeom prst="rect">
            <a:avLst/>
          </a:prstGeom>
          <a:noFill/>
        </p:spPr>
        <p:txBody>
          <a:bodyPr wrap="square" rtlCol="0">
            <a:spAutoFit/>
          </a:bodyPr>
          <a:lstStyle/>
          <a:p>
            <a:r>
              <a:rPr lang="en-US" dirty="0" smtClean="0"/>
              <a:t>p</a:t>
            </a:r>
            <a:r>
              <a:rPr lang="en-US" baseline="-25000" dirty="0" smtClean="0"/>
              <a:t>i</a:t>
            </a:r>
            <a:endParaRPr lang="en-US" baseline="-25000" dirty="0"/>
          </a:p>
        </p:txBody>
      </p:sp>
      <p:cxnSp>
        <p:nvCxnSpPr>
          <p:cNvPr id="41" name="Straight Connector 40"/>
          <p:cNvCxnSpPr/>
          <p:nvPr/>
        </p:nvCxnSpPr>
        <p:spPr>
          <a:xfrm>
            <a:off x="5626007" y="3707368"/>
            <a:ext cx="2298793" cy="9789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989317" y="4038600"/>
            <a:ext cx="563883" cy="381000"/>
          </a:xfrm>
          <a:prstGeom prst="rect">
            <a:avLst/>
          </a:prstGeom>
          <a:noFill/>
        </p:spPr>
        <p:txBody>
          <a:bodyPr wrap="square" rtlCol="0">
            <a:spAutoFit/>
          </a:bodyPr>
          <a:lstStyle/>
          <a:p>
            <a:r>
              <a:rPr lang="en-US" dirty="0" smtClean="0"/>
              <a:t>p</a:t>
            </a:r>
            <a:r>
              <a:rPr lang="en-US" baseline="-25000" dirty="0" smtClean="0"/>
              <a:t>i-1</a:t>
            </a:r>
            <a:endParaRPr lang="en-US" baseline="-25000" dirty="0"/>
          </a:p>
        </p:txBody>
      </p:sp>
      <p:cxnSp>
        <p:nvCxnSpPr>
          <p:cNvPr id="55" name="Straight Connector 54"/>
          <p:cNvCxnSpPr>
            <a:stCxn id="36" idx="5"/>
            <a:endCxn id="38" idx="3"/>
          </p:cNvCxnSpPr>
          <p:nvPr/>
        </p:nvCxnSpPr>
        <p:spPr>
          <a:xfrm flipH="1">
            <a:off x="6851306" y="3341641"/>
            <a:ext cx="775389" cy="902732"/>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8" name="Arc 57"/>
          <p:cNvSpPr/>
          <p:nvPr/>
        </p:nvSpPr>
        <p:spPr>
          <a:xfrm rot="-4620000">
            <a:off x="6466999" y="4015747"/>
            <a:ext cx="386380" cy="28366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4620000">
            <a:off x="6683778" y="3274522"/>
            <a:ext cx="1044982" cy="183776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rot="-4620000">
            <a:off x="6398799" y="3801338"/>
            <a:ext cx="696356" cy="599912"/>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7620000" y="2819400"/>
            <a:ext cx="563883" cy="381000"/>
          </a:xfrm>
          <a:prstGeom prst="rect">
            <a:avLst/>
          </a:prstGeom>
          <a:noFill/>
        </p:spPr>
        <p:txBody>
          <a:bodyPr wrap="square" rtlCol="0">
            <a:spAutoFit/>
          </a:bodyPr>
          <a:lstStyle/>
          <a:p>
            <a:r>
              <a:rPr lang="en-US" dirty="0" smtClean="0"/>
              <a:t>P</a:t>
            </a:r>
            <a:r>
              <a:rPr lang="en-US" baseline="-25000" dirty="0" smtClean="0"/>
              <a:t>i+1</a:t>
            </a:r>
            <a:endParaRPr lang="en-US" baseline="-25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a:stCxn id="45" idx="1"/>
          </p:cNvCxnSpPr>
          <p:nvPr/>
        </p:nvCxnSpPr>
        <p:spPr>
          <a:xfrm>
            <a:off x="4108105" y="3619855"/>
            <a:ext cx="105755" cy="982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IN"/>
          </a:p>
        </p:txBody>
      </p:sp>
      <p:sp>
        <p:nvSpPr>
          <p:cNvPr id="4" name="Oval 3"/>
          <p:cNvSpPr/>
          <p:nvPr/>
        </p:nvSpPr>
        <p:spPr>
          <a:xfrm flipH="1">
            <a:off x="1551296"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2182504" y="318447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1173481"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2362200" y="291861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976952" y="4876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025329"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1349081" y="432406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1810377"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rot="16200000" flipH="1">
            <a:off x="6116922" y="3672017"/>
            <a:ext cx="658859" cy="1457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45" idx="0"/>
          </p:cNvCxnSpPr>
          <p:nvPr/>
        </p:nvCxnSpPr>
        <p:spPr>
          <a:xfrm flipH="1">
            <a:off x="4091940" y="3200400"/>
            <a:ext cx="251460" cy="4082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3710275" y="4138325"/>
            <a:ext cx="833567" cy="1769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V="1">
            <a:off x="4869658" y="4022915"/>
            <a:ext cx="556227" cy="1761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3" idx="5"/>
            <a:endCxn id="42" idx="2"/>
          </p:cNvCxnSpPr>
          <p:nvPr/>
        </p:nvCxnSpPr>
        <p:spPr>
          <a:xfrm rot="5400000">
            <a:off x="4461303" y="2625807"/>
            <a:ext cx="456691" cy="6924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flipH="1">
            <a:off x="43434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4666788" y="3977672"/>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5105400" y="4431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4221481" y="4583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5029200" y="26786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a:off x="5410200" y="3135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58674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5379718"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6324600" y="3364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6477000" y="4050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5943600" y="4355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5989318" y="5117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4876800" y="32882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40386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5715000" y="32120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4953000" y="37454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5638800" y="465986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733800" y="3657600"/>
            <a:ext cx="457200" cy="381000"/>
          </a:xfrm>
          <a:prstGeom prst="rect">
            <a:avLst/>
          </a:prstGeom>
          <a:noFill/>
        </p:spPr>
        <p:txBody>
          <a:bodyPr wrap="square" rtlCol="0">
            <a:spAutoFit/>
          </a:bodyPr>
          <a:lstStyle/>
          <a:p>
            <a:r>
              <a:rPr lang="en-US" dirty="0" smtClean="0"/>
              <a:t>p</a:t>
            </a:r>
            <a:endParaRPr lang="en-US" dirty="0"/>
          </a:p>
        </p:txBody>
      </p:sp>
      <p:sp>
        <p:nvSpPr>
          <p:cNvPr id="37" name="TextBox 36"/>
          <p:cNvSpPr txBox="1"/>
          <p:nvPr/>
        </p:nvSpPr>
        <p:spPr>
          <a:xfrm>
            <a:off x="3855719" y="4495800"/>
            <a:ext cx="457200" cy="381000"/>
          </a:xfrm>
          <a:prstGeom prst="rect">
            <a:avLst/>
          </a:prstGeom>
          <a:noFill/>
        </p:spPr>
        <p:txBody>
          <a:bodyPr wrap="square" rtlCol="0">
            <a:spAutoFit/>
          </a:bodyPr>
          <a:lstStyle/>
          <a:p>
            <a:r>
              <a:rPr lang="en-US" dirty="0" smtClean="0"/>
              <a:t>q</a:t>
            </a:r>
            <a:endParaRPr lang="en-US" dirty="0"/>
          </a:p>
        </p:txBody>
      </p:sp>
      <p:sp>
        <p:nvSpPr>
          <p:cNvPr id="38" name="TextBox 37"/>
          <p:cNvSpPr txBox="1"/>
          <p:nvPr/>
        </p:nvSpPr>
        <p:spPr>
          <a:xfrm>
            <a:off x="5867400" y="5181600"/>
            <a:ext cx="457200" cy="381000"/>
          </a:xfrm>
          <a:prstGeom prst="rect">
            <a:avLst/>
          </a:prstGeom>
          <a:noFill/>
        </p:spPr>
        <p:txBody>
          <a:bodyPr wrap="square" rtlCol="0">
            <a:spAutoFit/>
          </a:bodyPr>
          <a:lstStyle/>
          <a:p>
            <a:r>
              <a:rPr lang="en-US" dirty="0" smtClean="0"/>
              <a:t>r</a:t>
            </a:r>
            <a:endParaRPr lang="en-US" dirty="0"/>
          </a:p>
        </p:txBody>
      </p:sp>
      <p:sp>
        <p:nvSpPr>
          <p:cNvPr id="39" name="TextBox 38"/>
          <p:cNvSpPr txBox="1"/>
          <p:nvPr/>
        </p:nvSpPr>
        <p:spPr>
          <a:xfrm>
            <a:off x="6629400" y="3897868"/>
            <a:ext cx="457200" cy="381000"/>
          </a:xfrm>
          <a:prstGeom prst="rect">
            <a:avLst/>
          </a:prstGeom>
          <a:noFill/>
        </p:spPr>
        <p:txBody>
          <a:bodyPr wrap="square" rtlCol="0">
            <a:spAutoFit/>
          </a:bodyPr>
          <a:lstStyle/>
          <a:p>
            <a:r>
              <a:rPr lang="en-US" dirty="0" smtClean="0"/>
              <a:t>s</a:t>
            </a:r>
            <a:endParaRPr lang="en-US" dirty="0"/>
          </a:p>
        </p:txBody>
      </p:sp>
      <p:sp>
        <p:nvSpPr>
          <p:cNvPr id="40" name="TextBox 39"/>
          <p:cNvSpPr txBox="1"/>
          <p:nvPr/>
        </p:nvSpPr>
        <p:spPr>
          <a:xfrm>
            <a:off x="6400800" y="3135868"/>
            <a:ext cx="457200" cy="381000"/>
          </a:xfrm>
          <a:prstGeom prst="rect">
            <a:avLst/>
          </a:prstGeom>
          <a:noFill/>
        </p:spPr>
        <p:txBody>
          <a:bodyPr wrap="square" rtlCol="0">
            <a:spAutoFit/>
          </a:bodyPr>
          <a:lstStyle/>
          <a:p>
            <a:r>
              <a:rPr lang="en-US" dirty="0" smtClean="0"/>
              <a:t>t</a:t>
            </a:r>
            <a:endParaRPr lang="en-US" dirty="0"/>
          </a:p>
        </p:txBody>
      </p:sp>
      <p:sp>
        <p:nvSpPr>
          <p:cNvPr id="41" name="TextBox 40"/>
          <p:cNvSpPr txBox="1"/>
          <p:nvPr/>
        </p:nvSpPr>
        <p:spPr>
          <a:xfrm>
            <a:off x="4953000" y="2297668"/>
            <a:ext cx="457200" cy="381000"/>
          </a:xfrm>
          <a:prstGeom prst="rect">
            <a:avLst/>
          </a:prstGeom>
          <a:noFill/>
        </p:spPr>
        <p:txBody>
          <a:bodyPr wrap="square" rtlCol="0">
            <a:spAutoFit/>
          </a:bodyPr>
          <a:lstStyle/>
          <a:p>
            <a:r>
              <a:rPr lang="en-US" dirty="0" smtClean="0"/>
              <a:t>u</a:t>
            </a:r>
            <a:endParaRPr lang="en-US" dirty="0"/>
          </a:p>
        </p:txBody>
      </p:sp>
      <p:sp>
        <p:nvSpPr>
          <p:cNvPr id="42" name="TextBox 41"/>
          <p:cNvSpPr txBox="1"/>
          <p:nvPr/>
        </p:nvSpPr>
        <p:spPr>
          <a:xfrm>
            <a:off x="4114800" y="2819400"/>
            <a:ext cx="457200" cy="381000"/>
          </a:xfrm>
          <a:prstGeom prst="rect">
            <a:avLst/>
          </a:prstGeom>
          <a:noFill/>
        </p:spPr>
        <p:txBody>
          <a:bodyPr wrap="square" rtlCol="0">
            <a:spAutoFit/>
          </a:bodyPr>
          <a:lstStyle/>
          <a:p>
            <a:r>
              <a:rPr lang="en-US" dirty="0" smtClean="0"/>
              <a:t>v</a:t>
            </a:r>
            <a:endParaRPr lang="en-US" dirty="0"/>
          </a:p>
        </p:txBody>
      </p:sp>
      <p:cxnSp>
        <p:nvCxnSpPr>
          <p:cNvPr id="43" name="Straight Connector 42"/>
          <p:cNvCxnSpPr>
            <a:stCxn id="27" idx="0"/>
            <a:endCxn id="23" idx="4"/>
          </p:cNvCxnSpPr>
          <p:nvPr/>
        </p:nvCxnSpPr>
        <p:spPr>
          <a:xfrm rot="16200000" flipV="1">
            <a:off x="5394959" y="2411968"/>
            <a:ext cx="609600" cy="1295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8" idx="3"/>
            <a:endCxn id="30" idx="0"/>
          </p:cNvCxnSpPr>
          <p:nvPr/>
        </p:nvCxnSpPr>
        <p:spPr>
          <a:xfrm rot="5400000">
            <a:off x="5763222" y="4364265"/>
            <a:ext cx="1001759" cy="5038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flipH="1">
            <a:off x="4069081" y="360869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62000" y="5486400"/>
            <a:ext cx="1973169" cy="369332"/>
          </a:xfrm>
          <a:prstGeom prst="rect">
            <a:avLst/>
          </a:prstGeom>
        </p:spPr>
        <p:txBody>
          <a:bodyPr wrap="none">
            <a:spAutoFit/>
          </a:bodyPr>
          <a:lstStyle/>
          <a:p>
            <a:pPr algn="just"/>
            <a:r>
              <a:rPr lang="en-US" dirty="0" smtClean="0"/>
              <a:t>Points are collinear</a:t>
            </a:r>
          </a:p>
        </p:txBody>
      </p:sp>
      <p:sp>
        <p:nvSpPr>
          <p:cNvPr id="48" name="Rectangle 47"/>
          <p:cNvSpPr/>
          <p:nvPr/>
        </p:nvSpPr>
        <p:spPr>
          <a:xfrm>
            <a:off x="3641812" y="5486400"/>
            <a:ext cx="3444789" cy="369332"/>
          </a:xfrm>
          <a:prstGeom prst="rect">
            <a:avLst/>
          </a:prstGeom>
        </p:spPr>
        <p:txBody>
          <a:bodyPr wrap="none">
            <a:spAutoFit/>
          </a:bodyPr>
          <a:lstStyle/>
          <a:p>
            <a:pPr algn="just"/>
            <a:r>
              <a:rPr lang="en-US" dirty="0" smtClean="0"/>
              <a:t>Possible error due to floating point</a:t>
            </a:r>
          </a:p>
        </p:txBody>
      </p:sp>
      <p:sp>
        <p:nvSpPr>
          <p:cNvPr id="56" name="TextBox 55"/>
          <p:cNvSpPr txBox="1"/>
          <p:nvPr/>
        </p:nvSpPr>
        <p:spPr>
          <a:xfrm>
            <a:off x="3810000" y="3352800"/>
            <a:ext cx="457200" cy="381000"/>
          </a:xfrm>
          <a:prstGeom prst="rect">
            <a:avLst/>
          </a:prstGeom>
          <a:noFill/>
        </p:spPr>
        <p:txBody>
          <a:bodyPr wrap="square" rtlCol="0">
            <a:spAutoFit/>
          </a:bodyPr>
          <a:lstStyle/>
          <a:p>
            <a:r>
              <a:rPr lang="en-US" dirty="0"/>
              <a:t>p</a:t>
            </a:r>
            <a:r>
              <a:rPr lang="en-US" dirty="0" smtClean="0"/>
              <a:t>’</a:t>
            </a:r>
            <a:endParaRPr lang="en-US" dirty="0"/>
          </a:p>
        </p:txBody>
      </p:sp>
    </p:spTree>
    <p:extLst>
      <p:ext uri="{BB962C8B-B14F-4D97-AF65-F5344CB8AC3E}">
        <p14:creationId xmlns:p14="http://schemas.microsoft.com/office/powerpoint/2010/main" val="346806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Graham scan</a:t>
            </a:r>
            <a:endParaRPr lang="en-IN" dirty="0"/>
          </a:p>
        </p:txBody>
      </p:sp>
      <p:sp>
        <p:nvSpPr>
          <p:cNvPr id="3" name="Oval 2"/>
          <p:cNvSpPr/>
          <p:nvPr/>
        </p:nvSpPr>
        <p:spPr>
          <a:xfrm flipH="1">
            <a:off x="1019857" y="3962424"/>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738865" y="338490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340171" y="3864022"/>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010457" y="378043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693146"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639579" y="289956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391457" y="4114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974138" y="304308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690947" y="4191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791257" y="481424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3945938"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4664946"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3266252"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4936538"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4619227"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4565660"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5317538"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6" idx="6"/>
            <a:endCxn id="60" idx="4"/>
          </p:cNvCxnSpPr>
          <p:nvPr/>
        </p:nvCxnSpPr>
        <p:spPr>
          <a:xfrm flipH="1">
            <a:off x="3740197" y="4606131"/>
            <a:ext cx="879030" cy="280348"/>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60" idx="3"/>
          </p:cNvCxnSpPr>
          <p:nvPr/>
        </p:nvCxnSpPr>
        <p:spPr>
          <a:xfrm flipH="1">
            <a:off x="3756362" y="4175872"/>
            <a:ext cx="1567871" cy="699448"/>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5"/>
            <a:endCxn id="60" idx="2"/>
          </p:cNvCxnSpPr>
          <p:nvPr/>
        </p:nvCxnSpPr>
        <p:spPr>
          <a:xfrm flipH="1">
            <a:off x="3763057" y="3841502"/>
            <a:ext cx="1180176" cy="1006877"/>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6"/>
            <a:endCxn id="60" idx="6"/>
          </p:cNvCxnSpPr>
          <p:nvPr/>
        </p:nvCxnSpPr>
        <p:spPr>
          <a:xfrm flipH="1">
            <a:off x="3717338" y="3419038"/>
            <a:ext cx="947608" cy="1429341"/>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7" idx="5"/>
            <a:endCxn id="60" idx="1"/>
          </p:cNvCxnSpPr>
          <p:nvPr/>
        </p:nvCxnSpPr>
        <p:spPr>
          <a:xfrm flipH="1">
            <a:off x="3756362" y="2960641"/>
            <a:ext cx="815993" cy="1860797"/>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1"/>
            <a:endCxn id="60" idx="0"/>
          </p:cNvCxnSpPr>
          <p:nvPr/>
        </p:nvCxnSpPr>
        <p:spPr>
          <a:xfrm flipH="1">
            <a:off x="3740197" y="3969614"/>
            <a:ext cx="244765" cy="840665"/>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3900219"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flipH="1">
            <a:off x="3617028"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5" idx="5"/>
            <a:endCxn id="60" idx="0"/>
          </p:cNvCxnSpPr>
          <p:nvPr/>
        </p:nvCxnSpPr>
        <p:spPr>
          <a:xfrm flipH="1">
            <a:off x="3740197" y="3104158"/>
            <a:ext cx="166717" cy="1706121"/>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60" idx="5"/>
          </p:cNvCxnSpPr>
          <p:nvPr/>
        </p:nvCxnSpPr>
        <p:spPr>
          <a:xfrm>
            <a:off x="3656052" y="4252072"/>
            <a:ext cx="67981" cy="623248"/>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2"/>
            <a:endCxn id="60" idx="0"/>
          </p:cNvCxnSpPr>
          <p:nvPr/>
        </p:nvCxnSpPr>
        <p:spPr>
          <a:xfrm>
            <a:off x="3311971" y="3898153"/>
            <a:ext cx="428226" cy="912126"/>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3717338"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228600" y="4853509"/>
            <a:ext cx="2391457" cy="2181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38857" y="4876800"/>
            <a:ext cx="457200" cy="381000"/>
          </a:xfrm>
          <a:prstGeom prst="rect">
            <a:avLst/>
          </a:prstGeom>
          <a:noFill/>
        </p:spPr>
        <p:txBody>
          <a:bodyPr wrap="square" rtlCol="0">
            <a:spAutoFit/>
          </a:bodyPr>
          <a:lstStyle/>
          <a:p>
            <a:r>
              <a:rPr lang="en-US" dirty="0"/>
              <a:t>p</a:t>
            </a:r>
          </a:p>
        </p:txBody>
      </p:sp>
      <p:sp>
        <p:nvSpPr>
          <p:cNvPr id="64" name="TextBox 63"/>
          <p:cNvSpPr txBox="1"/>
          <p:nvPr/>
        </p:nvSpPr>
        <p:spPr>
          <a:xfrm>
            <a:off x="3534457" y="4876800"/>
            <a:ext cx="457200" cy="381000"/>
          </a:xfrm>
          <a:prstGeom prst="rect">
            <a:avLst/>
          </a:prstGeom>
          <a:noFill/>
        </p:spPr>
        <p:txBody>
          <a:bodyPr wrap="square" rtlCol="0">
            <a:spAutoFit/>
          </a:bodyPr>
          <a:lstStyle/>
          <a:p>
            <a:r>
              <a:rPr lang="en-US" dirty="0" smtClean="0"/>
              <a:t>p</a:t>
            </a:r>
            <a:endParaRPr lang="en-US" dirty="0"/>
          </a:p>
        </p:txBody>
      </p:sp>
      <p:sp>
        <p:nvSpPr>
          <p:cNvPr id="65" name="TextBox 64"/>
          <p:cNvSpPr txBox="1"/>
          <p:nvPr/>
        </p:nvSpPr>
        <p:spPr>
          <a:xfrm>
            <a:off x="4677457" y="4419600"/>
            <a:ext cx="457200" cy="381000"/>
          </a:xfrm>
          <a:prstGeom prst="rect">
            <a:avLst/>
          </a:prstGeom>
          <a:noFill/>
        </p:spPr>
        <p:txBody>
          <a:bodyPr wrap="square" rtlCol="0">
            <a:spAutoFit/>
          </a:bodyPr>
          <a:lstStyle/>
          <a:p>
            <a:r>
              <a:rPr lang="en-US" dirty="0" smtClean="0"/>
              <a:t>q</a:t>
            </a:r>
            <a:endParaRPr lang="en-US" dirty="0"/>
          </a:p>
        </p:txBody>
      </p:sp>
      <p:sp>
        <p:nvSpPr>
          <p:cNvPr id="66" name="TextBox 65"/>
          <p:cNvSpPr txBox="1"/>
          <p:nvPr/>
        </p:nvSpPr>
        <p:spPr>
          <a:xfrm>
            <a:off x="5439457" y="3886200"/>
            <a:ext cx="457200" cy="381000"/>
          </a:xfrm>
          <a:prstGeom prst="rect">
            <a:avLst/>
          </a:prstGeom>
          <a:noFill/>
        </p:spPr>
        <p:txBody>
          <a:bodyPr wrap="square" rtlCol="0">
            <a:spAutoFit/>
          </a:bodyPr>
          <a:lstStyle/>
          <a:p>
            <a:r>
              <a:rPr lang="en-US" dirty="0" smtClean="0"/>
              <a:t>r</a:t>
            </a:r>
            <a:endParaRPr lang="en-US" dirty="0"/>
          </a:p>
        </p:txBody>
      </p:sp>
      <p:sp>
        <p:nvSpPr>
          <p:cNvPr id="67" name="TextBox 66"/>
          <p:cNvSpPr txBox="1"/>
          <p:nvPr/>
        </p:nvSpPr>
        <p:spPr>
          <a:xfrm>
            <a:off x="4982257" y="3505200"/>
            <a:ext cx="457200" cy="381000"/>
          </a:xfrm>
          <a:prstGeom prst="rect">
            <a:avLst/>
          </a:prstGeom>
          <a:noFill/>
        </p:spPr>
        <p:txBody>
          <a:bodyPr wrap="square" rtlCol="0">
            <a:spAutoFit/>
          </a:bodyPr>
          <a:lstStyle/>
          <a:p>
            <a:r>
              <a:rPr lang="en-US" dirty="0" smtClean="0"/>
              <a:t>s</a:t>
            </a:r>
            <a:endParaRPr lang="en-US" dirty="0"/>
          </a:p>
        </p:txBody>
      </p:sp>
      <p:sp>
        <p:nvSpPr>
          <p:cNvPr id="68" name="TextBox 67"/>
          <p:cNvSpPr txBox="1"/>
          <p:nvPr/>
        </p:nvSpPr>
        <p:spPr>
          <a:xfrm>
            <a:off x="4677457" y="3048000"/>
            <a:ext cx="457200" cy="381000"/>
          </a:xfrm>
          <a:prstGeom prst="rect">
            <a:avLst/>
          </a:prstGeom>
          <a:noFill/>
        </p:spPr>
        <p:txBody>
          <a:bodyPr wrap="square" rtlCol="0">
            <a:spAutoFit/>
          </a:bodyPr>
          <a:lstStyle/>
          <a:p>
            <a:r>
              <a:rPr lang="en-US" dirty="0" smtClean="0"/>
              <a:t>t</a:t>
            </a:r>
            <a:endParaRPr lang="en-US" dirty="0"/>
          </a:p>
        </p:txBody>
      </p:sp>
      <p:sp>
        <p:nvSpPr>
          <p:cNvPr id="69" name="TextBox 68"/>
          <p:cNvSpPr txBox="1"/>
          <p:nvPr/>
        </p:nvSpPr>
        <p:spPr>
          <a:xfrm>
            <a:off x="4525057" y="2514600"/>
            <a:ext cx="457200" cy="381000"/>
          </a:xfrm>
          <a:prstGeom prst="rect">
            <a:avLst/>
          </a:prstGeom>
          <a:noFill/>
        </p:spPr>
        <p:txBody>
          <a:bodyPr wrap="square" rtlCol="0">
            <a:spAutoFit/>
          </a:bodyPr>
          <a:lstStyle/>
          <a:p>
            <a:r>
              <a:rPr lang="en-US" dirty="0" smtClean="0"/>
              <a:t>u</a:t>
            </a:r>
            <a:endParaRPr lang="en-US" dirty="0"/>
          </a:p>
        </p:txBody>
      </p:sp>
      <p:sp>
        <p:nvSpPr>
          <p:cNvPr id="70" name="TextBox 69"/>
          <p:cNvSpPr txBox="1"/>
          <p:nvPr/>
        </p:nvSpPr>
        <p:spPr>
          <a:xfrm>
            <a:off x="3915457" y="3581400"/>
            <a:ext cx="457200" cy="381000"/>
          </a:xfrm>
          <a:prstGeom prst="rect">
            <a:avLst/>
          </a:prstGeom>
          <a:noFill/>
        </p:spPr>
        <p:txBody>
          <a:bodyPr wrap="square" rtlCol="0">
            <a:spAutoFit/>
          </a:bodyPr>
          <a:lstStyle/>
          <a:p>
            <a:r>
              <a:rPr lang="en-US" dirty="0" smtClean="0"/>
              <a:t>v</a:t>
            </a:r>
            <a:endParaRPr lang="en-US" dirty="0"/>
          </a:p>
        </p:txBody>
      </p:sp>
      <p:sp>
        <p:nvSpPr>
          <p:cNvPr id="71" name="TextBox 70"/>
          <p:cNvSpPr txBox="1"/>
          <p:nvPr/>
        </p:nvSpPr>
        <p:spPr>
          <a:xfrm>
            <a:off x="3763057" y="2667000"/>
            <a:ext cx="457200" cy="381000"/>
          </a:xfrm>
          <a:prstGeom prst="rect">
            <a:avLst/>
          </a:prstGeom>
          <a:noFill/>
        </p:spPr>
        <p:txBody>
          <a:bodyPr wrap="square" rtlCol="0">
            <a:spAutoFit/>
          </a:bodyPr>
          <a:lstStyle/>
          <a:p>
            <a:r>
              <a:rPr lang="en-US" dirty="0" smtClean="0"/>
              <a:t>w</a:t>
            </a:r>
            <a:endParaRPr lang="en-US" dirty="0"/>
          </a:p>
        </p:txBody>
      </p:sp>
      <p:sp>
        <p:nvSpPr>
          <p:cNvPr id="72" name="TextBox 71"/>
          <p:cNvSpPr txBox="1"/>
          <p:nvPr/>
        </p:nvSpPr>
        <p:spPr>
          <a:xfrm>
            <a:off x="3458257" y="3810000"/>
            <a:ext cx="457200" cy="381000"/>
          </a:xfrm>
          <a:prstGeom prst="rect">
            <a:avLst/>
          </a:prstGeom>
          <a:noFill/>
        </p:spPr>
        <p:txBody>
          <a:bodyPr wrap="square" rtlCol="0">
            <a:spAutoFit/>
          </a:bodyPr>
          <a:lstStyle/>
          <a:p>
            <a:r>
              <a:rPr lang="en-US" dirty="0" smtClean="0"/>
              <a:t>x</a:t>
            </a:r>
            <a:endParaRPr lang="en-US" dirty="0"/>
          </a:p>
        </p:txBody>
      </p:sp>
      <p:sp>
        <p:nvSpPr>
          <p:cNvPr id="73" name="TextBox 72"/>
          <p:cNvSpPr txBox="1"/>
          <p:nvPr/>
        </p:nvSpPr>
        <p:spPr>
          <a:xfrm>
            <a:off x="3077257" y="3505200"/>
            <a:ext cx="457200" cy="381000"/>
          </a:xfrm>
          <a:prstGeom prst="rect">
            <a:avLst/>
          </a:prstGeom>
          <a:noFill/>
        </p:spPr>
        <p:txBody>
          <a:bodyPr wrap="square" rtlCol="0">
            <a:spAutoFit/>
          </a:bodyPr>
          <a:lstStyle/>
          <a:p>
            <a:r>
              <a:rPr lang="en-US" dirty="0" smtClean="0"/>
              <a:t>y</a:t>
            </a:r>
            <a:endParaRPr lang="en-US" dirty="0"/>
          </a:p>
        </p:txBody>
      </p:sp>
      <p:sp>
        <p:nvSpPr>
          <p:cNvPr id="75" name="Oval 74"/>
          <p:cNvSpPr/>
          <p:nvPr/>
        </p:nvSpPr>
        <p:spPr>
          <a:xfrm flipH="1">
            <a:off x="70104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H="1">
            <a:off x="77294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flipH="1">
            <a:off x="63307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H="1">
            <a:off x="80010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76836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flipH="1">
            <a:off x="76301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83820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flipH="1">
            <a:off x="69646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flipH="1">
            <a:off x="66814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67818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2"/>
            <a:endCxn id="79" idx="5"/>
          </p:cNvCxnSpPr>
          <p:nvPr/>
        </p:nvCxnSpPr>
        <p:spPr>
          <a:xfrm flipV="1">
            <a:off x="68275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629400" y="4872831"/>
            <a:ext cx="457200" cy="381000"/>
          </a:xfrm>
          <a:prstGeom prst="rect">
            <a:avLst/>
          </a:prstGeom>
          <a:noFill/>
        </p:spPr>
        <p:txBody>
          <a:bodyPr wrap="square" rtlCol="0">
            <a:spAutoFit/>
          </a:bodyPr>
          <a:lstStyle/>
          <a:p>
            <a:r>
              <a:rPr lang="en-US" dirty="0"/>
              <a:t>p</a:t>
            </a:r>
          </a:p>
        </p:txBody>
      </p:sp>
      <p:sp>
        <p:nvSpPr>
          <p:cNvPr id="89" name="TextBox 88"/>
          <p:cNvSpPr txBox="1"/>
          <p:nvPr/>
        </p:nvSpPr>
        <p:spPr>
          <a:xfrm>
            <a:off x="7696200" y="4419600"/>
            <a:ext cx="457200" cy="381000"/>
          </a:xfrm>
          <a:prstGeom prst="rect">
            <a:avLst/>
          </a:prstGeom>
          <a:noFill/>
        </p:spPr>
        <p:txBody>
          <a:bodyPr wrap="square" rtlCol="0">
            <a:spAutoFit/>
          </a:bodyPr>
          <a:lstStyle/>
          <a:p>
            <a:r>
              <a:rPr lang="en-US" dirty="0" smtClean="0"/>
              <a:t>q</a:t>
            </a:r>
            <a:endParaRPr lang="en-US" dirty="0"/>
          </a:p>
        </p:txBody>
      </p:sp>
      <p:sp>
        <p:nvSpPr>
          <p:cNvPr id="90" name="TextBox 89"/>
          <p:cNvSpPr txBox="1"/>
          <p:nvPr/>
        </p:nvSpPr>
        <p:spPr>
          <a:xfrm>
            <a:off x="8534400" y="3886200"/>
            <a:ext cx="457200" cy="381000"/>
          </a:xfrm>
          <a:prstGeom prst="rect">
            <a:avLst/>
          </a:prstGeom>
          <a:noFill/>
        </p:spPr>
        <p:txBody>
          <a:bodyPr wrap="square" rtlCol="0">
            <a:spAutoFit/>
          </a:bodyPr>
          <a:lstStyle/>
          <a:p>
            <a:r>
              <a:rPr lang="en-US" dirty="0" smtClean="0"/>
              <a:t>r</a:t>
            </a:r>
            <a:endParaRPr lang="en-US" dirty="0"/>
          </a:p>
        </p:txBody>
      </p:sp>
      <p:sp>
        <p:nvSpPr>
          <p:cNvPr id="91" name="TextBox 90"/>
          <p:cNvSpPr txBox="1"/>
          <p:nvPr/>
        </p:nvSpPr>
        <p:spPr>
          <a:xfrm>
            <a:off x="8077200" y="3505200"/>
            <a:ext cx="457200" cy="381000"/>
          </a:xfrm>
          <a:prstGeom prst="rect">
            <a:avLst/>
          </a:prstGeom>
          <a:noFill/>
        </p:spPr>
        <p:txBody>
          <a:bodyPr wrap="square" rtlCol="0">
            <a:spAutoFit/>
          </a:bodyPr>
          <a:lstStyle/>
          <a:p>
            <a:r>
              <a:rPr lang="en-US" dirty="0" smtClean="0"/>
              <a:t>s</a:t>
            </a:r>
            <a:endParaRPr lang="en-US" dirty="0"/>
          </a:p>
        </p:txBody>
      </p:sp>
      <p:sp>
        <p:nvSpPr>
          <p:cNvPr id="92" name="TextBox 91"/>
          <p:cNvSpPr txBox="1"/>
          <p:nvPr/>
        </p:nvSpPr>
        <p:spPr>
          <a:xfrm>
            <a:off x="7772400" y="3048000"/>
            <a:ext cx="457200" cy="381000"/>
          </a:xfrm>
          <a:prstGeom prst="rect">
            <a:avLst/>
          </a:prstGeom>
          <a:noFill/>
        </p:spPr>
        <p:txBody>
          <a:bodyPr wrap="square" rtlCol="0">
            <a:spAutoFit/>
          </a:bodyPr>
          <a:lstStyle/>
          <a:p>
            <a:r>
              <a:rPr lang="en-US" dirty="0" smtClean="0"/>
              <a:t>t</a:t>
            </a:r>
            <a:endParaRPr lang="en-US" dirty="0"/>
          </a:p>
        </p:txBody>
      </p:sp>
      <p:sp>
        <p:nvSpPr>
          <p:cNvPr id="93" name="TextBox 92"/>
          <p:cNvSpPr txBox="1"/>
          <p:nvPr/>
        </p:nvSpPr>
        <p:spPr>
          <a:xfrm>
            <a:off x="7620000" y="2514600"/>
            <a:ext cx="457200" cy="381000"/>
          </a:xfrm>
          <a:prstGeom prst="rect">
            <a:avLst/>
          </a:prstGeom>
          <a:noFill/>
        </p:spPr>
        <p:txBody>
          <a:bodyPr wrap="square" rtlCol="0">
            <a:spAutoFit/>
          </a:bodyPr>
          <a:lstStyle/>
          <a:p>
            <a:r>
              <a:rPr lang="en-US" dirty="0" smtClean="0"/>
              <a:t>u</a:t>
            </a:r>
            <a:endParaRPr lang="en-US" dirty="0"/>
          </a:p>
        </p:txBody>
      </p:sp>
      <p:sp>
        <p:nvSpPr>
          <p:cNvPr id="94" name="TextBox 93"/>
          <p:cNvSpPr txBox="1"/>
          <p:nvPr/>
        </p:nvSpPr>
        <p:spPr>
          <a:xfrm>
            <a:off x="7010400" y="3581400"/>
            <a:ext cx="457200" cy="381000"/>
          </a:xfrm>
          <a:prstGeom prst="rect">
            <a:avLst/>
          </a:prstGeom>
          <a:noFill/>
        </p:spPr>
        <p:txBody>
          <a:bodyPr wrap="square" rtlCol="0">
            <a:spAutoFit/>
          </a:bodyPr>
          <a:lstStyle/>
          <a:p>
            <a:r>
              <a:rPr lang="en-US" dirty="0" smtClean="0"/>
              <a:t>v</a:t>
            </a:r>
            <a:endParaRPr lang="en-US" dirty="0"/>
          </a:p>
        </p:txBody>
      </p:sp>
      <p:sp>
        <p:nvSpPr>
          <p:cNvPr id="95" name="TextBox 94"/>
          <p:cNvSpPr txBox="1"/>
          <p:nvPr/>
        </p:nvSpPr>
        <p:spPr>
          <a:xfrm>
            <a:off x="6858000" y="2667000"/>
            <a:ext cx="457200" cy="381000"/>
          </a:xfrm>
          <a:prstGeom prst="rect">
            <a:avLst/>
          </a:prstGeom>
          <a:noFill/>
        </p:spPr>
        <p:txBody>
          <a:bodyPr wrap="square" rtlCol="0">
            <a:spAutoFit/>
          </a:bodyPr>
          <a:lstStyle/>
          <a:p>
            <a:r>
              <a:rPr lang="en-US" dirty="0" smtClean="0"/>
              <a:t>w</a:t>
            </a:r>
            <a:endParaRPr lang="en-US" dirty="0"/>
          </a:p>
        </p:txBody>
      </p:sp>
      <p:sp>
        <p:nvSpPr>
          <p:cNvPr id="96" name="TextBox 95"/>
          <p:cNvSpPr txBox="1"/>
          <p:nvPr/>
        </p:nvSpPr>
        <p:spPr>
          <a:xfrm>
            <a:off x="6172200" y="3505200"/>
            <a:ext cx="457200" cy="381000"/>
          </a:xfrm>
          <a:prstGeom prst="rect">
            <a:avLst/>
          </a:prstGeom>
          <a:noFill/>
        </p:spPr>
        <p:txBody>
          <a:bodyPr wrap="square" rtlCol="0">
            <a:spAutoFit/>
          </a:bodyPr>
          <a:lstStyle/>
          <a:p>
            <a:r>
              <a:rPr lang="en-US" dirty="0" smtClean="0"/>
              <a:t>y</a:t>
            </a:r>
            <a:endParaRPr lang="en-US" dirty="0"/>
          </a:p>
        </p:txBody>
      </p:sp>
      <p:sp>
        <p:nvSpPr>
          <p:cNvPr id="97" name="TextBox 96"/>
          <p:cNvSpPr txBox="1"/>
          <p:nvPr/>
        </p:nvSpPr>
        <p:spPr>
          <a:xfrm>
            <a:off x="6553200" y="3810000"/>
            <a:ext cx="457200" cy="381000"/>
          </a:xfrm>
          <a:prstGeom prst="rect">
            <a:avLst/>
          </a:prstGeom>
          <a:noFill/>
        </p:spPr>
        <p:txBody>
          <a:bodyPr wrap="square" rtlCol="0">
            <a:spAutoFit/>
          </a:bodyPr>
          <a:lstStyle/>
          <a:p>
            <a:r>
              <a:rPr lang="en-US" dirty="0" smtClean="0"/>
              <a:t>x</a:t>
            </a:r>
            <a:endParaRPr lang="en-US" dirty="0"/>
          </a:p>
        </p:txBody>
      </p:sp>
    </p:spTree>
    <p:extLst>
      <p:ext uri="{BB962C8B-B14F-4D97-AF65-F5344CB8AC3E}">
        <p14:creationId xmlns:p14="http://schemas.microsoft.com/office/powerpoint/2010/main" val="3846653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Oval 2"/>
          <p:cNvSpPr/>
          <p:nvPr/>
        </p:nvSpPr>
        <p:spPr>
          <a:xfrm flipH="1">
            <a:off x="10668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7858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3871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0574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6865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4384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10210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7378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8382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2"/>
            <a:endCxn id="7" idx="5"/>
          </p:cNvCxnSpPr>
          <p:nvPr/>
        </p:nvCxnSpPr>
        <p:spPr>
          <a:xfrm flipV="1">
            <a:off x="8839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800" y="4872831"/>
            <a:ext cx="457200" cy="381000"/>
          </a:xfrm>
          <a:prstGeom prst="rect">
            <a:avLst/>
          </a:prstGeom>
          <a:noFill/>
        </p:spPr>
        <p:txBody>
          <a:bodyPr wrap="square" rtlCol="0">
            <a:spAutoFit/>
          </a:bodyPr>
          <a:lstStyle/>
          <a:p>
            <a:r>
              <a:rPr lang="en-US" dirty="0"/>
              <a:t>p</a:t>
            </a:r>
          </a:p>
        </p:txBody>
      </p:sp>
      <p:sp>
        <p:nvSpPr>
          <p:cNvPr id="15" name="TextBox 14"/>
          <p:cNvSpPr txBox="1"/>
          <p:nvPr/>
        </p:nvSpPr>
        <p:spPr>
          <a:xfrm>
            <a:off x="1752600" y="4419600"/>
            <a:ext cx="457200" cy="381000"/>
          </a:xfrm>
          <a:prstGeom prst="rect">
            <a:avLst/>
          </a:prstGeom>
          <a:noFill/>
        </p:spPr>
        <p:txBody>
          <a:bodyPr wrap="square" rtlCol="0">
            <a:spAutoFit/>
          </a:bodyPr>
          <a:lstStyle/>
          <a:p>
            <a:r>
              <a:rPr lang="en-US" dirty="0" smtClean="0"/>
              <a:t>q</a:t>
            </a:r>
            <a:endParaRPr lang="en-US" dirty="0"/>
          </a:p>
        </p:txBody>
      </p:sp>
      <p:sp>
        <p:nvSpPr>
          <p:cNvPr id="16" name="TextBox 15"/>
          <p:cNvSpPr txBox="1"/>
          <p:nvPr/>
        </p:nvSpPr>
        <p:spPr>
          <a:xfrm>
            <a:off x="2590800" y="3886200"/>
            <a:ext cx="457200" cy="381000"/>
          </a:xfrm>
          <a:prstGeom prst="rect">
            <a:avLst/>
          </a:prstGeom>
          <a:noFill/>
        </p:spPr>
        <p:txBody>
          <a:bodyPr wrap="square" rtlCol="0">
            <a:spAutoFit/>
          </a:bodyPr>
          <a:lstStyle/>
          <a:p>
            <a:r>
              <a:rPr lang="en-US" dirty="0" smtClean="0"/>
              <a:t>r</a:t>
            </a:r>
            <a:endParaRPr lang="en-US" dirty="0"/>
          </a:p>
        </p:txBody>
      </p:sp>
      <p:sp>
        <p:nvSpPr>
          <p:cNvPr id="17" name="TextBox 16"/>
          <p:cNvSpPr txBox="1"/>
          <p:nvPr/>
        </p:nvSpPr>
        <p:spPr>
          <a:xfrm>
            <a:off x="2133600" y="3505200"/>
            <a:ext cx="457200" cy="381000"/>
          </a:xfrm>
          <a:prstGeom prst="rect">
            <a:avLst/>
          </a:prstGeom>
          <a:noFill/>
        </p:spPr>
        <p:txBody>
          <a:bodyPr wrap="square" rtlCol="0">
            <a:spAutoFit/>
          </a:bodyPr>
          <a:lstStyle/>
          <a:p>
            <a:r>
              <a:rPr lang="en-US" dirty="0" smtClean="0"/>
              <a:t>s</a:t>
            </a:r>
            <a:endParaRPr lang="en-US" dirty="0"/>
          </a:p>
        </p:txBody>
      </p:sp>
      <p:sp>
        <p:nvSpPr>
          <p:cNvPr id="18" name="TextBox 17"/>
          <p:cNvSpPr txBox="1"/>
          <p:nvPr/>
        </p:nvSpPr>
        <p:spPr>
          <a:xfrm>
            <a:off x="1828800" y="3048000"/>
            <a:ext cx="457200" cy="381000"/>
          </a:xfrm>
          <a:prstGeom prst="rect">
            <a:avLst/>
          </a:prstGeom>
          <a:noFill/>
        </p:spPr>
        <p:txBody>
          <a:bodyPr wrap="square" rtlCol="0">
            <a:spAutoFit/>
          </a:bodyPr>
          <a:lstStyle/>
          <a:p>
            <a:r>
              <a:rPr lang="en-US" dirty="0" smtClean="0"/>
              <a:t>t</a:t>
            </a:r>
            <a:endParaRPr lang="en-US" dirty="0"/>
          </a:p>
        </p:txBody>
      </p:sp>
      <p:sp>
        <p:nvSpPr>
          <p:cNvPr id="19" name="TextBox 18"/>
          <p:cNvSpPr txBox="1"/>
          <p:nvPr/>
        </p:nvSpPr>
        <p:spPr>
          <a:xfrm>
            <a:off x="1676400" y="2514600"/>
            <a:ext cx="457200" cy="381000"/>
          </a:xfrm>
          <a:prstGeom prst="rect">
            <a:avLst/>
          </a:prstGeom>
          <a:noFill/>
        </p:spPr>
        <p:txBody>
          <a:bodyPr wrap="square" rtlCol="0">
            <a:spAutoFit/>
          </a:bodyPr>
          <a:lstStyle/>
          <a:p>
            <a:r>
              <a:rPr lang="en-US" dirty="0" smtClean="0"/>
              <a:t>u</a:t>
            </a:r>
            <a:endParaRPr lang="en-US" dirty="0"/>
          </a:p>
        </p:txBody>
      </p:sp>
      <p:sp>
        <p:nvSpPr>
          <p:cNvPr id="20" name="TextBox 19"/>
          <p:cNvSpPr txBox="1"/>
          <p:nvPr/>
        </p:nvSpPr>
        <p:spPr>
          <a:xfrm>
            <a:off x="1066800" y="3581400"/>
            <a:ext cx="457200" cy="381000"/>
          </a:xfrm>
          <a:prstGeom prst="rect">
            <a:avLst/>
          </a:prstGeom>
          <a:noFill/>
        </p:spPr>
        <p:txBody>
          <a:bodyPr wrap="square" rtlCol="0">
            <a:spAutoFit/>
          </a:bodyPr>
          <a:lstStyle/>
          <a:p>
            <a:r>
              <a:rPr lang="en-US" dirty="0" smtClean="0"/>
              <a:t>v</a:t>
            </a:r>
            <a:endParaRPr lang="en-US" dirty="0"/>
          </a:p>
        </p:txBody>
      </p:sp>
      <p:sp>
        <p:nvSpPr>
          <p:cNvPr id="21" name="TextBox 20"/>
          <p:cNvSpPr txBox="1"/>
          <p:nvPr/>
        </p:nvSpPr>
        <p:spPr>
          <a:xfrm>
            <a:off x="914400" y="2667000"/>
            <a:ext cx="457200" cy="381000"/>
          </a:xfrm>
          <a:prstGeom prst="rect">
            <a:avLst/>
          </a:prstGeom>
          <a:noFill/>
        </p:spPr>
        <p:txBody>
          <a:bodyPr wrap="square" rtlCol="0">
            <a:spAutoFit/>
          </a:bodyPr>
          <a:lstStyle/>
          <a:p>
            <a:r>
              <a:rPr lang="en-US" dirty="0" smtClean="0"/>
              <a:t>w</a:t>
            </a:r>
            <a:endParaRPr lang="en-US" dirty="0"/>
          </a:p>
        </p:txBody>
      </p:sp>
      <p:sp>
        <p:nvSpPr>
          <p:cNvPr id="22" name="TextBox 21"/>
          <p:cNvSpPr txBox="1"/>
          <p:nvPr/>
        </p:nvSpPr>
        <p:spPr>
          <a:xfrm>
            <a:off x="228600" y="3505200"/>
            <a:ext cx="457200" cy="381000"/>
          </a:xfrm>
          <a:prstGeom prst="rect">
            <a:avLst/>
          </a:prstGeom>
          <a:noFill/>
        </p:spPr>
        <p:txBody>
          <a:bodyPr wrap="square" rtlCol="0">
            <a:spAutoFit/>
          </a:bodyPr>
          <a:lstStyle/>
          <a:p>
            <a:r>
              <a:rPr lang="en-US" dirty="0" smtClean="0"/>
              <a:t>y</a:t>
            </a:r>
            <a:endParaRPr lang="en-US" dirty="0"/>
          </a:p>
        </p:txBody>
      </p:sp>
      <p:sp>
        <p:nvSpPr>
          <p:cNvPr id="23" name="TextBox 22"/>
          <p:cNvSpPr txBox="1"/>
          <p:nvPr/>
        </p:nvSpPr>
        <p:spPr>
          <a:xfrm>
            <a:off x="609600" y="3810000"/>
            <a:ext cx="457200" cy="381000"/>
          </a:xfrm>
          <a:prstGeom prst="rect">
            <a:avLst/>
          </a:prstGeom>
          <a:noFill/>
        </p:spPr>
        <p:txBody>
          <a:bodyPr wrap="square" rtlCol="0">
            <a:spAutoFit/>
          </a:bodyPr>
          <a:lstStyle/>
          <a:p>
            <a:r>
              <a:rPr lang="en-US" dirty="0" smtClean="0"/>
              <a:t>x</a:t>
            </a:r>
            <a:endParaRPr lang="en-US" dirty="0"/>
          </a:p>
        </p:txBody>
      </p:sp>
      <p:cxnSp>
        <p:nvCxnSpPr>
          <p:cNvPr id="24" name="Straight Connector 23"/>
          <p:cNvCxnSpPr>
            <a:stCxn id="15" idx="1"/>
            <a:endCxn id="9" idx="4"/>
          </p:cNvCxnSpPr>
          <p:nvPr/>
        </p:nvCxnSpPr>
        <p:spPr>
          <a:xfrm flipV="1">
            <a:off x="17526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flipH="1">
            <a:off x="17400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41148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48338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34351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51054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47345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54864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40690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37858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38862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2"/>
            <a:endCxn id="48" idx="5"/>
          </p:cNvCxnSpPr>
          <p:nvPr/>
        </p:nvCxnSpPr>
        <p:spPr>
          <a:xfrm flipV="1">
            <a:off x="39319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33800" y="4872831"/>
            <a:ext cx="457200" cy="381000"/>
          </a:xfrm>
          <a:prstGeom prst="rect">
            <a:avLst/>
          </a:prstGeom>
          <a:noFill/>
        </p:spPr>
        <p:txBody>
          <a:bodyPr wrap="square" rtlCol="0">
            <a:spAutoFit/>
          </a:bodyPr>
          <a:lstStyle/>
          <a:p>
            <a:r>
              <a:rPr lang="en-US" dirty="0"/>
              <a:t>p</a:t>
            </a:r>
          </a:p>
        </p:txBody>
      </p:sp>
      <p:sp>
        <p:nvSpPr>
          <p:cNvPr id="38" name="TextBox 37"/>
          <p:cNvSpPr txBox="1"/>
          <p:nvPr/>
        </p:nvSpPr>
        <p:spPr>
          <a:xfrm>
            <a:off x="4800600" y="4419600"/>
            <a:ext cx="457200" cy="381000"/>
          </a:xfrm>
          <a:prstGeom prst="rect">
            <a:avLst/>
          </a:prstGeom>
          <a:noFill/>
        </p:spPr>
        <p:txBody>
          <a:bodyPr wrap="square" rtlCol="0">
            <a:spAutoFit/>
          </a:bodyPr>
          <a:lstStyle/>
          <a:p>
            <a:r>
              <a:rPr lang="en-US" dirty="0" smtClean="0"/>
              <a:t>q</a:t>
            </a:r>
            <a:endParaRPr lang="en-US" dirty="0"/>
          </a:p>
        </p:txBody>
      </p:sp>
      <p:sp>
        <p:nvSpPr>
          <p:cNvPr id="39" name="TextBox 38"/>
          <p:cNvSpPr txBox="1"/>
          <p:nvPr/>
        </p:nvSpPr>
        <p:spPr>
          <a:xfrm>
            <a:off x="5638800" y="3886200"/>
            <a:ext cx="457200" cy="381000"/>
          </a:xfrm>
          <a:prstGeom prst="rect">
            <a:avLst/>
          </a:prstGeom>
          <a:noFill/>
        </p:spPr>
        <p:txBody>
          <a:bodyPr wrap="square" rtlCol="0">
            <a:spAutoFit/>
          </a:bodyPr>
          <a:lstStyle/>
          <a:p>
            <a:r>
              <a:rPr lang="en-US" dirty="0" smtClean="0"/>
              <a:t>r</a:t>
            </a:r>
            <a:endParaRPr lang="en-US" dirty="0"/>
          </a:p>
        </p:txBody>
      </p:sp>
      <p:sp>
        <p:nvSpPr>
          <p:cNvPr id="40" name="TextBox 39"/>
          <p:cNvSpPr txBox="1"/>
          <p:nvPr/>
        </p:nvSpPr>
        <p:spPr>
          <a:xfrm>
            <a:off x="5181600" y="3505200"/>
            <a:ext cx="457200" cy="381000"/>
          </a:xfrm>
          <a:prstGeom prst="rect">
            <a:avLst/>
          </a:prstGeom>
          <a:noFill/>
        </p:spPr>
        <p:txBody>
          <a:bodyPr wrap="square" rtlCol="0">
            <a:spAutoFit/>
          </a:bodyPr>
          <a:lstStyle/>
          <a:p>
            <a:r>
              <a:rPr lang="en-US" dirty="0" smtClean="0"/>
              <a:t>s</a:t>
            </a:r>
            <a:endParaRPr lang="en-US" dirty="0"/>
          </a:p>
        </p:txBody>
      </p:sp>
      <p:sp>
        <p:nvSpPr>
          <p:cNvPr id="41" name="TextBox 40"/>
          <p:cNvSpPr txBox="1"/>
          <p:nvPr/>
        </p:nvSpPr>
        <p:spPr>
          <a:xfrm>
            <a:off x="4876800" y="3048000"/>
            <a:ext cx="457200" cy="381000"/>
          </a:xfrm>
          <a:prstGeom prst="rect">
            <a:avLst/>
          </a:prstGeom>
          <a:noFill/>
        </p:spPr>
        <p:txBody>
          <a:bodyPr wrap="square" rtlCol="0">
            <a:spAutoFit/>
          </a:bodyPr>
          <a:lstStyle/>
          <a:p>
            <a:r>
              <a:rPr lang="en-US" dirty="0" smtClean="0"/>
              <a:t>t</a:t>
            </a:r>
            <a:endParaRPr lang="en-US" dirty="0"/>
          </a:p>
        </p:txBody>
      </p:sp>
      <p:sp>
        <p:nvSpPr>
          <p:cNvPr id="42" name="TextBox 41"/>
          <p:cNvSpPr txBox="1"/>
          <p:nvPr/>
        </p:nvSpPr>
        <p:spPr>
          <a:xfrm>
            <a:off x="4724400" y="2514600"/>
            <a:ext cx="457200" cy="381000"/>
          </a:xfrm>
          <a:prstGeom prst="rect">
            <a:avLst/>
          </a:prstGeom>
          <a:noFill/>
        </p:spPr>
        <p:txBody>
          <a:bodyPr wrap="square" rtlCol="0">
            <a:spAutoFit/>
          </a:bodyPr>
          <a:lstStyle/>
          <a:p>
            <a:r>
              <a:rPr lang="en-US" dirty="0" smtClean="0"/>
              <a:t>u</a:t>
            </a:r>
            <a:endParaRPr lang="en-US" dirty="0"/>
          </a:p>
        </p:txBody>
      </p:sp>
      <p:sp>
        <p:nvSpPr>
          <p:cNvPr id="43" name="TextBox 42"/>
          <p:cNvSpPr txBox="1"/>
          <p:nvPr/>
        </p:nvSpPr>
        <p:spPr>
          <a:xfrm>
            <a:off x="4114800" y="3581400"/>
            <a:ext cx="457200" cy="381000"/>
          </a:xfrm>
          <a:prstGeom prst="rect">
            <a:avLst/>
          </a:prstGeom>
          <a:noFill/>
        </p:spPr>
        <p:txBody>
          <a:bodyPr wrap="square" rtlCol="0">
            <a:spAutoFit/>
          </a:bodyPr>
          <a:lstStyle/>
          <a:p>
            <a:r>
              <a:rPr lang="en-US" dirty="0" smtClean="0"/>
              <a:t>v</a:t>
            </a:r>
            <a:endParaRPr lang="en-US" dirty="0"/>
          </a:p>
        </p:txBody>
      </p:sp>
      <p:sp>
        <p:nvSpPr>
          <p:cNvPr id="44" name="TextBox 43"/>
          <p:cNvSpPr txBox="1"/>
          <p:nvPr/>
        </p:nvSpPr>
        <p:spPr>
          <a:xfrm>
            <a:off x="3962400" y="2667000"/>
            <a:ext cx="457200" cy="381000"/>
          </a:xfrm>
          <a:prstGeom prst="rect">
            <a:avLst/>
          </a:prstGeom>
          <a:noFill/>
        </p:spPr>
        <p:txBody>
          <a:bodyPr wrap="square" rtlCol="0">
            <a:spAutoFit/>
          </a:bodyPr>
          <a:lstStyle/>
          <a:p>
            <a:r>
              <a:rPr lang="en-US" dirty="0" smtClean="0"/>
              <a:t>w</a:t>
            </a:r>
            <a:endParaRPr lang="en-US" dirty="0"/>
          </a:p>
        </p:txBody>
      </p:sp>
      <p:sp>
        <p:nvSpPr>
          <p:cNvPr id="45" name="TextBox 44"/>
          <p:cNvSpPr txBox="1"/>
          <p:nvPr/>
        </p:nvSpPr>
        <p:spPr>
          <a:xfrm>
            <a:off x="3276600" y="3505200"/>
            <a:ext cx="457200" cy="381000"/>
          </a:xfrm>
          <a:prstGeom prst="rect">
            <a:avLst/>
          </a:prstGeom>
          <a:noFill/>
        </p:spPr>
        <p:txBody>
          <a:bodyPr wrap="square" rtlCol="0">
            <a:spAutoFit/>
          </a:bodyPr>
          <a:lstStyle/>
          <a:p>
            <a:r>
              <a:rPr lang="en-US" dirty="0" smtClean="0"/>
              <a:t>y</a:t>
            </a:r>
            <a:endParaRPr lang="en-US" dirty="0"/>
          </a:p>
        </p:txBody>
      </p:sp>
      <p:sp>
        <p:nvSpPr>
          <p:cNvPr id="46" name="TextBox 45"/>
          <p:cNvSpPr txBox="1"/>
          <p:nvPr/>
        </p:nvSpPr>
        <p:spPr>
          <a:xfrm>
            <a:off x="3657600" y="3810000"/>
            <a:ext cx="457200" cy="381000"/>
          </a:xfrm>
          <a:prstGeom prst="rect">
            <a:avLst/>
          </a:prstGeom>
          <a:noFill/>
        </p:spPr>
        <p:txBody>
          <a:bodyPr wrap="square" rtlCol="0">
            <a:spAutoFit/>
          </a:bodyPr>
          <a:lstStyle/>
          <a:p>
            <a:r>
              <a:rPr lang="en-US" dirty="0" smtClean="0"/>
              <a:t>x</a:t>
            </a:r>
            <a:endParaRPr lang="en-US" dirty="0"/>
          </a:p>
        </p:txBody>
      </p:sp>
      <p:cxnSp>
        <p:nvCxnSpPr>
          <p:cNvPr id="47" name="Straight Connector 46"/>
          <p:cNvCxnSpPr>
            <a:stCxn id="38" idx="1"/>
            <a:endCxn id="32" idx="4"/>
          </p:cNvCxnSpPr>
          <p:nvPr/>
        </p:nvCxnSpPr>
        <p:spPr>
          <a:xfrm flipV="1">
            <a:off x="48006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flipH="1">
            <a:off x="47880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32" idx="7"/>
            <a:endCxn id="30" idx="2"/>
          </p:cNvCxnSpPr>
          <p:nvPr/>
        </p:nvCxnSpPr>
        <p:spPr>
          <a:xfrm flipH="1" flipV="1">
            <a:off x="5151119" y="3814561"/>
            <a:ext cx="341976" cy="3074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flipH="1">
            <a:off x="71628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flipH="1">
            <a:off x="78818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flipH="1">
            <a:off x="64831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flipH="1">
            <a:off x="81534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flipH="1">
            <a:off x="77825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85344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flipH="1">
            <a:off x="71170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68338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69342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a:stCxn id="62" idx="2"/>
            <a:endCxn id="75" idx="5"/>
          </p:cNvCxnSpPr>
          <p:nvPr/>
        </p:nvCxnSpPr>
        <p:spPr>
          <a:xfrm flipV="1">
            <a:off x="69799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781800" y="4872831"/>
            <a:ext cx="457200" cy="381000"/>
          </a:xfrm>
          <a:prstGeom prst="rect">
            <a:avLst/>
          </a:prstGeom>
          <a:noFill/>
        </p:spPr>
        <p:txBody>
          <a:bodyPr wrap="square" rtlCol="0">
            <a:spAutoFit/>
          </a:bodyPr>
          <a:lstStyle/>
          <a:p>
            <a:r>
              <a:rPr lang="en-US" dirty="0"/>
              <a:t>p</a:t>
            </a:r>
          </a:p>
        </p:txBody>
      </p:sp>
      <p:sp>
        <p:nvSpPr>
          <p:cNvPr id="65" name="TextBox 64"/>
          <p:cNvSpPr txBox="1"/>
          <p:nvPr/>
        </p:nvSpPr>
        <p:spPr>
          <a:xfrm>
            <a:off x="7848600" y="4419600"/>
            <a:ext cx="457200" cy="381000"/>
          </a:xfrm>
          <a:prstGeom prst="rect">
            <a:avLst/>
          </a:prstGeom>
          <a:noFill/>
        </p:spPr>
        <p:txBody>
          <a:bodyPr wrap="square" rtlCol="0">
            <a:spAutoFit/>
          </a:bodyPr>
          <a:lstStyle/>
          <a:p>
            <a:r>
              <a:rPr lang="en-US" dirty="0" smtClean="0"/>
              <a:t>q</a:t>
            </a:r>
            <a:endParaRPr lang="en-US" dirty="0"/>
          </a:p>
        </p:txBody>
      </p:sp>
      <p:sp>
        <p:nvSpPr>
          <p:cNvPr id="66" name="TextBox 65"/>
          <p:cNvSpPr txBox="1"/>
          <p:nvPr/>
        </p:nvSpPr>
        <p:spPr>
          <a:xfrm>
            <a:off x="8686800" y="3886200"/>
            <a:ext cx="457200" cy="381000"/>
          </a:xfrm>
          <a:prstGeom prst="rect">
            <a:avLst/>
          </a:prstGeom>
          <a:noFill/>
        </p:spPr>
        <p:txBody>
          <a:bodyPr wrap="square" rtlCol="0">
            <a:spAutoFit/>
          </a:bodyPr>
          <a:lstStyle/>
          <a:p>
            <a:r>
              <a:rPr lang="en-US" dirty="0" smtClean="0"/>
              <a:t>r</a:t>
            </a:r>
            <a:endParaRPr lang="en-US" dirty="0"/>
          </a:p>
        </p:txBody>
      </p:sp>
      <p:sp>
        <p:nvSpPr>
          <p:cNvPr id="67" name="TextBox 66"/>
          <p:cNvSpPr txBox="1"/>
          <p:nvPr/>
        </p:nvSpPr>
        <p:spPr>
          <a:xfrm>
            <a:off x="8229600" y="3505200"/>
            <a:ext cx="457200" cy="381000"/>
          </a:xfrm>
          <a:prstGeom prst="rect">
            <a:avLst/>
          </a:prstGeom>
          <a:noFill/>
        </p:spPr>
        <p:txBody>
          <a:bodyPr wrap="square" rtlCol="0">
            <a:spAutoFit/>
          </a:bodyPr>
          <a:lstStyle/>
          <a:p>
            <a:r>
              <a:rPr lang="en-US" dirty="0" smtClean="0"/>
              <a:t>s</a:t>
            </a:r>
            <a:endParaRPr lang="en-US" dirty="0"/>
          </a:p>
        </p:txBody>
      </p:sp>
      <p:sp>
        <p:nvSpPr>
          <p:cNvPr id="68" name="TextBox 67"/>
          <p:cNvSpPr txBox="1"/>
          <p:nvPr/>
        </p:nvSpPr>
        <p:spPr>
          <a:xfrm>
            <a:off x="7924800" y="3048000"/>
            <a:ext cx="457200" cy="381000"/>
          </a:xfrm>
          <a:prstGeom prst="rect">
            <a:avLst/>
          </a:prstGeom>
          <a:noFill/>
        </p:spPr>
        <p:txBody>
          <a:bodyPr wrap="square" rtlCol="0">
            <a:spAutoFit/>
          </a:bodyPr>
          <a:lstStyle/>
          <a:p>
            <a:r>
              <a:rPr lang="en-US" dirty="0" smtClean="0"/>
              <a:t>t</a:t>
            </a:r>
            <a:endParaRPr lang="en-US" dirty="0"/>
          </a:p>
        </p:txBody>
      </p:sp>
      <p:sp>
        <p:nvSpPr>
          <p:cNvPr id="69" name="TextBox 68"/>
          <p:cNvSpPr txBox="1"/>
          <p:nvPr/>
        </p:nvSpPr>
        <p:spPr>
          <a:xfrm>
            <a:off x="7772400" y="2514600"/>
            <a:ext cx="457200" cy="381000"/>
          </a:xfrm>
          <a:prstGeom prst="rect">
            <a:avLst/>
          </a:prstGeom>
          <a:noFill/>
        </p:spPr>
        <p:txBody>
          <a:bodyPr wrap="square" rtlCol="0">
            <a:spAutoFit/>
          </a:bodyPr>
          <a:lstStyle/>
          <a:p>
            <a:r>
              <a:rPr lang="en-US" dirty="0" smtClean="0"/>
              <a:t>u</a:t>
            </a:r>
            <a:endParaRPr lang="en-US" dirty="0"/>
          </a:p>
        </p:txBody>
      </p:sp>
      <p:sp>
        <p:nvSpPr>
          <p:cNvPr id="70" name="TextBox 69"/>
          <p:cNvSpPr txBox="1"/>
          <p:nvPr/>
        </p:nvSpPr>
        <p:spPr>
          <a:xfrm>
            <a:off x="7162800" y="3581400"/>
            <a:ext cx="457200" cy="381000"/>
          </a:xfrm>
          <a:prstGeom prst="rect">
            <a:avLst/>
          </a:prstGeom>
          <a:noFill/>
        </p:spPr>
        <p:txBody>
          <a:bodyPr wrap="square" rtlCol="0">
            <a:spAutoFit/>
          </a:bodyPr>
          <a:lstStyle/>
          <a:p>
            <a:r>
              <a:rPr lang="en-US" dirty="0" smtClean="0"/>
              <a:t>v</a:t>
            </a:r>
            <a:endParaRPr lang="en-US" dirty="0"/>
          </a:p>
        </p:txBody>
      </p:sp>
      <p:sp>
        <p:nvSpPr>
          <p:cNvPr id="71" name="TextBox 70"/>
          <p:cNvSpPr txBox="1"/>
          <p:nvPr/>
        </p:nvSpPr>
        <p:spPr>
          <a:xfrm>
            <a:off x="7010400" y="2667000"/>
            <a:ext cx="457200" cy="381000"/>
          </a:xfrm>
          <a:prstGeom prst="rect">
            <a:avLst/>
          </a:prstGeom>
          <a:noFill/>
        </p:spPr>
        <p:txBody>
          <a:bodyPr wrap="square" rtlCol="0">
            <a:spAutoFit/>
          </a:bodyPr>
          <a:lstStyle/>
          <a:p>
            <a:r>
              <a:rPr lang="en-US" dirty="0" smtClean="0"/>
              <a:t>w</a:t>
            </a:r>
            <a:endParaRPr lang="en-US" dirty="0"/>
          </a:p>
        </p:txBody>
      </p:sp>
      <p:sp>
        <p:nvSpPr>
          <p:cNvPr id="72" name="TextBox 71"/>
          <p:cNvSpPr txBox="1"/>
          <p:nvPr/>
        </p:nvSpPr>
        <p:spPr>
          <a:xfrm>
            <a:off x="6324600" y="3505200"/>
            <a:ext cx="457200" cy="381000"/>
          </a:xfrm>
          <a:prstGeom prst="rect">
            <a:avLst/>
          </a:prstGeom>
          <a:noFill/>
        </p:spPr>
        <p:txBody>
          <a:bodyPr wrap="square" rtlCol="0">
            <a:spAutoFit/>
          </a:bodyPr>
          <a:lstStyle/>
          <a:p>
            <a:r>
              <a:rPr lang="en-US" dirty="0" smtClean="0"/>
              <a:t>y</a:t>
            </a:r>
            <a:endParaRPr lang="en-US" dirty="0"/>
          </a:p>
        </p:txBody>
      </p:sp>
      <p:sp>
        <p:nvSpPr>
          <p:cNvPr id="73" name="TextBox 72"/>
          <p:cNvSpPr txBox="1"/>
          <p:nvPr/>
        </p:nvSpPr>
        <p:spPr>
          <a:xfrm>
            <a:off x="6705600" y="3810000"/>
            <a:ext cx="457200" cy="381000"/>
          </a:xfrm>
          <a:prstGeom prst="rect">
            <a:avLst/>
          </a:prstGeom>
          <a:noFill/>
        </p:spPr>
        <p:txBody>
          <a:bodyPr wrap="square" rtlCol="0">
            <a:spAutoFit/>
          </a:bodyPr>
          <a:lstStyle/>
          <a:p>
            <a:r>
              <a:rPr lang="en-US" dirty="0" smtClean="0"/>
              <a:t>x</a:t>
            </a:r>
            <a:endParaRPr lang="en-US" dirty="0"/>
          </a:p>
        </p:txBody>
      </p:sp>
      <p:cxnSp>
        <p:nvCxnSpPr>
          <p:cNvPr id="74" name="Straight Connector 73"/>
          <p:cNvCxnSpPr>
            <a:stCxn id="65" idx="1"/>
            <a:endCxn id="59" idx="4"/>
          </p:cNvCxnSpPr>
          <p:nvPr/>
        </p:nvCxnSpPr>
        <p:spPr>
          <a:xfrm flipV="1">
            <a:off x="78486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flipH="1">
            <a:off x="78360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59" idx="7"/>
            <a:endCxn id="57" idx="3"/>
          </p:cNvCxnSpPr>
          <p:nvPr/>
        </p:nvCxnSpPr>
        <p:spPr>
          <a:xfrm flipH="1" flipV="1">
            <a:off x="8192424" y="3841502"/>
            <a:ext cx="348671" cy="2804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7" idx="6"/>
            <a:endCxn id="55" idx="3"/>
          </p:cNvCxnSpPr>
          <p:nvPr/>
        </p:nvCxnSpPr>
        <p:spPr>
          <a:xfrm flipH="1" flipV="1">
            <a:off x="7920832" y="3445979"/>
            <a:ext cx="232568" cy="3685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521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stCxn id="29" idx="6"/>
            <a:endCxn id="32" idx="4"/>
          </p:cNvCxnSpPr>
          <p:nvPr/>
        </p:nvCxnSpPr>
        <p:spPr>
          <a:xfrm flipH="1" flipV="1">
            <a:off x="4604981" y="2971800"/>
            <a:ext cx="76427" cy="4472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IN"/>
          </a:p>
        </p:txBody>
      </p:sp>
      <p:sp>
        <p:nvSpPr>
          <p:cNvPr id="3" name="Oval 2"/>
          <p:cNvSpPr/>
          <p:nvPr/>
        </p:nvSpPr>
        <p:spPr>
          <a:xfrm flipH="1">
            <a:off x="9144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6334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2347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19050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5341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2860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8686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5854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6858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1" idx="2"/>
            <a:endCxn id="24" idx="5"/>
          </p:cNvCxnSpPr>
          <p:nvPr/>
        </p:nvCxnSpPr>
        <p:spPr>
          <a:xfrm flipV="1">
            <a:off x="7315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4872831"/>
            <a:ext cx="457200" cy="381000"/>
          </a:xfrm>
          <a:prstGeom prst="rect">
            <a:avLst/>
          </a:prstGeom>
          <a:noFill/>
        </p:spPr>
        <p:txBody>
          <a:bodyPr wrap="square" rtlCol="0">
            <a:spAutoFit/>
          </a:bodyPr>
          <a:lstStyle/>
          <a:p>
            <a:r>
              <a:rPr lang="en-US" dirty="0"/>
              <a:t>p</a:t>
            </a:r>
          </a:p>
        </p:txBody>
      </p:sp>
      <p:sp>
        <p:nvSpPr>
          <p:cNvPr id="14" name="TextBox 13"/>
          <p:cNvSpPr txBox="1"/>
          <p:nvPr/>
        </p:nvSpPr>
        <p:spPr>
          <a:xfrm>
            <a:off x="1600200" y="4419600"/>
            <a:ext cx="457200" cy="381000"/>
          </a:xfrm>
          <a:prstGeom prst="rect">
            <a:avLst/>
          </a:prstGeom>
          <a:noFill/>
        </p:spPr>
        <p:txBody>
          <a:bodyPr wrap="square" rtlCol="0">
            <a:spAutoFit/>
          </a:bodyPr>
          <a:lstStyle/>
          <a:p>
            <a:r>
              <a:rPr lang="en-US" dirty="0" smtClean="0"/>
              <a:t>q</a:t>
            </a:r>
            <a:endParaRPr lang="en-US" dirty="0"/>
          </a:p>
        </p:txBody>
      </p:sp>
      <p:sp>
        <p:nvSpPr>
          <p:cNvPr id="15" name="TextBox 14"/>
          <p:cNvSpPr txBox="1"/>
          <p:nvPr/>
        </p:nvSpPr>
        <p:spPr>
          <a:xfrm>
            <a:off x="2362200" y="3886200"/>
            <a:ext cx="457200" cy="381000"/>
          </a:xfrm>
          <a:prstGeom prst="rect">
            <a:avLst/>
          </a:prstGeom>
          <a:noFill/>
        </p:spPr>
        <p:txBody>
          <a:bodyPr wrap="square" rtlCol="0">
            <a:spAutoFit/>
          </a:bodyPr>
          <a:lstStyle/>
          <a:p>
            <a:r>
              <a:rPr lang="en-US" dirty="0" smtClean="0"/>
              <a:t>r</a:t>
            </a:r>
            <a:endParaRPr lang="en-US" dirty="0"/>
          </a:p>
        </p:txBody>
      </p:sp>
      <p:sp>
        <p:nvSpPr>
          <p:cNvPr id="16" name="TextBox 15"/>
          <p:cNvSpPr txBox="1"/>
          <p:nvPr/>
        </p:nvSpPr>
        <p:spPr>
          <a:xfrm>
            <a:off x="1676400" y="3581400"/>
            <a:ext cx="457200" cy="381000"/>
          </a:xfrm>
          <a:prstGeom prst="rect">
            <a:avLst/>
          </a:prstGeom>
          <a:noFill/>
        </p:spPr>
        <p:txBody>
          <a:bodyPr wrap="square" rtlCol="0">
            <a:spAutoFit/>
          </a:bodyPr>
          <a:lstStyle/>
          <a:p>
            <a:r>
              <a:rPr lang="en-US" dirty="0" smtClean="0"/>
              <a:t>s</a:t>
            </a:r>
            <a:endParaRPr lang="en-US" dirty="0"/>
          </a:p>
        </p:txBody>
      </p:sp>
      <p:sp>
        <p:nvSpPr>
          <p:cNvPr id="17" name="TextBox 16"/>
          <p:cNvSpPr txBox="1"/>
          <p:nvPr/>
        </p:nvSpPr>
        <p:spPr>
          <a:xfrm>
            <a:off x="1676400" y="3048000"/>
            <a:ext cx="457200" cy="381000"/>
          </a:xfrm>
          <a:prstGeom prst="rect">
            <a:avLst/>
          </a:prstGeom>
          <a:noFill/>
        </p:spPr>
        <p:txBody>
          <a:bodyPr wrap="square" rtlCol="0">
            <a:spAutoFit/>
          </a:bodyPr>
          <a:lstStyle/>
          <a:p>
            <a:r>
              <a:rPr lang="en-US" dirty="0" smtClean="0"/>
              <a:t>t</a:t>
            </a:r>
            <a:endParaRPr lang="en-US" dirty="0"/>
          </a:p>
        </p:txBody>
      </p:sp>
      <p:sp>
        <p:nvSpPr>
          <p:cNvPr id="18" name="TextBox 17"/>
          <p:cNvSpPr txBox="1"/>
          <p:nvPr/>
        </p:nvSpPr>
        <p:spPr>
          <a:xfrm>
            <a:off x="1524000" y="2514600"/>
            <a:ext cx="457200" cy="381000"/>
          </a:xfrm>
          <a:prstGeom prst="rect">
            <a:avLst/>
          </a:prstGeom>
          <a:noFill/>
        </p:spPr>
        <p:txBody>
          <a:bodyPr wrap="square" rtlCol="0">
            <a:spAutoFit/>
          </a:bodyPr>
          <a:lstStyle/>
          <a:p>
            <a:r>
              <a:rPr lang="en-US" dirty="0" smtClean="0"/>
              <a:t>u</a:t>
            </a:r>
            <a:endParaRPr lang="en-US" dirty="0"/>
          </a:p>
        </p:txBody>
      </p:sp>
      <p:sp>
        <p:nvSpPr>
          <p:cNvPr id="19" name="TextBox 18"/>
          <p:cNvSpPr txBox="1"/>
          <p:nvPr/>
        </p:nvSpPr>
        <p:spPr>
          <a:xfrm>
            <a:off x="914400" y="3581400"/>
            <a:ext cx="457200" cy="381000"/>
          </a:xfrm>
          <a:prstGeom prst="rect">
            <a:avLst/>
          </a:prstGeom>
          <a:noFill/>
        </p:spPr>
        <p:txBody>
          <a:bodyPr wrap="square" rtlCol="0">
            <a:spAutoFit/>
          </a:bodyPr>
          <a:lstStyle/>
          <a:p>
            <a:r>
              <a:rPr lang="en-US" dirty="0" smtClean="0"/>
              <a:t>v</a:t>
            </a:r>
            <a:endParaRPr lang="en-US" dirty="0"/>
          </a:p>
        </p:txBody>
      </p:sp>
      <p:sp>
        <p:nvSpPr>
          <p:cNvPr id="20" name="TextBox 19"/>
          <p:cNvSpPr txBox="1"/>
          <p:nvPr/>
        </p:nvSpPr>
        <p:spPr>
          <a:xfrm>
            <a:off x="762000" y="2667000"/>
            <a:ext cx="457200" cy="381000"/>
          </a:xfrm>
          <a:prstGeom prst="rect">
            <a:avLst/>
          </a:prstGeom>
          <a:noFill/>
        </p:spPr>
        <p:txBody>
          <a:bodyPr wrap="square" rtlCol="0">
            <a:spAutoFit/>
          </a:bodyPr>
          <a:lstStyle/>
          <a:p>
            <a:r>
              <a:rPr lang="en-US" dirty="0" smtClean="0"/>
              <a:t>w</a:t>
            </a:r>
            <a:endParaRPr lang="en-US" dirty="0"/>
          </a:p>
        </p:txBody>
      </p:sp>
      <p:sp>
        <p:nvSpPr>
          <p:cNvPr id="21" name="TextBox 20"/>
          <p:cNvSpPr txBox="1"/>
          <p:nvPr/>
        </p:nvSpPr>
        <p:spPr>
          <a:xfrm>
            <a:off x="76200" y="3505200"/>
            <a:ext cx="457200" cy="381000"/>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457200" y="3810000"/>
            <a:ext cx="457200" cy="381000"/>
          </a:xfrm>
          <a:prstGeom prst="rect">
            <a:avLst/>
          </a:prstGeom>
          <a:noFill/>
        </p:spPr>
        <p:txBody>
          <a:bodyPr wrap="square" rtlCol="0">
            <a:spAutoFit/>
          </a:bodyPr>
          <a:lstStyle/>
          <a:p>
            <a:r>
              <a:rPr lang="en-US" dirty="0" smtClean="0"/>
              <a:t>x</a:t>
            </a:r>
            <a:endParaRPr lang="en-US" dirty="0"/>
          </a:p>
        </p:txBody>
      </p:sp>
      <p:cxnSp>
        <p:nvCxnSpPr>
          <p:cNvPr id="23" name="Straight Connector 22"/>
          <p:cNvCxnSpPr>
            <a:stCxn id="14" idx="1"/>
            <a:endCxn id="8" idx="4"/>
          </p:cNvCxnSpPr>
          <p:nvPr/>
        </p:nvCxnSpPr>
        <p:spPr>
          <a:xfrm flipV="1">
            <a:off x="16002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15876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8" idx="7"/>
            <a:endCxn id="4" idx="3"/>
          </p:cNvCxnSpPr>
          <p:nvPr/>
        </p:nvCxnSpPr>
        <p:spPr>
          <a:xfrm flipH="1" flipV="1">
            <a:off x="1672432" y="3445979"/>
            <a:ext cx="620263" cy="6760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39624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46814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32827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49530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45821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53340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39166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36334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37338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6" idx="2"/>
            <a:endCxn id="49" idx="5"/>
          </p:cNvCxnSpPr>
          <p:nvPr/>
        </p:nvCxnSpPr>
        <p:spPr>
          <a:xfrm flipV="1">
            <a:off x="37795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81400" y="4872831"/>
            <a:ext cx="457200" cy="381000"/>
          </a:xfrm>
          <a:prstGeom prst="rect">
            <a:avLst/>
          </a:prstGeom>
          <a:noFill/>
        </p:spPr>
        <p:txBody>
          <a:bodyPr wrap="square" rtlCol="0">
            <a:spAutoFit/>
          </a:bodyPr>
          <a:lstStyle/>
          <a:p>
            <a:r>
              <a:rPr lang="en-US" dirty="0"/>
              <a:t>p</a:t>
            </a:r>
          </a:p>
        </p:txBody>
      </p:sp>
      <p:sp>
        <p:nvSpPr>
          <p:cNvPr id="39" name="TextBox 38"/>
          <p:cNvSpPr txBox="1"/>
          <p:nvPr/>
        </p:nvSpPr>
        <p:spPr>
          <a:xfrm>
            <a:off x="4648200" y="4419600"/>
            <a:ext cx="457200" cy="381000"/>
          </a:xfrm>
          <a:prstGeom prst="rect">
            <a:avLst/>
          </a:prstGeom>
          <a:noFill/>
        </p:spPr>
        <p:txBody>
          <a:bodyPr wrap="square" rtlCol="0">
            <a:spAutoFit/>
          </a:bodyPr>
          <a:lstStyle/>
          <a:p>
            <a:r>
              <a:rPr lang="en-US" dirty="0" smtClean="0"/>
              <a:t>q</a:t>
            </a:r>
            <a:endParaRPr lang="en-US" dirty="0"/>
          </a:p>
        </p:txBody>
      </p:sp>
      <p:sp>
        <p:nvSpPr>
          <p:cNvPr id="40" name="TextBox 39"/>
          <p:cNvSpPr txBox="1"/>
          <p:nvPr/>
        </p:nvSpPr>
        <p:spPr>
          <a:xfrm>
            <a:off x="5486400" y="3886200"/>
            <a:ext cx="457200" cy="381000"/>
          </a:xfrm>
          <a:prstGeom prst="rect">
            <a:avLst/>
          </a:prstGeom>
          <a:noFill/>
        </p:spPr>
        <p:txBody>
          <a:bodyPr wrap="square" rtlCol="0">
            <a:spAutoFit/>
          </a:bodyPr>
          <a:lstStyle/>
          <a:p>
            <a:r>
              <a:rPr lang="en-US" dirty="0" smtClean="0"/>
              <a:t>r</a:t>
            </a:r>
            <a:endParaRPr lang="en-US" dirty="0"/>
          </a:p>
        </p:txBody>
      </p:sp>
      <p:sp>
        <p:nvSpPr>
          <p:cNvPr id="41" name="TextBox 40"/>
          <p:cNvSpPr txBox="1"/>
          <p:nvPr/>
        </p:nvSpPr>
        <p:spPr>
          <a:xfrm>
            <a:off x="4724400" y="3581400"/>
            <a:ext cx="457200" cy="381000"/>
          </a:xfrm>
          <a:prstGeom prst="rect">
            <a:avLst/>
          </a:prstGeom>
          <a:noFill/>
        </p:spPr>
        <p:txBody>
          <a:bodyPr wrap="square" rtlCol="0">
            <a:spAutoFit/>
          </a:bodyPr>
          <a:lstStyle/>
          <a:p>
            <a:r>
              <a:rPr lang="en-US" dirty="0" smtClean="0"/>
              <a:t>s</a:t>
            </a:r>
            <a:endParaRPr lang="en-US" dirty="0"/>
          </a:p>
        </p:txBody>
      </p:sp>
      <p:sp>
        <p:nvSpPr>
          <p:cNvPr id="42" name="TextBox 41"/>
          <p:cNvSpPr txBox="1"/>
          <p:nvPr/>
        </p:nvSpPr>
        <p:spPr>
          <a:xfrm>
            <a:off x="4724400" y="3048000"/>
            <a:ext cx="457200" cy="381000"/>
          </a:xfrm>
          <a:prstGeom prst="rect">
            <a:avLst/>
          </a:prstGeom>
          <a:noFill/>
        </p:spPr>
        <p:txBody>
          <a:bodyPr wrap="square" rtlCol="0">
            <a:spAutoFit/>
          </a:bodyPr>
          <a:lstStyle/>
          <a:p>
            <a:r>
              <a:rPr lang="en-US" dirty="0" smtClean="0"/>
              <a:t>t</a:t>
            </a:r>
            <a:endParaRPr lang="en-US" dirty="0"/>
          </a:p>
        </p:txBody>
      </p:sp>
      <p:sp>
        <p:nvSpPr>
          <p:cNvPr id="43" name="TextBox 42"/>
          <p:cNvSpPr txBox="1"/>
          <p:nvPr/>
        </p:nvSpPr>
        <p:spPr>
          <a:xfrm>
            <a:off x="4572000" y="2514600"/>
            <a:ext cx="457200" cy="381000"/>
          </a:xfrm>
          <a:prstGeom prst="rect">
            <a:avLst/>
          </a:prstGeom>
          <a:noFill/>
        </p:spPr>
        <p:txBody>
          <a:bodyPr wrap="square" rtlCol="0">
            <a:spAutoFit/>
          </a:bodyPr>
          <a:lstStyle/>
          <a:p>
            <a:r>
              <a:rPr lang="en-US" dirty="0" smtClean="0"/>
              <a:t>u</a:t>
            </a:r>
            <a:endParaRPr lang="en-US" dirty="0"/>
          </a:p>
        </p:txBody>
      </p:sp>
      <p:sp>
        <p:nvSpPr>
          <p:cNvPr id="44" name="TextBox 43"/>
          <p:cNvSpPr txBox="1"/>
          <p:nvPr/>
        </p:nvSpPr>
        <p:spPr>
          <a:xfrm>
            <a:off x="3962400" y="3581400"/>
            <a:ext cx="457200" cy="381000"/>
          </a:xfrm>
          <a:prstGeom prst="rect">
            <a:avLst/>
          </a:prstGeom>
          <a:noFill/>
        </p:spPr>
        <p:txBody>
          <a:bodyPr wrap="square" rtlCol="0">
            <a:spAutoFit/>
          </a:bodyPr>
          <a:lstStyle/>
          <a:p>
            <a:r>
              <a:rPr lang="en-US" dirty="0" smtClean="0"/>
              <a:t>v</a:t>
            </a:r>
            <a:endParaRPr lang="en-US" dirty="0"/>
          </a:p>
        </p:txBody>
      </p:sp>
      <p:sp>
        <p:nvSpPr>
          <p:cNvPr id="45" name="TextBox 44"/>
          <p:cNvSpPr txBox="1"/>
          <p:nvPr/>
        </p:nvSpPr>
        <p:spPr>
          <a:xfrm>
            <a:off x="3810000" y="2667000"/>
            <a:ext cx="457200" cy="381000"/>
          </a:xfrm>
          <a:prstGeom prst="rect">
            <a:avLst/>
          </a:prstGeom>
          <a:noFill/>
        </p:spPr>
        <p:txBody>
          <a:bodyPr wrap="square" rtlCol="0">
            <a:spAutoFit/>
          </a:bodyPr>
          <a:lstStyle/>
          <a:p>
            <a:r>
              <a:rPr lang="en-US" dirty="0" smtClean="0"/>
              <a:t>w</a:t>
            </a:r>
            <a:endParaRPr lang="en-US" dirty="0"/>
          </a:p>
        </p:txBody>
      </p:sp>
      <p:sp>
        <p:nvSpPr>
          <p:cNvPr id="46" name="TextBox 45"/>
          <p:cNvSpPr txBox="1"/>
          <p:nvPr/>
        </p:nvSpPr>
        <p:spPr>
          <a:xfrm>
            <a:off x="3124200" y="3505200"/>
            <a:ext cx="457200" cy="381000"/>
          </a:xfrm>
          <a:prstGeom prst="rect">
            <a:avLst/>
          </a:prstGeom>
          <a:noFill/>
        </p:spPr>
        <p:txBody>
          <a:bodyPr wrap="square" rtlCol="0">
            <a:spAutoFit/>
          </a:bodyPr>
          <a:lstStyle/>
          <a:p>
            <a:r>
              <a:rPr lang="en-US" dirty="0" smtClean="0"/>
              <a:t>y</a:t>
            </a:r>
            <a:endParaRPr lang="en-US" dirty="0"/>
          </a:p>
        </p:txBody>
      </p:sp>
      <p:sp>
        <p:nvSpPr>
          <p:cNvPr id="47" name="TextBox 46"/>
          <p:cNvSpPr txBox="1"/>
          <p:nvPr/>
        </p:nvSpPr>
        <p:spPr>
          <a:xfrm>
            <a:off x="3505200" y="3810000"/>
            <a:ext cx="457200" cy="381000"/>
          </a:xfrm>
          <a:prstGeom prst="rect">
            <a:avLst/>
          </a:prstGeom>
          <a:noFill/>
        </p:spPr>
        <p:txBody>
          <a:bodyPr wrap="square" rtlCol="0">
            <a:spAutoFit/>
          </a:bodyPr>
          <a:lstStyle/>
          <a:p>
            <a:r>
              <a:rPr lang="en-US" dirty="0" smtClean="0"/>
              <a:t>x</a:t>
            </a:r>
            <a:endParaRPr lang="en-US" dirty="0"/>
          </a:p>
        </p:txBody>
      </p:sp>
      <p:cxnSp>
        <p:nvCxnSpPr>
          <p:cNvPr id="48" name="Straight Connector 47"/>
          <p:cNvCxnSpPr>
            <a:stCxn id="39" idx="1"/>
            <a:endCxn id="33" idx="4"/>
          </p:cNvCxnSpPr>
          <p:nvPr/>
        </p:nvCxnSpPr>
        <p:spPr>
          <a:xfrm flipV="1">
            <a:off x="46482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flipH="1">
            <a:off x="46356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33" idx="7"/>
            <a:endCxn id="29" idx="3"/>
          </p:cNvCxnSpPr>
          <p:nvPr/>
        </p:nvCxnSpPr>
        <p:spPr>
          <a:xfrm flipH="1" flipV="1">
            <a:off x="4720432" y="3445979"/>
            <a:ext cx="620263" cy="6760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70866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flipH="1">
            <a:off x="78056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flipH="1">
            <a:off x="64069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flipH="1">
            <a:off x="80772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77063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flipH="1">
            <a:off x="84582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70408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67576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68580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2"/>
            <a:endCxn id="76" idx="5"/>
          </p:cNvCxnSpPr>
          <p:nvPr/>
        </p:nvCxnSpPr>
        <p:spPr>
          <a:xfrm flipV="1">
            <a:off x="69037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05600" y="4872831"/>
            <a:ext cx="457200" cy="381000"/>
          </a:xfrm>
          <a:prstGeom prst="rect">
            <a:avLst/>
          </a:prstGeom>
          <a:noFill/>
        </p:spPr>
        <p:txBody>
          <a:bodyPr wrap="square" rtlCol="0">
            <a:spAutoFit/>
          </a:bodyPr>
          <a:lstStyle/>
          <a:p>
            <a:r>
              <a:rPr lang="en-US" dirty="0"/>
              <a:t>p</a:t>
            </a:r>
          </a:p>
        </p:txBody>
      </p:sp>
      <p:sp>
        <p:nvSpPr>
          <p:cNvPr id="66" name="TextBox 65"/>
          <p:cNvSpPr txBox="1"/>
          <p:nvPr/>
        </p:nvSpPr>
        <p:spPr>
          <a:xfrm>
            <a:off x="7772400" y="4419600"/>
            <a:ext cx="457200" cy="381000"/>
          </a:xfrm>
          <a:prstGeom prst="rect">
            <a:avLst/>
          </a:prstGeom>
          <a:noFill/>
        </p:spPr>
        <p:txBody>
          <a:bodyPr wrap="square" rtlCol="0">
            <a:spAutoFit/>
          </a:bodyPr>
          <a:lstStyle/>
          <a:p>
            <a:r>
              <a:rPr lang="en-US" dirty="0" smtClean="0"/>
              <a:t>q</a:t>
            </a:r>
            <a:endParaRPr lang="en-US" dirty="0"/>
          </a:p>
        </p:txBody>
      </p:sp>
      <p:sp>
        <p:nvSpPr>
          <p:cNvPr id="67" name="TextBox 66"/>
          <p:cNvSpPr txBox="1"/>
          <p:nvPr/>
        </p:nvSpPr>
        <p:spPr>
          <a:xfrm>
            <a:off x="8610600" y="3886200"/>
            <a:ext cx="457200" cy="381000"/>
          </a:xfrm>
          <a:prstGeom prst="rect">
            <a:avLst/>
          </a:prstGeom>
          <a:noFill/>
        </p:spPr>
        <p:txBody>
          <a:bodyPr wrap="square" rtlCol="0">
            <a:spAutoFit/>
          </a:bodyPr>
          <a:lstStyle/>
          <a:p>
            <a:r>
              <a:rPr lang="en-US" dirty="0" smtClean="0"/>
              <a:t>r</a:t>
            </a:r>
            <a:endParaRPr lang="en-US" dirty="0"/>
          </a:p>
        </p:txBody>
      </p:sp>
      <p:sp>
        <p:nvSpPr>
          <p:cNvPr id="68" name="TextBox 67"/>
          <p:cNvSpPr txBox="1"/>
          <p:nvPr/>
        </p:nvSpPr>
        <p:spPr>
          <a:xfrm>
            <a:off x="7848600" y="3581400"/>
            <a:ext cx="457200" cy="381000"/>
          </a:xfrm>
          <a:prstGeom prst="rect">
            <a:avLst/>
          </a:prstGeom>
          <a:noFill/>
        </p:spPr>
        <p:txBody>
          <a:bodyPr wrap="square" rtlCol="0">
            <a:spAutoFit/>
          </a:bodyPr>
          <a:lstStyle/>
          <a:p>
            <a:r>
              <a:rPr lang="en-US" dirty="0" smtClean="0"/>
              <a:t>s</a:t>
            </a:r>
            <a:endParaRPr lang="en-US" dirty="0"/>
          </a:p>
        </p:txBody>
      </p:sp>
      <p:sp>
        <p:nvSpPr>
          <p:cNvPr id="69" name="TextBox 68"/>
          <p:cNvSpPr txBox="1"/>
          <p:nvPr/>
        </p:nvSpPr>
        <p:spPr>
          <a:xfrm>
            <a:off x="7696200" y="3048000"/>
            <a:ext cx="457200" cy="381000"/>
          </a:xfrm>
          <a:prstGeom prst="rect">
            <a:avLst/>
          </a:prstGeom>
          <a:noFill/>
        </p:spPr>
        <p:txBody>
          <a:bodyPr wrap="square" rtlCol="0">
            <a:spAutoFit/>
          </a:bodyPr>
          <a:lstStyle/>
          <a:p>
            <a:r>
              <a:rPr lang="en-US" dirty="0" smtClean="0"/>
              <a:t>t</a:t>
            </a:r>
            <a:endParaRPr lang="en-US" dirty="0"/>
          </a:p>
        </p:txBody>
      </p:sp>
      <p:sp>
        <p:nvSpPr>
          <p:cNvPr id="70" name="TextBox 69"/>
          <p:cNvSpPr txBox="1"/>
          <p:nvPr/>
        </p:nvSpPr>
        <p:spPr>
          <a:xfrm>
            <a:off x="7696200" y="2514600"/>
            <a:ext cx="457200" cy="381000"/>
          </a:xfrm>
          <a:prstGeom prst="rect">
            <a:avLst/>
          </a:prstGeom>
          <a:noFill/>
        </p:spPr>
        <p:txBody>
          <a:bodyPr wrap="square" rtlCol="0">
            <a:spAutoFit/>
          </a:bodyPr>
          <a:lstStyle/>
          <a:p>
            <a:r>
              <a:rPr lang="en-US" dirty="0" smtClean="0"/>
              <a:t>u</a:t>
            </a:r>
            <a:endParaRPr lang="en-US" dirty="0"/>
          </a:p>
        </p:txBody>
      </p:sp>
      <p:sp>
        <p:nvSpPr>
          <p:cNvPr id="71" name="TextBox 70"/>
          <p:cNvSpPr txBox="1"/>
          <p:nvPr/>
        </p:nvSpPr>
        <p:spPr>
          <a:xfrm>
            <a:off x="7086600" y="3581400"/>
            <a:ext cx="457200" cy="381000"/>
          </a:xfrm>
          <a:prstGeom prst="rect">
            <a:avLst/>
          </a:prstGeom>
          <a:noFill/>
        </p:spPr>
        <p:txBody>
          <a:bodyPr wrap="square" rtlCol="0">
            <a:spAutoFit/>
          </a:bodyPr>
          <a:lstStyle/>
          <a:p>
            <a:r>
              <a:rPr lang="en-US" dirty="0" smtClean="0"/>
              <a:t>v</a:t>
            </a:r>
            <a:endParaRPr lang="en-US" dirty="0"/>
          </a:p>
        </p:txBody>
      </p:sp>
      <p:sp>
        <p:nvSpPr>
          <p:cNvPr id="72" name="TextBox 71"/>
          <p:cNvSpPr txBox="1"/>
          <p:nvPr/>
        </p:nvSpPr>
        <p:spPr>
          <a:xfrm>
            <a:off x="6934200" y="2667000"/>
            <a:ext cx="457200" cy="381000"/>
          </a:xfrm>
          <a:prstGeom prst="rect">
            <a:avLst/>
          </a:prstGeom>
          <a:noFill/>
        </p:spPr>
        <p:txBody>
          <a:bodyPr wrap="square" rtlCol="0">
            <a:spAutoFit/>
          </a:bodyPr>
          <a:lstStyle/>
          <a:p>
            <a:r>
              <a:rPr lang="en-US" dirty="0" smtClean="0"/>
              <a:t>w</a:t>
            </a:r>
            <a:endParaRPr lang="en-US" dirty="0"/>
          </a:p>
        </p:txBody>
      </p:sp>
      <p:sp>
        <p:nvSpPr>
          <p:cNvPr id="73" name="TextBox 72"/>
          <p:cNvSpPr txBox="1"/>
          <p:nvPr/>
        </p:nvSpPr>
        <p:spPr>
          <a:xfrm>
            <a:off x="6248400" y="3505200"/>
            <a:ext cx="457200" cy="381000"/>
          </a:xfrm>
          <a:prstGeom prst="rect">
            <a:avLst/>
          </a:prstGeom>
          <a:noFill/>
        </p:spPr>
        <p:txBody>
          <a:bodyPr wrap="square" rtlCol="0">
            <a:spAutoFit/>
          </a:bodyPr>
          <a:lstStyle/>
          <a:p>
            <a:r>
              <a:rPr lang="en-US" dirty="0" smtClean="0"/>
              <a:t>y</a:t>
            </a:r>
            <a:endParaRPr lang="en-US" dirty="0"/>
          </a:p>
        </p:txBody>
      </p:sp>
      <p:sp>
        <p:nvSpPr>
          <p:cNvPr id="74" name="TextBox 73"/>
          <p:cNvSpPr txBox="1"/>
          <p:nvPr/>
        </p:nvSpPr>
        <p:spPr>
          <a:xfrm>
            <a:off x="6629400" y="3810000"/>
            <a:ext cx="457200" cy="381000"/>
          </a:xfrm>
          <a:prstGeom prst="rect">
            <a:avLst/>
          </a:prstGeom>
          <a:noFill/>
        </p:spPr>
        <p:txBody>
          <a:bodyPr wrap="square" rtlCol="0">
            <a:spAutoFit/>
          </a:bodyPr>
          <a:lstStyle/>
          <a:p>
            <a:r>
              <a:rPr lang="en-US" dirty="0" smtClean="0"/>
              <a:t>x</a:t>
            </a:r>
            <a:endParaRPr lang="en-US" dirty="0"/>
          </a:p>
        </p:txBody>
      </p:sp>
      <p:cxnSp>
        <p:nvCxnSpPr>
          <p:cNvPr id="75" name="Straight Connector 74"/>
          <p:cNvCxnSpPr>
            <a:stCxn id="66" idx="1"/>
            <a:endCxn id="60" idx="4"/>
          </p:cNvCxnSpPr>
          <p:nvPr/>
        </p:nvCxnSpPr>
        <p:spPr>
          <a:xfrm flipV="1">
            <a:off x="77724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77598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a:stCxn id="60" idx="7"/>
            <a:endCxn id="59" idx="2"/>
          </p:cNvCxnSpPr>
          <p:nvPr/>
        </p:nvCxnSpPr>
        <p:spPr>
          <a:xfrm flipH="1" flipV="1">
            <a:off x="77520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19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Oval 2"/>
          <p:cNvSpPr/>
          <p:nvPr/>
        </p:nvSpPr>
        <p:spPr>
          <a:xfrm flipH="1">
            <a:off x="11430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8620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4633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1336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7627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5146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10972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8140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9144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1" idx="2"/>
            <a:endCxn id="24" idx="5"/>
          </p:cNvCxnSpPr>
          <p:nvPr/>
        </p:nvCxnSpPr>
        <p:spPr>
          <a:xfrm flipV="1">
            <a:off x="9601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872831"/>
            <a:ext cx="457200" cy="381000"/>
          </a:xfrm>
          <a:prstGeom prst="rect">
            <a:avLst/>
          </a:prstGeom>
          <a:noFill/>
        </p:spPr>
        <p:txBody>
          <a:bodyPr wrap="square" rtlCol="0">
            <a:spAutoFit/>
          </a:bodyPr>
          <a:lstStyle/>
          <a:p>
            <a:r>
              <a:rPr lang="en-US" dirty="0"/>
              <a:t>p</a:t>
            </a:r>
          </a:p>
        </p:txBody>
      </p:sp>
      <p:sp>
        <p:nvSpPr>
          <p:cNvPr id="14" name="TextBox 13"/>
          <p:cNvSpPr txBox="1"/>
          <p:nvPr/>
        </p:nvSpPr>
        <p:spPr>
          <a:xfrm>
            <a:off x="1828800" y="4419600"/>
            <a:ext cx="457200" cy="381000"/>
          </a:xfrm>
          <a:prstGeom prst="rect">
            <a:avLst/>
          </a:prstGeom>
          <a:noFill/>
        </p:spPr>
        <p:txBody>
          <a:bodyPr wrap="square" rtlCol="0">
            <a:spAutoFit/>
          </a:bodyPr>
          <a:lstStyle/>
          <a:p>
            <a:r>
              <a:rPr lang="en-US" dirty="0" smtClean="0"/>
              <a:t>q</a:t>
            </a:r>
            <a:endParaRPr lang="en-US" dirty="0"/>
          </a:p>
        </p:txBody>
      </p:sp>
      <p:sp>
        <p:nvSpPr>
          <p:cNvPr id="15" name="TextBox 14"/>
          <p:cNvSpPr txBox="1"/>
          <p:nvPr/>
        </p:nvSpPr>
        <p:spPr>
          <a:xfrm>
            <a:off x="2667000" y="3886200"/>
            <a:ext cx="457200" cy="381000"/>
          </a:xfrm>
          <a:prstGeom prst="rect">
            <a:avLst/>
          </a:prstGeom>
          <a:noFill/>
        </p:spPr>
        <p:txBody>
          <a:bodyPr wrap="square" rtlCol="0">
            <a:spAutoFit/>
          </a:bodyPr>
          <a:lstStyle/>
          <a:p>
            <a:r>
              <a:rPr lang="en-US" dirty="0" smtClean="0"/>
              <a:t>r</a:t>
            </a:r>
            <a:endParaRPr lang="en-US" dirty="0"/>
          </a:p>
        </p:txBody>
      </p:sp>
      <p:sp>
        <p:nvSpPr>
          <p:cNvPr id="16" name="TextBox 15"/>
          <p:cNvSpPr txBox="1"/>
          <p:nvPr/>
        </p:nvSpPr>
        <p:spPr>
          <a:xfrm>
            <a:off x="1905000" y="3581400"/>
            <a:ext cx="457200" cy="381000"/>
          </a:xfrm>
          <a:prstGeom prst="rect">
            <a:avLst/>
          </a:prstGeom>
          <a:noFill/>
        </p:spPr>
        <p:txBody>
          <a:bodyPr wrap="square" rtlCol="0">
            <a:spAutoFit/>
          </a:bodyPr>
          <a:lstStyle/>
          <a:p>
            <a:r>
              <a:rPr lang="en-US" dirty="0" smtClean="0"/>
              <a:t>s</a:t>
            </a:r>
            <a:endParaRPr lang="en-US" dirty="0"/>
          </a:p>
        </p:txBody>
      </p:sp>
      <p:sp>
        <p:nvSpPr>
          <p:cNvPr id="17" name="TextBox 16"/>
          <p:cNvSpPr txBox="1"/>
          <p:nvPr/>
        </p:nvSpPr>
        <p:spPr>
          <a:xfrm>
            <a:off x="1752600" y="3048000"/>
            <a:ext cx="457200" cy="381000"/>
          </a:xfrm>
          <a:prstGeom prst="rect">
            <a:avLst/>
          </a:prstGeom>
          <a:noFill/>
        </p:spPr>
        <p:txBody>
          <a:bodyPr wrap="square" rtlCol="0">
            <a:spAutoFit/>
          </a:bodyPr>
          <a:lstStyle/>
          <a:p>
            <a:r>
              <a:rPr lang="en-US" dirty="0" smtClean="0"/>
              <a:t>t</a:t>
            </a:r>
            <a:endParaRPr lang="en-US" dirty="0"/>
          </a:p>
        </p:txBody>
      </p:sp>
      <p:sp>
        <p:nvSpPr>
          <p:cNvPr id="18" name="TextBox 17"/>
          <p:cNvSpPr txBox="1"/>
          <p:nvPr/>
        </p:nvSpPr>
        <p:spPr>
          <a:xfrm>
            <a:off x="1752600" y="2514600"/>
            <a:ext cx="457200" cy="381000"/>
          </a:xfrm>
          <a:prstGeom prst="rect">
            <a:avLst/>
          </a:prstGeom>
          <a:noFill/>
        </p:spPr>
        <p:txBody>
          <a:bodyPr wrap="square" rtlCol="0">
            <a:spAutoFit/>
          </a:bodyPr>
          <a:lstStyle/>
          <a:p>
            <a:r>
              <a:rPr lang="en-US" dirty="0" smtClean="0"/>
              <a:t>u</a:t>
            </a:r>
            <a:endParaRPr lang="en-US" dirty="0"/>
          </a:p>
        </p:txBody>
      </p:sp>
      <p:sp>
        <p:nvSpPr>
          <p:cNvPr id="19" name="TextBox 18"/>
          <p:cNvSpPr txBox="1"/>
          <p:nvPr/>
        </p:nvSpPr>
        <p:spPr>
          <a:xfrm>
            <a:off x="1143000" y="3810000"/>
            <a:ext cx="457200" cy="381000"/>
          </a:xfrm>
          <a:prstGeom prst="rect">
            <a:avLst/>
          </a:prstGeom>
          <a:noFill/>
        </p:spPr>
        <p:txBody>
          <a:bodyPr wrap="square" rtlCol="0">
            <a:spAutoFit/>
          </a:bodyPr>
          <a:lstStyle/>
          <a:p>
            <a:r>
              <a:rPr lang="en-US" dirty="0" smtClean="0"/>
              <a:t>v</a:t>
            </a:r>
            <a:endParaRPr lang="en-US" dirty="0"/>
          </a:p>
        </p:txBody>
      </p:sp>
      <p:sp>
        <p:nvSpPr>
          <p:cNvPr id="20" name="TextBox 19"/>
          <p:cNvSpPr txBox="1"/>
          <p:nvPr/>
        </p:nvSpPr>
        <p:spPr>
          <a:xfrm>
            <a:off x="990600" y="2667000"/>
            <a:ext cx="457200" cy="381000"/>
          </a:xfrm>
          <a:prstGeom prst="rect">
            <a:avLst/>
          </a:prstGeom>
          <a:noFill/>
        </p:spPr>
        <p:txBody>
          <a:bodyPr wrap="square" rtlCol="0">
            <a:spAutoFit/>
          </a:bodyPr>
          <a:lstStyle/>
          <a:p>
            <a:r>
              <a:rPr lang="en-US" dirty="0" smtClean="0"/>
              <a:t>w</a:t>
            </a:r>
            <a:endParaRPr lang="en-US" dirty="0"/>
          </a:p>
        </p:txBody>
      </p:sp>
      <p:sp>
        <p:nvSpPr>
          <p:cNvPr id="21" name="TextBox 20"/>
          <p:cNvSpPr txBox="1"/>
          <p:nvPr/>
        </p:nvSpPr>
        <p:spPr>
          <a:xfrm>
            <a:off x="304800" y="3505200"/>
            <a:ext cx="457200" cy="381000"/>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685800" y="3810000"/>
            <a:ext cx="457200" cy="381000"/>
          </a:xfrm>
          <a:prstGeom prst="rect">
            <a:avLst/>
          </a:prstGeom>
          <a:noFill/>
        </p:spPr>
        <p:txBody>
          <a:bodyPr wrap="square" rtlCol="0">
            <a:spAutoFit/>
          </a:bodyPr>
          <a:lstStyle/>
          <a:p>
            <a:r>
              <a:rPr lang="en-US" dirty="0" smtClean="0"/>
              <a:t>x</a:t>
            </a:r>
            <a:endParaRPr lang="en-US" dirty="0"/>
          </a:p>
        </p:txBody>
      </p:sp>
      <p:cxnSp>
        <p:nvCxnSpPr>
          <p:cNvPr id="23" name="Straight Connector 22"/>
          <p:cNvCxnSpPr>
            <a:stCxn id="14" idx="1"/>
            <a:endCxn id="8" idx="4"/>
          </p:cNvCxnSpPr>
          <p:nvPr/>
        </p:nvCxnSpPr>
        <p:spPr>
          <a:xfrm flipV="1">
            <a:off x="18288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18162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8" idx="7"/>
            <a:endCxn id="7" idx="2"/>
          </p:cNvCxnSpPr>
          <p:nvPr/>
        </p:nvCxnSpPr>
        <p:spPr>
          <a:xfrm flipH="1" flipV="1">
            <a:off x="18084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5"/>
            <a:endCxn id="3" idx="1"/>
          </p:cNvCxnSpPr>
          <p:nvPr/>
        </p:nvCxnSpPr>
        <p:spPr>
          <a:xfrm flipH="1">
            <a:off x="1182024" y="2960641"/>
            <a:ext cx="587393" cy="10089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41910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49100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35113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51816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48107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55626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41452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38620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39624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8" idx="2"/>
            <a:endCxn id="51" idx="5"/>
          </p:cNvCxnSpPr>
          <p:nvPr/>
        </p:nvCxnSpPr>
        <p:spPr>
          <a:xfrm flipV="1">
            <a:off x="40081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810000" y="4872831"/>
            <a:ext cx="457200" cy="381000"/>
          </a:xfrm>
          <a:prstGeom prst="rect">
            <a:avLst/>
          </a:prstGeom>
          <a:noFill/>
        </p:spPr>
        <p:txBody>
          <a:bodyPr wrap="square" rtlCol="0">
            <a:spAutoFit/>
          </a:bodyPr>
          <a:lstStyle/>
          <a:p>
            <a:r>
              <a:rPr lang="en-US" dirty="0"/>
              <a:t>p</a:t>
            </a:r>
          </a:p>
        </p:txBody>
      </p:sp>
      <p:sp>
        <p:nvSpPr>
          <p:cNvPr id="41" name="TextBox 40"/>
          <p:cNvSpPr txBox="1"/>
          <p:nvPr/>
        </p:nvSpPr>
        <p:spPr>
          <a:xfrm>
            <a:off x="4876800" y="4419600"/>
            <a:ext cx="457200" cy="381000"/>
          </a:xfrm>
          <a:prstGeom prst="rect">
            <a:avLst/>
          </a:prstGeom>
          <a:noFill/>
        </p:spPr>
        <p:txBody>
          <a:bodyPr wrap="square" rtlCol="0">
            <a:spAutoFit/>
          </a:bodyPr>
          <a:lstStyle/>
          <a:p>
            <a:r>
              <a:rPr lang="en-US" dirty="0" smtClean="0"/>
              <a:t>q</a:t>
            </a:r>
            <a:endParaRPr lang="en-US" dirty="0"/>
          </a:p>
        </p:txBody>
      </p:sp>
      <p:sp>
        <p:nvSpPr>
          <p:cNvPr id="42" name="TextBox 41"/>
          <p:cNvSpPr txBox="1"/>
          <p:nvPr/>
        </p:nvSpPr>
        <p:spPr>
          <a:xfrm>
            <a:off x="5715000" y="3886200"/>
            <a:ext cx="457200" cy="381000"/>
          </a:xfrm>
          <a:prstGeom prst="rect">
            <a:avLst/>
          </a:prstGeom>
          <a:noFill/>
        </p:spPr>
        <p:txBody>
          <a:bodyPr wrap="square" rtlCol="0">
            <a:spAutoFit/>
          </a:bodyPr>
          <a:lstStyle/>
          <a:p>
            <a:r>
              <a:rPr lang="en-US" dirty="0" smtClean="0"/>
              <a:t>r</a:t>
            </a:r>
            <a:endParaRPr lang="en-US" dirty="0"/>
          </a:p>
        </p:txBody>
      </p:sp>
      <p:sp>
        <p:nvSpPr>
          <p:cNvPr id="43" name="TextBox 42"/>
          <p:cNvSpPr txBox="1"/>
          <p:nvPr/>
        </p:nvSpPr>
        <p:spPr>
          <a:xfrm>
            <a:off x="4953000" y="3581400"/>
            <a:ext cx="457200" cy="381000"/>
          </a:xfrm>
          <a:prstGeom prst="rect">
            <a:avLst/>
          </a:prstGeom>
          <a:noFill/>
        </p:spPr>
        <p:txBody>
          <a:bodyPr wrap="square" rtlCol="0">
            <a:spAutoFit/>
          </a:bodyPr>
          <a:lstStyle/>
          <a:p>
            <a:r>
              <a:rPr lang="en-US" dirty="0" smtClean="0"/>
              <a:t>s</a:t>
            </a:r>
            <a:endParaRPr lang="en-US" dirty="0"/>
          </a:p>
        </p:txBody>
      </p:sp>
      <p:sp>
        <p:nvSpPr>
          <p:cNvPr id="44" name="TextBox 43"/>
          <p:cNvSpPr txBox="1"/>
          <p:nvPr/>
        </p:nvSpPr>
        <p:spPr>
          <a:xfrm>
            <a:off x="4800600" y="3048000"/>
            <a:ext cx="457200" cy="381000"/>
          </a:xfrm>
          <a:prstGeom prst="rect">
            <a:avLst/>
          </a:prstGeom>
          <a:noFill/>
        </p:spPr>
        <p:txBody>
          <a:bodyPr wrap="square" rtlCol="0">
            <a:spAutoFit/>
          </a:bodyPr>
          <a:lstStyle/>
          <a:p>
            <a:r>
              <a:rPr lang="en-US" dirty="0" smtClean="0"/>
              <a:t>t</a:t>
            </a:r>
            <a:endParaRPr lang="en-US" dirty="0"/>
          </a:p>
        </p:txBody>
      </p:sp>
      <p:sp>
        <p:nvSpPr>
          <p:cNvPr id="45" name="TextBox 44"/>
          <p:cNvSpPr txBox="1"/>
          <p:nvPr/>
        </p:nvSpPr>
        <p:spPr>
          <a:xfrm>
            <a:off x="4800600" y="2514600"/>
            <a:ext cx="457200" cy="381000"/>
          </a:xfrm>
          <a:prstGeom prst="rect">
            <a:avLst/>
          </a:prstGeom>
          <a:noFill/>
        </p:spPr>
        <p:txBody>
          <a:bodyPr wrap="square" rtlCol="0">
            <a:spAutoFit/>
          </a:bodyPr>
          <a:lstStyle/>
          <a:p>
            <a:r>
              <a:rPr lang="en-US" dirty="0" smtClean="0"/>
              <a:t>u</a:t>
            </a:r>
            <a:endParaRPr lang="en-US" dirty="0"/>
          </a:p>
        </p:txBody>
      </p:sp>
      <p:sp>
        <p:nvSpPr>
          <p:cNvPr id="46" name="TextBox 45"/>
          <p:cNvSpPr txBox="1"/>
          <p:nvPr/>
        </p:nvSpPr>
        <p:spPr>
          <a:xfrm>
            <a:off x="4191000" y="3810000"/>
            <a:ext cx="457200" cy="381000"/>
          </a:xfrm>
          <a:prstGeom prst="rect">
            <a:avLst/>
          </a:prstGeom>
          <a:noFill/>
        </p:spPr>
        <p:txBody>
          <a:bodyPr wrap="square" rtlCol="0">
            <a:spAutoFit/>
          </a:bodyPr>
          <a:lstStyle/>
          <a:p>
            <a:r>
              <a:rPr lang="en-US" dirty="0" smtClean="0"/>
              <a:t>v</a:t>
            </a:r>
            <a:endParaRPr lang="en-US" dirty="0"/>
          </a:p>
        </p:txBody>
      </p:sp>
      <p:sp>
        <p:nvSpPr>
          <p:cNvPr id="47" name="TextBox 46"/>
          <p:cNvSpPr txBox="1"/>
          <p:nvPr/>
        </p:nvSpPr>
        <p:spPr>
          <a:xfrm>
            <a:off x="4038600" y="2667000"/>
            <a:ext cx="457200" cy="381000"/>
          </a:xfrm>
          <a:prstGeom prst="rect">
            <a:avLst/>
          </a:prstGeom>
          <a:noFill/>
        </p:spPr>
        <p:txBody>
          <a:bodyPr wrap="square" rtlCol="0">
            <a:spAutoFit/>
          </a:bodyPr>
          <a:lstStyle/>
          <a:p>
            <a:r>
              <a:rPr lang="en-US" dirty="0" smtClean="0"/>
              <a:t>w</a:t>
            </a:r>
            <a:endParaRPr lang="en-US" dirty="0"/>
          </a:p>
        </p:txBody>
      </p:sp>
      <p:sp>
        <p:nvSpPr>
          <p:cNvPr id="48" name="TextBox 47"/>
          <p:cNvSpPr txBox="1"/>
          <p:nvPr/>
        </p:nvSpPr>
        <p:spPr>
          <a:xfrm>
            <a:off x="3352800" y="3505200"/>
            <a:ext cx="457200" cy="381000"/>
          </a:xfrm>
          <a:prstGeom prst="rect">
            <a:avLst/>
          </a:prstGeom>
          <a:noFill/>
        </p:spPr>
        <p:txBody>
          <a:bodyPr wrap="square" rtlCol="0">
            <a:spAutoFit/>
          </a:bodyPr>
          <a:lstStyle/>
          <a:p>
            <a:r>
              <a:rPr lang="en-US" dirty="0" smtClean="0"/>
              <a:t>y</a:t>
            </a:r>
            <a:endParaRPr lang="en-US" dirty="0"/>
          </a:p>
        </p:txBody>
      </p:sp>
      <p:sp>
        <p:nvSpPr>
          <p:cNvPr id="49" name="TextBox 48"/>
          <p:cNvSpPr txBox="1"/>
          <p:nvPr/>
        </p:nvSpPr>
        <p:spPr>
          <a:xfrm>
            <a:off x="3733800" y="3810000"/>
            <a:ext cx="457200" cy="381000"/>
          </a:xfrm>
          <a:prstGeom prst="rect">
            <a:avLst/>
          </a:prstGeom>
          <a:noFill/>
        </p:spPr>
        <p:txBody>
          <a:bodyPr wrap="square" rtlCol="0">
            <a:spAutoFit/>
          </a:bodyPr>
          <a:lstStyle/>
          <a:p>
            <a:r>
              <a:rPr lang="en-US" dirty="0" smtClean="0"/>
              <a:t>x</a:t>
            </a:r>
            <a:endParaRPr lang="en-US" dirty="0"/>
          </a:p>
        </p:txBody>
      </p:sp>
      <p:cxnSp>
        <p:nvCxnSpPr>
          <p:cNvPr id="50" name="Straight Connector 49"/>
          <p:cNvCxnSpPr>
            <a:stCxn id="41" idx="1"/>
            <a:endCxn id="35" idx="4"/>
          </p:cNvCxnSpPr>
          <p:nvPr/>
        </p:nvCxnSpPr>
        <p:spPr>
          <a:xfrm flipV="1">
            <a:off x="48768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48642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35" idx="7"/>
            <a:endCxn id="34" idx="2"/>
          </p:cNvCxnSpPr>
          <p:nvPr/>
        </p:nvCxnSpPr>
        <p:spPr>
          <a:xfrm flipH="1" flipV="1">
            <a:off x="48564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4" idx="5"/>
            <a:endCxn id="30" idx="1"/>
          </p:cNvCxnSpPr>
          <p:nvPr/>
        </p:nvCxnSpPr>
        <p:spPr>
          <a:xfrm flipH="1">
            <a:off x="4230024" y="2960641"/>
            <a:ext cx="587393" cy="10089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6" idx="1"/>
            <a:endCxn id="36" idx="4"/>
          </p:cNvCxnSpPr>
          <p:nvPr/>
        </p:nvCxnSpPr>
        <p:spPr>
          <a:xfrm flipH="1" flipV="1">
            <a:off x="4168140" y="3115317"/>
            <a:ext cx="22860" cy="8851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71628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78818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flipH="1">
            <a:off x="64831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81534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77825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85344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flipH="1">
            <a:off x="71170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flipH="1">
            <a:off x="68338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H="1">
            <a:off x="69342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2"/>
            <a:endCxn id="79" idx="5"/>
          </p:cNvCxnSpPr>
          <p:nvPr/>
        </p:nvCxnSpPr>
        <p:spPr>
          <a:xfrm flipV="1">
            <a:off x="69799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781800" y="4872831"/>
            <a:ext cx="457200" cy="381000"/>
          </a:xfrm>
          <a:prstGeom prst="rect">
            <a:avLst/>
          </a:prstGeom>
          <a:noFill/>
        </p:spPr>
        <p:txBody>
          <a:bodyPr wrap="square" rtlCol="0">
            <a:spAutoFit/>
          </a:bodyPr>
          <a:lstStyle/>
          <a:p>
            <a:r>
              <a:rPr lang="en-US" dirty="0"/>
              <a:t>p</a:t>
            </a:r>
          </a:p>
        </p:txBody>
      </p:sp>
      <p:sp>
        <p:nvSpPr>
          <p:cNvPr id="69" name="TextBox 68"/>
          <p:cNvSpPr txBox="1"/>
          <p:nvPr/>
        </p:nvSpPr>
        <p:spPr>
          <a:xfrm>
            <a:off x="7848600" y="4419600"/>
            <a:ext cx="457200" cy="381000"/>
          </a:xfrm>
          <a:prstGeom prst="rect">
            <a:avLst/>
          </a:prstGeom>
          <a:noFill/>
        </p:spPr>
        <p:txBody>
          <a:bodyPr wrap="square" rtlCol="0">
            <a:spAutoFit/>
          </a:bodyPr>
          <a:lstStyle/>
          <a:p>
            <a:r>
              <a:rPr lang="en-US" dirty="0" smtClean="0"/>
              <a:t>q</a:t>
            </a:r>
            <a:endParaRPr lang="en-US" dirty="0"/>
          </a:p>
        </p:txBody>
      </p:sp>
      <p:sp>
        <p:nvSpPr>
          <p:cNvPr id="70" name="TextBox 69"/>
          <p:cNvSpPr txBox="1"/>
          <p:nvPr/>
        </p:nvSpPr>
        <p:spPr>
          <a:xfrm>
            <a:off x="8686800" y="3886200"/>
            <a:ext cx="457200" cy="381000"/>
          </a:xfrm>
          <a:prstGeom prst="rect">
            <a:avLst/>
          </a:prstGeom>
          <a:noFill/>
        </p:spPr>
        <p:txBody>
          <a:bodyPr wrap="square" rtlCol="0">
            <a:spAutoFit/>
          </a:bodyPr>
          <a:lstStyle/>
          <a:p>
            <a:r>
              <a:rPr lang="en-US" dirty="0" smtClean="0"/>
              <a:t>r</a:t>
            </a:r>
            <a:endParaRPr lang="en-US" dirty="0"/>
          </a:p>
        </p:txBody>
      </p:sp>
      <p:sp>
        <p:nvSpPr>
          <p:cNvPr id="71" name="TextBox 70"/>
          <p:cNvSpPr txBox="1"/>
          <p:nvPr/>
        </p:nvSpPr>
        <p:spPr>
          <a:xfrm>
            <a:off x="7924800" y="3581400"/>
            <a:ext cx="457200" cy="381000"/>
          </a:xfrm>
          <a:prstGeom prst="rect">
            <a:avLst/>
          </a:prstGeom>
          <a:noFill/>
        </p:spPr>
        <p:txBody>
          <a:bodyPr wrap="square" rtlCol="0">
            <a:spAutoFit/>
          </a:bodyPr>
          <a:lstStyle/>
          <a:p>
            <a:r>
              <a:rPr lang="en-US" dirty="0" smtClean="0"/>
              <a:t>s</a:t>
            </a:r>
            <a:endParaRPr lang="en-US" dirty="0"/>
          </a:p>
        </p:txBody>
      </p:sp>
      <p:sp>
        <p:nvSpPr>
          <p:cNvPr id="72" name="TextBox 71"/>
          <p:cNvSpPr txBox="1"/>
          <p:nvPr/>
        </p:nvSpPr>
        <p:spPr>
          <a:xfrm>
            <a:off x="7772400" y="3048000"/>
            <a:ext cx="457200" cy="381000"/>
          </a:xfrm>
          <a:prstGeom prst="rect">
            <a:avLst/>
          </a:prstGeom>
          <a:noFill/>
        </p:spPr>
        <p:txBody>
          <a:bodyPr wrap="square" rtlCol="0">
            <a:spAutoFit/>
          </a:bodyPr>
          <a:lstStyle/>
          <a:p>
            <a:r>
              <a:rPr lang="en-US" dirty="0" smtClean="0"/>
              <a:t>t</a:t>
            </a:r>
            <a:endParaRPr lang="en-US" dirty="0"/>
          </a:p>
        </p:txBody>
      </p:sp>
      <p:sp>
        <p:nvSpPr>
          <p:cNvPr id="73" name="TextBox 72"/>
          <p:cNvSpPr txBox="1"/>
          <p:nvPr/>
        </p:nvSpPr>
        <p:spPr>
          <a:xfrm>
            <a:off x="7772400" y="2514600"/>
            <a:ext cx="457200" cy="381000"/>
          </a:xfrm>
          <a:prstGeom prst="rect">
            <a:avLst/>
          </a:prstGeom>
          <a:noFill/>
        </p:spPr>
        <p:txBody>
          <a:bodyPr wrap="square" rtlCol="0">
            <a:spAutoFit/>
          </a:bodyPr>
          <a:lstStyle/>
          <a:p>
            <a:r>
              <a:rPr lang="en-US" dirty="0" smtClean="0"/>
              <a:t>u</a:t>
            </a:r>
            <a:endParaRPr lang="en-US" dirty="0"/>
          </a:p>
        </p:txBody>
      </p:sp>
      <p:sp>
        <p:nvSpPr>
          <p:cNvPr id="74" name="TextBox 73"/>
          <p:cNvSpPr txBox="1"/>
          <p:nvPr/>
        </p:nvSpPr>
        <p:spPr>
          <a:xfrm>
            <a:off x="7162800" y="3810000"/>
            <a:ext cx="457200" cy="381000"/>
          </a:xfrm>
          <a:prstGeom prst="rect">
            <a:avLst/>
          </a:prstGeom>
          <a:noFill/>
        </p:spPr>
        <p:txBody>
          <a:bodyPr wrap="square" rtlCol="0">
            <a:spAutoFit/>
          </a:bodyPr>
          <a:lstStyle/>
          <a:p>
            <a:r>
              <a:rPr lang="en-US" dirty="0" smtClean="0"/>
              <a:t>v</a:t>
            </a:r>
            <a:endParaRPr lang="en-US" dirty="0"/>
          </a:p>
        </p:txBody>
      </p:sp>
      <p:sp>
        <p:nvSpPr>
          <p:cNvPr id="75" name="TextBox 74"/>
          <p:cNvSpPr txBox="1"/>
          <p:nvPr/>
        </p:nvSpPr>
        <p:spPr>
          <a:xfrm>
            <a:off x="7010400" y="2667000"/>
            <a:ext cx="457200" cy="381000"/>
          </a:xfrm>
          <a:prstGeom prst="rect">
            <a:avLst/>
          </a:prstGeom>
          <a:noFill/>
        </p:spPr>
        <p:txBody>
          <a:bodyPr wrap="square" rtlCol="0">
            <a:spAutoFit/>
          </a:bodyPr>
          <a:lstStyle/>
          <a:p>
            <a:r>
              <a:rPr lang="en-US" dirty="0" smtClean="0"/>
              <a:t>w</a:t>
            </a:r>
            <a:endParaRPr lang="en-US" dirty="0"/>
          </a:p>
        </p:txBody>
      </p:sp>
      <p:sp>
        <p:nvSpPr>
          <p:cNvPr id="76" name="TextBox 75"/>
          <p:cNvSpPr txBox="1"/>
          <p:nvPr/>
        </p:nvSpPr>
        <p:spPr>
          <a:xfrm>
            <a:off x="6324600" y="3505200"/>
            <a:ext cx="457200" cy="381000"/>
          </a:xfrm>
          <a:prstGeom prst="rect">
            <a:avLst/>
          </a:prstGeom>
          <a:noFill/>
        </p:spPr>
        <p:txBody>
          <a:bodyPr wrap="square" rtlCol="0">
            <a:spAutoFit/>
          </a:bodyPr>
          <a:lstStyle/>
          <a:p>
            <a:r>
              <a:rPr lang="en-US" dirty="0" smtClean="0"/>
              <a:t>y</a:t>
            </a:r>
            <a:endParaRPr lang="en-US" dirty="0"/>
          </a:p>
        </p:txBody>
      </p:sp>
      <p:sp>
        <p:nvSpPr>
          <p:cNvPr id="77" name="TextBox 76"/>
          <p:cNvSpPr txBox="1"/>
          <p:nvPr/>
        </p:nvSpPr>
        <p:spPr>
          <a:xfrm>
            <a:off x="6705600" y="3810000"/>
            <a:ext cx="457200" cy="381000"/>
          </a:xfrm>
          <a:prstGeom prst="rect">
            <a:avLst/>
          </a:prstGeom>
          <a:noFill/>
        </p:spPr>
        <p:txBody>
          <a:bodyPr wrap="square" rtlCol="0">
            <a:spAutoFit/>
          </a:bodyPr>
          <a:lstStyle/>
          <a:p>
            <a:r>
              <a:rPr lang="en-US" dirty="0" smtClean="0"/>
              <a:t>x</a:t>
            </a:r>
            <a:endParaRPr lang="en-US" dirty="0"/>
          </a:p>
        </p:txBody>
      </p:sp>
      <p:cxnSp>
        <p:nvCxnSpPr>
          <p:cNvPr id="78" name="Straight Connector 77"/>
          <p:cNvCxnSpPr>
            <a:stCxn id="69" idx="1"/>
            <a:endCxn id="63" idx="4"/>
          </p:cNvCxnSpPr>
          <p:nvPr/>
        </p:nvCxnSpPr>
        <p:spPr>
          <a:xfrm flipV="1">
            <a:off x="78486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flipH="1">
            <a:off x="78360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63" idx="7"/>
            <a:endCxn id="62" idx="2"/>
          </p:cNvCxnSpPr>
          <p:nvPr/>
        </p:nvCxnSpPr>
        <p:spPr>
          <a:xfrm flipH="1" flipV="1">
            <a:off x="78282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2" idx="5"/>
            <a:endCxn id="64" idx="2"/>
          </p:cNvCxnSpPr>
          <p:nvPr/>
        </p:nvCxnSpPr>
        <p:spPr>
          <a:xfrm flipH="1">
            <a:off x="7162800" y="2960641"/>
            <a:ext cx="626417" cy="1165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19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Oval 2"/>
          <p:cNvSpPr/>
          <p:nvPr/>
        </p:nvSpPr>
        <p:spPr>
          <a:xfrm flipH="1">
            <a:off x="9906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7096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3109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19812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6103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3622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9448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6616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7620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1" idx="2"/>
            <a:endCxn id="24" idx="5"/>
          </p:cNvCxnSpPr>
          <p:nvPr/>
        </p:nvCxnSpPr>
        <p:spPr>
          <a:xfrm flipV="1">
            <a:off x="8077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4872831"/>
            <a:ext cx="457200" cy="381000"/>
          </a:xfrm>
          <a:prstGeom prst="rect">
            <a:avLst/>
          </a:prstGeom>
          <a:noFill/>
        </p:spPr>
        <p:txBody>
          <a:bodyPr wrap="square" rtlCol="0">
            <a:spAutoFit/>
          </a:bodyPr>
          <a:lstStyle/>
          <a:p>
            <a:r>
              <a:rPr lang="en-US" dirty="0"/>
              <a:t>p</a:t>
            </a:r>
          </a:p>
        </p:txBody>
      </p:sp>
      <p:sp>
        <p:nvSpPr>
          <p:cNvPr id="14" name="TextBox 13"/>
          <p:cNvSpPr txBox="1"/>
          <p:nvPr/>
        </p:nvSpPr>
        <p:spPr>
          <a:xfrm>
            <a:off x="1676400" y="4419600"/>
            <a:ext cx="457200" cy="381000"/>
          </a:xfrm>
          <a:prstGeom prst="rect">
            <a:avLst/>
          </a:prstGeom>
          <a:noFill/>
        </p:spPr>
        <p:txBody>
          <a:bodyPr wrap="square" rtlCol="0">
            <a:spAutoFit/>
          </a:bodyPr>
          <a:lstStyle/>
          <a:p>
            <a:r>
              <a:rPr lang="en-US" dirty="0" smtClean="0"/>
              <a:t>q</a:t>
            </a:r>
            <a:endParaRPr lang="en-US" dirty="0"/>
          </a:p>
        </p:txBody>
      </p:sp>
      <p:sp>
        <p:nvSpPr>
          <p:cNvPr id="15" name="TextBox 14"/>
          <p:cNvSpPr txBox="1"/>
          <p:nvPr/>
        </p:nvSpPr>
        <p:spPr>
          <a:xfrm>
            <a:off x="2514600" y="3886200"/>
            <a:ext cx="457200" cy="381000"/>
          </a:xfrm>
          <a:prstGeom prst="rect">
            <a:avLst/>
          </a:prstGeom>
          <a:noFill/>
        </p:spPr>
        <p:txBody>
          <a:bodyPr wrap="square" rtlCol="0">
            <a:spAutoFit/>
          </a:bodyPr>
          <a:lstStyle/>
          <a:p>
            <a:r>
              <a:rPr lang="en-US" dirty="0" smtClean="0"/>
              <a:t>r</a:t>
            </a:r>
            <a:endParaRPr lang="en-US" dirty="0"/>
          </a:p>
        </p:txBody>
      </p:sp>
      <p:sp>
        <p:nvSpPr>
          <p:cNvPr id="16" name="TextBox 15"/>
          <p:cNvSpPr txBox="1"/>
          <p:nvPr/>
        </p:nvSpPr>
        <p:spPr>
          <a:xfrm>
            <a:off x="1752600" y="3581400"/>
            <a:ext cx="457200" cy="381000"/>
          </a:xfrm>
          <a:prstGeom prst="rect">
            <a:avLst/>
          </a:prstGeom>
          <a:noFill/>
        </p:spPr>
        <p:txBody>
          <a:bodyPr wrap="square" rtlCol="0">
            <a:spAutoFit/>
          </a:bodyPr>
          <a:lstStyle/>
          <a:p>
            <a:r>
              <a:rPr lang="en-US" dirty="0" smtClean="0"/>
              <a:t>s</a:t>
            </a:r>
            <a:endParaRPr lang="en-US" dirty="0"/>
          </a:p>
        </p:txBody>
      </p:sp>
      <p:sp>
        <p:nvSpPr>
          <p:cNvPr id="17" name="TextBox 16"/>
          <p:cNvSpPr txBox="1"/>
          <p:nvPr/>
        </p:nvSpPr>
        <p:spPr>
          <a:xfrm>
            <a:off x="1600200" y="3048000"/>
            <a:ext cx="457200" cy="381000"/>
          </a:xfrm>
          <a:prstGeom prst="rect">
            <a:avLst/>
          </a:prstGeom>
          <a:noFill/>
        </p:spPr>
        <p:txBody>
          <a:bodyPr wrap="square" rtlCol="0">
            <a:spAutoFit/>
          </a:bodyPr>
          <a:lstStyle/>
          <a:p>
            <a:r>
              <a:rPr lang="en-US" dirty="0" smtClean="0"/>
              <a:t>t</a:t>
            </a:r>
            <a:endParaRPr lang="en-US" dirty="0"/>
          </a:p>
        </p:txBody>
      </p:sp>
      <p:sp>
        <p:nvSpPr>
          <p:cNvPr id="18" name="TextBox 17"/>
          <p:cNvSpPr txBox="1"/>
          <p:nvPr/>
        </p:nvSpPr>
        <p:spPr>
          <a:xfrm>
            <a:off x="1600200" y="2514600"/>
            <a:ext cx="457200" cy="381000"/>
          </a:xfrm>
          <a:prstGeom prst="rect">
            <a:avLst/>
          </a:prstGeom>
          <a:noFill/>
        </p:spPr>
        <p:txBody>
          <a:bodyPr wrap="square" rtlCol="0">
            <a:spAutoFit/>
          </a:bodyPr>
          <a:lstStyle/>
          <a:p>
            <a:r>
              <a:rPr lang="en-US" dirty="0" smtClean="0"/>
              <a:t>u</a:t>
            </a:r>
            <a:endParaRPr lang="en-US" dirty="0"/>
          </a:p>
        </p:txBody>
      </p:sp>
      <p:sp>
        <p:nvSpPr>
          <p:cNvPr id="19" name="TextBox 18"/>
          <p:cNvSpPr txBox="1"/>
          <p:nvPr/>
        </p:nvSpPr>
        <p:spPr>
          <a:xfrm>
            <a:off x="990600" y="3810000"/>
            <a:ext cx="457200" cy="381000"/>
          </a:xfrm>
          <a:prstGeom prst="rect">
            <a:avLst/>
          </a:prstGeom>
          <a:noFill/>
        </p:spPr>
        <p:txBody>
          <a:bodyPr wrap="square" rtlCol="0">
            <a:spAutoFit/>
          </a:bodyPr>
          <a:lstStyle/>
          <a:p>
            <a:r>
              <a:rPr lang="en-US" dirty="0" smtClean="0"/>
              <a:t>v</a:t>
            </a:r>
            <a:endParaRPr lang="en-US" dirty="0"/>
          </a:p>
        </p:txBody>
      </p:sp>
      <p:sp>
        <p:nvSpPr>
          <p:cNvPr id="20" name="TextBox 19"/>
          <p:cNvSpPr txBox="1"/>
          <p:nvPr/>
        </p:nvSpPr>
        <p:spPr>
          <a:xfrm>
            <a:off x="838200" y="2667000"/>
            <a:ext cx="457200" cy="381000"/>
          </a:xfrm>
          <a:prstGeom prst="rect">
            <a:avLst/>
          </a:prstGeom>
          <a:noFill/>
        </p:spPr>
        <p:txBody>
          <a:bodyPr wrap="square" rtlCol="0">
            <a:spAutoFit/>
          </a:bodyPr>
          <a:lstStyle/>
          <a:p>
            <a:r>
              <a:rPr lang="en-US" dirty="0" smtClean="0"/>
              <a:t>w</a:t>
            </a:r>
            <a:endParaRPr lang="en-US" dirty="0"/>
          </a:p>
        </p:txBody>
      </p:sp>
      <p:sp>
        <p:nvSpPr>
          <p:cNvPr id="21" name="TextBox 20"/>
          <p:cNvSpPr txBox="1"/>
          <p:nvPr/>
        </p:nvSpPr>
        <p:spPr>
          <a:xfrm>
            <a:off x="152400" y="3505200"/>
            <a:ext cx="457200" cy="381000"/>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685800" y="4038600"/>
            <a:ext cx="457200" cy="381000"/>
          </a:xfrm>
          <a:prstGeom prst="rect">
            <a:avLst/>
          </a:prstGeom>
          <a:noFill/>
        </p:spPr>
        <p:txBody>
          <a:bodyPr wrap="square" rtlCol="0">
            <a:spAutoFit/>
          </a:bodyPr>
          <a:lstStyle/>
          <a:p>
            <a:r>
              <a:rPr lang="en-US" dirty="0" smtClean="0"/>
              <a:t>x</a:t>
            </a:r>
            <a:endParaRPr lang="en-US" dirty="0"/>
          </a:p>
        </p:txBody>
      </p:sp>
      <p:cxnSp>
        <p:nvCxnSpPr>
          <p:cNvPr id="23" name="Straight Connector 22"/>
          <p:cNvCxnSpPr>
            <a:stCxn id="14" idx="1"/>
            <a:endCxn id="8" idx="4"/>
          </p:cNvCxnSpPr>
          <p:nvPr/>
        </p:nvCxnSpPr>
        <p:spPr>
          <a:xfrm flipV="1">
            <a:off x="16764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16638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8" idx="7"/>
            <a:endCxn id="7" idx="2"/>
          </p:cNvCxnSpPr>
          <p:nvPr/>
        </p:nvCxnSpPr>
        <p:spPr>
          <a:xfrm flipH="1" flipV="1">
            <a:off x="16560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5"/>
            <a:endCxn id="9" idx="2"/>
          </p:cNvCxnSpPr>
          <p:nvPr/>
        </p:nvCxnSpPr>
        <p:spPr>
          <a:xfrm flipH="1">
            <a:off x="990600" y="2960641"/>
            <a:ext cx="626417" cy="1165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4"/>
            <a:endCxn id="10" idx="7"/>
          </p:cNvCxnSpPr>
          <p:nvPr/>
        </p:nvCxnSpPr>
        <p:spPr>
          <a:xfrm flipH="1">
            <a:off x="668385" y="3115317"/>
            <a:ext cx="299355" cy="1082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39624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46814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32827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49530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45821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53340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39166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36334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37338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9" idx="2"/>
            <a:endCxn id="52" idx="5"/>
          </p:cNvCxnSpPr>
          <p:nvPr/>
        </p:nvCxnSpPr>
        <p:spPr>
          <a:xfrm flipV="1">
            <a:off x="37795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81400" y="4872831"/>
            <a:ext cx="457200" cy="381000"/>
          </a:xfrm>
          <a:prstGeom prst="rect">
            <a:avLst/>
          </a:prstGeom>
          <a:noFill/>
        </p:spPr>
        <p:txBody>
          <a:bodyPr wrap="square" rtlCol="0">
            <a:spAutoFit/>
          </a:bodyPr>
          <a:lstStyle/>
          <a:p>
            <a:r>
              <a:rPr lang="en-US" dirty="0"/>
              <a:t>p</a:t>
            </a:r>
          </a:p>
        </p:txBody>
      </p:sp>
      <p:sp>
        <p:nvSpPr>
          <p:cNvPr id="42" name="TextBox 41"/>
          <p:cNvSpPr txBox="1"/>
          <p:nvPr/>
        </p:nvSpPr>
        <p:spPr>
          <a:xfrm>
            <a:off x="4648200" y="4419600"/>
            <a:ext cx="457200" cy="381000"/>
          </a:xfrm>
          <a:prstGeom prst="rect">
            <a:avLst/>
          </a:prstGeom>
          <a:noFill/>
        </p:spPr>
        <p:txBody>
          <a:bodyPr wrap="square" rtlCol="0">
            <a:spAutoFit/>
          </a:bodyPr>
          <a:lstStyle/>
          <a:p>
            <a:r>
              <a:rPr lang="en-US" dirty="0" smtClean="0"/>
              <a:t>q</a:t>
            </a:r>
            <a:endParaRPr lang="en-US" dirty="0"/>
          </a:p>
        </p:txBody>
      </p:sp>
      <p:sp>
        <p:nvSpPr>
          <p:cNvPr id="43" name="TextBox 42"/>
          <p:cNvSpPr txBox="1"/>
          <p:nvPr/>
        </p:nvSpPr>
        <p:spPr>
          <a:xfrm>
            <a:off x="5486400" y="3886200"/>
            <a:ext cx="457200" cy="381000"/>
          </a:xfrm>
          <a:prstGeom prst="rect">
            <a:avLst/>
          </a:prstGeom>
          <a:noFill/>
        </p:spPr>
        <p:txBody>
          <a:bodyPr wrap="square" rtlCol="0">
            <a:spAutoFit/>
          </a:bodyPr>
          <a:lstStyle/>
          <a:p>
            <a:r>
              <a:rPr lang="en-US" dirty="0" smtClean="0"/>
              <a:t>r</a:t>
            </a:r>
            <a:endParaRPr lang="en-US" dirty="0"/>
          </a:p>
        </p:txBody>
      </p:sp>
      <p:sp>
        <p:nvSpPr>
          <p:cNvPr id="44" name="TextBox 43"/>
          <p:cNvSpPr txBox="1"/>
          <p:nvPr/>
        </p:nvSpPr>
        <p:spPr>
          <a:xfrm>
            <a:off x="4724400" y="3581400"/>
            <a:ext cx="457200" cy="381000"/>
          </a:xfrm>
          <a:prstGeom prst="rect">
            <a:avLst/>
          </a:prstGeom>
          <a:noFill/>
        </p:spPr>
        <p:txBody>
          <a:bodyPr wrap="square" rtlCol="0">
            <a:spAutoFit/>
          </a:bodyPr>
          <a:lstStyle/>
          <a:p>
            <a:r>
              <a:rPr lang="en-US" dirty="0" smtClean="0"/>
              <a:t>s</a:t>
            </a:r>
            <a:endParaRPr lang="en-US" dirty="0"/>
          </a:p>
        </p:txBody>
      </p:sp>
      <p:sp>
        <p:nvSpPr>
          <p:cNvPr id="45" name="TextBox 44"/>
          <p:cNvSpPr txBox="1"/>
          <p:nvPr/>
        </p:nvSpPr>
        <p:spPr>
          <a:xfrm>
            <a:off x="4572000" y="3048000"/>
            <a:ext cx="457200" cy="381000"/>
          </a:xfrm>
          <a:prstGeom prst="rect">
            <a:avLst/>
          </a:prstGeom>
          <a:noFill/>
        </p:spPr>
        <p:txBody>
          <a:bodyPr wrap="square" rtlCol="0">
            <a:spAutoFit/>
          </a:bodyPr>
          <a:lstStyle/>
          <a:p>
            <a:r>
              <a:rPr lang="en-US" dirty="0" smtClean="0"/>
              <a:t>t</a:t>
            </a:r>
            <a:endParaRPr lang="en-US" dirty="0"/>
          </a:p>
        </p:txBody>
      </p:sp>
      <p:sp>
        <p:nvSpPr>
          <p:cNvPr id="46" name="TextBox 45"/>
          <p:cNvSpPr txBox="1"/>
          <p:nvPr/>
        </p:nvSpPr>
        <p:spPr>
          <a:xfrm>
            <a:off x="4572000" y="2514600"/>
            <a:ext cx="457200" cy="381000"/>
          </a:xfrm>
          <a:prstGeom prst="rect">
            <a:avLst/>
          </a:prstGeom>
          <a:noFill/>
        </p:spPr>
        <p:txBody>
          <a:bodyPr wrap="square" rtlCol="0">
            <a:spAutoFit/>
          </a:bodyPr>
          <a:lstStyle/>
          <a:p>
            <a:r>
              <a:rPr lang="en-US" dirty="0" smtClean="0"/>
              <a:t>u</a:t>
            </a:r>
            <a:endParaRPr lang="en-US" dirty="0"/>
          </a:p>
        </p:txBody>
      </p:sp>
      <p:sp>
        <p:nvSpPr>
          <p:cNvPr id="47" name="TextBox 46"/>
          <p:cNvSpPr txBox="1"/>
          <p:nvPr/>
        </p:nvSpPr>
        <p:spPr>
          <a:xfrm>
            <a:off x="3962400" y="3810000"/>
            <a:ext cx="457200" cy="381000"/>
          </a:xfrm>
          <a:prstGeom prst="rect">
            <a:avLst/>
          </a:prstGeom>
          <a:noFill/>
        </p:spPr>
        <p:txBody>
          <a:bodyPr wrap="square" rtlCol="0">
            <a:spAutoFit/>
          </a:bodyPr>
          <a:lstStyle/>
          <a:p>
            <a:r>
              <a:rPr lang="en-US" dirty="0" smtClean="0"/>
              <a:t>v</a:t>
            </a:r>
            <a:endParaRPr lang="en-US" dirty="0"/>
          </a:p>
        </p:txBody>
      </p:sp>
      <p:sp>
        <p:nvSpPr>
          <p:cNvPr id="48" name="TextBox 47"/>
          <p:cNvSpPr txBox="1"/>
          <p:nvPr/>
        </p:nvSpPr>
        <p:spPr>
          <a:xfrm>
            <a:off x="3810000" y="2667000"/>
            <a:ext cx="457200" cy="381000"/>
          </a:xfrm>
          <a:prstGeom prst="rect">
            <a:avLst/>
          </a:prstGeom>
          <a:noFill/>
        </p:spPr>
        <p:txBody>
          <a:bodyPr wrap="square" rtlCol="0">
            <a:spAutoFit/>
          </a:bodyPr>
          <a:lstStyle/>
          <a:p>
            <a:r>
              <a:rPr lang="en-US" dirty="0" smtClean="0"/>
              <a:t>w</a:t>
            </a:r>
            <a:endParaRPr lang="en-US" dirty="0"/>
          </a:p>
        </p:txBody>
      </p:sp>
      <p:sp>
        <p:nvSpPr>
          <p:cNvPr id="49" name="TextBox 48"/>
          <p:cNvSpPr txBox="1"/>
          <p:nvPr/>
        </p:nvSpPr>
        <p:spPr>
          <a:xfrm>
            <a:off x="3124200" y="3505200"/>
            <a:ext cx="457200" cy="381000"/>
          </a:xfrm>
          <a:prstGeom prst="rect">
            <a:avLst/>
          </a:prstGeom>
          <a:noFill/>
        </p:spPr>
        <p:txBody>
          <a:bodyPr wrap="square" rtlCol="0">
            <a:spAutoFit/>
          </a:bodyPr>
          <a:lstStyle/>
          <a:p>
            <a:r>
              <a:rPr lang="en-US" dirty="0" smtClean="0"/>
              <a:t>y</a:t>
            </a:r>
            <a:endParaRPr lang="en-US" dirty="0"/>
          </a:p>
        </p:txBody>
      </p:sp>
      <p:sp>
        <p:nvSpPr>
          <p:cNvPr id="50" name="TextBox 49"/>
          <p:cNvSpPr txBox="1"/>
          <p:nvPr/>
        </p:nvSpPr>
        <p:spPr>
          <a:xfrm>
            <a:off x="3657600" y="4038600"/>
            <a:ext cx="457200" cy="381000"/>
          </a:xfrm>
          <a:prstGeom prst="rect">
            <a:avLst/>
          </a:prstGeom>
          <a:noFill/>
        </p:spPr>
        <p:txBody>
          <a:bodyPr wrap="square" rtlCol="0">
            <a:spAutoFit/>
          </a:bodyPr>
          <a:lstStyle/>
          <a:p>
            <a:r>
              <a:rPr lang="en-US" dirty="0" smtClean="0"/>
              <a:t>x</a:t>
            </a:r>
            <a:endParaRPr lang="en-US" dirty="0"/>
          </a:p>
        </p:txBody>
      </p:sp>
      <p:cxnSp>
        <p:nvCxnSpPr>
          <p:cNvPr id="51" name="Straight Connector 50"/>
          <p:cNvCxnSpPr>
            <a:stCxn id="42" idx="1"/>
            <a:endCxn id="36" idx="4"/>
          </p:cNvCxnSpPr>
          <p:nvPr/>
        </p:nvCxnSpPr>
        <p:spPr>
          <a:xfrm flipV="1">
            <a:off x="46482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flipH="1">
            <a:off x="46356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6" idx="7"/>
            <a:endCxn id="35" idx="2"/>
          </p:cNvCxnSpPr>
          <p:nvPr/>
        </p:nvCxnSpPr>
        <p:spPr>
          <a:xfrm flipH="1" flipV="1">
            <a:off x="46278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5" idx="5"/>
            <a:endCxn id="37" idx="2"/>
          </p:cNvCxnSpPr>
          <p:nvPr/>
        </p:nvCxnSpPr>
        <p:spPr>
          <a:xfrm flipH="1">
            <a:off x="3962400" y="2960641"/>
            <a:ext cx="626417" cy="1165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7" idx="4"/>
            <a:endCxn id="38" idx="7"/>
          </p:cNvCxnSpPr>
          <p:nvPr/>
        </p:nvCxnSpPr>
        <p:spPr>
          <a:xfrm flipH="1">
            <a:off x="3640185" y="3115317"/>
            <a:ext cx="299355" cy="1082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8" idx="6"/>
            <a:endCxn id="33" idx="3"/>
          </p:cNvCxnSpPr>
          <p:nvPr/>
        </p:nvCxnSpPr>
        <p:spPr>
          <a:xfrm flipH="1" flipV="1">
            <a:off x="3321738" y="3925094"/>
            <a:ext cx="311752" cy="3000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flipH="1">
            <a:off x="70866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flipH="1">
            <a:off x="78056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64069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80772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77063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flipH="1">
            <a:off x="84582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flipH="1">
            <a:off x="70408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H="1">
            <a:off x="67576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68580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67" idx="2"/>
            <a:endCxn id="80" idx="5"/>
          </p:cNvCxnSpPr>
          <p:nvPr/>
        </p:nvCxnSpPr>
        <p:spPr>
          <a:xfrm flipV="1">
            <a:off x="69037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05600" y="4872831"/>
            <a:ext cx="457200" cy="381000"/>
          </a:xfrm>
          <a:prstGeom prst="rect">
            <a:avLst/>
          </a:prstGeom>
          <a:noFill/>
        </p:spPr>
        <p:txBody>
          <a:bodyPr wrap="square" rtlCol="0">
            <a:spAutoFit/>
          </a:bodyPr>
          <a:lstStyle/>
          <a:p>
            <a:r>
              <a:rPr lang="en-US" dirty="0"/>
              <a:t>p</a:t>
            </a:r>
          </a:p>
        </p:txBody>
      </p:sp>
      <p:sp>
        <p:nvSpPr>
          <p:cNvPr id="70" name="TextBox 69"/>
          <p:cNvSpPr txBox="1"/>
          <p:nvPr/>
        </p:nvSpPr>
        <p:spPr>
          <a:xfrm>
            <a:off x="7772400" y="4419600"/>
            <a:ext cx="457200" cy="381000"/>
          </a:xfrm>
          <a:prstGeom prst="rect">
            <a:avLst/>
          </a:prstGeom>
          <a:noFill/>
        </p:spPr>
        <p:txBody>
          <a:bodyPr wrap="square" rtlCol="0">
            <a:spAutoFit/>
          </a:bodyPr>
          <a:lstStyle/>
          <a:p>
            <a:r>
              <a:rPr lang="en-US" dirty="0" smtClean="0"/>
              <a:t>q</a:t>
            </a:r>
            <a:endParaRPr lang="en-US" dirty="0"/>
          </a:p>
        </p:txBody>
      </p:sp>
      <p:sp>
        <p:nvSpPr>
          <p:cNvPr id="71" name="TextBox 70"/>
          <p:cNvSpPr txBox="1"/>
          <p:nvPr/>
        </p:nvSpPr>
        <p:spPr>
          <a:xfrm>
            <a:off x="8610600" y="3886200"/>
            <a:ext cx="457200" cy="381000"/>
          </a:xfrm>
          <a:prstGeom prst="rect">
            <a:avLst/>
          </a:prstGeom>
          <a:noFill/>
        </p:spPr>
        <p:txBody>
          <a:bodyPr wrap="square" rtlCol="0">
            <a:spAutoFit/>
          </a:bodyPr>
          <a:lstStyle/>
          <a:p>
            <a:r>
              <a:rPr lang="en-US" dirty="0" smtClean="0"/>
              <a:t>r</a:t>
            </a:r>
            <a:endParaRPr lang="en-US" dirty="0"/>
          </a:p>
        </p:txBody>
      </p:sp>
      <p:sp>
        <p:nvSpPr>
          <p:cNvPr id="72" name="TextBox 71"/>
          <p:cNvSpPr txBox="1"/>
          <p:nvPr/>
        </p:nvSpPr>
        <p:spPr>
          <a:xfrm>
            <a:off x="7848600" y="3581400"/>
            <a:ext cx="457200" cy="381000"/>
          </a:xfrm>
          <a:prstGeom prst="rect">
            <a:avLst/>
          </a:prstGeom>
          <a:noFill/>
        </p:spPr>
        <p:txBody>
          <a:bodyPr wrap="square" rtlCol="0">
            <a:spAutoFit/>
          </a:bodyPr>
          <a:lstStyle/>
          <a:p>
            <a:r>
              <a:rPr lang="en-US" dirty="0" smtClean="0"/>
              <a:t>s</a:t>
            </a:r>
            <a:endParaRPr lang="en-US" dirty="0"/>
          </a:p>
        </p:txBody>
      </p:sp>
      <p:sp>
        <p:nvSpPr>
          <p:cNvPr id="73" name="TextBox 72"/>
          <p:cNvSpPr txBox="1"/>
          <p:nvPr/>
        </p:nvSpPr>
        <p:spPr>
          <a:xfrm>
            <a:off x="7696200" y="3048000"/>
            <a:ext cx="457200" cy="381000"/>
          </a:xfrm>
          <a:prstGeom prst="rect">
            <a:avLst/>
          </a:prstGeom>
          <a:noFill/>
        </p:spPr>
        <p:txBody>
          <a:bodyPr wrap="square" rtlCol="0">
            <a:spAutoFit/>
          </a:bodyPr>
          <a:lstStyle/>
          <a:p>
            <a:r>
              <a:rPr lang="en-US" dirty="0" smtClean="0"/>
              <a:t>t</a:t>
            </a:r>
            <a:endParaRPr lang="en-US" dirty="0"/>
          </a:p>
        </p:txBody>
      </p:sp>
      <p:sp>
        <p:nvSpPr>
          <p:cNvPr id="74" name="TextBox 73"/>
          <p:cNvSpPr txBox="1"/>
          <p:nvPr/>
        </p:nvSpPr>
        <p:spPr>
          <a:xfrm>
            <a:off x="7696200" y="2514600"/>
            <a:ext cx="457200" cy="381000"/>
          </a:xfrm>
          <a:prstGeom prst="rect">
            <a:avLst/>
          </a:prstGeom>
          <a:noFill/>
        </p:spPr>
        <p:txBody>
          <a:bodyPr wrap="square" rtlCol="0">
            <a:spAutoFit/>
          </a:bodyPr>
          <a:lstStyle/>
          <a:p>
            <a:r>
              <a:rPr lang="en-US" dirty="0" smtClean="0"/>
              <a:t>u</a:t>
            </a:r>
            <a:endParaRPr lang="en-US" dirty="0"/>
          </a:p>
        </p:txBody>
      </p:sp>
      <p:sp>
        <p:nvSpPr>
          <p:cNvPr id="75" name="TextBox 74"/>
          <p:cNvSpPr txBox="1"/>
          <p:nvPr/>
        </p:nvSpPr>
        <p:spPr>
          <a:xfrm>
            <a:off x="7086600" y="3810000"/>
            <a:ext cx="457200" cy="381000"/>
          </a:xfrm>
          <a:prstGeom prst="rect">
            <a:avLst/>
          </a:prstGeom>
          <a:noFill/>
        </p:spPr>
        <p:txBody>
          <a:bodyPr wrap="square" rtlCol="0">
            <a:spAutoFit/>
          </a:bodyPr>
          <a:lstStyle/>
          <a:p>
            <a:r>
              <a:rPr lang="en-US" dirty="0" smtClean="0"/>
              <a:t>v</a:t>
            </a:r>
            <a:endParaRPr lang="en-US" dirty="0"/>
          </a:p>
        </p:txBody>
      </p:sp>
      <p:sp>
        <p:nvSpPr>
          <p:cNvPr id="76" name="TextBox 75"/>
          <p:cNvSpPr txBox="1"/>
          <p:nvPr/>
        </p:nvSpPr>
        <p:spPr>
          <a:xfrm>
            <a:off x="6934200" y="2667000"/>
            <a:ext cx="457200" cy="381000"/>
          </a:xfrm>
          <a:prstGeom prst="rect">
            <a:avLst/>
          </a:prstGeom>
          <a:noFill/>
        </p:spPr>
        <p:txBody>
          <a:bodyPr wrap="square" rtlCol="0">
            <a:spAutoFit/>
          </a:bodyPr>
          <a:lstStyle/>
          <a:p>
            <a:r>
              <a:rPr lang="en-US" dirty="0" smtClean="0"/>
              <a:t>w</a:t>
            </a:r>
            <a:endParaRPr lang="en-US" dirty="0"/>
          </a:p>
        </p:txBody>
      </p:sp>
      <p:sp>
        <p:nvSpPr>
          <p:cNvPr id="77" name="TextBox 76"/>
          <p:cNvSpPr txBox="1"/>
          <p:nvPr/>
        </p:nvSpPr>
        <p:spPr>
          <a:xfrm>
            <a:off x="6248400" y="3505200"/>
            <a:ext cx="457200" cy="381000"/>
          </a:xfrm>
          <a:prstGeom prst="rect">
            <a:avLst/>
          </a:prstGeom>
          <a:noFill/>
        </p:spPr>
        <p:txBody>
          <a:bodyPr wrap="square" rtlCol="0">
            <a:spAutoFit/>
          </a:bodyPr>
          <a:lstStyle/>
          <a:p>
            <a:r>
              <a:rPr lang="en-US" dirty="0" smtClean="0"/>
              <a:t>y</a:t>
            </a:r>
            <a:endParaRPr lang="en-US" dirty="0"/>
          </a:p>
        </p:txBody>
      </p:sp>
      <p:sp>
        <p:nvSpPr>
          <p:cNvPr id="78" name="TextBox 77"/>
          <p:cNvSpPr txBox="1"/>
          <p:nvPr/>
        </p:nvSpPr>
        <p:spPr>
          <a:xfrm>
            <a:off x="6781800" y="4038600"/>
            <a:ext cx="457200" cy="381000"/>
          </a:xfrm>
          <a:prstGeom prst="rect">
            <a:avLst/>
          </a:prstGeom>
          <a:noFill/>
        </p:spPr>
        <p:txBody>
          <a:bodyPr wrap="square" rtlCol="0">
            <a:spAutoFit/>
          </a:bodyPr>
          <a:lstStyle/>
          <a:p>
            <a:r>
              <a:rPr lang="en-US" dirty="0" smtClean="0"/>
              <a:t>x</a:t>
            </a:r>
            <a:endParaRPr lang="en-US" dirty="0"/>
          </a:p>
        </p:txBody>
      </p:sp>
      <p:cxnSp>
        <p:nvCxnSpPr>
          <p:cNvPr id="79" name="Straight Connector 78"/>
          <p:cNvCxnSpPr>
            <a:stCxn id="70" idx="1"/>
            <a:endCxn id="64" idx="4"/>
          </p:cNvCxnSpPr>
          <p:nvPr/>
        </p:nvCxnSpPr>
        <p:spPr>
          <a:xfrm flipV="1">
            <a:off x="77724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77598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a:stCxn id="64" idx="7"/>
            <a:endCxn id="63" idx="2"/>
          </p:cNvCxnSpPr>
          <p:nvPr/>
        </p:nvCxnSpPr>
        <p:spPr>
          <a:xfrm flipH="1" flipV="1">
            <a:off x="77520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3" idx="5"/>
            <a:endCxn id="65" idx="2"/>
          </p:cNvCxnSpPr>
          <p:nvPr/>
        </p:nvCxnSpPr>
        <p:spPr>
          <a:xfrm flipH="1">
            <a:off x="7086600" y="2960641"/>
            <a:ext cx="626417" cy="1165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4"/>
            <a:endCxn id="61" idx="2"/>
          </p:cNvCxnSpPr>
          <p:nvPr/>
        </p:nvCxnSpPr>
        <p:spPr>
          <a:xfrm flipH="1">
            <a:off x="6452633" y="3115317"/>
            <a:ext cx="611107" cy="7828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785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Oval 2"/>
          <p:cNvSpPr/>
          <p:nvPr/>
        </p:nvSpPr>
        <p:spPr>
          <a:xfrm flipH="1">
            <a:off x="1295400" y="3958455"/>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2014408" y="338093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615714" y="3860053"/>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286000" y="377646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915122"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667000" y="41108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1249681" y="303911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966490" y="4187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1066800" y="481027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1" idx="2"/>
            <a:endCxn id="24" idx="5"/>
          </p:cNvCxnSpPr>
          <p:nvPr/>
        </p:nvCxnSpPr>
        <p:spPr>
          <a:xfrm flipV="1">
            <a:off x="1112519" y="4633072"/>
            <a:ext cx="862865" cy="215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4400" y="4872831"/>
            <a:ext cx="457200" cy="381000"/>
          </a:xfrm>
          <a:prstGeom prst="rect">
            <a:avLst/>
          </a:prstGeom>
          <a:noFill/>
        </p:spPr>
        <p:txBody>
          <a:bodyPr wrap="square" rtlCol="0">
            <a:spAutoFit/>
          </a:bodyPr>
          <a:lstStyle/>
          <a:p>
            <a:r>
              <a:rPr lang="en-US" dirty="0"/>
              <a:t>p</a:t>
            </a:r>
          </a:p>
        </p:txBody>
      </p:sp>
      <p:sp>
        <p:nvSpPr>
          <p:cNvPr id="14" name="TextBox 13"/>
          <p:cNvSpPr txBox="1"/>
          <p:nvPr/>
        </p:nvSpPr>
        <p:spPr>
          <a:xfrm>
            <a:off x="1981200" y="4419600"/>
            <a:ext cx="457200" cy="381000"/>
          </a:xfrm>
          <a:prstGeom prst="rect">
            <a:avLst/>
          </a:prstGeom>
          <a:noFill/>
        </p:spPr>
        <p:txBody>
          <a:bodyPr wrap="square" rtlCol="0">
            <a:spAutoFit/>
          </a:bodyPr>
          <a:lstStyle/>
          <a:p>
            <a:r>
              <a:rPr lang="en-US" dirty="0" smtClean="0"/>
              <a:t>q</a:t>
            </a:r>
            <a:endParaRPr lang="en-US" dirty="0"/>
          </a:p>
        </p:txBody>
      </p:sp>
      <p:sp>
        <p:nvSpPr>
          <p:cNvPr id="15" name="TextBox 14"/>
          <p:cNvSpPr txBox="1"/>
          <p:nvPr/>
        </p:nvSpPr>
        <p:spPr>
          <a:xfrm>
            <a:off x="2819400" y="3886200"/>
            <a:ext cx="457200" cy="381000"/>
          </a:xfrm>
          <a:prstGeom prst="rect">
            <a:avLst/>
          </a:prstGeom>
          <a:noFill/>
        </p:spPr>
        <p:txBody>
          <a:bodyPr wrap="square" rtlCol="0">
            <a:spAutoFit/>
          </a:bodyPr>
          <a:lstStyle/>
          <a:p>
            <a:r>
              <a:rPr lang="en-US" dirty="0" smtClean="0"/>
              <a:t>r</a:t>
            </a:r>
            <a:endParaRPr lang="en-US" dirty="0"/>
          </a:p>
        </p:txBody>
      </p:sp>
      <p:sp>
        <p:nvSpPr>
          <p:cNvPr id="16" name="TextBox 15"/>
          <p:cNvSpPr txBox="1"/>
          <p:nvPr/>
        </p:nvSpPr>
        <p:spPr>
          <a:xfrm>
            <a:off x="2057400" y="3581400"/>
            <a:ext cx="457200" cy="381000"/>
          </a:xfrm>
          <a:prstGeom prst="rect">
            <a:avLst/>
          </a:prstGeom>
          <a:noFill/>
        </p:spPr>
        <p:txBody>
          <a:bodyPr wrap="square" rtlCol="0">
            <a:spAutoFit/>
          </a:bodyPr>
          <a:lstStyle/>
          <a:p>
            <a:r>
              <a:rPr lang="en-US" dirty="0" smtClean="0"/>
              <a:t>s</a:t>
            </a:r>
            <a:endParaRPr lang="en-US" dirty="0"/>
          </a:p>
        </p:txBody>
      </p:sp>
      <p:sp>
        <p:nvSpPr>
          <p:cNvPr id="17" name="TextBox 16"/>
          <p:cNvSpPr txBox="1"/>
          <p:nvPr/>
        </p:nvSpPr>
        <p:spPr>
          <a:xfrm>
            <a:off x="1905000" y="3048000"/>
            <a:ext cx="457200" cy="381000"/>
          </a:xfrm>
          <a:prstGeom prst="rect">
            <a:avLst/>
          </a:prstGeom>
          <a:noFill/>
        </p:spPr>
        <p:txBody>
          <a:bodyPr wrap="square" rtlCol="0">
            <a:spAutoFit/>
          </a:bodyPr>
          <a:lstStyle/>
          <a:p>
            <a:r>
              <a:rPr lang="en-US" dirty="0" smtClean="0"/>
              <a:t>t</a:t>
            </a:r>
            <a:endParaRPr lang="en-US" dirty="0"/>
          </a:p>
        </p:txBody>
      </p:sp>
      <p:sp>
        <p:nvSpPr>
          <p:cNvPr id="18" name="TextBox 17"/>
          <p:cNvSpPr txBox="1"/>
          <p:nvPr/>
        </p:nvSpPr>
        <p:spPr>
          <a:xfrm>
            <a:off x="1905000" y="2514600"/>
            <a:ext cx="457200" cy="381000"/>
          </a:xfrm>
          <a:prstGeom prst="rect">
            <a:avLst/>
          </a:prstGeom>
          <a:noFill/>
        </p:spPr>
        <p:txBody>
          <a:bodyPr wrap="square" rtlCol="0">
            <a:spAutoFit/>
          </a:bodyPr>
          <a:lstStyle/>
          <a:p>
            <a:r>
              <a:rPr lang="en-US" dirty="0" smtClean="0"/>
              <a:t>u</a:t>
            </a:r>
            <a:endParaRPr lang="en-US" dirty="0"/>
          </a:p>
        </p:txBody>
      </p:sp>
      <p:sp>
        <p:nvSpPr>
          <p:cNvPr id="19" name="TextBox 18"/>
          <p:cNvSpPr txBox="1"/>
          <p:nvPr/>
        </p:nvSpPr>
        <p:spPr>
          <a:xfrm>
            <a:off x="1295400" y="3810000"/>
            <a:ext cx="457200" cy="381000"/>
          </a:xfrm>
          <a:prstGeom prst="rect">
            <a:avLst/>
          </a:prstGeom>
          <a:noFill/>
        </p:spPr>
        <p:txBody>
          <a:bodyPr wrap="square" rtlCol="0">
            <a:spAutoFit/>
          </a:bodyPr>
          <a:lstStyle/>
          <a:p>
            <a:r>
              <a:rPr lang="en-US" dirty="0" smtClean="0"/>
              <a:t>v</a:t>
            </a:r>
            <a:endParaRPr lang="en-US" dirty="0"/>
          </a:p>
        </p:txBody>
      </p:sp>
      <p:sp>
        <p:nvSpPr>
          <p:cNvPr id="20" name="TextBox 19"/>
          <p:cNvSpPr txBox="1"/>
          <p:nvPr/>
        </p:nvSpPr>
        <p:spPr>
          <a:xfrm>
            <a:off x="1143000" y="2667000"/>
            <a:ext cx="457200" cy="381000"/>
          </a:xfrm>
          <a:prstGeom prst="rect">
            <a:avLst/>
          </a:prstGeom>
          <a:noFill/>
        </p:spPr>
        <p:txBody>
          <a:bodyPr wrap="square" rtlCol="0">
            <a:spAutoFit/>
          </a:bodyPr>
          <a:lstStyle/>
          <a:p>
            <a:r>
              <a:rPr lang="en-US" dirty="0" smtClean="0"/>
              <a:t>w</a:t>
            </a:r>
            <a:endParaRPr lang="en-US" dirty="0"/>
          </a:p>
        </p:txBody>
      </p:sp>
      <p:sp>
        <p:nvSpPr>
          <p:cNvPr id="21" name="TextBox 20"/>
          <p:cNvSpPr txBox="1"/>
          <p:nvPr/>
        </p:nvSpPr>
        <p:spPr>
          <a:xfrm>
            <a:off x="457200" y="3505200"/>
            <a:ext cx="457200" cy="381000"/>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990600" y="4038600"/>
            <a:ext cx="457200" cy="381000"/>
          </a:xfrm>
          <a:prstGeom prst="rect">
            <a:avLst/>
          </a:prstGeom>
          <a:noFill/>
        </p:spPr>
        <p:txBody>
          <a:bodyPr wrap="square" rtlCol="0">
            <a:spAutoFit/>
          </a:bodyPr>
          <a:lstStyle/>
          <a:p>
            <a:r>
              <a:rPr lang="en-US" dirty="0" smtClean="0"/>
              <a:t>x</a:t>
            </a:r>
            <a:endParaRPr lang="en-US" dirty="0"/>
          </a:p>
        </p:txBody>
      </p:sp>
      <p:cxnSp>
        <p:nvCxnSpPr>
          <p:cNvPr id="23" name="Straight Connector 22"/>
          <p:cNvCxnSpPr>
            <a:stCxn id="14" idx="1"/>
            <a:endCxn id="8" idx="4"/>
          </p:cNvCxnSpPr>
          <p:nvPr/>
        </p:nvCxnSpPr>
        <p:spPr>
          <a:xfrm flipV="1">
            <a:off x="1981200" y="4187031"/>
            <a:ext cx="708659" cy="423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1968689" y="4568031"/>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8" idx="7"/>
            <a:endCxn id="7" idx="2"/>
          </p:cNvCxnSpPr>
          <p:nvPr/>
        </p:nvCxnSpPr>
        <p:spPr>
          <a:xfrm flipH="1" flipV="1">
            <a:off x="1960841" y="2933700"/>
            <a:ext cx="712854" cy="1188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5"/>
            <a:endCxn id="9" idx="2"/>
          </p:cNvCxnSpPr>
          <p:nvPr/>
        </p:nvCxnSpPr>
        <p:spPr>
          <a:xfrm flipH="1">
            <a:off x="1295400" y="2960641"/>
            <a:ext cx="626417" cy="1165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4"/>
            <a:endCxn id="5" idx="2"/>
          </p:cNvCxnSpPr>
          <p:nvPr/>
        </p:nvCxnSpPr>
        <p:spPr>
          <a:xfrm flipH="1">
            <a:off x="661433" y="3115317"/>
            <a:ext cx="611107" cy="7828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2"/>
            <a:endCxn id="11" idx="7"/>
          </p:cNvCxnSpPr>
          <p:nvPr/>
        </p:nvCxnSpPr>
        <p:spPr>
          <a:xfrm>
            <a:off x="661433" y="3898153"/>
            <a:ext cx="412062" cy="9232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05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a:t>
            </a:r>
            <a:endParaRPr lang="en-US" dirty="0"/>
          </a:p>
        </p:txBody>
      </p:sp>
      <p:sp>
        <p:nvSpPr>
          <p:cNvPr id="3" name="Oval 2"/>
          <p:cNvSpPr/>
          <p:nvPr/>
        </p:nvSpPr>
        <p:spPr>
          <a:xfrm flipH="1">
            <a:off x="25908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28194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33528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2860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3276600" y="1981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36576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41148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3627118"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4572000"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47244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4191000"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4236718"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3124200"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22860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3962400" y="2514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2004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6" idx="5"/>
            <a:endCxn id="14" idx="4"/>
          </p:cNvCxnSpPr>
          <p:nvPr/>
        </p:nvCxnSpPr>
        <p:spPr>
          <a:xfrm rot="16200000" flipH="1">
            <a:off x="3003857" y="3240079"/>
            <a:ext cx="544559" cy="19668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7"/>
            <a:endCxn id="16" idx="4"/>
          </p:cNvCxnSpPr>
          <p:nvPr/>
        </p:nvCxnSpPr>
        <p:spPr>
          <a:xfrm rot="5400000" flipH="1" flipV="1">
            <a:off x="1914198" y="3502698"/>
            <a:ext cx="773159" cy="161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1"/>
            <a:endCxn id="3" idx="6"/>
          </p:cNvCxnSpPr>
          <p:nvPr/>
        </p:nvCxnSpPr>
        <p:spPr>
          <a:xfrm rot="5400000" flipH="1" flipV="1">
            <a:off x="2166583" y="2634942"/>
            <a:ext cx="582659" cy="2657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7" idx="2"/>
          </p:cNvCxnSpPr>
          <p:nvPr/>
        </p:nvCxnSpPr>
        <p:spPr>
          <a:xfrm flipV="1">
            <a:off x="2590800" y="2019300"/>
            <a:ext cx="731519" cy="419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1" idx="6"/>
          </p:cNvCxnSpPr>
          <p:nvPr/>
        </p:nvCxnSpPr>
        <p:spPr>
          <a:xfrm>
            <a:off x="3352800" y="2057400"/>
            <a:ext cx="1219200" cy="647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5"/>
            <a:endCxn id="12" idx="5"/>
          </p:cNvCxnSpPr>
          <p:nvPr/>
        </p:nvCxnSpPr>
        <p:spPr>
          <a:xfrm rot="16200000" flipH="1">
            <a:off x="4311995" y="2998741"/>
            <a:ext cx="6858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5"/>
            <a:endCxn id="14" idx="3"/>
          </p:cNvCxnSpPr>
          <p:nvPr/>
        </p:nvCxnSpPr>
        <p:spPr>
          <a:xfrm rot="5400000">
            <a:off x="3970019" y="3723565"/>
            <a:ext cx="1066800" cy="455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3886200" y="3962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28800" y="2895600"/>
            <a:ext cx="457200" cy="369332"/>
          </a:xfrm>
          <a:prstGeom prst="rect">
            <a:avLst/>
          </a:prstGeom>
          <a:noFill/>
        </p:spPr>
        <p:txBody>
          <a:bodyPr wrap="square" rtlCol="0">
            <a:spAutoFit/>
          </a:bodyPr>
          <a:lstStyle/>
          <a:p>
            <a:r>
              <a:rPr lang="en-US" dirty="0" smtClean="0"/>
              <a:t>p1</a:t>
            </a:r>
            <a:endParaRPr lang="en-US" dirty="0"/>
          </a:p>
        </p:txBody>
      </p:sp>
      <p:sp>
        <p:nvSpPr>
          <p:cNvPr id="36" name="TextBox 35"/>
          <p:cNvSpPr txBox="1"/>
          <p:nvPr/>
        </p:nvSpPr>
        <p:spPr>
          <a:xfrm>
            <a:off x="1905000" y="3745468"/>
            <a:ext cx="457200" cy="369332"/>
          </a:xfrm>
          <a:prstGeom prst="rect">
            <a:avLst/>
          </a:prstGeom>
          <a:noFill/>
        </p:spPr>
        <p:txBody>
          <a:bodyPr wrap="square" rtlCol="0">
            <a:spAutoFit/>
          </a:bodyPr>
          <a:lstStyle/>
          <a:p>
            <a:r>
              <a:rPr lang="en-US" dirty="0" smtClean="0"/>
              <a:t>p3</a:t>
            </a:r>
            <a:endParaRPr lang="en-US" dirty="0"/>
          </a:p>
        </p:txBody>
      </p:sp>
      <p:sp>
        <p:nvSpPr>
          <p:cNvPr id="37" name="TextBox 36"/>
          <p:cNvSpPr txBox="1"/>
          <p:nvPr/>
        </p:nvSpPr>
        <p:spPr>
          <a:xfrm>
            <a:off x="4114800" y="4431268"/>
            <a:ext cx="457200" cy="369332"/>
          </a:xfrm>
          <a:prstGeom prst="rect">
            <a:avLst/>
          </a:prstGeom>
          <a:noFill/>
        </p:spPr>
        <p:txBody>
          <a:bodyPr wrap="square" rtlCol="0">
            <a:spAutoFit/>
          </a:bodyPr>
          <a:lstStyle/>
          <a:p>
            <a:r>
              <a:rPr lang="en-US" dirty="0" smtClean="0"/>
              <a:t>p6</a:t>
            </a:r>
            <a:endParaRPr lang="en-US" dirty="0"/>
          </a:p>
        </p:txBody>
      </p:sp>
      <p:sp>
        <p:nvSpPr>
          <p:cNvPr id="38" name="TextBox 37"/>
          <p:cNvSpPr txBox="1"/>
          <p:nvPr/>
        </p:nvSpPr>
        <p:spPr>
          <a:xfrm>
            <a:off x="4800600" y="3124200"/>
            <a:ext cx="457200" cy="369332"/>
          </a:xfrm>
          <a:prstGeom prst="rect">
            <a:avLst/>
          </a:prstGeom>
          <a:noFill/>
        </p:spPr>
        <p:txBody>
          <a:bodyPr wrap="square" rtlCol="0">
            <a:spAutoFit/>
          </a:bodyPr>
          <a:lstStyle/>
          <a:p>
            <a:r>
              <a:rPr lang="en-US" dirty="0" smtClean="0"/>
              <a:t>p9</a:t>
            </a:r>
            <a:endParaRPr lang="en-US" dirty="0"/>
          </a:p>
        </p:txBody>
      </p:sp>
      <p:sp>
        <p:nvSpPr>
          <p:cNvPr id="39" name="TextBox 38"/>
          <p:cNvSpPr txBox="1"/>
          <p:nvPr/>
        </p:nvSpPr>
        <p:spPr>
          <a:xfrm>
            <a:off x="4572000" y="2373868"/>
            <a:ext cx="609600" cy="369332"/>
          </a:xfrm>
          <a:prstGeom prst="rect">
            <a:avLst/>
          </a:prstGeom>
          <a:noFill/>
        </p:spPr>
        <p:txBody>
          <a:bodyPr wrap="square" rtlCol="0">
            <a:spAutoFit/>
          </a:bodyPr>
          <a:lstStyle/>
          <a:p>
            <a:r>
              <a:rPr lang="en-US" dirty="0" smtClean="0"/>
              <a:t>p10</a:t>
            </a:r>
            <a:endParaRPr lang="en-US" dirty="0"/>
          </a:p>
        </p:txBody>
      </p:sp>
      <p:sp>
        <p:nvSpPr>
          <p:cNvPr id="40" name="TextBox 39"/>
          <p:cNvSpPr txBox="1"/>
          <p:nvPr/>
        </p:nvSpPr>
        <p:spPr>
          <a:xfrm>
            <a:off x="3048000" y="1600200"/>
            <a:ext cx="609600" cy="369332"/>
          </a:xfrm>
          <a:prstGeom prst="rect">
            <a:avLst/>
          </a:prstGeom>
          <a:noFill/>
        </p:spPr>
        <p:txBody>
          <a:bodyPr wrap="square" rtlCol="0">
            <a:spAutoFit/>
          </a:bodyPr>
          <a:lstStyle/>
          <a:p>
            <a:r>
              <a:rPr lang="en-US" dirty="0" smtClean="0"/>
              <a:t>p15</a:t>
            </a:r>
            <a:endParaRPr lang="en-US" dirty="0"/>
          </a:p>
        </p:txBody>
      </p:sp>
      <p:sp>
        <p:nvSpPr>
          <p:cNvPr id="41" name="TextBox 40"/>
          <p:cNvSpPr txBox="1"/>
          <p:nvPr/>
        </p:nvSpPr>
        <p:spPr>
          <a:xfrm>
            <a:off x="2209800" y="2069068"/>
            <a:ext cx="609600" cy="369332"/>
          </a:xfrm>
          <a:prstGeom prst="rect">
            <a:avLst/>
          </a:prstGeom>
          <a:noFill/>
        </p:spPr>
        <p:txBody>
          <a:bodyPr wrap="square" rtlCol="0">
            <a:spAutoFit/>
          </a:bodyPr>
          <a:lstStyle/>
          <a:p>
            <a:r>
              <a:rPr lang="en-US" dirty="0" smtClean="0"/>
              <a:t>p17</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Ear clipping a convex polygon</a:t>
            </a:r>
            <a:endParaRPr lang="en-IN" dirty="0"/>
          </a:p>
        </p:txBody>
      </p:sp>
      <p:cxnSp>
        <p:nvCxnSpPr>
          <p:cNvPr id="3" name="Straight Connector 2"/>
          <p:cNvCxnSpPr/>
          <p:nvPr/>
        </p:nvCxnSpPr>
        <p:spPr>
          <a:xfrm rot="5400000" flipH="1" flipV="1">
            <a:off x="-266700" y="22479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04800" y="19050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43000" y="19050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1828800" y="22098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 y="2819400"/>
            <a:ext cx="8382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5800" y="33528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447800" y="2667000"/>
            <a:ext cx="8382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2590800"/>
            <a:ext cx="457200" cy="369332"/>
          </a:xfrm>
          <a:prstGeom prst="rect">
            <a:avLst/>
          </a:prstGeom>
          <a:noFill/>
        </p:spPr>
        <p:txBody>
          <a:bodyPr wrap="square" rtlCol="0">
            <a:spAutoFit/>
          </a:bodyPr>
          <a:lstStyle/>
          <a:p>
            <a:r>
              <a:rPr lang="en-US" dirty="0" smtClean="0"/>
              <a:t>p1</a:t>
            </a:r>
            <a:endParaRPr lang="en-US" dirty="0"/>
          </a:p>
        </p:txBody>
      </p:sp>
      <p:sp>
        <p:nvSpPr>
          <p:cNvPr id="11" name="TextBox 10"/>
          <p:cNvSpPr txBox="1"/>
          <p:nvPr/>
        </p:nvSpPr>
        <p:spPr>
          <a:xfrm>
            <a:off x="0" y="1752600"/>
            <a:ext cx="457200" cy="369332"/>
          </a:xfrm>
          <a:prstGeom prst="rect">
            <a:avLst/>
          </a:prstGeom>
          <a:noFill/>
        </p:spPr>
        <p:txBody>
          <a:bodyPr wrap="square" rtlCol="0">
            <a:spAutoFit/>
          </a:bodyPr>
          <a:lstStyle/>
          <a:p>
            <a:r>
              <a:rPr lang="en-US" dirty="0" smtClean="0"/>
              <a:t>p2</a:t>
            </a:r>
            <a:endParaRPr lang="en-US" dirty="0"/>
          </a:p>
        </p:txBody>
      </p:sp>
      <p:sp>
        <p:nvSpPr>
          <p:cNvPr id="12" name="TextBox 11"/>
          <p:cNvSpPr txBox="1"/>
          <p:nvPr/>
        </p:nvSpPr>
        <p:spPr>
          <a:xfrm>
            <a:off x="381000" y="3364468"/>
            <a:ext cx="457200" cy="369332"/>
          </a:xfrm>
          <a:prstGeom prst="rect">
            <a:avLst/>
          </a:prstGeom>
          <a:noFill/>
        </p:spPr>
        <p:txBody>
          <a:bodyPr wrap="square" rtlCol="0">
            <a:spAutoFit/>
          </a:bodyPr>
          <a:lstStyle/>
          <a:p>
            <a:r>
              <a:rPr lang="en-US" dirty="0" smtClean="0"/>
              <a:t>p3</a:t>
            </a:r>
            <a:endParaRPr lang="en-US" dirty="0"/>
          </a:p>
        </p:txBody>
      </p:sp>
      <p:sp>
        <p:nvSpPr>
          <p:cNvPr id="13" name="TextBox 12"/>
          <p:cNvSpPr txBox="1"/>
          <p:nvPr/>
        </p:nvSpPr>
        <p:spPr>
          <a:xfrm>
            <a:off x="990600" y="1524000"/>
            <a:ext cx="457200" cy="369332"/>
          </a:xfrm>
          <a:prstGeom prst="rect">
            <a:avLst/>
          </a:prstGeom>
          <a:noFill/>
        </p:spPr>
        <p:txBody>
          <a:bodyPr wrap="square" rtlCol="0">
            <a:spAutoFit/>
          </a:bodyPr>
          <a:lstStyle/>
          <a:p>
            <a:r>
              <a:rPr lang="en-US" dirty="0" smtClean="0"/>
              <a:t>p4</a:t>
            </a:r>
            <a:endParaRPr lang="en-US" dirty="0"/>
          </a:p>
        </p:txBody>
      </p:sp>
      <p:sp>
        <p:nvSpPr>
          <p:cNvPr id="14" name="TextBox 13"/>
          <p:cNvSpPr txBox="1"/>
          <p:nvPr/>
        </p:nvSpPr>
        <p:spPr>
          <a:xfrm>
            <a:off x="1219200" y="3440668"/>
            <a:ext cx="457200" cy="369332"/>
          </a:xfrm>
          <a:prstGeom prst="rect">
            <a:avLst/>
          </a:prstGeom>
          <a:noFill/>
        </p:spPr>
        <p:txBody>
          <a:bodyPr wrap="square" rtlCol="0">
            <a:spAutoFit/>
          </a:bodyPr>
          <a:lstStyle/>
          <a:p>
            <a:r>
              <a:rPr lang="en-US" dirty="0" smtClean="0"/>
              <a:t>p5</a:t>
            </a:r>
            <a:endParaRPr lang="en-US" dirty="0"/>
          </a:p>
        </p:txBody>
      </p:sp>
      <p:sp>
        <p:nvSpPr>
          <p:cNvPr id="15" name="TextBox 14"/>
          <p:cNvSpPr txBox="1"/>
          <p:nvPr/>
        </p:nvSpPr>
        <p:spPr>
          <a:xfrm>
            <a:off x="1676400" y="1840468"/>
            <a:ext cx="457200" cy="369332"/>
          </a:xfrm>
          <a:prstGeom prst="rect">
            <a:avLst/>
          </a:prstGeom>
          <a:noFill/>
        </p:spPr>
        <p:txBody>
          <a:bodyPr wrap="square" rtlCol="0">
            <a:spAutoFit/>
          </a:bodyPr>
          <a:lstStyle/>
          <a:p>
            <a:r>
              <a:rPr lang="en-US" dirty="0" smtClean="0"/>
              <a:t>p6</a:t>
            </a:r>
            <a:endParaRPr lang="en-US" dirty="0"/>
          </a:p>
        </p:txBody>
      </p:sp>
      <p:sp>
        <p:nvSpPr>
          <p:cNvPr id="16" name="TextBox 15"/>
          <p:cNvSpPr txBox="1"/>
          <p:nvPr/>
        </p:nvSpPr>
        <p:spPr>
          <a:xfrm>
            <a:off x="2286000" y="2438400"/>
            <a:ext cx="457200" cy="369332"/>
          </a:xfrm>
          <a:prstGeom prst="rect">
            <a:avLst/>
          </a:prstGeom>
          <a:noFill/>
        </p:spPr>
        <p:txBody>
          <a:bodyPr wrap="square" rtlCol="0">
            <a:spAutoFit/>
          </a:bodyPr>
          <a:lstStyle/>
          <a:p>
            <a:r>
              <a:rPr lang="en-US" dirty="0" smtClean="0"/>
              <a:t>p7</a:t>
            </a:r>
            <a:endParaRPr lang="en-US" dirty="0"/>
          </a:p>
        </p:txBody>
      </p:sp>
      <p:cxnSp>
        <p:nvCxnSpPr>
          <p:cNvPr id="22" name="Straight Connector 21"/>
          <p:cNvCxnSpPr/>
          <p:nvPr/>
        </p:nvCxnSpPr>
        <p:spPr>
          <a:xfrm rot="5400000" flipH="1" flipV="1">
            <a:off x="3238500" y="2247900"/>
            <a:ext cx="685800" cy="457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810000" y="19050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648200" y="19050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V="1">
            <a:off x="5334000" y="22098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52800" y="2819400"/>
            <a:ext cx="838200" cy="5334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91000" y="33528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953000" y="2667000"/>
            <a:ext cx="8382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95600" y="2590800"/>
            <a:ext cx="457200" cy="369332"/>
          </a:xfrm>
          <a:prstGeom prst="rect">
            <a:avLst/>
          </a:prstGeom>
          <a:noFill/>
        </p:spPr>
        <p:txBody>
          <a:bodyPr wrap="square" rtlCol="0">
            <a:spAutoFit/>
          </a:bodyPr>
          <a:lstStyle/>
          <a:p>
            <a:r>
              <a:rPr lang="en-US" dirty="0" smtClean="0"/>
              <a:t>p1</a:t>
            </a:r>
            <a:endParaRPr lang="en-US" dirty="0"/>
          </a:p>
        </p:txBody>
      </p:sp>
      <p:sp>
        <p:nvSpPr>
          <p:cNvPr id="30" name="TextBox 29"/>
          <p:cNvSpPr txBox="1"/>
          <p:nvPr/>
        </p:nvSpPr>
        <p:spPr>
          <a:xfrm>
            <a:off x="3505200" y="1752600"/>
            <a:ext cx="457200" cy="369332"/>
          </a:xfrm>
          <a:prstGeom prst="rect">
            <a:avLst/>
          </a:prstGeom>
          <a:noFill/>
        </p:spPr>
        <p:txBody>
          <a:bodyPr wrap="square" rtlCol="0">
            <a:spAutoFit/>
          </a:bodyPr>
          <a:lstStyle/>
          <a:p>
            <a:r>
              <a:rPr lang="en-US" dirty="0" smtClean="0"/>
              <a:t>p2</a:t>
            </a:r>
            <a:endParaRPr lang="en-US" dirty="0"/>
          </a:p>
        </p:txBody>
      </p:sp>
      <p:sp>
        <p:nvSpPr>
          <p:cNvPr id="31" name="TextBox 30"/>
          <p:cNvSpPr txBox="1"/>
          <p:nvPr/>
        </p:nvSpPr>
        <p:spPr>
          <a:xfrm>
            <a:off x="3886200" y="3364468"/>
            <a:ext cx="457200" cy="369332"/>
          </a:xfrm>
          <a:prstGeom prst="rect">
            <a:avLst/>
          </a:prstGeom>
          <a:noFill/>
        </p:spPr>
        <p:txBody>
          <a:bodyPr wrap="square" rtlCol="0">
            <a:spAutoFit/>
          </a:bodyPr>
          <a:lstStyle/>
          <a:p>
            <a:r>
              <a:rPr lang="en-US" dirty="0" smtClean="0"/>
              <a:t>p3</a:t>
            </a:r>
            <a:endParaRPr lang="en-US" dirty="0"/>
          </a:p>
        </p:txBody>
      </p:sp>
      <p:sp>
        <p:nvSpPr>
          <p:cNvPr id="32" name="TextBox 31"/>
          <p:cNvSpPr txBox="1"/>
          <p:nvPr/>
        </p:nvSpPr>
        <p:spPr>
          <a:xfrm>
            <a:off x="4495800" y="1524000"/>
            <a:ext cx="457200" cy="369332"/>
          </a:xfrm>
          <a:prstGeom prst="rect">
            <a:avLst/>
          </a:prstGeom>
          <a:noFill/>
        </p:spPr>
        <p:txBody>
          <a:bodyPr wrap="square" rtlCol="0">
            <a:spAutoFit/>
          </a:bodyPr>
          <a:lstStyle/>
          <a:p>
            <a:r>
              <a:rPr lang="en-US" dirty="0" smtClean="0"/>
              <a:t>p4</a:t>
            </a:r>
            <a:endParaRPr lang="en-US" dirty="0"/>
          </a:p>
        </p:txBody>
      </p:sp>
      <p:sp>
        <p:nvSpPr>
          <p:cNvPr id="33" name="TextBox 32"/>
          <p:cNvSpPr txBox="1"/>
          <p:nvPr/>
        </p:nvSpPr>
        <p:spPr>
          <a:xfrm>
            <a:off x="4724400" y="3440668"/>
            <a:ext cx="457200" cy="369332"/>
          </a:xfrm>
          <a:prstGeom prst="rect">
            <a:avLst/>
          </a:prstGeom>
          <a:noFill/>
        </p:spPr>
        <p:txBody>
          <a:bodyPr wrap="square" rtlCol="0">
            <a:spAutoFit/>
          </a:bodyPr>
          <a:lstStyle/>
          <a:p>
            <a:r>
              <a:rPr lang="en-US" dirty="0" smtClean="0"/>
              <a:t>p5</a:t>
            </a:r>
            <a:endParaRPr lang="en-US" dirty="0"/>
          </a:p>
        </p:txBody>
      </p:sp>
      <p:sp>
        <p:nvSpPr>
          <p:cNvPr id="34" name="TextBox 33"/>
          <p:cNvSpPr txBox="1"/>
          <p:nvPr/>
        </p:nvSpPr>
        <p:spPr>
          <a:xfrm>
            <a:off x="5181600" y="1840468"/>
            <a:ext cx="457200" cy="369332"/>
          </a:xfrm>
          <a:prstGeom prst="rect">
            <a:avLst/>
          </a:prstGeom>
          <a:noFill/>
        </p:spPr>
        <p:txBody>
          <a:bodyPr wrap="square" rtlCol="0">
            <a:spAutoFit/>
          </a:bodyPr>
          <a:lstStyle/>
          <a:p>
            <a:r>
              <a:rPr lang="en-US" dirty="0" smtClean="0"/>
              <a:t>p6</a:t>
            </a:r>
            <a:endParaRPr lang="en-US" dirty="0"/>
          </a:p>
        </p:txBody>
      </p:sp>
      <p:sp>
        <p:nvSpPr>
          <p:cNvPr id="35" name="TextBox 34"/>
          <p:cNvSpPr txBox="1"/>
          <p:nvPr/>
        </p:nvSpPr>
        <p:spPr>
          <a:xfrm>
            <a:off x="5791200" y="2438400"/>
            <a:ext cx="457200" cy="369332"/>
          </a:xfrm>
          <a:prstGeom prst="rect">
            <a:avLst/>
          </a:prstGeom>
          <a:noFill/>
        </p:spPr>
        <p:txBody>
          <a:bodyPr wrap="square" rtlCol="0">
            <a:spAutoFit/>
          </a:bodyPr>
          <a:lstStyle/>
          <a:p>
            <a:r>
              <a:rPr lang="en-US" dirty="0" smtClean="0"/>
              <a:t>p7</a:t>
            </a:r>
            <a:endParaRPr lang="en-US" dirty="0"/>
          </a:p>
        </p:txBody>
      </p:sp>
      <p:cxnSp>
        <p:nvCxnSpPr>
          <p:cNvPr id="36" name="Straight Connector 35"/>
          <p:cNvCxnSpPr/>
          <p:nvPr/>
        </p:nvCxnSpPr>
        <p:spPr>
          <a:xfrm>
            <a:off x="3810000" y="2133600"/>
            <a:ext cx="381000" cy="12308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6819900" y="2247900"/>
            <a:ext cx="685800" cy="457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391400" y="1905000"/>
            <a:ext cx="838200" cy="2286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229600" y="1905000"/>
            <a:ext cx="685800" cy="304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V="1">
            <a:off x="8915400" y="22098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934200" y="2819400"/>
            <a:ext cx="838200" cy="5334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772400" y="33528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534400" y="2667000"/>
            <a:ext cx="8382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086600" y="1752600"/>
            <a:ext cx="457200" cy="369332"/>
          </a:xfrm>
          <a:prstGeom prst="rect">
            <a:avLst/>
          </a:prstGeom>
          <a:noFill/>
        </p:spPr>
        <p:txBody>
          <a:bodyPr wrap="square" rtlCol="0">
            <a:spAutoFit/>
          </a:bodyPr>
          <a:lstStyle/>
          <a:p>
            <a:r>
              <a:rPr lang="en-US" dirty="0" smtClean="0"/>
              <a:t>p2</a:t>
            </a:r>
            <a:endParaRPr lang="en-US" dirty="0"/>
          </a:p>
        </p:txBody>
      </p:sp>
      <p:sp>
        <p:nvSpPr>
          <p:cNvPr id="45" name="TextBox 44"/>
          <p:cNvSpPr txBox="1"/>
          <p:nvPr/>
        </p:nvSpPr>
        <p:spPr>
          <a:xfrm>
            <a:off x="7467600" y="3364468"/>
            <a:ext cx="457200" cy="369332"/>
          </a:xfrm>
          <a:prstGeom prst="rect">
            <a:avLst/>
          </a:prstGeom>
          <a:noFill/>
        </p:spPr>
        <p:txBody>
          <a:bodyPr wrap="square" rtlCol="0">
            <a:spAutoFit/>
          </a:bodyPr>
          <a:lstStyle/>
          <a:p>
            <a:r>
              <a:rPr lang="en-US" dirty="0" smtClean="0"/>
              <a:t>p3</a:t>
            </a:r>
            <a:endParaRPr lang="en-US" dirty="0"/>
          </a:p>
        </p:txBody>
      </p:sp>
      <p:sp>
        <p:nvSpPr>
          <p:cNvPr id="46" name="TextBox 45"/>
          <p:cNvSpPr txBox="1"/>
          <p:nvPr/>
        </p:nvSpPr>
        <p:spPr>
          <a:xfrm>
            <a:off x="8077200" y="1524000"/>
            <a:ext cx="457200" cy="369332"/>
          </a:xfrm>
          <a:prstGeom prst="rect">
            <a:avLst/>
          </a:prstGeom>
          <a:noFill/>
        </p:spPr>
        <p:txBody>
          <a:bodyPr wrap="square" rtlCol="0">
            <a:spAutoFit/>
          </a:bodyPr>
          <a:lstStyle/>
          <a:p>
            <a:r>
              <a:rPr lang="en-US" dirty="0" smtClean="0"/>
              <a:t>p4</a:t>
            </a:r>
            <a:endParaRPr lang="en-US" dirty="0"/>
          </a:p>
        </p:txBody>
      </p:sp>
      <p:sp>
        <p:nvSpPr>
          <p:cNvPr id="47" name="TextBox 46"/>
          <p:cNvSpPr txBox="1"/>
          <p:nvPr/>
        </p:nvSpPr>
        <p:spPr>
          <a:xfrm>
            <a:off x="8305800" y="3440668"/>
            <a:ext cx="457200" cy="369332"/>
          </a:xfrm>
          <a:prstGeom prst="rect">
            <a:avLst/>
          </a:prstGeom>
          <a:noFill/>
        </p:spPr>
        <p:txBody>
          <a:bodyPr wrap="square" rtlCol="0">
            <a:spAutoFit/>
          </a:bodyPr>
          <a:lstStyle/>
          <a:p>
            <a:r>
              <a:rPr lang="en-US" dirty="0" smtClean="0"/>
              <a:t>p5</a:t>
            </a:r>
            <a:endParaRPr lang="en-US" dirty="0"/>
          </a:p>
        </p:txBody>
      </p:sp>
      <p:sp>
        <p:nvSpPr>
          <p:cNvPr id="48" name="TextBox 47"/>
          <p:cNvSpPr txBox="1"/>
          <p:nvPr/>
        </p:nvSpPr>
        <p:spPr>
          <a:xfrm>
            <a:off x="8763000" y="1840468"/>
            <a:ext cx="457200" cy="369332"/>
          </a:xfrm>
          <a:prstGeom prst="rect">
            <a:avLst/>
          </a:prstGeom>
          <a:noFill/>
        </p:spPr>
        <p:txBody>
          <a:bodyPr wrap="square" rtlCol="0">
            <a:spAutoFit/>
          </a:bodyPr>
          <a:lstStyle/>
          <a:p>
            <a:r>
              <a:rPr lang="en-US" dirty="0" smtClean="0"/>
              <a:t>p6</a:t>
            </a:r>
            <a:endParaRPr lang="en-US" dirty="0"/>
          </a:p>
        </p:txBody>
      </p:sp>
      <p:sp>
        <p:nvSpPr>
          <p:cNvPr id="49" name="TextBox 48"/>
          <p:cNvSpPr txBox="1"/>
          <p:nvPr/>
        </p:nvSpPr>
        <p:spPr>
          <a:xfrm>
            <a:off x="9372600" y="2438400"/>
            <a:ext cx="457200" cy="369332"/>
          </a:xfrm>
          <a:prstGeom prst="rect">
            <a:avLst/>
          </a:prstGeom>
          <a:noFill/>
        </p:spPr>
        <p:txBody>
          <a:bodyPr wrap="square" rtlCol="0">
            <a:spAutoFit/>
          </a:bodyPr>
          <a:lstStyle/>
          <a:p>
            <a:r>
              <a:rPr lang="en-US" dirty="0" smtClean="0"/>
              <a:t>p7</a:t>
            </a:r>
            <a:endParaRPr lang="en-US" dirty="0"/>
          </a:p>
        </p:txBody>
      </p:sp>
      <p:cxnSp>
        <p:nvCxnSpPr>
          <p:cNvPr id="50" name="Straight Connector 49"/>
          <p:cNvCxnSpPr/>
          <p:nvPr/>
        </p:nvCxnSpPr>
        <p:spPr>
          <a:xfrm>
            <a:off x="7391400" y="2133600"/>
            <a:ext cx="381000" cy="12308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77000" y="2590800"/>
            <a:ext cx="457200" cy="369332"/>
          </a:xfrm>
          <a:prstGeom prst="rect">
            <a:avLst/>
          </a:prstGeom>
          <a:noFill/>
        </p:spPr>
        <p:txBody>
          <a:bodyPr wrap="square" rtlCol="0">
            <a:spAutoFit/>
          </a:bodyPr>
          <a:lstStyle/>
          <a:p>
            <a:r>
              <a:rPr lang="en-US" dirty="0" smtClean="0"/>
              <a:t>p1</a:t>
            </a:r>
            <a:endParaRPr lang="en-US" dirty="0"/>
          </a:p>
        </p:txBody>
      </p:sp>
      <p:cxnSp>
        <p:nvCxnSpPr>
          <p:cNvPr id="52" name="Straight Connector 51"/>
          <p:cNvCxnSpPr/>
          <p:nvPr/>
        </p:nvCxnSpPr>
        <p:spPr>
          <a:xfrm flipH="1" flipV="1">
            <a:off x="7391400" y="2133599"/>
            <a:ext cx="1524000"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1181100" y="4991100"/>
            <a:ext cx="685800" cy="457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752600" y="4648200"/>
            <a:ext cx="838200" cy="2286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590800" y="4648200"/>
            <a:ext cx="685800" cy="304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V="1">
            <a:off x="3276600" y="4953000"/>
            <a:ext cx="457200" cy="457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295400" y="5562600"/>
            <a:ext cx="838200" cy="5334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33600" y="60960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895600" y="5410200"/>
            <a:ext cx="838200" cy="762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447800" y="4495800"/>
            <a:ext cx="457200" cy="369332"/>
          </a:xfrm>
          <a:prstGeom prst="rect">
            <a:avLst/>
          </a:prstGeom>
          <a:noFill/>
        </p:spPr>
        <p:txBody>
          <a:bodyPr wrap="square" rtlCol="0">
            <a:spAutoFit/>
          </a:bodyPr>
          <a:lstStyle/>
          <a:p>
            <a:r>
              <a:rPr lang="en-US" dirty="0" smtClean="0"/>
              <a:t>p2</a:t>
            </a:r>
            <a:endParaRPr lang="en-US" dirty="0"/>
          </a:p>
        </p:txBody>
      </p:sp>
      <p:sp>
        <p:nvSpPr>
          <p:cNvPr id="68" name="TextBox 67"/>
          <p:cNvSpPr txBox="1"/>
          <p:nvPr/>
        </p:nvSpPr>
        <p:spPr>
          <a:xfrm>
            <a:off x="1828800" y="6107668"/>
            <a:ext cx="457200" cy="369332"/>
          </a:xfrm>
          <a:prstGeom prst="rect">
            <a:avLst/>
          </a:prstGeom>
          <a:noFill/>
        </p:spPr>
        <p:txBody>
          <a:bodyPr wrap="square" rtlCol="0">
            <a:spAutoFit/>
          </a:bodyPr>
          <a:lstStyle/>
          <a:p>
            <a:r>
              <a:rPr lang="en-US" dirty="0" smtClean="0"/>
              <a:t>p3</a:t>
            </a:r>
            <a:endParaRPr lang="en-US" dirty="0"/>
          </a:p>
        </p:txBody>
      </p:sp>
      <p:sp>
        <p:nvSpPr>
          <p:cNvPr id="69" name="TextBox 68"/>
          <p:cNvSpPr txBox="1"/>
          <p:nvPr/>
        </p:nvSpPr>
        <p:spPr>
          <a:xfrm>
            <a:off x="2438400" y="4267200"/>
            <a:ext cx="457200" cy="369332"/>
          </a:xfrm>
          <a:prstGeom prst="rect">
            <a:avLst/>
          </a:prstGeom>
          <a:noFill/>
        </p:spPr>
        <p:txBody>
          <a:bodyPr wrap="square" rtlCol="0">
            <a:spAutoFit/>
          </a:bodyPr>
          <a:lstStyle/>
          <a:p>
            <a:r>
              <a:rPr lang="en-US" dirty="0" smtClean="0"/>
              <a:t>p4</a:t>
            </a:r>
            <a:endParaRPr lang="en-US" dirty="0"/>
          </a:p>
        </p:txBody>
      </p:sp>
      <p:sp>
        <p:nvSpPr>
          <p:cNvPr id="70" name="TextBox 69"/>
          <p:cNvSpPr txBox="1"/>
          <p:nvPr/>
        </p:nvSpPr>
        <p:spPr>
          <a:xfrm>
            <a:off x="2667000" y="6183868"/>
            <a:ext cx="457200" cy="369332"/>
          </a:xfrm>
          <a:prstGeom prst="rect">
            <a:avLst/>
          </a:prstGeom>
          <a:noFill/>
        </p:spPr>
        <p:txBody>
          <a:bodyPr wrap="square" rtlCol="0">
            <a:spAutoFit/>
          </a:bodyPr>
          <a:lstStyle/>
          <a:p>
            <a:r>
              <a:rPr lang="en-US" dirty="0" smtClean="0"/>
              <a:t>p5</a:t>
            </a:r>
            <a:endParaRPr lang="en-US" dirty="0"/>
          </a:p>
        </p:txBody>
      </p:sp>
      <p:sp>
        <p:nvSpPr>
          <p:cNvPr id="71" name="TextBox 70"/>
          <p:cNvSpPr txBox="1"/>
          <p:nvPr/>
        </p:nvSpPr>
        <p:spPr>
          <a:xfrm>
            <a:off x="3124200" y="4583668"/>
            <a:ext cx="457200" cy="369332"/>
          </a:xfrm>
          <a:prstGeom prst="rect">
            <a:avLst/>
          </a:prstGeom>
          <a:noFill/>
        </p:spPr>
        <p:txBody>
          <a:bodyPr wrap="square" rtlCol="0">
            <a:spAutoFit/>
          </a:bodyPr>
          <a:lstStyle/>
          <a:p>
            <a:r>
              <a:rPr lang="en-US" dirty="0" smtClean="0"/>
              <a:t>p6</a:t>
            </a:r>
            <a:endParaRPr lang="en-US" dirty="0"/>
          </a:p>
        </p:txBody>
      </p:sp>
      <p:sp>
        <p:nvSpPr>
          <p:cNvPr id="72" name="TextBox 71"/>
          <p:cNvSpPr txBox="1"/>
          <p:nvPr/>
        </p:nvSpPr>
        <p:spPr>
          <a:xfrm>
            <a:off x="3733800" y="5181600"/>
            <a:ext cx="457200" cy="369332"/>
          </a:xfrm>
          <a:prstGeom prst="rect">
            <a:avLst/>
          </a:prstGeom>
          <a:noFill/>
        </p:spPr>
        <p:txBody>
          <a:bodyPr wrap="square" rtlCol="0">
            <a:spAutoFit/>
          </a:bodyPr>
          <a:lstStyle/>
          <a:p>
            <a:r>
              <a:rPr lang="en-US" dirty="0" smtClean="0"/>
              <a:t>p7</a:t>
            </a:r>
            <a:endParaRPr lang="en-US" dirty="0"/>
          </a:p>
        </p:txBody>
      </p:sp>
      <p:cxnSp>
        <p:nvCxnSpPr>
          <p:cNvPr id="73" name="Straight Connector 72"/>
          <p:cNvCxnSpPr/>
          <p:nvPr/>
        </p:nvCxnSpPr>
        <p:spPr>
          <a:xfrm>
            <a:off x="1752600" y="4876800"/>
            <a:ext cx="381000" cy="12308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1752600" y="4876799"/>
            <a:ext cx="1524000"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38200" y="5345668"/>
            <a:ext cx="457200" cy="369332"/>
          </a:xfrm>
          <a:prstGeom prst="rect">
            <a:avLst/>
          </a:prstGeom>
          <a:noFill/>
        </p:spPr>
        <p:txBody>
          <a:bodyPr wrap="square" rtlCol="0">
            <a:spAutoFit/>
          </a:bodyPr>
          <a:lstStyle/>
          <a:p>
            <a:r>
              <a:rPr lang="en-US" dirty="0" smtClean="0"/>
              <a:t>p1</a:t>
            </a:r>
            <a:endParaRPr lang="en-US" dirty="0"/>
          </a:p>
        </p:txBody>
      </p:sp>
      <p:cxnSp>
        <p:nvCxnSpPr>
          <p:cNvPr id="76" name="Straight Connector 75"/>
          <p:cNvCxnSpPr>
            <a:endCxn id="70" idx="0"/>
          </p:cNvCxnSpPr>
          <p:nvPr/>
        </p:nvCxnSpPr>
        <p:spPr>
          <a:xfrm flipH="1">
            <a:off x="2895600" y="4952999"/>
            <a:ext cx="381000" cy="12308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4610100" y="4991100"/>
            <a:ext cx="685800" cy="457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181600" y="4648200"/>
            <a:ext cx="838200" cy="2286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19800" y="4648200"/>
            <a:ext cx="685800" cy="304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V="1">
            <a:off x="6705600" y="4953000"/>
            <a:ext cx="457200" cy="457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24400" y="5562600"/>
            <a:ext cx="838200" cy="5334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562600" y="6096000"/>
            <a:ext cx="762000" cy="76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24600" y="5410200"/>
            <a:ext cx="838200" cy="762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876800" y="4495800"/>
            <a:ext cx="457200" cy="369332"/>
          </a:xfrm>
          <a:prstGeom prst="rect">
            <a:avLst/>
          </a:prstGeom>
          <a:noFill/>
        </p:spPr>
        <p:txBody>
          <a:bodyPr wrap="square" rtlCol="0">
            <a:spAutoFit/>
          </a:bodyPr>
          <a:lstStyle/>
          <a:p>
            <a:r>
              <a:rPr lang="en-US" dirty="0" smtClean="0"/>
              <a:t>p2</a:t>
            </a:r>
            <a:endParaRPr lang="en-US" dirty="0"/>
          </a:p>
        </p:txBody>
      </p:sp>
      <p:sp>
        <p:nvSpPr>
          <p:cNvPr id="87" name="TextBox 86"/>
          <p:cNvSpPr txBox="1"/>
          <p:nvPr/>
        </p:nvSpPr>
        <p:spPr>
          <a:xfrm>
            <a:off x="5257800" y="6107668"/>
            <a:ext cx="457200" cy="369332"/>
          </a:xfrm>
          <a:prstGeom prst="rect">
            <a:avLst/>
          </a:prstGeom>
          <a:noFill/>
        </p:spPr>
        <p:txBody>
          <a:bodyPr wrap="square" rtlCol="0">
            <a:spAutoFit/>
          </a:bodyPr>
          <a:lstStyle/>
          <a:p>
            <a:r>
              <a:rPr lang="en-US" dirty="0" smtClean="0"/>
              <a:t>p3</a:t>
            </a:r>
            <a:endParaRPr lang="en-US" dirty="0"/>
          </a:p>
        </p:txBody>
      </p:sp>
      <p:sp>
        <p:nvSpPr>
          <p:cNvPr id="88" name="TextBox 87"/>
          <p:cNvSpPr txBox="1"/>
          <p:nvPr/>
        </p:nvSpPr>
        <p:spPr>
          <a:xfrm>
            <a:off x="5867400" y="4267200"/>
            <a:ext cx="457200" cy="369332"/>
          </a:xfrm>
          <a:prstGeom prst="rect">
            <a:avLst/>
          </a:prstGeom>
          <a:noFill/>
        </p:spPr>
        <p:txBody>
          <a:bodyPr wrap="square" rtlCol="0">
            <a:spAutoFit/>
          </a:bodyPr>
          <a:lstStyle/>
          <a:p>
            <a:r>
              <a:rPr lang="en-US" dirty="0" smtClean="0"/>
              <a:t>p4</a:t>
            </a:r>
            <a:endParaRPr lang="en-US" dirty="0"/>
          </a:p>
        </p:txBody>
      </p:sp>
      <p:sp>
        <p:nvSpPr>
          <p:cNvPr id="89" name="TextBox 88"/>
          <p:cNvSpPr txBox="1"/>
          <p:nvPr/>
        </p:nvSpPr>
        <p:spPr>
          <a:xfrm>
            <a:off x="6096000" y="6183868"/>
            <a:ext cx="457200" cy="369332"/>
          </a:xfrm>
          <a:prstGeom prst="rect">
            <a:avLst/>
          </a:prstGeom>
          <a:noFill/>
        </p:spPr>
        <p:txBody>
          <a:bodyPr wrap="square" rtlCol="0">
            <a:spAutoFit/>
          </a:bodyPr>
          <a:lstStyle/>
          <a:p>
            <a:r>
              <a:rPr lang="en-US" dirty="0" smtClean="0"/>
              <a:t>p5</a:t>
            </a:r>
            <a:endParaRPr lang="en-US" dirty="0"/>
          </a:p>
        </p:txBody>
      </p:sp>
      <p:sp>
        <p:nvSpPr>
          <p:cNvPr id="90" name="TextBox 89"/>
          <p:cNvSpPr txBox="1"/>
          <p:nvPr/>
        </p:nvSpPr>
        <p:spPr>
          <a:xfrm>
            <a:off x="6553200" y="4583668"/>
            <a:ext cx="457200" cy="369332"/>
          </a:xfrm>
          <a:prstGeom prst="rect">
            <a:avLst/>
          </a:prstGeom>
          <a:noFill/>
        </p:spPr>
        <p:txBody>
          <a:bodyPr wrap="square" rtlCol="0">
            <a:spAutoFit/>
          </a:bodyPr>
          <a:lstStyle/>
          <a:p>
            <a:r>
              <a:rPr lang="en-US" dirty="0" smtClean="0"/>
              <a:t>p6</a:t>
            </a:r>
            <a:endParaRPr lang="en-US" dirty="0"/>
          </a:p>
        </p:txBody>
      </p:sp>
      <p:sp>
        <p:nvSpPr>
          <p:cNvPr id="91" name="TextBox 90"/>
          <p:cNvSpPr txBox="1"/>
          <p:nvPr/>
        </p:nvSpPr>
        <p:spPr>
          <a:xfrm>
            <a:off x="7162800" y="5181600"/>
            <a:ext cx="457200" cy="369332"/>
          </a:xfrm>
          <a:prstGeom prst="rect">
            <a:avLst/>
          </a:prstGeom>
          <a:noFill/>
        </p:spPr>
        <p:txBody>
          <a:bodyPr wrap="square" rtlCol="0">
            <a:spAutoFit/>
          </a:bodyPr>
          <a:lstStyle/>
          <a:p>
            <a:r>
              <a:rPr lang="en-US" dirty="0" smtClean="0"/>
              <a:t>p7</a:t>
            </a:r>
            <a:endParaRPr lang="en-US" dirty="0"/>
          </a:p>
        </p:txBody>
      </p:sp>
      <p:cxnSp>
        <p:nvCxnSpPr>
          <p:cNvPr id="92" name="Straight Connector 91"/>
          <p:cNvCxnSpPr/>
          <p:nvPr/>
        </p:nvCxnSpPr>
        <p:spPr>
          <a:xfrm>
            <a:off x="5181600" y="4876800"/>
            <a:ext cx="381000" cy="12308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5181600" y="4876799"/>
            <a:ext cx="1524000"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267200" y="5345668"/>
            <a:ext cx="457200" cy="369332"/>
          </a:xfrm>
          <a:prstGeom prst="rect">
            <a:avLst/>
          </a:prstGeom>
          <a:noFill/>
        </p:spPr>
        <p:txBody>
          <a:bodyPr wrap="square" rtlCol="0">
            <a:spAutoFit/>
          </a:bodyPr>
          <a:lstStyle/>
          <a:p>
            <a:r>
              <a:rPr lang="en-US" dirty="0" smtClean="0"/>
              <a:t>p1</a:t>
            </a:r>
            <a:endParaRPr lang="en-US" dirty="0"/>
          </a:p>
        </p:txBody>
      </p:sp>
      <p:cxnSp>
        <p:nvCxnSpPr>
          <p:cNvPr id="95" name="Straight Connector 94"/>
          <p:cNvCxnSpPr>
            <a:endCxn id="89" idx="0"/>
          </p:cNvCxnSpPr>
          <p:nvPr/>
        </p:nvCxnSpPr>
        <p:spPr>
          <a:xfrm flipH="1">
            <a:off x="6324600" y="4952999"/>
            <a:ext cx="381000" cy="12308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5562600" y="4952999"/>
            <a:ext cx="1143000" cy="11546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865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Ear Selection</a:t>
            </a:r>
            <a:endParaRPr lang="en-US" dirty="0"/>
          </a:p>
        </p:txBody>
      </p:sp>
      <p:cxnSp>
        <p:nvCxnSpPr>
          <p:cNvPr id="4" name="Straight Connector 3"/>
          <p:cNvCxnSpPr/>
          <p:nvPr/>
        </p:nvCxnSpPr>
        <p:spPr>
          <a:xfrm rot="5400000" flipH="1" flipV="1">
            <a:off x="190500" y="2751138"/>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447800" y="2408238"/>
            <a:ext cx="1524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600200" y="2343706"/>
            <a:ext cx="914400" cy="645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752600" y="2648507"/>
            <a:ext cx="1143000" cy="5217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 y="3322638"/>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3627438"/>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905000" y="3779838"/>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1066800" y="2941638"/>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762000" y="2636838"/>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752600" y="2636840"/>
            <a:ext cx="990600" cy="11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16200000" flipV="1">
            <a:off x="2488168" y="2370139"/>
            <a:ext cx="281465"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762000" y="3733800"/>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flipV="1">
            <a:off x="762000" y="4008439"/>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600200" y="3627438"/>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flipV="1">
            <a:off x="2438400" y="3398838"/>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2438400" y="3170238"/>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0" y="3029506"/>
            <a:ext cx="288862" cy="369332"/>
          </a:xfrm>
          <a:prstGeom prst="rect">
            <a:avLst/>
          </a:prstGeom>
          <a:noFill/>
        </p:spPr>
        <p:txBody>
          <a:bodyPr wrap="none" rtlCol="0">
            <a:spAutoFit/>
          </a:bodyPr>
          <a:lstStyle/>
          <a:p>
            <a:r>
              <a:rPr lang="en-US" dirty="0" smtClean="0"/>
              <a:t>v</a:t>
            </a:r>
            <a:endParaRPr lang="en-US" dirty="0"/>
          </a:p>
        </p:txBody>
      </p:sp>
      <p:sp>
        <p:nvSpPr>
          <p:cNvPr id="78" name="TextBox 77"/>
          <p:cNvSpPr txBox="1"/>
          <p:nvPr/>
        </p:nvSpPr>
        <p:spPr>
          <a:xfrm>
            <a:off x="2847098" y="2964974"/>
            <a:ext cx="364202" cy="369332"/>
          </a:xfrm>
          <a:prstGeom prst="rect">
            <a:avLst/>
          </a:prstGeom>
          <a:noFill/>
        </p:spPr>
        <p:txBody>
          <a:bodyPr wrap="none" rtlCol="0">
            <a:spAutoFit/>
          </a:bodyPr>
          <a:lstStyle/>
          <a:p>
            <a:r>
              <a:rPr lang="en-US" dirty="0" smtClean="0"/>
              <a:t>u’</a:t>
            </a:r>
            <a:endParaRPr lang="en-US" dirty="0"/>
          </a:p>
        </p:txBody>
      </p:sp>
      <p:sp>
        <p:nvSpPr>
          <p:cNvPr id="79" name="TextBox 78"/>
          <p:cNvSpPr txBox="1"/>
          <p:nvPr/>
        </p:nvSpPr>
        <p:spPr>
          <a:xfrm>
            <a:off x="979826" y="3486706"/>
            <a:ext cx="391774" cy="369332"/>
          </a:xfrm>
          <a:prstGeom prst="rect">
            <a:avLst/>
          </a:prstGeom>
          <a:noFill/>
        </p:spPr>
        <p:txBody>
          <a:bodyPr wrap="none" rtlCol="0">
            <a:spAutoFit/>
          </a:bodyPr>
          <a:lstStyle/>
          <a:p>
            <a:r>
              <a:rPr lang="en-US" dirty="0" smtClean="0"/>
              <a:t>v”</a:t>
            </a:r>
            <a:endParaRPr lang="en-US" dirty="0"/>
          </a:p>
        </p:txBody>
      </p:sp>
      <p:cxnSp>
        <p:nvCxnSpPr>
          <p:cNvPr id="80" name="Straight Connector 79"/>
          <p:cNvCxnSpPr/>
          <p:nvPr/>
        </p:nvCxnSpPr>
        <p:spPr>
          <a:xfrm>
            <a:off x="762000" y="2648506"/>
            <a:ext cx="266700" cy="1096962"/>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149538" y="3193574"/>
            <a:ext cx="306494" cy="369332"/>
          </a:xfrm>
          <a:prstGeom prst="rect">
            <a:avLst/>
          </a:prstGeom>
          <a:noFill/>
        </p:spPr>
        <p:txBody>
          <a:bodyPr wrap="none" rtlCol="0">
            <a:spAutoFit/>
          </a:bodyPr>
          <a:lstStyle/>
          <a:p>
            <a:r>
              <a:rPr lang="en-US" dirty="0" smtClean="0"/>
              <a:t>u</a:t>
            </a:r>
            <a:endParaRPr lang="en-US" dirty="0"/>
          </a:p>
        </p:txBody>
      </p:sp>
      <p:sp>
        <p:nvSpPr>
          <p:cNvPr id="82" name="TextBox 81"/>
          <p:cNvSpPr txBox="1"/>
          <p:nvPr/>
        </p:nvSpPr>
        <p:spPr>
          <a:xfrm>
            <a:off x="2732426" y="3574574"/>
            <a:ext cx="402674" cy="369332"/>
          </a:xfrm>
          <a:prstGeom prst="rect">
            <a:avLst/>
          </a:prstGeom>
          <a:noFill/>
        </p:spPr>
        <p:txBody>
          <a:bodyPr wrap="none" rtlCol="0">
            <a:spAutoFit/>
          </a:bodyPr>
          <a:lstStyle/>
          <a:p>
            <a:r>
              <a:rPr lang="en-US" dirty="0" smtClean="0"/>
              <a:t>u”</a:t>
            </a:r>
            <a:endParaRPr lang="en-US" dirty="0"/>
          </a:p>
        </p:txBody>
      </p:sp>
      <p:cxnSp>
        <p:nvCxnSpPr>
          <p:cNvPr id="83" name="Straight Connector 82"/>
          <p:cNvCxnSpPr/>
          <p:nvPr/>
        </p:nvCxnSpPr>
        <p:spPr>
          <a:xfrm rot="5400000">
            <a:off x="2518312" y="3367884"/>
            <a:ext cx="619538" cy="163174"/>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371600" y="2115106"/>
            <a:ext cx="349776" cy="369332"/>
          </a:xfrm>
          <a:prstGeom prst="rect">
            <a:avLst/>
          </a:prstGeom>
          <a:noFill/>
        </p:spPr>
        <p:txBody>
          <a:bodyPr wrap="none" rtlCol="0">
            <a:spAutoFit/>
          </a:bodyPr>
          <a:lstStyle/>
          <a:p>
            <a:r>
              <a:rPr lang="en-US" dirty="0" smtClean="0"/>
              <a:t>w</a:t>
            </a:r>
            <a:endParaRPr lang="en-US" dirty="0"/>
          </a:p>
        </p:txBody>
      </p:sp>
      <p:sp>
        <p:nvSpPr>
          <p:cNvPr id="95" name="TextBox 94"/>
          <p:cNvSpPr txBox="1"/>
          <p:nvPr/>
        </p:nvSpPr>
        <p:spPr>
          <a:xfrm>
            <a:off x="2405184" y="1962706"/>
            <a:ext cx="414216" cy="369332"/>
          </a:xfrm>
          <a:prstGeom prst="rect">
            <a:avLst/>
          </a:prstGeom>
          <a:noFill/>
        </p:spPr>
        <p:txBody>
          <a:bodyPr wrap="none" rtlCol="0">
            <a:spAutoFit/>
          </a:bodyPr>
          <a:lstStyle/>
          <a:p>
            <a:r>
              <a:rPr lang="en-US" dirty="0" smtClean="0"/>
              <a:t>w’</a:t>
            </a:r>
            <a:endParaRPr lang="en-US" dirty="0"/>
          </a:p>
        </p:txBody>
      </p:sp>
      <p:sp>
        <p:nvSpPr>
          <p:cNvPr id="96" name="TextBox 95"/>
          <p:cNvSpPr txBox="1"/>
          <p:nvPr/>
        </p:nvSpPr>
        <p:spPr>
          <a:xfrm>
            <a:off x="1299912" y="2953306"/>
            <a:ext cx="452688" cy="369332"/>
          </a:xfrm>
          <a:prstGeom prst="rect">
            <a:avLst/>
          </a:prstGeom>
          <a:noFill/>
        </p:spPr>
        <p:txBody>
          <a:bodyPr wrap="none" rtlCol="0">
            <a:spAutoFit/>
          </a:bodyPr>
          <a:lstStyle/>
          <a:p>
            <a:r>
              <a:rPr lang="en-US" dirty="0" smtClean="0"/>
              <a:t>w”</a:t>
            </a:r>
            <a:endParaRPr lang="en-US" dirty="0"/>
          </a:p>
        </p:txBody>
      </p:sp>
      <p:cxnSp>
        <p:nvCxnSpPr>
          <p:cNvPr id="99" name="Straight Connector 98"/>
          <p:cNvCxnSpPr/>
          <p:nvPr/>
        </p:nvCxnSpPr>
        <p:spPr>
          <a:xfrm rot="10800000" flipV="1">
            <a:off x="1371600" y="2332038"/>
            <a:ext cx="1164492" cy="621268"/>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6438" y="2221468"/>
            <a:ext cx="353302" cy="369332"/>
          </a:xfrm>
          <a:prstGeom prst="rect">
            <a:avLst/>
          </a:prstGeom>
          <a:noFill/>
        </p:spPr>
        <p:txBody>
          <a:bodyPr wrap="none" rtlCol="0">
            <a:spAutoFit/>
          </a:bodyPr>
          <a:lstStyle/>
          <a:p>
            <a:r>
              <a:rPr lang="en-US" dirty="0"/>
              <a:t>v</a:t>
            </a:r>
            <a:r>
              <a:rPr lang="en-US" dirty="0" smtClean="0"/>
              <a:t>’</a:t>
            </a:r>
            <a:endParaRPr lang="en-US" dirty="0"/>
          </a:p>
        </p:txBody>
      </p:sp>
      <p:cxnSp>
        <p:nvCxnSpPr>
          <p:cNvPr id="31" name="Straight Connector 30"/>
          <p:cNvCxnSpPr/>
          <p:nvPr/>
        </p:nvCxnSpPr>
        <p:spPr>
          <a:xfrm>
            <a:off x="685800" y="6103938"/>
            <a:ext cx="762000" cy="4032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447800" y="5881048"/>
            <a:ext cx="607325" cy="621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5125" y="5271572"/>
            <a:ext cx="0" cy="631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85800" y="5467906"/>
            <a:ext cx="152400" cy="628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370462" y="5271572"/>
            <a:ext cx="684663" cy="641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51877" y="5467906"/>
            <a:ext cx="518584" cy="453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311338" y="6488668"/>
            <a:ext cx="295274" cy="369332"/>
          </a:xfrm>
          <a:prstGeom prst="rect">
            <a:avLst/>
          </a:prstGeom>
          <a:noFill/>
        </p:spPr>
        <p:txBody>
          <a:bodyPr wrap="none" rtlCol="0">
            <a:spAutoFit/>
          </a:bodyPr>
          <a:lstStyle/>
          <a:p>
            <a:r>
              <a:rPr lang="en-US" dirty="0" smtClean="0"/>
              <a:t>v</a:t>
            </a:r>
            <a:endParaRPr lang="en-US" dirty="0"/>
          </a:p>
        </p:txBody>
      </p:sp>
      <p:sp>
        <p:nvSpPr>
          <p:cNvPr id="50" name="TextBox 49"/>
          <p:cNvSpPr txBox="1"/>
          <p:nvPr/>
        </p:nvSpPr>
        <p:spPr>
          <a:xfrm>
            <a:off x="2057400" y="5715000"/>
            <a:ext cx="391774" cy="369332"/>
          </a:xfrm>
          <a:prstGeom prst="rect">
            <a:avLst/>
          </a:prstGeom>
          <a:noFill/>
        </p:spPr>
        <p:txBody>
          <a:bodyPr wrap="none" rtlCol="0">
            <a:spAutoFit/>
          </a:bodyPr>
          <a:lstStyle/>
          <a:p>
            <a:r>
              <a:rPr lang="en-US" dirty="0" smtClean="0"/>
              <a:t>v”</a:t>
            </a:r>
            <a:endParaRPr lang="en-US" dirty="0"/>
          </a:p>
        </p:txBody>
      </p:sp>
      <p:sp>
        <p:nvSpPr>
          <p:cNvPr id="51" name="TextBox 50"/>
          <p:cNvSpPr txBox="1"/>
          <p:nvPr/>
        </p:nvSpPr>
        <p:spPr>
          <a:xfrm>
            <a:off x="1905000" y="4876800"/>
            <a:ext cx="519694" cy="369332"/>
          </a:xfrm>
          <a:prstGeom prst="rect">
            <a:avLst/>
          </a:prstGeom>
          <a:noFill/>
        </p:spPr>
        <p:txBody>
          <a:bodyPr wrap="none" rtlCol="0">
            <a:spAutoFit/>
          </a:bodyPr>
          <a:lstStyle/>
          <a:p>
            <a:r>
              <a:rPr lang="en-US" dirty="0" smtClean="0"/>
              <a:t>v**</a:t>
            </a:r>
            <a:endParaRPr lang="en-US" dirty="0"/>
          </a:p>
        </p:txBody>
      </p:sp>
      <p:sp>
        <p:nvSpPr>
          <p:cNvPr id="52" name="TextBox 51"/>
          <p:cNvSpPr txBox="1"/>
          <p:nvPr/>
        </p:nvSpPr>
        <p:spPr>
          <a:xfrm>
            <a:off x="1219200" y="5498068"/>
            <a:ext cx="306494" cy="369332"/>
          </a:xfrm>
          <a:prstGeom prst="rect">
            <a:avLst/>
          </a:prstGeom>
          <a:noFill/>
        </p:spPr>
        <p:txBody>
          <a:bodyPr wrap="none" rtlCol="0">
            <a:spAutoFit/>
          </a:bodyPr>
          <a:lstStyle/>
          <a:p>
            <a:r>
              <a:rPr lang="en-US" dirty="0" smtClean="0"/>
              <a:t>u</a:t>
            </a:r>
            <a:endParaRPr lang="en-US" dirty="0"/>
          </a:p>
        </p:txBody>
      </p:sp>
      <p:sp>
        <p:nvSpPr>
          <p:cNvPr id="53" name="TextBox 52"/>
          <p:cNvSpPr txBox="1"/>
          <p:nvPr/>
        </p:nvSpPr>
        <p:spPr>
          <a:xfrm>
            <a:off x="685800" y="5029200"/>
            <a:ext cx="404278" cy="369332"/>
          </a:xfrm>
          <a:prstGeom prst="rect">
            <a:avLst/>
          </a:prstGeom>
          <a:noFill/>
        </p:spPr>
        <p:txBody>
          <a:bodyPr wrap="none" rtlCol="0">
            <a:spAutoFit/>
          </a:bodyPr>
          <a:lstStyle/>
          <a:p>
            <a:r>
              <a:rPr lang="en-US" dirty="0" smtClean="0"/>
              <a:t>v*</a:t>
            </a:r>
            <a:endParaRPr lang="en-US" dirty="0"/>
          </a:p>
        </p:txBody>
      </p:sp>
      <p:sp>
        <p:nvSpPr>
          <p:cNvPr id="54" name="TextBox 53"/>
          <p:cNvSpPr txBox="1"/>
          <p:nvPr/>
        </p:nvSpPr>
        <p:spPr>
          <a:xfrm>
            <a:off x="381000" y="5879068"/>
            <a:ext cx="353302" cy="369332"/>
          </a:xfrm>
          <a:prstGeom prst="rect">
            <a:avLst/>
          </a:prstGeom>
          <a:noFill/>
        </p:spPr>
        <p:txBody>
          <a:bodyPr wrap="none" rtlCol="0">
            <a:spAutoFit/>
          </a:bodyPr>
          <a:lstStyle/>
          <a:p>
            <a:r>
              <a:rPr lang="en-US" dirty="0" smtClean="0"/>
              <a:t>v’</a:t>
            </a:r>
            <a:endParaRPr lang="en-US" dirty="0"/>
          </a:p>
        </p:txBody>
      </p:sp>
      <p:cxnSp>
        <p:nvCxnSpPr>
          <p:cNvPr id="65" name="Straight Connector 64"/>
          <p:cNvCxnSpPr/>
          <p:nvPr/>
        </p:nvCxnSpPr>
        <p:spPr>
          <a:xfrm>
            <a:off x="3427306" y="6103938"/>
            <a:ext cx="762000" cy="4032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4189306" y="5881048"/>
            <a:ext cx="607325" cy="62139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796631" y="5271572"/>
            <a:ext cx="0" cy="631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3427306" y="5467906"/>
            <a:ext cx="152400" cy="628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4111968" y="5271572"/>
            <a:ext cx="684663" cy="641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593383" y="5467906"/>
            <a:ext cx="518584" cy="453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427305" y="5878102"/>
            <a:ext cx="1371601" cy="212210"/>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94306" y="6103938"/>
            <a:ext cx="762000" cy="4032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6856306" y="5881048"/>
            <a:ext cx="607325" cy="62139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63631" y="5271572"/>
            <a:ext cx="0" cy="631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094306" y="5467906"/>
            <a:ext cx="152400" cy="628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778968" y="5271572"/>
            <a:ext cx="684663" cy="641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260383" y="5467906"/>
            <a:ext cx="518584" cy="453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6094305" y="5878102"/>
            <a:ext cx="1371601" cy="212210"/>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6092030" y="5257800"/>
            <a:ext cx="1362701" cy="843214"/>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043764" y="6488668"/>
            <a:ext cx="295274" cy="369332"/>
          </a:xfrm>
          <a:prstGeom prst="rect">
            <a:avLst/>
          </a:prstGeom>
          <a:noFill/>
        </p:spPr>
        <p:txBody>
          <a:bodyPr wrap="none" rtlCol="0">
            <a:spAutoFit/>
          </a:bodyPr>
          <a:lstStyle/>
          <a:p>
            <a:r>
              <a:rPr lang="en-US" dirty="0" smtClean="0"/>
              <a:t>v</a:t>
            </a:r>
            <a:endParaRPr lang="en-US" dirty="0"/>
          </a:p>
        </p:txBody>
      </p:sp>
      <p:sp>
        <p:nvSpPr>
          <p:cNvPr id="104" name="TextBox 103"/>
          <p:cNvSpPr txBox="1"/>
          <p:nvPr/>
        </p:nvSpPr>
        <p:spPr>
          <a:xfrm>
            <a:off x="4789826" y="5715000"/>
            <a:ext cx="391774" cy="369332"/>
          </a:xfrm>
          <a:prstGeom prst="rect">
            <a:avLst/>
          </a:prstGeom>
          <a:noFill/>
        </p:spPr>
        <p:txBody>
          <a:bodyPr wrap="none" rtlCol="0">
            <a:spAutoFit/>
          </a:bodyPr>
          <a:lstStyle/>
          <a:p>
            <a:r>
              <a:rPr lang="en-US" dirty="0" smtClean="0"/>
              <a:t>v”</a:t>
            </a:r>
            <a:endParaRPr lang="en-US" dirty="0"/>
          </a:p>
        </p:txBody>
      </p:sp>
      <p:sp>
        <p:nvSpPr>
          <p:cNvPr id="105" name="TextBox 104"/>
          <p:cNvSpPr txBox="1"/>
          <p:nvPr/>
        </p:nvSpPr>
        <p:spPr>
          <a:xfrm>
            <a:off x="4637426" y="4876800"/>
            <a:ext cx="519694" cy="369332"/>
          </a:xfrm>
          <a:prstGeom prst="rect">
            <a:avLst/>
          </a:prstGeom>
          <a:noFill/>
        </p:spPr>
        <p:txBody>
          <a:bodyPr wrap="none" rtlCol="0">
            <a:spAutoFit/>
          </a:bodyPr>
          <a:lstStyle/>
          <a:p>
            <a:r>
              <a:rPr lang="en-US" dirty="0" smtClean="0"/>
              <a:t>v**</a:t>
            </a:r>
            <a:endParaRPr lang="en-US" dirty="0"/>
          </a:p>
        </p:txBody>
      </p:sp>
      <p:sp>
        <p:nvSpPr>
          <p:cNvPr id="106" name="TextBox 105"/>
          <p:cNvSpPr txBox="1"/>
          <p:nvPr/>
        </p:nvSpPr>
        <p:spPr>
          <a:xfrm>
            <a:off x="3951626" y="5498068"/>
            <a:ext cx="306494" cy="369332"/>
          </a:xfrm>
          <a:prstGeom prst="rect">
            <a:avLst/>
          </a:prstGeom>
          <a:noFill/>
        </p:spPr>
        <p:txBody>
          <a:bodyPr wrap="none" rtlCol="0">
            <a:spAutoFit/>
          </a:bodyPr>
          <a:lstStyle/>
          <a:p>
            <a:r>
              <a:rPr lang="en-US" dirty="0" smtClean="0"/>
              <a:t>u</a:t>
            </a:r>
            <a:endParaRPr lang="en-US" dirty="0"/>
          </a:p>
        </p:txBody>
      </p:sp>
      <p:sp>
        <p:nvSpPr>
          <p:cNvPr id="107" name="TextBox 106"/>
          <p:cNvSpPr txBox="1"/>
          <p:nvPr/>
        </p:nvSpPr>
        <p:spPr>
          <a:xfrm>
            <a:off x="3418226" y="5029200"/>
            <a:ext cx="404278" cy="369332"/>
          </a:xfrm>
          <a:prstGeom prst="rect">
            <a:avLst/>
          </a:prstGeom>
          <a:noFill/>
        </p:spPr>
        <p:txBody>
          <a:bodyPr wrap="none" rtlCol="0">
            <a:spAutoFit/>
          </a:bodyPr>
          <a:lstStyle/>
          <a:p>
            <a:r>
              <a:rPr lang="en-US" dirty="0" smtClean="0"/>
              <a:t>v*</a:t>
            </a:r>
            <a:endParaRPr lang="en-US" dirty="0"/>
          </a:p>
        </p:txBody>
      </p:sp>
      <p:sp>
        <p:nvSpPr>
          <p:cNvPr id="108" name="TextBox 107"/>
          <p:cNvSpPr txBox="1"/>
          <p:nvPr/>
        </p:nvSpPr>
        <p:spPr>
          <a:xfrm>
            <a:off x="3113426" y="5879068"/>
            <a:ext cx="353302" cy="369332"/>
          </a:xfrm>
          <a:prstGeom prst="rect">
            <a:avLst/>
          </a:prstGeom>
          <a:noFill/>
        </p:spPr>
        <p:txBody>
          <a:bodyPr wrap="none" rtlCol="0">
            <a:spAutoFit/>
          </a:bodyPr>
          <a:lstStyle/>
          <a:p>
            <a:r>
              <a:rPr lang="en-US" dirty="0" smtClean="0"/>
              <a:t>v’</a:t>
            </a:r>
            <a:endParaRPr lang="en-US" dirty="0"/>
          </a:p>
        </p:txBody>
      </p:sp>
      <p:sp>
        <p:nvSpPr>
          <p:cNvPr id="109" name="TextBox 108"/>
          <p:cNvSpPr txBox="1"/>
          <p:nvPr/>
        </p:nvSpPr>
        <p:spPr>
          <a:xfrm>
            <a:off x="6710764" y="6488668"/>
            <a:ext cx="295274" cy="369332"/>
          </a:xfrm>
          <a:prstGeom prst="rect">
            <a:avLst/>
          </a:prstGeom>
          <a:noFill/>
        </p:spPr>
        <p:txBody>
          <a:bodyPr wrap="none" rtlCol="0">
            <a:spAutoFit/>
          </a:bodyPr>
          <a:lstStyle/>
          <a:p>
            <a:r>
              <a:rPr lang="en-US" dirty="0" smtClean="0"/>
              <a:t>v</a:t>
            </a:r>
            <a:endParaRPr lang="en-US" dirty="0"/>
          </a:p>
        </p:txBody>
      </p:sp>
      <p:sp>
        <p:nvSpPr>
          <p:cNvPr id="110" name="TextBox 109"/>
          <p:cNvSpPr txBox="1"/>
          <p:nvPr/>
        </p:nvSpPr>
        <p:spPr>
          <a:xfrm>
            <a:off x="7456826" y="5715000"/>
            <a:ext cx="391774" cy="369332"/>
          </a:xfrm>
          <a:prstGeom prst="rect">
            <a:avLst/>
          </a:prstGeom>
          <a:noFill/>
        </p:spPr>
        <p:txBody>
          <a:bodyPr wrap="none" rtlCol="0">
            <a:spAutoFit/>
          </a:bodyPr>
          <a:lstStyle/>
          <a:p>
            <a:r>
              <a:rPr lang="en-US" dirty="0" smtClean="0"/>
              <a:t>v”</a:t>
            </a:r>
            <a:endParaRPr lang="en-US" dirty="0"/>
          </a:p>
        </p:txBody>
      </p:sp>
      <p:sp>
        <p:nvSpPr>
          <p:cNvPr id="111" name="TextBox 110"/>
          <p:cNvSpPr txBox="1"/>
          <p:nvPr/>
        </p:nvSpPr>
        <p:spPr>
          <a:xfrm>
            <a:off x="7304426" y="4876800"/>
            <a:ext cx="519694" cy="369332"/>
          </a:xfrm>
          <a:prstGeom prst="rect">
            <a:avLst/>
          </a:prstGeom>
          <a:noFill/>
        </p:spPr>
        <p:txBody>
          <a:bodyPr wrap="none" rtlCol="0">
            <a:spAutoFit/>
          </a:bodyPr>
          <a:lstStyle/>
          <a:p>
            <a:r>
              <a:rPr lang="en-US" dirty="0" smtClean="0"/>
              <a:t>v**</a:t>
            </a:r>
            <a:endParaRPr lang="en-US" dirty="0"/>
          </a:p>
        </p:txBody>
      </p:sp>
      <p:sp>
        <p:nvSpPr>
          <p:cNvPr id="112" name="TextBox 111"/>
          <p:cNvSpPr txBox="1"/>
          <p:nvPr/>
        </p:nvSpPr>
        <p:spPr>
          <a:xfrm>
            <a:off x="6618626" y="5498068"/>
            <a:ext cx="306494" cy="369332"/>
          </a:xfrm>
          <a:prstGeom prst="rect">
            <a:avLst/>
          </a:prstGeom>
          <a:noFill/>
        </p:spPr>
        <p:txBody>
          <a:bodyPr wrap="none" rtlCol="0">
            <a:spAutoFit/>
          </a:bodyPr>
          <a:lstStyle/>
          <a:p>
            <a:r>
              <a:rPr lang="en-US" dirty="0" smtClean="0"/>
              <a:t>u</a:t>
            </a:r>
            <a:endParaRPr lang="en-US" dirty="0"/>
          </a:p>
        </p:txBody>
      </p:sp>
      <p:sp>
        <p:nvSpPr>
          <p:cNvPr id="113" name="TextBox 112"/>
          <p:cNvSpPr txBox="1"/>
          <p:nvPr/>
        </p:nvSpPr>
        <p:spPr>
          <a:xfrm>
            <a:off x="6085226" y="5029200"/>
            <a:ext cx="404278" cy="369332"/>
          </a:xfrm>
          <a:prstGeom prst="rect">
            <a:avLst/>
          </a:prstGeom>
          <a:noFill/>
        </p:spPr>
        <p:txBody>
          <a:bodyPr wrap="none" rtlCol="0">
            <a:spAutoFit/>
          </a:bodyPr>
          <a:lstStyle/>
          <a:p>
            <a:r>
              <a:rPr lang="en-US" dirty="0" smtClean="0"/>
              <a:t>v*</a:t>
            </a:r>
            <a:endParaRPr lang="en-US" dirty="0"/>
          </a:p>
        </p:txBody>
      </p:sp>
      <p:sp>
        <p:nvSpPr>
          <p:cNvPr id="114" name="TextBox 113"/>
          <p:cNvSpPr txBox="1"/>
          <p:nvPr/>
        </p:nvSpPr>
        <p:spPr>
          <a:xfrm>
            <a:off x="5780426" y="5879068"/>
            <a:ext cx="353302" cy="369332"/>
          </a:xfrm>
          <a:prstGeom prst="rect">
            <a:avLst/>
          </a:prstGeom>
          <a:noFill/>
        </p:spPr>
        <p:txBody>
          <a:bodyPr wrap="none" rtlCol="0">
            <a:spAutoFit/>
          </a:bodyPr>
          <a:lstStyle/>
          <a:p>
            <a:r>
              <a:rPr lang="en-US" dirty="0" smtClean="0"/>
              <a:t>v’</a:t>
            </a:r>
            <a:endParaRPr lang="en-US" dirty="0"/>
          </a:p>
        </p:txBody>
      </p:sp>
      <p:cxnSp>
        <p:nvCxnSpPr>
          <p:cNvPr id="148" name="Straight Connector 147"/>
          <p:cNvCxnSpPr/>
          <p:nvPr/>
        </p:nvCxnSpPr>
        <p:spPr>
          <a:xfrm>
            <a:off x="4391902" y="4419600"/>
            <a:ext cx="522626" cy="10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4914528" y="3899848"/>
            <a:ext cx="607325" cy="621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5521853" y="3290372"/>
            <a:ext cx="0" cy="631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3881968" y="3909666"/>
            <a:ext cx="932894" cy="86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0800000" flipV="1">
            <a:off x="4772902" y="3290372"/>
            <a:ext cx="748952" cy="519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4318605" y="3486706"/>
            <a:ext cx="454297" cy="323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4778066" y="4507468"/>
            <a:ext cx="295274" cy="369332"/>
          </a:xfrm>
          <a:prstGeom prst="rect">
            <a:avLst/>
          </a:prstGeom>
          <a:noFill/>
        </p:spPr>
        <p:txBody>
          <a:bodyPr wrap="none" rtlCol="0">
            <a:spAutoFit/>
          </a:bodyPr>
          <a:lstStyle/>
          <a:p>
            <a:r>
              <a:rPr lang="en-US" dirty="0" smtClean="0"/>
              <a:t>v</a:t>
            </a:r>
            <a:endParaRPr lang="en-US" dirty="0"/>
          </a:p>
        </p:txBody>
      </p:sp>
      <p:sp>
        <p:nvSpPr>
          <p:cNvPr id="159" name="TextBox 158"/>
          <p:cNvSpPr txBox="1"/>
          <p:nvPr/>
        </p:nvSpPr>
        <p:spPr>
          <a:xfrm>
            <a:off x="5524128" y="3733800"/>
            <a:ext cx="391774" cy="369332"/>
          </a:xfrm>
          <a:prstGeom prst="rect">
            <a:avLst/>
          </a:prstGeom>
          <a:noFill/>
        </p:spPr>
        <p:txBody>
          <a:bodyPr wrap="none" rtlCol="0">
            <a:spAutoFit/>
          </a:bodyPr>
          <a:lstStyle/>
          <a:p>
            <a:r>
              <a:rPr lang="en-US" dirty="0" smtClean="0"/>
              <a:t>v”</a:t>
            </a:r>
            <a:endParaRPr lang="en-US" dirty="0"/>
          </a:p>
        </p:txBody>
      </p:sp>
      <p:sp>
        <p:nvSpPr>
          <p:cNvPr id="160" name="TextBox 159"/>
          <p:cNvSpPr txBox="1"/>
          <p:nvPr/>
        </p:nvSpPr>
        <p:spPr>
          <a:xfrm>
            <a:off x="5371728" y="2895600"/>
            <a:ext cx="519694" cy="369332"/>
          </a:xfrm>
          <a:prstGeom prst="rect">
            <a:avLst/>
          </a:prstGeom>
          <a:noFill/>
        </p:spPr>
        <p:txBody>
          <a:bodyPr wrap="none" rtlCol="0">
            <a:spAutoFit/>
          </a:bodyPr>
          <a:lstStyle/>
          <a:p>
            <a:r>
              <a:rPr lang="en-US" dirty="0" smtClean="0"/>
              <a:t>v**</a:t>
            </a:r>
            <a:endParaRPr lang="en-US" dirty="0"/>
          </a:p>
        </p:txBody>
      </p:sp>
      <p:sp>
        <p:nvSpPr>
          <p:cNvPr id="161" name="TextBox 160"/>
          <p:cNvSpPr txBox="1"/>
          <p:nvPr/>
        </p:nvSpPr>
        <p:spPr>
          <a:xfrm>
            <a:off x="4685928" y="3364468"/>
            <a:ext cx="306494" cy="369332"/>
          </a:xfrm>
          <a:prstGeom prst="rect">
            <a:avLst/>
          </a:prstGeom>
          <a:noFill/>
        </p:spPr>
        <p:txBody>
          <a:bodyPr wrap="none" rtlCol="0">
            <a:spAutoFit/>
          </a:bodyPr>
          <a:lstStyle/>
          <a:p>
            <a:r>
              <a:rPr lang="en-US" dirty="0" smtClean="0"/>
              <a:t>u</a:t>
            </a:r>
            <a:endParaRPr lang="en-US" dirty="0"/>
          </a:p>
        </p:txBody>
      </p:sp>
      <p:sp>
        <p:nvSpPr>
          <p:cNvPr id="162" name="TextBox 161"/>
          <p:cNvSpPr txBox="1"/>
          <p:nvPr/>
        </p:nvSpPr>
        <p:spPr>
          <a:xfrm>
            <a:off x="4152528" y="3048000"/>
            <a:ext cx="404278" cy="369332"/>
          </a:xfrm>
          <a:prstGeom prst="rect">
            <a:avLst/>
          </a:prstGeom>
          <a:noFill/>
        </p:spPr>
        <p:txBody>
          <a:bodyPr wrap="none" rtlCol="0">
            <a:spAutoFit/>
          </a:bodyPr>
          <a:lstStyle/>
          <a:p>
            <a:r>
              <a:rPr lang="en-US" dirty="0" smtClean="0"/>
              <a:t>v*</a:t>
            </a:r>
            <a:endParaRPr lang="en-US" dirty="0"/>
          </a:p>
        </p:txBody>
      </p:sp>
      <p:sp>
        <p:nvSpPr>
          <p:cNvPr id="164" name="TextBox 163"/>
          <p:cNvSpPr txBox="1"/>
          <p:nvPr/>
        </p:nvSpPr>
        <p:spPr>
          <a:xfrm>
            <a:off x="4038600" y="4278868"/>
            <a:ext cx="353302" cy="369332"/>
          </a:xfrm>
          <a:prstGeom prst="rect">
            <a:avLst/>
          </a:prstGeom>
          <a:noFill/>
        </p:spPr>
        <p:txBody>
          <a:bodyPr wrap="none" rtlCol="0">
            <a:spAutoFit/>
          </a:bodyPr>
          <a:lstStyle/>
          <a:p>
            <a:r>
              <a:rPr lang="en-US" dirty="0" smtClean="0"/>
              <a:t>v’</a:t>
            </a:r>
            <a:endParaRPr lang="en-US" dirty="0"/>
          </a:p>
        </p:txBody>
      </p:sp>
      <p:cxnSp>
        <p:nvCxnSpPr>
          <p:cNvPr id="165" name="Straight Connector 164"/>
          <p:cNvCxnSpPr/>
          <p:nvPr/>
        </p:nvCxnSpPr>
        <p:spPr>
          <a:xfrm>
            <a:off x="6830302" y="4419600"/>
            <a:ext cx="522626" cy="10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7352928" y="3899848"/>
            <a:ext cx="607325" cy="621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960253" y="3290372"/>
            <a:ext cx="0" cy="631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6200000" flipH="1">
            <a:off x="6320368" y="3909666"/>
            <a:ext cx="932894" cy="8697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10800000" flipV="1">
            <a:off x="7211302" y="3290372"/>
            <a:ext cx="748952" cy="519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6757005" y="3486706"/>
            <a:ext cx="454297" cy="32329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7216466" y="4507468"/>
            <a:ext cx="295274" cy="369332"/>
          </a:xfrm>
          <a:prstGeom prst="rect">
            <a:avLst/>
          </a:prstGeom>
          <a:noFill/>
        </p:spPr>
        <p:txBody>
          <a:bodyPr wrap="none" rtlCol="0">
            <a:spAutoFit/>
          </a:bodyPr>
          <a:lstStyle/>
          <a:p>
            <a:r>
              <a:rPr lang="en-US" dirty="0" smtClean="0"/>
              <a:t>v</a:t>
            </a:r>
            <a:endParaRPr lang="en-US" dirty="0"/>
          </a:p>
        </p:txBody>
      </p:sp>
      <p:sp>
        <p:nvSpPr>
          <p:cNvPr id="173" name="TextBox 172"/>
          <p:cNvSpPr txBox="1"/>
          <p:nvPr/>
        </p:nvSpPr>
        <p:spPr>
          <a:xfrm>
            <a:off x="7962528" y="3733800"/>
            <a:ext cx="391774" cy="369332"/>
          </a:xfrm>
          <a:prstGeom prst="rect">
            <a:avLst/>
          </a:prstGeom>
          <a:noFill/>
        </p:spPr>
        <p:txBody>
          <a:bodyPr wrap="none" rtlCol="0">
            <a:spAutoFit/>
          </a:bodyPr>
          <a:lstStyle/>
          <a:p>
            <a:r>
              <a:rPr lang="en-US" dirty="0" smtClean="0"/>
              <a:t>v”</a:t>
            </a:r>
            <a:endParaRPr lang="en-US" dirty="0"/>
          </a:p>
        </p:txBody>
      </p:sp>
      <p:sp>
        <p:nvSpPr>
          <p:cNvPr id="174" name="TextBox 173"/>
          <p:cNvSpPr txBox="1"/>
          <p:nvPr/>
        </p:nvSpPr>
        <p:spPr>
          <a:xfrm>
            <a:off x="7810128" y="2895600"/>
            <a:ext cx="519694" cy="369332"/>
          </a:xfrm>
          <a:prstGeom prst="rect">
            <a:avLst/>
          </a:prstGeom>
          <a:noFill/>
        </p:spPr>
        <p:txBody>
          <a:bodyPr wrap="none" rtlCol="0">
            <a:spAutoFit/>
          </a:bodyPr>
          <a:lstStyle/>
          <a:p>
            <a:r>
              <a:rPr lang="en-US" dirty="0" smtClean="0"/>
              <a:t>v**</a:t>
            </a:r>
            <a:endParaRPr lang="en-US" dirty="0"/>
          </a:p>
        </p:txBody>
      </p:sp>
      <p:sp>
        <p:nvSpPr>
          <p:cNvPr id="175" name="TextBox 174"/>
          <p:cNvSpPr txBox="1"/>
          <p:nvPr/>
        </p:nvSpPr>
        <p:spPr>
          <a:xfrm>
            <a:off x="7124328" y="3364468"/>
            <a:ext cx="306494" cy="369332"/>
          </a:xfrm>
          <a:prstGeom prst="rect">
            <a:avLst/>
          </a:prstGeom>
          <a:noFill/>
        </p:spPr>
        <p:txBody>
          <a:bodyPr wrap="none" rtlCol="0">
            <a:spAutoFit/>
          </a:bodyPr>
          <a:lstStyle/>
          <a:p>
            <a:r>
              <a:rPr lang="en-US" dirty="0" smtClean="0"/>
              <a:t>u</a:t>
            </a:r>
            <a:endParaRPr lang="en-US" dirty="0"/>
          </a:p>
        </p:txBody>
      </p:sp>
      <p:sp>
        <p:nvSpPr>
          <p:cNvPr id="177" name="TextBox 176"/>
          <p:cNvSpPr txBox="1"/>
          <p:nvPr/>
        </p:nvSpPr>
        <p:spPr>
          <a:xfrm>
            <a:off x="6590928" y="3048000"/>
            <a:ext cx="404278" cy="369332"/>
          </a:xfrm>
          <a:prstGeom prst="rect">
            <a:avLst/>
          </a:prstGeom>
          <a:noFill/>
        </p:spPr>
        <p:txBody>
          <a:bodyPr wrap="none" rtlCol="0">
            <a:spAutoFit/>
          </a:bodyPr>
          <a:lstStyle/>
          <a:p>
            <a:r>
              <a:rPr lang="en-US" dirty="0" smtClean="0"/>
              <a:t>v*</a:t>
            </a:r>
            <a:endParaRPr lang="en-US" dirty="0"/>
          </a:p>
        </p:txBody>
      </p:sp>
      <p:sp>
        <p:nvSpPr>
          <p:cNvPr id="178" name="TextBox 177"/>
          <p:cNvSpPr txBox="1"/>
          <p:nvPr/>
        </p:nvSpPr>
        <p:spPr>
          <a:xfrm>
            <a:off x="6477000" y="4278868"/>
            <a:ext cx="353302" cy="369332"/>
          </a:xfrm>
          <a:prstGeom prst="rect">
            <a:avLst/>
          </a:prstGeom>
          <a:noFill/>
        </p:spPr>
        <p:txBody>
          <a:bodyPr wrap="none" rtlCol="0">
            <a:spAutoFit/>
          </a:bodyPr>
          <a:lstStyle/>
          <a:p>
            <a:r>
              <a:rPr lang="en-US" dirty="0" smtClean="0"/>
              <a:t>v’</a:t>
            </a:r>
            <a:endParaRPr lang="en-US" dirty="0"/>
          </a:p>
        </p:txBody>
      </p:sp>
      <p:cxnSp>
        <p:nvCxnSpPr>
          <p:cNvPr id="180" name="Straight Connector 179"/>
          <p:cNvCxnSpPr/>
          <p:nvPr/>
        </p:nvCxnSpPr>
        <p:spPr>
          <a:xfrm rot="5400000" flipH="1" flipV="1">
            <a:off x="6716002" y="3924300"/>
            <a:ext cx="609600" cy="381000"/>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5400000" flipH="1" flipV="1">
            <a:off x="4305300" y="2019300"/>
            <a:ext cx="609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0800000">
            <a:off x="4800600" y="1905000"/>
            <a:ext cx="685802"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5400000">
            <a:off x="4977613" y="1741760"/>
            <a:ext cx="1053028" cy="35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6200000" flipH="1">
            <a:off x="3819617" y="1914617"/>
            <a:ext cx="1085294" cy="1146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0800000" flipV="1">
            <a:off x="4772902" y="1232972"/>
            <a:ext cx="748952" cy="519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4318605" y="1429306"/>
            <a:ext cx="454297" cy="323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724400" y="1981200"/>
            <a:ext cx="295274" cy="369332"/>
          </a:xfrm>
          <a:prstGeom prst="rect">
            <a:avLst/>
          </a:prstGeom>
          <a:noFill/>
        </p:spPr>
        <p:txBody>
          <a:bodyPr wrap="none" rtlCol="0">
            <a:spAutoFit/>
          </a:bodyPr>
          <a:lstStyle/>
          <a:p>
            <a:r>
              <a:rPr lang="en-US" dirty="0" smtClean="0"/>
              <a:t>v</a:t>
            </a:r>
            <a:endParaRPr lang="en-US" dirty="0"/>
          </a:p>
        </p:txBody>
      </p:sp>
      <p:sp>
        <p:nvSpPr>
          <p:cNvPr id="198" name="TextBox 197"/>
          <p:cNvSpPr txBox="1"/>
          <p:nvPr/>
        </p:nvSpPr>
        <p:spPr>
          <a:xfrm>
            <a:off x="5437898" y="2221468"/>
            <a:ext cx="391774" cy="369332"/>
          </a:xfrm>
          <a:prstGeom prst="rect">
            <a:avLst/>
          </a:prstGeom>
          <a:noFill/>
        </p:spPr>
        <p:txBody>
          <a:bodyPr wrap="none" rtlCol="0">
            <a:spAutoFit/>
          </a:bodyPr>
          <a:lstStyle/>
          <a:p>
            <a:r>
              <a:rPr lang="en-US" dirty="0" smtClean="0"/>
              <a:t>v”</a:t>
            </a:r>
            <a:endParaRPr lang="en-US" dirty="0"/>
          </a:p>
        </p:txBody>
      </p:sp>
      <p:sp>
        <p:nvSpPr>
          <p:cNvPr id="199" name="TextBox 198"/>
          <p:cNvSpPr txBox="1"/>
          <p:nvPr/>
        </p:nvSpPr>
        <p:spPr>
          <a:xfrm>
            <a:off x="5423906" y="926068"/>
            <a:ext cx="519694" cy="369332"/>
          </a:xfrm>
          <a:prstGeom prst="rect">
            <a:avLst/>
          </a:prstGeom>
          <a:noFill/>
        </p:spPr>
        <p:txBody>
          <a:bodyPr wrap="none" rtlCol="0">
            <a:spAutoFit/>
          </a:bodyPr>
          <a:lstStyle/>
          <a:p>
            <a:r>
              <a:rPr lang="en-US" dirty="0" smtClean="0"/>
              <a:t>v**</a:t>
            </a:r>
            <a:endParaRPr lang="en-US" dirty="0"/>
          </a:p>
        </p:txBody>
      </p:sp>
      <p:sp>
        <p:nvSpPr>
          <p:cNvPr id="200" name="TextBox 199"/>
          <p:cNvSpPr txBox="1"/>
          <p:nvPr/>
        </p:nvSpPr>
        <p:spPr>
          <a:xfrm>
            <a:off x="4685928" y="1307068"/>
            <a:ext cx="306494" cy="369332"/>
          </a:xfrm>
          <a:prstGeom prst="rect">
            <a:avLst/>
          </a:prstGeom>
          <a:noFill/>
        </p:spPr>
        <p:txBody>
          <a:bodyPr wrap="none" rtlCol="0">
            <a:spAutoFit/>
          </a:bodyPr>
          <a:lstStyle/>
          <a:p>
            <a:r>
              <a:rPr lang="en-US" dirty="0" smtClean="0"/>
              <a:t>u</a:t>
            </a:r>
            <a:endParaRPr lang="en-US" dirty="0"/>
          </a:p>
        </p:txBody>
      </p:sp>
      <p:sp>
        <p:nvSpPr>
          <p:cNvPr id="201" name="TextBox 200"/>
          <p:cNvSpPr txBox="1"/>
          <p:nvPr/>
        </p:nvSpPr>
        <p:spPr>
          <a:xfrm>
            <a:off x="4152528" y="990600"/>
            <a:ext cx="404278" cy="369332"/>
          </a:xfrm>
          <a:prstGeom prst="rect">
            <a:avLst/>
          </a:prstGeom>
          <a:noFill/>
        </p:spPr>
        <p:txBody>
          <a:bodyPr wrap="none" rtlCol="0">
            <a:spAutoFit/>
          </a:bodyPr>
          <a:lstStyle/>
          <a:p>
            <a:r>
              <a:rPr lang="en-US" dirty="0" smtClean="0"/>
              <a:t>v*</a:t>
            </a:r>
            <a:endParaRPr lang="en-US" dirty="0"/>
          </a:p>
        </p:txBody>
      </p:sp>
      <p:sp>
        <p:nvSpPr>
          <p:cNvPr id="202" name="TextBox 201"/>
          <p:cNvSpPr txBox="1"/>
          <p:nvPr/>
        </p:nvSpPr>
        <p:spPr>
          <a:xfrm>
            <a:off x="4066298" y="2373868"/>
            <a:ext cx="353302" cy="369332"/>
          </a:xfrm>
          <a:prstGeom prst="rect">
            <a:avLst/>
          </a:prstGeom>
          <a:noFill/>
        </p:spPr>
        <p:txBody>
          <a:bodyPr wrap="none" rtlCol="0">
            <a:spAutoFit/>
          </a:bodyPr>
          <a:lstStyle/>
          <a:p>
            <a:r>
              <a:rPr lang="en-US" dirty="0" smtClean="0"/>
              <a:t>v’</a:t>
            </a:r>
            <a:endParaRPr lang="en-US" dirty="0"/>
          </a:p>
        </p:txBody>
      </p:sp>
      <p:cxnSp>
        <p:nvCxnSpPr>
          <p:cNvPr id="234" name="Straight Connector 233"/>
          <p:cNvCxnSpPr/>
          <p:nvPr/>
        </p:nvCxnSpPr>
        <p:spPr>
          <a:xfrm rot="5400000" flipH="1" flipV="1">
            <a:off x="6743700" y="2007632"/>
            <a:ext cx="609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10800000">
            <a:off x="7239000" y="1893332"/>
            <a:ext cx="685802"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5400000">
            <a:off x="7435336" y="1708668"/>
            <a:ext cx="1055131"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6258017" y="1902949"/>
            <a:ext cx="1085294" cy="1146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0800000" flipV="1">
            <a:off x="7211302" y="1219200"/>
            <a:ext cx="789698" cy="5217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6757005" y="1417638"/>
            <a:ext cx="454297" cy="32329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0" name="TextBox 239"/>
          <p:cNvSpPr txBox="1"/>
          <p:nvPr/>
        </p:nvSpPr>
        <p:spPr>
          <a:xfrm>
            <a:off x="7162800" y="1969532"/>
            <a:ext cx="295274" cy="369332"/>
          </a:xfrm>
          <a:prstGeom prst="rect">
            <a:avLst/>
          </a:prstGeom>
          <a:noFill/>
        </p:spPr>
        <p:txBody>
          <a:bodyPr wrap="none" rtlCol="0">
            <a:spAutoFit/>
          </a:bodyPr>
          <a:lstStyle/>
          <a:p>
            <a:r>
              <a:rPr lang="en-US" dirty="0" smtClean="0"/>
              <a:t>v</a:t>
            </a:r>
            <a:endParaRPr lang="en-US" dirty="0"/>
          </a:p>
        </p:txBody>
      </p:sp>
      <p:sp>
        <p:nvSpPr>
          <p:cNvPr id="241" name="TextBox 240"/>
          <p:cNvSpPr txBox="1"/>
          <p:nvPr/>
        </p:nvSpPr>
        <p:spPr>
          <a:xfrm>
            <a:off x="7876298" y="2221468"/>
            <a:ext cx="391774" cy="369332"/>
          </a:xfrm>
          <a:prstGeom prst="rect">
            <a:avLst/>
          </a:prstGeom>
          <a:noFill/>
        </p:spPr>
        <p:txBody>
          <a:bodyPr wrap="none" rtlCol="0">
            <a:spAutoFit/>
          </a:bodyPr>
          <a:lstStyle/>
          <a:p>
            <a:r>
              <a:rPr lang="en-US" dirty="0" smtClean="0"/>
              <a:t>v”</a:t>
            </a:r>
            <a:endParaRPr lang="en-US" dirty="0"/>
          </a:p>
        </p:txBody>
      </p:sp>
      <p:sp>
        <p:nvSpPr>
          <p:cNvPr id="242" name="TextBox 241"/>
          <p:cNvSpPr txBox="1"/>
          <p:nvPr/>
        </p:nvSpPr>
        <p:spPr>
          <a:xfrm>
            <a:off x="7862306" y="849868"/>
            <a:ext cx="519694" cy="369332"/>
          </a:xfrm>
          <a:prstGeom prst="rect">
            <a:avLst/>
          </a:prstGeom>
          <a:noFill/>
        </p:spPr>
        <p:txBody>
          <a:bodyPr wrap="none" rtlCol="0">
            <a:spAutoFit/>
          </a:bodyPr>
          <a:lstStyle/>
          <a:p>
            <a:r>
              <a:rPr lang="en-US" dirty="0" smtClean="0"/>
              <a:t>v**</a:t>
            </a:r>
            <a:endParaRPr lang="en-US" dirty="0"/>
          </a:p>
        </p:txBody>
      </p:sp>
      <p:sp>
        <p:nvSpPr>
          <p:cNvPr id="243" name="TextBox 242"/>
          <p:cNvSpPr txBox="1"/>
          <p:nvPr/>
        </p:nvSpPr>
        <p:spPr>
          <a:xfrm>
            <a:off x="7124328" y="1295400"/>
            <a:ext cx="306494" cy="369332"/>
          </a:xfrm>
          <a:prstGeom prst="rect">
            <a:avLst/>
          </a:prstGeom>
          <a:noFill/>
        </p:spPr>
        <p:txBody>
          <a:bodyPr wrap="none" rtlCol="0">
            <a:spAutoFit/>
          </a:bodyPr>
          <a:lstStyle/>
          <a:p>
            <a:r>
              <a:rPr lang="en-US" dirty="0" smtClean="0"/>
              <a:t>u</a:t>
            </a:r>
            <a:endParaRPr lang="en-US" dirty="0"/>
          </a:p>
        </p:txBody>
      </p:sp>
      <p:sp>
        <p:nvSpPr>
          <p:cNvPr id="244" name="TextBox 243"/>
          <p:cNvSpPr txBox="1"/>
          <p:nvPr/>
        </p:nvSpPr>
        <p:spPr>
          <a:xfrm>
            <a:off x="6590928" y="978932"/>
            <a:ext cx="404278" cy="369332"/>
          </a:xfrm>
          <a:prstGeom prst="rect">
            <a:avLst/>
          </a:prstGeom>
          <a:noFill/>
        </p:spPr>
        <p:txBody>
          <a:bodyPr wrap="none" rtlCol="0">
            <a:spAutoFit/>
          </a:bodyPr>
          <a:lstStyle/>
          <a:p>
            <a:r>
              <a:rPr lang="en-US" dirty="0" smtClean="0"/>
              <a:t>v*</a:t>
            </a:r>
            <a:endParaRPr lang="en-US" dirty="0"/>
          </a:p>
        </p:txBody>
      </p:sp>
      <p:sp>
        <p:nvSpPr>
          <p:cNvPr id="245" name="TextBox 244"/>
          <p:cNvSpPr txBox="1"/>
          <p:nvPr/>
        </p:nvSpPr>
        <p:spPr>
          <a:xfrm>
            <a:off x="6504698" y="2362200"/>
            <a:ext cx="353302" cy="369332"/>
          </a:xfrm>
          <a:prstGeom prst="rect">
            <a:avLst/>
          </a:prstGeom>
          <a:noFill/>
        </p:spPr>
        <p:txBody>
          <a:bodyPr wrap="none" rtlCol="0">
            <a:spAutoFit/>
          </a:bodyPr>
          <a:lstStyle/>
          <a:p>
            <a:r>
              <a:rPr lang="en-US" dirty="0" smtClean="0"/>
              <a:t>v’</a:t>
            </a:r>
            <a:endParaRPr lang="en-US" dirty="0"/>
          </a:p>
        </p:txBody>
      </p:sp>
      <p:cxnSp>
        <p:nvCxnSpPr>
          <p:cNvPr id="246" name="Straight Connector 245"/>
          <p:cNvCxnSpPr/>
          <p:nvPr/>
        </p:nvCxnSpPr>
        <p:spPr>
          <a:xfrm rot="5400000" flipH="1" flipV="1">
            <a:off x="6667500" y="1931432"/>
            <a:ext cx="762000" cy="381000"/>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5400000" flipH="1" flipV="1">
            <a:off x="6781800" y="1295400"/>
            <a:ext cx="1295400" cy="1143000"/>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6822744" y="3290372"/>
            <a:ext cx="1137509" cy="1129104"/>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304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Triangulating monotone polygon</a:t>
            </a:r>
            <a:endParaRPr lang="en-US" dirty="0"/>
          </a:p>
        </p:txBody>
      </p:sp>
      <p:cxnSp>
        <p:nvCxnSpPr>
          <p:cNvPr id="4" name="Straight Connector 3"/>
          <p:cNvCxnSpPr/>
          <p:nvPr/>
        </p:nvCxnSpPr>
        <p:spPr>
          <a:xfrm rot="5400000" flipH="1" flipV="1">
            <a:off x="647700" y="24765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219200" y="21336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21336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V="1">
            <a:off x="2743200" y="24384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3048000"/>
            <a:ext cx="8382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35814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62200" y="2895600"/>
            <a:ext cx="8382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4800" y="2819400"/>
            <a:ext cx="457200" cy="369332"/>
          </a:xfrm>
          <a:prstGeom prst="rect">
            <a:avLst/>
          </a:prstGeom>
          <a:noFill/>
        </p:spPr>
        <p:txBody>
          <a:bodyPr wrap="square" rtlCol="0">
            <a:spAutoFit/>
          </a:bodyPr>
          <a:lstStyle/>
          <a:p>
            <a:r>
              <a:rPr lang="en-US" dirty="0" smtClean="0"/>
              <a:t>p1</a:t>
            </a:r>
            <a:endParaRPr lang="en-US" dirty="0"/>
          </a:p>
        </p:txBody>
      </p:sp>
      <p:sp>
        <p:nvSpPr>
          <p:cNvPr id="40" name="TextBox 39"/>
          <p:cNvSpPr txBox="1"/>
          <p:nvPr/>
        </p:nvSpPr>
        <p:spPr>
          <a:xfrm>
            <a:off x="914400" y="1981200"/>
            <a:ext cx="457200" cy="369332"/>
          </a:xfrm>
          <a:prstGeom prst="rect">
            <a:avLst/>
          </a:prstGeom>
          <a:noFill/>
        </p:spPr>
        <p:txBody>
          <a:bodyPr wrap="square" rtlCol="0">
            <a:spAutoFit/>
          </a:bodyPr>
          <a:lstStyle/>
          <a:p>
            <a:r>
              <a:rPr lang="en-US" dirty="0" smtClean="0"/>
              <a:t>p2</a:t>
            </a:r>
            <a:endParaRPr lang="en-US" dirty="0"/>
          </a:p>
        </p:txBody>
      </p:sp>
      <p:sp>
        <p:nvSpPr>
          <p:cNvPr id="43" name="TextBox 42"/>
          <p:cNvSpPr txBox="1"/>
          <p:nvPr/>
        </p:nvSpPr>
        <p:spPr>
          <a:xfrm>
            <a:off x="1295400" y="3593068"/>
            <a:ext cx="457200" cy="369332"/>
          </a:xfrm>
          <a:prstGeom prst="rect">
            <a:avLst/>
          </a:prstGeom>
          <a:noFill/>
        </p:spPr>
        <p:txBody>
          <a:bodyPr wrap="square" rtlCol="0">
            <a:spAutoFit/>
          </a:bodyPr>
          <a:lstStyle/>
          <a:p>
            <a:r>
              <a:rPr lang="en-US" dirty="0" smtClean="0"/>
              <a:t>p3</a:t>
            </a:r>
            <a:endParaRPr lang="en-US" dirty="0"/>
          </a:p>
        </p:txBody>
      </p:sp>
      <p:sp>
        <p:nvSpPr>
          <p:cNvPr id="44" name="TextBox 43"/>
          <p:cNvSpPr txBox="1"/>
          <p:nvPr/>
        </p:nvSpPr>
        <p:spPr>
          <a:xfrm>
            <a:off x="1905000" y="1752600"/>
            <a:ext cx="457200" cy="369332"/>
          </a:xfrm>
          <a:prstGeom prst="rect">
            <a:avLst/>
          </a:prstGeom>
          <a:noFill/>
        </p:spPr>
        <p:txBody>
          <a:bodyPr wrap="square" rtlCol="0">
            <a:spAutoFit/>
          </a:bodyPr>
          <a:lstStyle/>
          <a:p>
            <a:r>
              <a:rPr lang="en-US" dirty="0" smtClean="0"/>
              <a:t>p4</a:t>
            </a:r>
            <a:endParaRPr lang="en-US" dirty="0"/>
          </a:p>
        </p:txBody>
      </p:sp>
      <p:sp>
        <p:nvSpPr>
          <p:cNvPr id="45" name="TextBox 44"/>
          <p:cNvSpPr txBox="1"/>
          <p:nvPr/>
        </p:nvSpPr>
        <p:spPr>
          <a:xfrm>
            <a:off x="2133600" y="3669268"/>
            <a:ext cx="457200" cy="369332"/>
          </a:xfrm>
          <a:prstGeom prst="rect">
            <a:avLst/>
          </a:prstGeom>
          <a:noFill/>
        </p:spPr>
        <p:txBody>
          <a:bodyPr wrap="square" rtlCol="0">
            <a:spAutoFit/>
          </a:bodyPr>
          <a:lstStyle/>
          <a:p>
            <a:r>
              <a:rPr lang="en-US" dirty="0" smtClean="0"/>
              <a:t>p5</a:t>
            </a:r>
            <a:endParaRPr lang="en-US" dirty="0"/>
          </a:p>
        </p:txBody>
      </p:sp>
      <p:sp>
        <p:nvSpPr>
          <p:cNvPr id="46" name="TextBox 45"/>
          <p:cNvSpPr txBox="1"/>
          <p:nvPr/>
        </p:nvSpPr>
        <p:spPr>
          <a:xfrm>
            <a:off x="2590800" y="2069068"/>
            <a:ext cx="457200" cy="369332"/>
          </a:xfrm>
          <a:prstGeom prst="rect">
            <a:avLst/>
          </a:prstGeom>
          <a:noFill/>
        </p:spPr>
        <p:txBody>
          <a:bodyPr wrap="square" rtlCol="0">
            <a:spAutoFit/>
          </a:bodyPr>
          <a:lstStyle/>
          <a:p>
            <a:r>
              <a:rPr lang="en-US" dirty="0" smtClean="0"/>
              <a:t>p6</a:t>
            </a:r>
            <a:endParaRPr lang="en-US" dirty="0"/>
          </a:p>
        </p:txBody>
      </p:sp>
      <p:sp>
        <p:nvSpPr>
          <p:cNvPr id="47" name="TextBox 46"/>
          <p:cNvSpPr txBox="1"/>
          <p:nvPr/>
        </p:nvSpPr>
        <p:spPr>
          <a:xfrm>
            <a:off x="3200400" y="2667000"/>
            <a:ext cx="457200" cy="369332"/>
          </a:xfrm>
          <a:prstGeom prst="rect">
            <a:avLst/>
          </a:prstGeom>
          <a:noFill/>
        </p:spPr>
        <p:txBody>
          <a:bodyPr wrap="square" rtlCol="0">
            <a:spAutoFit/>
          </a:bodyPr>
          <a:lstStyle/>
          <a:p>
            <a:r>
              <a:rPr lang="en-US" dirty="0" smtClean="0"/>
              <a:t>p7</a:t>
            </a:r>
            <a:endParaRPr lang="en-US" dirty="0"/>
          </a:p>
        </p:txBody>
      </p:sp>
      <p:cxnSp>
        <p:nvCxnSpPr>
          <p:cNvPr id="62" name="Straight Connector 61"/>
          <p:cNvCxnSpPr/>
          <p:nvPr/>
        </p:nvCxnSpPr>
        <p:spPr>
          <a:xfrm rot="5400000" flipH="1" flipV="1">
            <a:off x="-989806" y="2971006"/>
            <a:ext cx="2286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52400" y="21336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52400" y="24384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52400" y="27432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52400" y="30480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52400" y="33528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52400" y="3656012"/>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5372100" y="24765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5943600" y="21336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21336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6200000" flipV="1">
            <a:off x="7467600" y="24384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486400" y="3048000"/>
            <a:ext cx="8382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324600" y="35814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7086600" y="2895600"/>
            <a:ext cx="8382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029200" y="2819400"/>
            <a:ext cx="457200" cy="369332"/>
          </a:xfrm>
          <a:prstGeom prst="rect">
            <a:avLst/>
          </a:prstGeom>
          <a:noFill/>
        </p:spPr>
        <p:txBody>
          <a:bodyPr wrap="square" rtlCol="0">
            <a:spAutoFit/>
          </a:bodyPr>
          <a:lstStyle/>
          <a:p>
            <a:r>
              <a:rPr lang="en-US" dirty="0" smtClean="0"/>
              <a:t>p1</a:t>
            </a:r>
            <a:endParaRPr lang="en-US" dirty="0"/>
          </a:p>
        </p:txBody>
      </p:sp>
      <p:sp>
        <p:nvSpPr>
          <p:cNvPr id="103" name="TextBox 102"/>
          <p:cNvSpPr txBox="1"/>
          <p:nvPr/>
        </p:nvSpPr>
        <p:spPr>
          <a:xfrm>
            <a:off x="5638800" y="1981200"/>
            <a:ext cx="457200" cy="369332"/>
          </a:xfrm>
          <a:prstGeom prst="rect">
            <a:avLst/>
          </a:prstGeom>
          <a:noFill/>
        </p:spPr>
        <p:txBody>
          <a:bodyPr wrap="square" rtlCol="0">
            <a:spAutoFit/>
          </a:bodyPr>
          <a:lstStyle/>
          <a:p>
            <a:r>
              <a:rPr lang="en-US" dirty="0" smtClean="0"/>
              <a:t>p2</a:t>
            </a:r>
            <a:endParaRPr lang="en-US" dirty="0"/>
          </a:p>
        </p:txBody>
      </p:sp>
      <p:sp>
        <p:nvSpPr>
          <p:cNvPr id="104" name="TextBox 103"/>
          <p:cNvSpPr txBox="1"/>
          <p:nvPr/>
        </p:nvSpPr>
        <p:spPr>
          <a:xfrm>
            <a:off x="6019800" y="3593068"/>
            <a:ext cx="457200" cy="369332"/>
          </a:xfrm>
          <a:prstGeom prst="rect">
            <a:avLst/>
          </a:prstGeom>
          <a:noFill/>
        </p:spPr>
        <p:txBody>
          <a:bodyPr wrap="square" rtlCol="0">
            <a:spAutoFit/>
          </a:bodyPr>
          <a:lstStyle/>
          <a:p>
            <a:r>
              <a:rPr lang="en-US" dirty="0" smtClean="0"/>
              <a:t>p3</a:t>
            </a:r>
            <a:endParaRPr lang="en-US" dirty="0"/>
          </a:p>
        </p:txBody>
      </p:sp>
      <p:sp>
        <p:nvSpPr>
          <p:cNvPr id="105" name="TextBox 104"/>
          <p:cNvSpPr txBox="1"/>
          <p:nvPr/>
        </p:nvSpPr>
        <p:spPr>
          <a:xfrm>
            <a:off x="6629400" y="1752600"/>
            <a:ext cx="457200" cy="369332"/>
          </a:xfrm>
          <a:prstGeom prst="rect">
            <a:avLst/>
          </a:prstGeom>
          <a:noFill/>
        </p:spPr>
        <p:txBody>
          <a:bodyPr wrap="square" rtlCol="0">
            <a:spAutoFit/>
          </a:bodyPr>
          <a:lstStyle/>
          <a:p>
            <a:r>
              <a:rPr lang="en-US" dirty="0" smtClean="0"/>
              <a:t>p4</a:t>
            </a:r>
            <a:endParaRPr lang="en-US" dirty="0"/>
          </a:p>
        </p:txBody>
      </p:sp>
      <p:sp>
        <p:nvSpPr>
          <p:cNvPr id="106" name="TextBox 105"/>
          <p:cNvSpPr txBox="1"/>
          <p:nvPr/>
        </p:nvSpPr>
        <p:spPr>
          <a:xfrm>
            <a:off x="6858000" y="3669268"/>
            <a:ext cx="457200" cy="369332"/>
          </a:xfrm>
          <a:prstGeom prst="rect">
            <a:avLst/>
          </a:prstGeom>
          <a:noFill/>
        </p:spPr>
        <p:txBody>
          <a:bodyPr wrap="square" rtlCol="0">
            <a:spAutoFit/>
          </a:bodyPr>
          <a:lstStyle/>
          <a:p>
            <a:r>
              <a:rPr lang="en-US" dirty="0" smtClean="0"/>
              <a:t>p5</a:t>
            </a:r>
            <a:endParaRPr lang="en-US" dirty="0"/>
          </a:p>
        </p:txBody>
      </p:sp>
      <p:sp>
        <p:nvSpPr>
          <p:cNvPr id="107" name="TextBox 106"/>
          <p:cNvSpPr txBox="1"/>
          <p:nvPr/>
        </p:nvSpPr>
        <p:spPr>
          <a:xfrm>
            <a:off x="7315200" y="2069068"/>
            <a:ext cx="457200" cy="369332"/>
          </a:xfrm>
          <a:prstGeom prst="rect">
            <a:avLst/>
          </a:prstGeom>
          <a:noFill/>
        </p:spPr>
        <p:txBody>
          <a:bodyPr wrap="square" rtlCol="0">
            <a:spAutoFit/>
          </a:bodyPr>
          <a:lstStyle/>
          <a:p>
            <a:r>
              <a:rPr lang="en-US" dirty="0" smtClean="0"/>
              <a:t>p6</a:t>
            </a:r>
            <a:endParaRPr lang="en-US" dirty="0"/>
          </a:p>
        </p:txBody>
      </p:sp>
      <p:sp>
        <p:nvSpPr>
          <p:cNvPr id="108" name="TextBox 107"/>
          <p:cNvSpPr txBox="1"/>
          <p:nvPr/>
        </p:nvSpPr>
        <p:spPr>
          <a:xfrm>
            <a:off x="7924800" y="2667000"/>
            <a:ext cx="457200" cy="369332"/>
          </a:xfrm>
          <a:prstGeom prst="rect">
            <a:avLst/>
          </a:prstGeom>
          <a:noFill/>
        </p:spPr>
        <p:txBody>
          <a:bodyPr wrap="square" rtlCol="0">
            <a:spAutoFit/>
          </a:bodyPr>
          <a:lstStyle/>
          <a:p>
            <a:r>
              <a:rPr lang="en-US" dirty="0" smtClean="0"/>
              <a:t>p7</a:t>
            </a:r>
            <a:endParaRPr lang="en-US" dirty="0"/>
          </a:p>
        </p:txBody>
      </p:sp>
      <p:cxnSp>
        <p:nvCxnSpPr>
          <p:cNvPr id="109" name="Straight Connector 108"/>
          <p:cNvCxnSpPr/>
          <p:nvPr/>
        </p:nvCxnSpPr>
        <p:spPr>
          <a:xfrm>
            <a:off x="5486400" y="1524000"/>
            <a:ext cx="24384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6552406" y="2894806"/>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6019006" y="2894806"/>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5561806" y="2894806"/>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5106194" y="2894806"/>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648994" y="2894806"/>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4115594" y="2894806"/>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flipH="1" flipV="1">
            <a:off x="2705100" y="51435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276600" y="48006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114800" y="48006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V="1">
            <a:off x="4800600" y="51054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819400" y="5715000"/>
            <a:ext cx="8382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657600" y="62484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419600" y="5562600"/>
            <a:ext cx="8382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362200" y="5486400"/>
            <a:ext cx="457200" cy="369332"/>
          </a:xfrm>
          <a:prstGeom prst="rect">
            <a:avLst/>
          </a:prstGeom>
          <a:noFill/>
        </p:spPr>
        <p:txBody>
          <a:bodyPr wrap="square" rtlCol="0">
            <a:spAutoFit/>
          </a:bodyPr>
          <a:lstStyle/>
          <a:p>
            <a:r>
              <a:rPr lang="en-US" dirty="0" smtClean="0"/>
              <a:t>p1</a:t>
            </a:r>
            <a:endParaRPr lang="en-US" dirty="0"/>
          </a:p>
        </p:txBody>
      </p:sp>
      <p:sp>
        <p:nvSpPr>
          <p:cNvPr id="126" name="TextBox 125"/>
          <p:cNvSpPr txBox="1"/>
          <p:nvPr/>
        </p:nvSpPr>
        <p:spPr>
          <a:xfrm>
            <a:off x="2971800" y="4648200"/>
            <a:ext cx="457200" cy="369332"/>
          </a:xfrm>
          <a:prstGeom prst="rect">
            <a:avLst/>
          </a:prstGeom>
          <a:noFill/>
        </p:spPr>
        <p:txBody>
          <a:bodyPr wrap="square" rtlCol="0">
            <a:spAutoFit/>
          </a:bodyPr>
          <a:lstStyle/>
          <a:p>
            <a:r>
              <a:rPr lang="en-US" dirty="0" smtClean="0"/>
              <a:t>p2</a:t>
            </a:r>
            <a:endParaRPr lang="en-US" dirty="0"/>
          </a:p>
        </p:txBody>
      </p:sp>
      <p:sp>
        <p:nvSpPr>
          <p:cNvPr id="127" name="TextBox 126"/>
          <p:cNvSpPr txBox="1"/>
          <p:nvPr/>
        </p:nvSpPr>
        <p:spPr>
          <a:xfrm>
            <a:off x="3352800" y="6260068"/>
            <a:ext cx="457200" cy="369332"/>
          </a:xfrm>
          <a:prstGeom prst="rect">
            <a:avLst/>
          </a:prstGeom>
          <a:noFill/>
        </p:spPr>
        <p:txBody>
          <a:bodyPr wrap="square" rtlCol="0">
            <a:spAutoFit/>
          </a:bodyPr>
          <a:lstStyle/>
          <a:p>
            <a:r>
              <a:rPr lang="en-US" dirty="0" smtClean="0"/>
              <a:t>p3</a:t>
            </a:r>
            <a:endParaRPr lang="en-US" dirty="0"/>
          </a:p>
        </p:txBody>
      </p:sp>
      <p:sp>
        <p:nvSpPr>
          <p:cNvPr id="128" name="TextBox 127"/>
          <p:cNvSpPr txBox="1"/>
          <p:nvPr/>
        </p:nvSpPr>
        <p:spPr>
          <a:xfrm>
            <a:off x="3962400" y="4419600"/>
            <a:ext cx="457200" cy="369332"/>
          </a:xfrm>
          <a:prstGeom prst="rect">
            <a:avLst/>
          </a:prstGeom>
          <a:noFill/>
        </p:spPr>
        <p:txBody>
          <a:bodyPr wrap="square" rtlCol="0">
            <a:spAutoFit/>
          </a:bodyPr>
          <a:lstStyle/>
          <a:p>
            <a:r>
              <a:rPr lang="en-US" dirty="0" smtClean="0"/>
              <a:t>p4</a:t>
            </a:r>
            <a:endParaRPr lang="en-US" dirty="0"/>
          </a:p>
        </p:txBody>
      </p:sp>
      <p:sp>
        <p:nvSpPr>
          <p:cNvPr id="129" name="TextBox 128"/>
          <p:cNvSpPr txBox="1"/>
          <p:nvPr/>
        </p:nvSpPr>
        <p:spPr>
          <a:xfrm>
            <a:off x="4191000" y="6336268"/>
            <a:ext cx="457200" cy="369332"/>
          </a:xfrm>
          <a:prstGeom prst="rect">
            <a:avLst/>
          </a:prstGeom>
          <a:noFill/>
        </p:spPr>
        <p:txBody>
          <a:bodyPr wrap="square" rtlCol="0">
            <a:spAutoFit/>
          </a:bodyPr>
          <a:lstStyle/>
          <a:p>
            <a:r>
              <a:rPr lang="en-US" dirty="0" smtClean="0"/>
              <a:t>p5</a:t>
            </a:r>
            <a:endParaRPr lang="en-US" dirty="0"/>
          </a:p>
        </p:txBody>
      </p:sp>
      <p:sp>
        <p:nvSpPr>
          <p:cNvPr id="130" name="TextBox 129"/>
          <p:cNvSpPr txBox="1"/>
          <p:nvPr/>
        </p:nvSpPr>
        <p:spPr>
          <a:xfrm>
            <a:off x="4648200" y="4736068"/>
            <a:ext cx="457200" cy="369332"/>
          </a:xfrm>
          <a:prstGeom prst="rect">
            <a:avLst/>
          </a:prstGeom>
          <a:noFill/>
        </p:spPr>
        <p:txBody>
          <a:bodyPr wrap="square" rtlCol="0">
            <a:spAutoFit/>
          </a:bodyPr>
          <a:lstStyle/>
          <a:p>
            <a:r>
              <a:rPr lang="en-US" dirty="0" smtClean="0"/>
              <a:t>p6</a:t>
            </a:r>
            <a:endParaRPr lang="en-US" dirty="0"/>
          </a:p>
        </p:txBody>
      </p:sp>
      <p:sp>
        <p:nvSpPr>
          <p:cNvPr id="131" name="TextBox 130"/>
          <p:cNvSpPr txBox="1"/>
          <p:nvPr/>
        </p:nvSpPr>
        <p:spPr>
          <a:xfrm>
            <a:off x="5257800" y="5334000"/>
            <a:ext cx="457200" cy="369332"/>
          </a:xfrm>
          <a:prstGeom prst="rect">
            <a:avLst/>
          </a:prstGeom>
          <a:noFill/>
        </p:spPr>
        <p:txBody>
          <a:bodyPr wrap="square" rtlCol="0">
            <a:spAutoFit/>
          </a:bodyPr>
          <a:lstStyle/>
          <a:p>
            <a:r>
              <a:rPr lang="en-US" dirty="0" smtClean="0"/>
              <a:t>p7</a:t>
            </a:r>
            <a:endParaRPr lang="en-US" dirty="0"/>
          </a:p>
        </p:txBody>
      </p:sp>
      <p:cxnSp>
        <p:nvCxnSpPr>
          <p:cNvPr id="132" name="Straight Connector 131"/>
          <p:cNvCxnSpPr/>
          <p:nvPr/>
        </p:nvCxnSpPr>
        <p:spPr>
          <a:xfrm rot="8400000" flipH="1" flipV="1">
            <a:off x="1966908" y="4458057"/>
            <a:ext cx="2286000" cy="12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3000000">
            <a:off x="3242986" y="5008544"/>
            <a:ext cx="28442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3000000">
            <a:off x="3009496" y="5204465"/>
            <a:ext cx="28442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3000000">
            <a:off x="2776006" y="5400387"/>
            <a:ext cx="28442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3000000">
            <a:off x="2542515" y="5596309"/>
            <a:ext cx="28442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3000000">
            <a:off x="2309025" y="5792230"/>
            <a:ext cx="28442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3000000">
            <a:off x="2076751" y="5987131"/>
            <a:ext cx="284423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Triangulating monotone polygon</a:t>
            </a:r>
            <a:endParaRPr lang="en-US" dirty="0"/>
          </a:p>
        </p:txBody>
      </p:sp>
      <p:cxnSp>
        <p:nvCxnSpPr>
          <p:cNvPr id="4" name="Straight Connector 3"/>
          <p:cNvCxnSpPr/>
          <p:nvPr/>
        </p:nvCxnSpPr>
        <p:spPr>
          <a:xfrm rot="5400000" flipH="1" flipV="1">
            <a:off x="647700" y="24765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219200" y="21336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21336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V="1">
            <a:off x="2743200" y="24384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3048000"/>
            <a:ext cx="8382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3581400"/>
            <a:ext cx="762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62200" y="2895600"/>
            <a:ext cx="8382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6364765" y="3164365"/>
            <a:ext cx="75787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4800" y="2819400"/>
            <a:ext cx="457200" cy="369332"/>
          </a:xfrm>
          <a:prstGeom prst="rect">
            <a:avLst/>
          </a:prstGeom>
          <a:noFill/>
        </p:spPr>
        <p:txBody>
          <a:bodyPr wrap="square" rtlCol="0">
            <a:spAutoFit/>
          </a:bodyPr>
          <a:lstStyle/>
          <a:p>
            <a:r>
              <a:rPr lang="en-US" dirty="0" smtClean="0"/>
              <a:t>p1</a:t>
            </a:r>
            <a:endParaRPr lang="en-US" dirty="0"/>
          </a:p>
        </p:txBody>
      </p:sp>
      <p:sp>
        <p:nvSpPr>
          <p:cNvPr id="40" name="TextBox 39"/>
          <p:cNvSpPr txBox="1"/>
          <p:nvPr/>
        </p:nvSpPr>
        <p:spPr>
          <a:xfrm>
            <a:off x="914400" y="1981200"/>
            <a:ext cx="457200" cy="369332"/>
          </a:xfrm>
          <a:prstGeom prst="rect">
            <a:avLst/>
          </a:prstGeom>
          <a:noFill/>
        </p:spPr>
        <p:txBody>
          <a:bodyPr wrap="square" rtlCol="0">
            <a:spAutoFit/>
          </a:bodyPr>
          <a:lstStyle/>
          <a:p>
            <a:r>
              <a:rPr lang="en-US" dirty="0" smtClean="0"/>
              <a:t>p2</a:t>
            </a:r>
            <a:endParaRPr lang="en-US" dirty="0"/>
          </a:p>
        </p:txBody>
      </p:sp>
      <p:sp>
        <p:nvSpPr>
          <p:cNvPr id="43" name="TextBox 42"/>
          <p:cNvSpPr txBox="1"/>
          <p:nvPr/>
        </p:nvSpPr>
        <p:spPr>
          <a:xfrm>
            <a:off x="1295400" y="3593068"/>
            <a:ext cx="457200" cy="369332"/>
          </a:xfrm>
          <a:prstGeom prst="rect">
            <a:avLst/>
          </a:prstGeom>
          <a:noFill/>
        </p:spPr>
        <p:txBody>
          <a:bodyPr wrap="square" rtlCol="0">
            <a:spAutoFit/>
          </a:bodyPr>
          <a:lstStyle/>
          <a:p>
            <a:r>
              <a:rPr lang="en-US" dirty="0" smtClean="0"/>
              <a:t>p3</a:t>
            </a:r>
            <a:endParaRPr lang="en-US" dirty="0"/>
          </a:p>
        </p:txBody>
      </p:sp>
      <p:sp>
        <p:nvSpPr>
          <p:cNvPr id="44" name="TextBox 43"/>
          <p:cNvSpPr txBox="1"/>
          <p:nvPr/>
        </p:nvSpPr>
        <p:spPr>
          <a:xfrm>
            <a:off x="1905000" y="1752600"/>
            <a:ext cx="457200" cy="369332"/>
          </a:xfrm>
          <a:prstGeom prst="rect">
            <a:avLst/>
          </a:prstGeom>
          <a:noFill/>
        </p:spPr>
        <p:txBody>
          <a:bodyPr wrap="square" rtlCol="0">
            <a:spAutoFit/>
          </a:bodyPr>
          <a:lstStyle/>
          <a:p>
            <a:r>
              <a:rPr lang="en-US" dirty="0" smtClean="0"/>
              <a:t>p4</a:t>
            </a:r>
            <a:endParaRPr lang="en-US" dirty="0"/>
          </a:p>
        </p:txBody>
      </p:sp>
      <p:sp>
        <p:nvSpPr>
          <p:cNvPr id="45" name="TextBox 44"/>
          <p:cNvSpPr txBox="1"/>
          <p:nvPr/>
        </p:nvSpPr>
        <p:spPr>
          <a:xfrm>
            <a:off x="2133600" y="3669268"/>
            <a:ext cx="457200" cy="369332"/>
          </a:xfrm>
          <a:prstGeom prst="rect">
            <a:avLst/>
          </a:prstGeom>
          <a:noFill/>
        </p:spPr>
        <p:txBody>
          <a:bodyPr wrap="square" rtlCol="0">
            <a:spAutoFit/>
          </a:bodyPr>
          <a:lstStyle/>
          <a:p>
            <a:r>
              <a:rPr lang="en-US" dirty="0" smtClean="0"/>
              <a:t>p5</a:t>
            </a:r>
            <a:endParaRPr lang="en-US" dirty="0"/>
          </a:p>
        </p:txBody>
      </p:sp>
      <p:sp>
        <p:nvSpPr>
          <p:cNvPr id="46" name="TextBox 45"/>
          <p:cNvSpPr txBox="1"/>
          <p:nvPr/>
        </p:nvSpPr>
        <p:spPr>
          <a:xfrm>
            <a:off x="2590800" y="2069068"/>
            <a:ext cx="457200" cy="369332"/>
          </a:xfrm>
          <a:prstGeom prst="rect">
            <a:avLst/>
          </a:prstGeom>
          <a:noFill/>
        </p:spPr>
        <p:txBody>
          <a:bodyPr wrap="square" rtlCol="0">
            <a:spAutoFit/>
          </a:bodyPr>
          <a:lstStyle/>
          <a:p>
            <a:r>
              <a:rPr lang="en-US" dirty="0" smtClean="0"/>
              <a:t>p6</a:t>
            </a:r>
            <a:endParaRPr lang="en-US" dirty="0"/>
          </a:p>
        </p:txBody>
      </p:sp>
      <p:sp>
        <p:nvSpPr>
          <p:cNvPr id="47" name="TextBox 46"/>
          <p:cNvSpPr txBox="1"/>
          <p:nvPr/>
        </p:nvSpPr>
        <p:spPr>
          <a:xfrm>
            <a:off x="3200400" y="2667000"/>
            <a:ext cx="457200" cy="369332"/>
          </a:xfrm>
          <a:prstGeom prst="rect">
            <a:avLst/>
          </a:prstGeom>
          <a:noFill/>
        </p:spPr>
        <p:txBody>
          <a:bodyPr wrap="square" rtlCol="0">
            <a:spAutoFit/>
          </a:bodyPr>
          <a:lstStyle/>
          <a:p>
            <a:r>
              <a:rPr lang="en-US" dirty="0" smtClean="0"/>
              <a:t>p7</a:t>
            </a:r>
            <a:endParaRPr lang="en-US" dirty="0"/>
          </a:p>
        </p:txBody>
      </p:sp>
      <p:cxnSp>
        <p:nvCxnSpPr>
          <p:cNvPr id="48" name="Straight Connector 47"/>
          <p:cNvCxnSpPr/>
          <p:nvPr/>
        </p:nvCxnSpPr>
        <p:spPr>
          <a:xfrm rot="5400000" flipH="1" flipV="1">
            <a:off x="4305300" y="24765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876800" y="21336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715000" y="21336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V="1">
            <a:off x="6400800" y="24384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419600" y="3048000"/>
            <a:ext cx="8382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59" idx="0"/>
          </p:cNvCxnSpPr>
          <p:nvPr/>
        </p:nvCxnSpPr>
        <p:spPr>
          <a:xfrm>
            <a:off x="5257800" y="3581400"/>
            <a:ext cx="762000" cy="8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0"/>
          </p:cNvCxnSpPr>
          <p:nvPr/>
        </p:nvCxnSpPr>
        <p:spPr>
          <a:xfrm rot="5400000" flipH="1" flipV="1">
            <a:off x="5937766" y="3358634"/>
            <a:ext cx="392668"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962400" y="2819400"/>
            <a:ext cx="457200" cy="369332"/>
          </a:xfrm>
          <a:prstGeom prst="rect">
            <a:avLst/>
          </a:prstGeom>
          <a:noFill/>
        </p:spPr>
        <p:txBody>
          <a:bodyPr wrap="square" rtlCol="0">
            <a:spAutoFit/>
          </a:bodyPr>
          <a:lstStyle/>
          <a:p>
            <a:r>
              <a:rPr lang="en-US" dirty="0" smtClean="0"/>
              <a:t>p1</a:t>
            </a:r>
            <a:endParaRPr lang="en-US" dirty="0"/>
          </a:p>
        </p:txBody>
      </p:sp>
      <p:sp>
        <p:nvSpPr>
          <p:cNvPr id="56" name="TextBox 55"/>
          <p:cNvSpPr txBox="1"/>
          <p:nvPr/>
        </p:nvSpPr>
        <p:spPr>
          <a:xfrm>
            <a:off x="4572000" y="1981200"/>
            <a:ext cx="457200" cy="369332"/>
          </a:xfrm>
          <a:prstGeom prst="rect">
            <a:avLst/>
          </a:prstGeom>
          <a:noFill/>
        </p:spPr>
        <p:txBody>
          <a:bodyPr wrap="square" rtlCol="0">
            <a:spAutoFit/>
          </a:bodyPr>
          <a:lstStyle/>
          <a:p>
            <a:r>
              <a:rPr lang="en-US" dirty="0" smtClean="0"/>
              <a:t>p2</a:t>
            </a:r>
            <a:endParaRPr lang="en-US" dirty="0"/>
          </a:p>
        </p:txBody>
      </p:sp>
      <p:sp>
        <p:nvSpPr>
          <p:cNvPr id="57" name="TextBox 56"/>
          <p:cNvSpPr txBox="1"/>
          <p:nvPr/>
        </p:nvSpPr>
        <p:spPr>
          <a:xfrm>
            <a:off x="4953000" y="3593068"/>
            <a:ext cx="457200" cy="369332"/>
          </a:xfrm>
          <a:prstGeom prst="rect">
            <a:avLst/>
          </a:prstGeom>
          <a:noFill/>
        </p:spPr>
        <p:txBody>
          <a:bodyPr wrap="square" rtlCol="0">
            <a:spAutoFit/>
          </a:bodyPr>
          <a:lstStyle/>
          <a:p>
            <a:r>
              <a:rPr lang="en-US" dirty="0" smtClean="0"/>
              <a:t>p3</a:t>
            </a:r>
            <a:endParaRPr lang="en-US" dirty="0"/>
          </a:p>
        </p:txBody>
      </p:sp>
      <p:sp>
        <p:nvSpPr>
          <p:cNvPr id="58" name="TextBox 57"/>
          <p:cNvSpPr txBox="1"/>
          <p:nvPr/>
        </p:nvSpPr>
        <p:spPr>
          <a:xfrm>
            <a:off x="5562600" y="1752600"/>
            <a:ext cx="457200" cy="369332"/>
          </a:xfrm>
          <a:prstGeom prst="rect">
            <a:avLst/>
          </a:prstGeom>
          <a:noFill/>
        </p:spPr>
        <p:txBody>
          <a:bodyPr wrap="square" rtlCol="0">
            <a:spAutoFit/>
          </a:bodyPr>
          <a:lstStyle/>
          <a:p>
            <a:r>
              <a:rPr lang="en-US" dirty="0" smtClean="0"/>
              <a:t>p4</a:t>
            </a:r>
            <a:endParaRPr lang="en-US" dirty="0"/>
          </a:p>
        </p:txBody>
      </p:sp>
      <p:sp>
        <p:nvSpPr>
          <p:cNvPr id="59" name="TextBox 58"/>
          <p:cNvSpPr txBox="1"/>
          <p:nvPr/>
        </p:nvSpPr>
        <p:spPr>
          <a:xfrm>
            <a:off x="5791200" y="3669268"/>
            <a:ext cx="457200" cy="369332"/>
          </a:xfrm>
          <a:prstGeom prst="rect">
            <a:avLst/>
          </a:prstGeom>
          <a:noFill/>
        </p:spPr>
        <p:txBody>
          <a:bodyPr wrap="square" rtlCol="0">
            <a:spAutoFit/>
          </a:bodyPr>
          <a:lstStyle/>
          <a:p>
            <a:r>
              <a:rPr lang="en-US" dirty="0" smtClean="0"/>
              <a:t>p5</a:t>
            </a:r>
            <a:endParaRPr lang="en-US" dirty="0"/>
          </a:p>
        </p:txBody>
      </p:sp>
      <p:sp>
        <p:nvSpPr>
          <p:cNvPr id="60" name="TextBox 59"/>
          <p:cNvSpPr txBox="1"/>
          <p:nvPr/>
        </p:nvSpPr>
        <p:spPr>
          <a:xfrm>
            <a:off x="6248400" y="2069068"/>
            <a:ext cx="457200" cy="369332"/>
          </a:xfrm>
          <a:prstGeom prst="rect">
            <a:avLst/>
          </a:prstGeom>
          <a:noFill/>
        </p:spPr>
        <p:txBody>
          <a:bodyPr wrap="square" rtlCol="0">
            <a:spAutoFit/>
          </a:bodyPr>
          <a:lstStyle/>
          <a:p>
            <a:r>
              <a:rPr lang="en-US" dirty="0" smtClean="0"/>
              <a:t>p6</a:t>
            </a:r>
            <a:endParaRPr lang="en-US" dirty="0"/>
          </a:p>
        </p:txBody>
      </p:sp>
      <p:sp>
        <p:nvSpPr>
          <p:cNvPr id="61" name="TextBox 60"/>
          <p:cNvSpPr txBox="1"/>
          <p:nvPr/>
        </p:nvSpPr>
        <p:spPr>
          <a:xfrm>
            <a:off x="6858000" y="2667000"/>
            <a:ext cx="457200" cy="369332"/>
          </a:xfrm>
          <a:prstGeom prst="rect">
            <a:avLst/>
          </a:prstGeom>
          <a:noFill/>
        </p:spPr>
        <p:txBody>
          <a:bodyPr wrap="square" rtlCol="0">
            <a:spAutoFit/>
          </a:bodyPr>
          <a:lstStyle/>
          <a:p>
            <a:r>
              <a:rPr lang="en-US" dirty="0" smtClean="0"/>
              <a:t>p7</a:t>
            </a:r>
            <a:endParaRPr lang="en-US" dirty="0"/>
          </a:p>
        </p:txBody>
      </p:sp>
      <p:cxnSp>
        <p:nvCxnSpPr>
          <p:cNvPr id="71" name="Straight Connector 70"/>
          <p:cNvCxnSpPr/>
          <p:nvPr/>
        </p:nvCxnSpPr>
        <p:spPr>
          <a:xfrm rot="16200000" flipV="1">
            <a:off x="6248400" y="3276600"/>
            <a:ext cx="3810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019800" y="2895600"/>
            <a:ext cx="457200" cy="369332"/>
          </a:xfrm>
          <a:prstGeom prst="rect">
            <a:avLst/>
          </a:prstGeom>
          <a:noFill/>
        </p:spPr>
        <p:txBody>
          <a:bodyPr wrap="square" rtlCol="0">
            <a:spAutoFit/>
          </a:bodyPr>
          <a:lstStyle/>
          <a:p>
            <a:r>
              <a:rPr lang="en-US" dirty="0" smtClean="0"/>
              <a:t>p8</a:t>
            </a:r>
            <a:endParaRPr lang="en-US" dirty="0"/>
          </a:p>
        </p:txBody>
      </p:sp>
      <p:sp>
        <p:nvSpPr>
          <p:cNvPr id="76" name="TextBox 75"/>
          <p:cNvSpPr txBox="1"/>
          <p:nvPr/>
        </p:nvSpPr>
        <p:spPr>
          <a:xfrm>
            <a:off x="6477000" y="3669268"/>
            <a:ext cx="457200" cy="369332"/>
          </a:xfrm>
          <a:prstGeom prst="rect">
            <a:avLst/>
          </a:prstGeom>
          <a:noFill/>
        </p:spPr>
        <p:txBody>
          <a:bodyPr wrap="square" rtlCol="0">
            <a:spAutoFit/>
          </a:bodyPr>
          <a:lstStyle/>
          <a:p>
            <a:r>
              <a:rPr lang="en-US" dirty="0" smtClean="0"/>
              <a:t>p9</a:t>
            </a:r>
            <a:endParaRPr lang="en-US" dirty="0"/>
          </a:p>
        </p:txBody>
      </p:sp>
      <p:cxnSp>
        <p:nvCxnSpPr>
          <p:cNvPr id="77" name="Straight Connector 76"/>
          <p:cNvCxnSpPr/>
          <p:nvPr/>
        </p:nvCxnSpPr>
        <p:spPr>
          <a:xfrm rot="5400000" flipH="1" flipV="1">
            <a:off x="5145565" y="5526565"/>
            <a:ext cx="75787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3086100" y="48387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657600" y="449580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495800" y="4495800"/>
            <a:ext cx="685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V="1">
            <a:off x="5181600" y="4800600"/>
            <a:ext cx="4572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200400" y="5410200"/>
            <a:ext cx="8382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024532" y="5943600"/>
            <a:ext cx="762000" cy="8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flipV="1">
            <a:off x="4311134" y="6063734"/>
            <a:ext cx="521732"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743200" y="5181600"/>
            <a:ext cx="457200" cy="369332"/>
          </a:xfrm>
          <a:prstGeom prst="rect">
            <a:avLst/>
          </a:prstGeom>
          <a:noFill/>
        </p:spPr>
        <p:txBody>
          <a:bodyPr wrap="square" rtlCol="0">
            <a:spAutoFit/>
          </a:bodyPr>
          <a:lstStyle/>
          <a:p>
            <a:r>
              <a:rPr lang="en-US" dirty="0" smtClean="0"/>
              <a:t>p1</a:t>
            </a:r>
            <a:endParaRPr lang="en-US" dirty="0"/>
          </a:p>
        </p:txBody>
      </p:sp>
      <p:sp>
        <p:nvSpPr>
          <p:cNvPr id="86" name="TextBox 85"/>
          <p:cNvSpPr txBox="1"/>
          <p:nvPr/>
        </p:nvSpPr>
        <p:spPr>
          <a:xfrm>
            <a:off x="3352800" y="4343400"/>
            <a:ext cx="457200" cy="369332"/>
          </a:xfrm>
          <a:prstGeom prst="rect">
            <a:avLst/>
          </a:prstGeom>
          <a:noFill/>
        </p:spPr>
        <p:txBody>
          <a:bodyPr wrap="square" rtlCol="0">
            <a:spAutoFit/>
          </a:bodyPr>
          <a:lstStyle/>
          <a:p>
            <a:r>
              <a:rPr lang="en-US" dirty="0" smtClean="0"/>
              <a:t>p2</a:t>
            </a:r>
            <a:endParaRPr lang="en-US" dirty="0"/>
          </a:p>
        </p:txBody>
      </p:sp>
      <p:sp>
        <p:nvSpPr>
          <p:cNvPr id="87" name="TextBox 86"/>
          <p:cNvSpPr txBox="1"/>
          <p:nvPr/>
        </p:nvSpPr>
        <p:spPr>
          <a:xfrm>
            <a:off x="3733800" y="5955268"/>
            <a:ext cx="457200" cy="369332"/>
          </a:xfrm>
          <a:prstGeom prst="rect">
            <a:avLst/>
          </a:prstGeom>
          <a:noFill/>
        </p:spPr>
        <p:txBody>
          <a:bodyPr wrap="square" rtlCol="0">
            <a:spAutoFit/>
          </a:bodyPr>
          <a:lstStyle/>
          <a:p>
            <a:r>
              <a:rPr lang="en-US" dirty="0" smtClean="0"/>
              <a:t>p3</a:t>
            </a:r>
            <a:endParaRPr lang="en-US" dirty="0"/>
          </a:p>
        </p:txBody>
      </p:sp>
      <p:sp>
        <p:nvSpPr>
          <p:cNvPr id="88" name="TextBox 87"/>
          <p:cNvSpPr txBox="1"/>
          <p:nvPr/>
        </p:nvSpPr>
        <p:spPr>
          <a:xfrm>
            <a:off x="4343400" y="4114800"/>
            <a:ext cx="457200" cy="369332"/>
          </a:xfrm>
          <a:prstGeom prst="rect">
            <a:avLst/>
          </a:prstGeom>
          <a:noFill/>
        </p:spPr>
        <p:txBody>
          <a:bodyPr wrap="square" rtlCol="0">
            <a:spAutoFit/>
          </a:bodyPr>
          <a:lstStyle/>
          <a:p>
            <a:r>
              <a:rPr lang="en-US" dirty="0" smtClean="0"/>
              <a:t>p4</a:t>
            </a:r>
            <a:endParaRPr lang="en-US" dirty="0"/>
          </a:p>
        </p:txBody>
      </p:sp>
      <p:sp>
        <p:nvSpPr>
          <p:cNvPr id="90" name="TextBox 89"/>
          <p:cNvSpPr txBox="1"/>
          <p:nvPr/>
        </p:nvSpPr>
        <p:spPr>
          <a:xfrm>
            <a:off x="5029200" y="4431268"/>
            <a:ext cx="457200" cy="369332"/>
          </a:xfrm>
          <a:prstGeom prst="rect">
            <a:avLst/>
          </a:prstGeom>
          <a:noFill/>
        </p:spPr>
        <p:txBody>
          <a:bodyPr wrap="square" rtlCol="0">
            <a:spAutoFit/>
          </a:bodyPr>
          <a:lstStyle/>
          <a:p>
            <a:r>
              <a:rPr lang="en-US" dirty="0" smtClean="0"/>
              <a:t>p6</a:t>
            </a:r>
            <a:endParaRPr lang="en-US" dirty="0"/>
          </a:p>
        </p:txBody>
      </p:sp>
      <p:sp>
        <p:nvSpPr>
          <p:cNvPr id="91" name="TextBox 90"/>
          <p:cNvSpPr txBox="1"/>
          <p:nvPr/>
        </p:nvSpPr>
        <p:spPr>
          <a:xfrm>
            <a:off x="5638800" y="5029200"/>
            <a:ext cx="457200" cy="369332"/>
          </a:xfrm>
          <a:prstGeom prst="rect">
            <a:avLst/>
          </a:prstGeom>
          <a:noFill/>
        </p:spPr>
        <p:txBody>
          <a:bodyPr wrap="square" rtlCol="0">
            <a:spAutoFit/>
          </a:bodyPr>
          <a:lstStyle/>
          <a:p>
            <a:r>
              <a:rPr lang="en-US" dirty="0" smtClean="0"/>
              <a:t>p7</a:t>
            </a:r>
            <a:endParaRPr lang="en-US" dirty="0"/>
          </a:p>
        </p:txBody>
      </p:sp>
      <p:cxnSp>
        <p:nvCxnSpPr>
          <p:cNvPr id="92" name="Straight Connector 91"/>
          <p:cNvCxnSpPr/>
          <p:nvPr/>
        </p:nvCxnSpPr>
        <p:spPr>
          <a:xfrm rot="10800000" flipV="1">
            <a:off x="4343400" y="6019800"/>
            <a:ext cx="10668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648200" y="5650468"/>
            <a:ext cx="457200" cy="369332"/>
          </a:xfrm>
          <a:prstGeom prst="rect">
            <a:avLst/>
          </a:prstGeom>
          <a:noFill/>
        </p:spPr>
        <p:txBody>
          <a:bodyPr wrap="square" rtlCol="0">
            <a:spAutoFit/>
          </a:bodyPr>
          <a:lstStyle/>
          <a:p>
            <a:r>
              <a:rPr lang="en-US" dirty="0" smtClean="0"/>
              <a:t>p5</a:t>
            </a:r>
            <a:endParaRPr lang="en-US" dirty="0"/>
          </a:p>
        </p:txBody>
      </p:sp>
      <p:sp>
        <p:nvSpPr>
          <p:cNvPr id="94" name="TextBox 93"/>
          <p:cNvSpPr txBox="1"/>
          <p:nvPr/>
        </p:nvSpPr>
        <p:spPr>
          <a:xfrm>
            <a:off x="5257800" y="6031468"/>
            <a:ext cx="457200" cy="369332"/>
          </a:xfrm>
          <a:prstGeom prst="rect">
            <a:avLst/>
          </a:prstGeom>
          <a:noFill/>
        </p:spPr>
        <p:txBody>
          <a:bodyPr wrap="square" rtlCol="0">
            <a:spAutoFit/>
          </a:bodyPr>
          <a:lstStyle/>
          <a:p>
            <a:r>
              <a:rPr lang="en-US" dirty="0" smtClean="0"/>
              <a:t>p9</a:t>
            </a:r>
            <a:endParaRPr lang="en-US" dirty="0"/>
          </a:p>
        </p:txBody>
      </p:sp>
      <p:sp>
        <p:nvSpPr>
          <p:cNvPr id="97" name="TextBox 96"/>
          <p:cNvSpPr txBox="1"/>
          <p:nvPr/>
        </p:nvSpPr>
        <p:spPr>
          <a:xfrm>
            <a:off x="3962400" y="6412468"/>
            <a:ext cx="457200" cy="369332"/>
          </a:xfrm>
          <a:prstGeom prst="rect">
            <a:avLst/>
          </a:prstGeom>
          <a:noFill/>
        </p:spPr>
        <p:txBody>
          <a:bodyPr wrap="square" rtlCol="0">
            <a:spAutoFit/>
          </a:bodyPr>
          <a:lstStyle/>
          <a:p>
            <a:r>
              <a:rPr lang="en-US" dirty="0" smtClean="0"/>
              <a:t>p8</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Fisk Algorithm</a:t>
            </a:r>
            <a:endParaRPr lang="en-US" dirty="0"/>
          </a:p>
        </p:txBody>
      </p:sp>
      <p:cxnSp>
        <p:nvCxnSpPr>
          <p:cNvPr id="84" name="Straight Connector 83"/>
          <p:cNvCxnSpPr/>
          <p:nvPr/>
        </p:nvCxnSpPr>
        <p:spPr>
          <a:xfrm rot="5400000" flipH="1" flipV="1">
            <a:off x="-498414" y="2236232"/>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758886" y="1893332"/>
            <a:ext cx="1524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11286" y="1893332"/>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1597086" y="2198133"/>
            <a:ext cx="609600" cy="457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84114" y="2807732"/>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11286" y="3112532"/>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216086" y="3264932"/>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77886" y="2426732"/>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73086" y="2121932"/>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368486" y="1828800"/>
            <a:ext cx="304800" cy="281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597086" y="2121932"/>
            <a:ext cx="457200"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1673286" y="1840151"/>
            <a:ext cx="381000" cy="270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086" y="3218894"/>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73086" y="3493533"/>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11286" y="3112532"/>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1749486" y="2883932"/>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749486" y="2655332"/>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09600" y="2667000"/>
            <a:ext cx="276038" cy="307777"/>
          </a:xfrm>
          <a:prstGeom prst="rect">
            <a:avLst/>
          </a:prstGeom>
          <a:noFill/>
        </p:spPr>
        <p:txBody>
          <a:bodyPr wrap="none" rtlCol="0">
            <a:spAutoFit/>
          </a:bodyPr>
          <a:lstStyle/>
          <a:p>
            <a:r>
              <a:rPr lang="en-US" sz="1400" dirty="0" smtClean="0"/>
              <a:t>1</a:t>
            </a:r>
            <a:endParaRPr lang="en-US" sz="1400" dirty="0"/>
          </a:p>
        </p:txBody>
      </p:sp>
      <p:sp>
        <p:nvSpPr>
          <p:cNvPr id="104" name="TextBox 103"/>
          <p:cNvSpPr txBox="1"/>
          <p:nvPr/>
        </p:nvSpPr>
        <p:spPr>
          <a:xfrm>
            <a:off x="301686" y="3048000"/>
            <a:ext cx="276038" cy="307777"/>
          </a:xfrm>
          <a:prstGeom prst="rect">
            <a:avLst/>
          </a:prstGeom>
          <a:noFill/>
        </p:spPr>
        <p:txBody>
          <a:bodyPr wrap="none" rtlCol="0">
            <a:spAutoFit/>
          </a:bodyPr>
          <a:lstStyle/>
          <a:p>
            <a:r>
              <a:rPr lang="en-US" sz="1400" dirty="0" smtClean="0"/>
              <a:t>2</a:t>
            </a:r>
            <a:endParaRPr lang="en-US" sz="1400" dirty="0"/>
          </a:p>
        </p:txBody>
      </p:sp>
      <p:sp>
        <p:nvSpPr>
          <p:cNvPr id="105" name="TextBox 104"/>
          <p:cNvSpPr txBox="1"/>
          <p:nvPr/>
        </p:nvSpPr>
        <p:spPr>
          <a:xfrm>
            <a:off x="-155514" y="3364468"/>
            <a:ext cx="276038" cy="307777"/>
          </a:xfrm>
          <a:prstGeom prst="rect">
            <a:avLst/>
          </a:prstGeom>
          <a:noFill/>
        </p:spPr>
        <p:txBody>
          <a:bodyPr wrap="none" rtlCol="0">
            <a:spAutoFit/>
          </a:bodyPr>
          <a:lstStyle/>
          <a:p>
            <a:r>
              <a:rPr lang="en-US" sz="1400" dirty="0" smtClean="0"/>
              <a:t>3</a:t>
            </a:r>
            <a:endParaRPr lang="en-US" sz="1400" dirty="0"/>
          </a:p>
        </p:txBody>
      </p:sp>
      <p:sp>
        <p:nvSpPr>
          <p:cNvPr id="106" name="TextBox 105"/>
          <p:cNvSpPr txBox="1"/>
          <p:nvPr/>
        </p:nvSpPr>
        <p:spPr>
          <a:xfrm>
            <a:off x="914400" y="3593068"/>
            <a:ext cx="276038" cy="307777"/>
          </a:xfrm>
          <a:prstGeom prst="rect">
            <a:avLst/>
          </a:prstGeom>
          <a:noFill/>
        </p:spPr>
        <p:txBody>
          <a:bodyPr wrap="none" rtlCol="0">
            <a:spAutoFit/>
          </a:bodyPr>
          <a:lstStyle/>
          <a:p>
            <a:r>
              <a:rPr lang="en-US" sz="1400" dirty="0" smtClean="0"/>
              <a:t>4</a:t>
            </a:r>
            <a:endParaRPr lang="en-US" sz="1400" dirty="0"/>
          </a:p>
        </p:txBody>
      </p:sp>
      <p:sp>
        <p:nvSpPr>
          <p:cNvPr id="107" name="TextBox 106"/>
          <p:cNvSpPr txBox="1"/>
          <p:nvPr/>
        </p:nvSpPr>
        <p:spPr>
          <a:xfrm>
            <a:off x="758886" y="2819400"/>
            <a:ext cx="276038" cy="307777"/>
          </a:xfrm>
          <a:prstGeom prst="rect">
            <a:avLst/>
          </a:prstGeom>
          <a:noFill/>
        </p:spPr>
        <p:txBody>
          <a:bodyPr wrap="none" rtlCol="0">
            <a:spAutoFit/>
          </a:bodyPr>
          <a:lstStyle/>
          <a:p>
            <a:r>
              <a:rPr lang="en-US" sz="1400" dirty="0" smtClean="0"/>
              <a:t>5</a:t>
            </a:r>
            <a:endParaRPr lang="en-US" sz="1400" dirty="0"/>
          </a:p>
        </p:txBody>
      </p:sp>
      <p:sp>
        <p:nvSpPr>
          <p:cNvPr id="108" name="TextBox 107"/>
          <p:cNvSpPr txBox="1"/>
          <p:nvPr/>
        </p:nvSpPr>
        <p:spPr>
          <a:xfrm>
            <a:off x="1143000" y="3352800"/>
            <a:ext cx="276038" cy="307777"/>
          </a:xfrm>
          <a:prstGeom prst="rect">
            <a:avLst/>
          </a:prstGeom>
          <a:noFill/>
        </p:spPr>
        <p:txBody>
          <a:bodyPr wrap="none" rtlCol="0">
            <a:spAutoFit/>
          </a:bodyPr>
          <a:lstStyle/>
          <a:p>
            <a:r>
              <a:rPr lang="en-US" sz="1400" dirty="0" smtClean="0"/>
              <a:t>6</a:t>
            </a:r>
            <a:endParaRPr lang="en-US" sz="1400" dirty="0"/>
          </a:p>
        </p:txBody>
      </p:sp>
      <p:sp>
        <p:nvSpPr>
          <p:cNvPr id="109" name="TextBox 108"/>
          <p:cNvSpPr txBox="1"/>
          <p:nvPr/>
        </p:nvSpPr>
        <p:spPr>
          <a:xfrm>
            <a:off x="1981200" y="3200400"/>
            <a:ext cx="276038" cy="307777"/>
          </a:xfrm>
          <a:prstGeom prst="rect">
            <a:avLst/>
          </a:prstGeom>
          <a:noFill/>
        </p:spPr>
        <p:txBody>
          <a:bodyPr wrap="none" rtlCol="0">
            <a:spAutoFit/>
          </a:bodyPr>
          <a:lstStyle/>
          <a:p>
            <a:r>
              <a:rPr lang="en-US" sz="1400" dirty="0" smtClean="0"/>
              <a:t>7</a:t>
            </a:r>
            <a:endParaRPr lang="en-US" sz="1400" dirty="0"/>
          </a:p>
        </p:txBody>
      </p:sp>
      <p:sp>
        <p:nvSpPr>
          <p:cNvPr id="110" name="TextBox 109"/>
          <p:cNvSpPr txBox="1"/>
          <p:nvPr/>
        </p:nvSpPr>
        <p:spPr>
          <a:xfrm>
            <a:off x="1473448" y="2740223"/>
            <a:ext cx="276038" cy="307777"/>
          </a:xfrm>
          <a:prstGeom prst="rect">
            <a:avLst/>
          </a:prstGeom>
          <a:noFill/>
        </p:spPr>
        <p:txBody>
          <a:bodyPr wrap="none" rtlCol="0">
            <a:spAutoFit/>
          </a:bodyPr>
          <a:lstStyle/>
          <a:p>
            <a:r>
              <a:rPr lang="en-US" sz="1400" dirty="0" smtClean="0"/>
              <a:t>8</a:t>
            </a:r>
            <a:endParaRPr lang="en-US" sz="1400" dirty="0"/>
          </a:p>
        </p:txBody>
      </p:sp>
      <p:sp>
        <p:nvSpPr>
          <p:cNvPr id="111" name="TextBox 110"/>
          <p:cNvSpPr txBox="1"/>
          <p:nvPr/>
        </p:nvSpPr>
        <p:spPr>
          <a:xfrm>
            <a:off x="2133600" y="2514600"/>
            <a:ext cx="276038" cy="307777"/>
          </a:xfrm>
          <a:prstGeom prst="rect">
            <a:avLst/>
          </a:prstGeom>
          <a:noFill/>
        </p:spPr>
        <p:txBody>
          <a:bodyPr wrap="none" rtlCol="0">
            <a:spAutoFit/>
          </a:bodyPr>
          <a:lstStyle/>
          <a:p>
            <a:r>
              <a:rPr lang="en-US" sz="1400" dirty="0" smtClean="0"/>
              <a:t>9</a:t>
            </a:r>
            <a:endParaRPr lang="en-US" sz="1400" dirty="0"/>
          </a:p>
        </p:txBody>
      </p:sp>
      <p:sp>
        <p:nvSpPr>
          <p:cNvPr id="112" name="TextBox 111"/>
          <p:cNvSpPr txBox="1"/>
          <p:nvPr/>
        </p:nvSpPr>
        <p:spPr>
          <a:xfrm>
            <a:off x="1292286" y="2133600"/>
            <a:ext cx="367408" cy="307777"/>
          </a:xfrm>
          <a:prstGeom prst="rect">
            <a:avLst/>
          </a:prstGeom>
          <a:noFill/>
        </p:spPr>
        <p:txBody>
          <a:bodyPr wrap="none" rtlCol="0">
            <a:spAutoFit/>
          </a:bodyPr>
          <a:lstStyle/>
          <a:p>
            <a:r>
              <a:rPr lang="en-US" sz="1400" dirty="0" smtClean="0"/>
              <a:t>10</a:t>
            </a:r>
            <a:endParaRPr lang="en-US" sz="1400" dirty="0"/>
          </a:p>
        </p:txBody>
      </p:sp>
      <p:sp>
        <p:nvSpPr>
          <p:cNvPr id="113" name="TextBox 112"/>
          <p:cNvSpPr txBox="1"/>
          <p:nvPr/>
        </p:nvSpPr>
        <p:spPr>
          <a:xfrm>
            <a:off x="2016582" y="1905000"/>
            <a:ext cx="367408" cy="307777"/>
          </a:xfrm>
          <a:prstGeom prst="rect">
            <a:avLst/>
          </a:prstGeom>
          <a:noFill/>
        </p:spPr>
        <p:txBody>
          <a:bodyPr wrap="none" rtlCol="0">
            <a:spAutoFit/>
          </a:bodyPr>
          <a:lstStyle/>
          <a:p>
            <a:r>
              <a:rPr lang="en-US" sz="1400" dirty="0" smtClean="0"/>
              <a:t>11</a:t>
            </a:r>
            <a:endParaRPr lang="en-US" sz="1400" dirty="0"/>
          </a:p>
        </p:txBody>
      </p:sp>
      <p:sp>
        <p:nvSpPr>
          <p:cNvPr id="114" name="TextBox 113"/>
          <p:cNvSpPr txBox="1"/>
          <p:nvPr/>
        </p:nvSpPr>
        <p:spPr>
          <a:xfrm>
            <a:off x="1444686" y="1521023"/>
            <a:ext cx="367408" cy="307777"/>
          </a:xfrm>
          <a:prstGeom prst="rect">
            <a:avLst/>
          </a:prstGeom>
          <a:noFill/>
        </p:spPr>
        <p:txBody>
          <a:bodyPr wrap="none" rtlCol="0">
            <a:spAutoFit/>
          </a:bodyPr>
          <a:lstStyle/>
          <a:p>
            <a:r>
              <a:rPr lang="en-US" sz="1400" dirty="0" smtClean="0"/>
              <a:t>12</a:t>
            </a:r>
            <a:endParaRPr lang="en-US" sz="1400" dirty="0"/>
          </a:p>
        </p:txBody>
      </p:sp>
      <p:sp>
        <p:nvSpPr>
          <p:cNvPr id="115" name="TextBox 114"/>
          <p:cNvSpPr txBox="1"/>
          <p:nvPr/>
        </p:nvSpPr>
        <p:spPr>
          <a:xfrm>
            <a:off x="1139886" y="1764268"/>
            <a:ext cx="367408" cy="307777"/>
          </a:xfrm>
          <a:prstGeom prst="rect">
            <a:avLst/>
          </a:prstGeom>
          <a:noFill/>
        </p:spPr>
        <p:txBody>
          <a:bodyPr wrap="none" rtlCol="0">
            <a:spAutoFit/>
          </a:bodyPr>
          <a:lstStyle/>
          <a:p>
            <a:r>
              <a:rPr lang="en-US" sz="1400" dirty="0" smtClean="0"/>
              <a:t>13</a:t>
            </a:r>
            <a:endParaRPr lang="en-US" sz="1400" dirty="0"/>
          </a:p>
        </p:txBody>
      </p:sp>
      <p:sp>
        <p:nvSpPr>
          <p:cNvPr id="116" name="TextBox 115"/>
          <p:cNvSpPr txBox="1"/>
          <p:nvPr/>
        </p:nvSpPr>
        <p:spPr>
          <a:xfrm>
            <a:off x="682686" y="1597223"/>
            <a:ext cx="367408" cy="307777"/>
          </a:xfrm>
          <a:prstGeom prst="rect">
            <a:avLst/>
          </a:prstGeom>
          <a:noFill/>
        </p:spPr>
        <p:txBody>
          <a:bodyPr wrap="none" rtlCol="0">
            <a:spAutoFit/>
          </a:bodyPr>
          <a:lstStyle/>
          <a:p>
            <a:r>
              <a:rPr lang="en-US" sz="1400" dirty="0" smtClean="0"/>
              <a:t>14</a:t>
            </a:r>
            <a:endParaRPr lang="en-US" sz="1400" dirty="0"/>
          </a:p>
        </p:txBody>
      </p:sp>
      <p:sp>
        <p:nvSpPr>
          <p:cNvPr id="117" name="TextBox 116"/>
          <p:cNvSpPr txBox="1"/>
          <p:nvPr/>
        </p:nvSpPr>
        <p:spPr>
          <a:xfrm>
            <a:off x="644982" y="2373868"/>
            <a:ext cx="367408" cy="307777"/>
          </a:xfrm>
          <a:prstGeom prst="rect">
            <a:avLst/>
          </a:prstGeom>
          <a:noFill/>
        </p:spPr>
        <p:txBody>
          <a:bodyPr wrap="none" rtlCol="0">
            <a:spAutoFit/>
          </a:bodyPr>
          <a:lstStyle/>
          <a:p>
            <a:r>
              <a:rPr lang="en-US" sz="1400" dirty="0" smtClean="0"/>
              <a:t>15</a:t>
            </a:r>
            <a:endParaRPr lang="en-US" sz="1400" dirty="0"/>
          </a:p>
        </p:txBody>
      </p:sp>
      <p:sp>
        <p:nvSpPr>
          <p:cNvPr id="118" name="TextBox 117"/>
          <p:cNvSpPr txBox="1"/>
          <p:nvPr/>
        </p:nvSpPr>
        <p:spPr>
          <a:xfrm>
            <a:off x="263982" y="2145268"/>
            <a:ext cx="367408" cy="307777"/>
          </a:xfrm>
          <a:prstGeom prst="rect">
            <a:avLst/>
          </a:prstGeom>
          <a:noFill/>
        </p:spPr>
        <p:txBody>
          <a:bodyPr wrap="none" rtlCol="0">
            <a:spAutoFit/>
          </a:bodyPr>
          <a:lstStyle/>
          <a:p>
            <a:r>
              <a:rPr lang="en-US" sz="1400" dirty="0" smtClean="0"/>
              <a:t>16</a:t>
            </a:r>
            <a:endParaRPr lang="en-US" sz="1400" dirty="0"/>
          </a:p>
        </p:txBody>
      </p:sp>
      <p:sp>
        <p:nvSpPr>
          <p:cNvPr id="119" name="TextBox 118"/>
          <p:cNvSpPr txBox="1"/>
          <p:nvPr/>
        </p:nvSpPr>
        <p:spPr>
          <a:xfrm>
            <a:off x="-155514" y="1825823"/>
            <a:ext cx="367408" cy="307777"/>
          </a:xfrm>
          <a:prstGeom prst="rect">
            <a:avLst/>
          </a:prstGeom>
          <a:noFill/>
        </p:spPr>
        <p:txBody>
          <a:bodyPr wrap="none" rtlCol="0">
            <a:spAutoFit/>
          </a:bodyPr>
          <a:lstStyle/>
          <a:p>
            <a:r>
              <a:rPr lang="en-US" sz="1400" dirty="0" smtClean="0"/>
              <a:t>17</a:t>
            </a:r>
            <a:endParaRPr lang="en-US" sz="1400" dirty="0"/>
          </a:p>
        </p:txBody>
      </p:sp>
      <p:cxnSp>
        <p:nvCxnSpPr>
          <p:cNvPr id="120" name="Straight Connector 119"/>
          <p:cNvCxnSpPr/>
          <p:nvPr/>
        </p:nvCxnSpPr>
        <p:spPr>
          <a:xfrm rot="5400000" flipH="1" flipV="1">
            <a:off x="2803834" y="22392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061134" y="1896309"/>
            <a:ext cx="1524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213534" y="1896309"/>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4899334" y="2201110"/>
            <a:ext cx="609600" cy="457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918134" y="28107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213534" y="3115509"/>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518334" y="3267909"/>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680134" y="2429709"/>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3375334" y="2124909"/>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670734" y="1831777"/>
            <a:ext cx="304800" cy="281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899334" y="2124909"/>
            <a:ext cx="457200"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flipV="1">
            <a:off x="4975534" y="1843128"/>
            <a:ext cx="381000" cy="270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375334" y="3221871"/>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3375334" y="3496510"/>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213534" y="3115509"/>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5051734" y="2886909"/>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5051734" y="2658309"/>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692648" y="2669977"/>
            <a:ext cx="276038" cy="307777"/>
          </a:xfrm>
          <a:prstGeom prst="rect">
            <a:avLst/>
          </a:prstGeom>
          <a:noFill/>
        </p:spPr>
        <p:txBody>
          <a:bodyPr wrap="none" rtlCol="0">
            <a:spAutoFit/>
          </a:bodyPr>
          <a:lstStyle/>
          <a:p>
            <a:r>
              <a:rPr lang="en-US" sz="1400" dirty="0" smtClean="0"/>
              <a:t>1</a:t>
            </a:r>
            <a:endParaRPr lang="en-US" sz="1400" dirty="0"/>
          </a:p>
        </p:txBody>
      </p:sp>
      <p:sp>
        <p:nvSpPr>
          <p:cNvPr id="138" name="TextBox 137"/>
          <p:cNvSpPr txBox="1"/>
          <p:nvPr/>
        </p:nvSpPr>
        <p:spPr>
          <a:xfrm>
            <a:off x="3654486" y="3050977"/>
            <a:ext cx="276038" cy="307777"/>
          </a:xfrm>
          <a:prstGeom prst="rect">
            <a:avLst/>
          </a:prstGeom>
          <a:noFill/>
        </p:spPr>
        <p:txBody>
          <a:bodyPr wrap="none" rtlCol="0">
            <a:spAutoFit/>
          </a:bodyPr>
          <a:lstStyle/>
          <a:p>
            <a:r>
              <a:rPr lang="en-US" sz="1400" dirty="0" smtClean="0"/>
              <a:t>2</a:t>
            </a:r>
            <a:endParaRPr lang="en-US" sz="1400" dirty="0"/>
          </a:p>
        </p:txBody>
      </p:sp>
      <p:sp>
        <p:nvSpPr>
          <p:cNvPr id="139" name="TextBox 138"/>
          <p:cNvSpPr txBox="1"/>
          <p:nvPr/>
        </p:nvSpPr>
        <p:spPr>
          <a:xfrm>
            <a:off x="3146734" y="3367445"/>
            <a:ext cx="276038" cy="307777"/>
          </a:xfrm>
          <a:prstGeom prst="rect">
            <a:avLst/>
          </a:prstGeom>
          <a:noFill/>
        </p:spPr>
        <p:txBody>
          <a:bodyPr wrap="none" rtlCol="0">
            <a:spAutoFit/>
          </a:bodyPr>
          <a:lstStyle/>
          <a:p>
            <a:r>
              <a:rPr lang="en-US" sz="1400" dirty="0" smtClean="0"/>
              <a:t>3</a:t>
            </a:r>
            <a:endParaRPr lang="en-US" sz="1400" dirty="0"/>
          </a:p>
        </p:txBody>
      </p:sp>
      <p:sp>
        <p:nvSpPr>
          <p:cNvPr id="140" name="TextBox 139"/>
          <p:cNvSpPr txBox="1"/>
          <p:nvPr/>
        </p:nvSpPr>
        <p:spPr>
          <a:xfrm>
            <a:off x="4216648" y="3596045"/>
            <a:ext cx="276038" cy="307777"/>
          </a:xfrm>
          <a:prstGeom prst="rect">
            <a:avLst/>
          </a:prstGeom>
          <a:noFill/>
        </p:spPr>
        <p:txBody>
          <a:bodyPr wrap="none" rtlCol="0">
            <a:spAutoFit/>
          </a:bodyPr>
          <a:lstStyle/>
          <a:p>
            <a:r>
              <a:rPr lang="en-US" sz="1400" dirty="0" smtClean="0"/>
              <a:t>4</a:t>
            </a:r>
            <a:endParaRPr lang="en-US" sz="1400" dirty="0"/>
          </a:p>
        </p:txBody>
      </p:sp>
      <p:sp>
        <p:nvSpPr>
          <p:cNvPr id="141" name="TextBox 140"/>
          <p:cNvSpPr txBox="1"/>
          <p:nvPr/>
        </p:nvSpPr>
        <p:spPr>
          <a:xfrm>
            <a:off x="4061134" y="2822377"/>
            <a:ext cx="276038" cy="307777"/>
          </a:xfrm>
          <a:prstGeom prst="rect">
            <a:avLst/>
          </a:prstGeom>
          <a:noFill/>
        </p:spPr>
        <p:txBody>
          <a:bodyPr wrap="none" rtlCol="0">
            <a:spAutoFit/>
          </a:bodyPr>
          <a:lstStyle/>
          <a:p>
            <a:r>
              <a:rPr lang="en-US" sz="1400" dirty="0" smtClean="0"/>
              <a:t>5</a:t>
            </a:r>
            <a:endParaRPr lang="en-US" sz="1400" dirty="0"/>
          </a:p>
        </p:txBody>
      </p:sp>
      <p:sp>
        <p:nvSpPr>
          <p:cNvPr id="142" name="TextBox 141"/>
          <p:cNvSpPr txBox="1"/>
          <p:nvPr/>
        </p:nvSpPr>
        <p:spPr>
          <a:xfrm>
            <a:off x="4445248" y="3355777"/>
            <a:ext cx="276038" cy="307777"/>
          </a:xfrm>
          <a:prstGeom prst="rect">
            <a:avLst/>
          </a:prstGeom>
          <a:noFill/>
        </p:spPr>
        <p:txBody>
          <a:bodyPr wrap="none" rtlCol="0">
            <a:spAutoFit/>
          </a:bodyPr>
          <a:lstStyle/>
          <a:p>
            <a:r>
              <a:rPr lang="en-US" sz="1400" dirty="0" smtClean="0"/>
              <a:t>6</a:t>
            </a:r>
            <a:endParaRPr lang="en-US" sz="1400" dirty="0"/>
          </a:p>
        </p:txBody>
      </p:sp>
      <p:sp>
        <p:nvSpPr>
          <p:cNvPr id="143" name="TextBox 142"/>
          <p:cNvSpPr txBox="1"/>
          <p:nvPr/>
        </p:nvSpPr>
        <p:spPr>
          <a:xfrm>
            <a:off x="5283448" y="3203377"/>
            <a:ext cx="276038" cy="307777"/>
          </a:xfrm>
          <a:prstGeom prst="rect">
            <a:avLst/>
          </a:prstGeom>
          <a:noFill/>
        </p:spPr>
        <p:txBody>
          <a:bodyPr wrap="none" rtlCol="0">
            <a:spAutoFit/>
          </a:bodyPr>
          <a:lstStyle/>
          <a:p>
            <a:r>
              <a:rPr lang="en-US" sz="1400" dirty="0" smtClean="0"/>
              <a:t>7</a:t>
            </a:r>
            <a:endParaRPr lang="en-US" sz="1400" dirty="0"/>
          </a:p>
        </p:txBody>
      </p:sp>
      <p:sp>
        <p:nvSpPr>
          <p:cNvPr id="144" name="TextBox 143"/>
          <p:cNvSpPr txBox="1"/>
          <p:nvPr/>
        </p:nvSpPr>
        <p:spPr>
          <a:xfrm>
            <a:off x="4775696" y="2743200"/>
            <a:ext cx="276038" cy="307777"/>
          </a:xfrm>
          <a:prstGeom prst="rect">
            <a:avLst/>
          </a:prstGeom>
          <a:noFill/>
        </p:spPr>
        <p:txBody>
          <a:bodyPr wrap="none" rtlCol="0">
            <a:spAutoFit/>
          </a:bodyPr>
          <a:lstStyle/>
          <a:p>
            <a:r>
              <a:rPr lang="en-US" sz="1400" dirty="0" smtClean="0"/>
              <a:t>8</a:t>
            </a:r>
            <a:endParaRPr lang="en-US" sz="1400" dirty="0"/>
          </a:p>
        </p:txBody>
      </p:sp>
      <p:sp>
        <p:nvSpPr>
          <p:cNvPr id="145" name="TextBox 144"/>
          <p:cNvSpPr txBox="1"/>
          <p:nvPr/>
        </p:nvSpPr>
        <p:spPr>
          <a:xfrm>
            <a:off x="5435848" y="2517577"/>
            <a:ext cx="276038" cy="307777"/>
          </a:xfrm>
          <a:prstGeom prst="rect">
            <a:avLst/>
          </a:prstGeom>
          <a:noFill/>
        </p:spPr>
        <p:txBody>
          <a:bodyPr wrap="none" rtlCol="0">
            <a:spAutoFit/>
          </a:bodyPr>
          <a:lstStyle/>
          <a:p>
            <a:r>
              <a:rPr lang="en-US" sz="1400" dirty="0" smtClean="0"/>
              <a:t>9</a:t>
            </a:r>
            <a:endParaRPr lang="en-US" sz="1400" dirty="0"/>
          </a:p>
        </p:txBody>
      </p:sp>
      <p:sp>
        <p:nvSpPr>
          <p:cNvPr id="146" name="TextBox 145"/>
          <p:cNvSpPr txBox="1"/>
          <p:nvPr/>
        </p:nvSpPr>
        <p:spPr>
          <a:xfrm>
            <a:off x="4594534" y="2136577"/>
            <a:ext cx="367408" cy="307777"/>
          </a:xfrm>
          <a:prstGeom prst="rect">
            <a:avLst/>
          </a:prstGeom>
          <a:noFill/>
        </p:spPr>
        <p:txBody>
          <a:bodyPr wrap="none" rtlCol="0">
            <a:spAutoFit/>
          </a:bodyPr>
          <a:lstStyle/>
          <a:p>
            <a:r>
              <a:rPr lang="en-US" sz="1400" dirty="0" smtClean="0"/>
              <a:t>10</a:t>
            </a:r>
            <a:endParaRPr lang="en-US" sz="1400" dirty="0"/>
          </a:p>
        </p:txBody>
      </p:sp>
      <p:sp>
        <p:nvSpPr>
          <p:cNvPr id="147" name="TextBox 146"/>
          <p:cNvSpPr txBox="1"/>
          <p:nvPr/>
        </p:nvSpPr>
        <p:spPr>
          <a:xfrm>
            <a:off x="5318830" y="1907977"/>
            <a:ext cx="367408" cy="307777"/>
          </a:xfrm>
          <a:prstGeom prst="rect">
            <a:avLst/>
          </a:prstGeom>
          <a:noFill/>
        </p:spPr>
        <p:txBody>
          <a:bodyPr wrap="none" rtlCol="0">
            <a:spAutoFit/>
          </a:bodyPr>
          <a:lstStyle/>
          <a:p>
            <a:r>
              <a:rPr lang="en-US" sz="1400" dirty="0" smtClean="0"/>
              <a:t>11</a:t>
            </a:r>
            <a:endParaRPr lang="en-US" sz="1400" dirty="0"/>
          </a:p>
        </p:txBody>
      </p:sp>
      <p:sp>
        <p:nvSpPr>
          <p:cNvPr id="148" name="TextBox 147"/>
          <p:cNvSpPr txBox="1"/>
          <p:nvPr/>
        </p:nvSpPr>
        <p:spPr>
          <a:xfrm>
            <a:off x="4746934" y="1524000"/>
            <a:ext cx="367408" cy="307777"/>
          </a:xfrm>
          <a:prstGeom prst="rect">
            <a:avLst/>
          </a:prstGeom>
          <a:noFill/>
        </p:spPr>
        <p:txBody>
          <a:bodyPr wrap="none" rtlCol="0">
            <a:spAutoFit/>
          </a:bodyPr>
          <a:lstStyle/>
          <a:p>
            <a:r>
              <a:rPr lang="en-US" sz="1400" dirty="0" smtClean="0"/>
              <a:t>12</a:t>
            </a:r>
            <a:endParaRPr lang="en-US" sz="1400" dirty="0"/>
          </a:p>
        </p:txBody>
      </p:sp>
      <p:sp>
        <p:nvSpPr>
          <p:cNvPr id="152" name="TextBox 151"/>
          <p:cNvSpPr txBox="1"/>
          <p:nvPr/>
        </p:nvSpPr>
        <p:spPr>
          <a:xfrm>
            <a:off x="4442134" y="1767245"/>
            <a:ext cx="367408" cy="307777"/>
          </a:xfrm>
          <a:prstGeom prst="rect">
            <a:avLst/>
          </a:prstGeom>
          <a:noFill/>
        </p:spPr>
        <p:txBody>
          <a:bodyPr wrap="none" rtlCol="0">
            <a:spAutoFit/>
          </a:bodyPr>
          <a:lstStyle/>
          <a:p>
            <a:r>
              <a:rPr lang="en-US" sz="1400" dirty="0" smtClean="0"/>
              <a:t>13</a:t>
            </a:r>
            <a:endParaRPr lang="en-US" sz="1400" dirty="0"/>
          </a:p>
        </p:txBody>
      </p:sp>
      <p:sp>
        <p:nvSpPr>
          <p:cNvPr id="153" name="TextBox 152"/>
          <p:cNvSpPr txBox="1"/>
          <p:nvPr/>
        </p:nvSpPr>
        <p:spPr>
          <a:xfrm>
            <a:off x="3984934" y="1600200"/>
            <a:ext cx="367408" cy="307777"/>
          </a:xfrm>
          <a:prstGeom prst="rect">
            <a:avLst/>
          </a:prstGeom>
          <a:noFill/>
        </p:spPr>
        <p:txBody>
          <a:bodyPr wrap="none" rtlCol="0">
            <a:spAutoFit/>
          </a:bodyPr>
          <a:lstStyle/>
          <a:p>
            <a:r>
              <a:rPr lang="en-US" sz="1400" dirty="0" smtClean="0"/>
              <a:t>14</a:t>
            </a:r>
            <a:endParaRPr lang="en-US" sz="1400" dirty="0"/>
          </a:p>
        </p:txBody>
      </p:sp>
      <p:sp>
        <p:nvSpPr>
          <p:cNvPr id="155" name="TextBox 154"/>
          <p:cNvSpPr txBox="1"/>
          <p:nvPr/>
        </p:nvSpPr>
        <p:spPr>
          <a:xfrm>
            <a:off x="3947230" y="2376845"/>
            <a:ext cx="367408" cy="307777"/>
          </a:xfrm>
          <a:prstGeom prst="rect">
            <a:avLst/>
          </a:prstGeom>
          <a:noFill/>
        </p:spPr>
        <p:txBody>
          <a:bodyPr wrap="none" rtlCol="0">
            <a:spAutoFit/>
          </a:bodyPr>
          <a:lstStyle/>
          <a:p>
            <a:r>
              <a:rPr lang="en-US" sz="1400" dirty="0" smtClean="0"/>
              <a:t>15</a:t>
            </a:r>
            <a:endParaRPr lang="en-US" sz="1400" dirty="0"/>
          </a:p>
        </p:txBody>
      </p:sp>
      <p:sp>
        <p:nvSpPr>
          <p:cNvPr id="156" name="TextBox 155"/>
          <p:cNvSpPr txBox="1"/>
          <p:nvPr/>
        </p:nvSpPr>
        <p:spPr>
          <a:xfrm>
            <a:off x="3566230" y="2148245"/>
            <a:ext cx="367408" cy="307777"/>
          </a:xfrm>
          <a:prstGeom prst="rect">
            <a:avLst/>
          </a:prstGeom>
          <a:noFill/>
        </p:spPr>
        <p:txBody>
          <a:bodyPr wrap="none" rtlCol="0">
            <a:spAutoFit/>
          </a:bodyPr>
          <a:lstStyle/>
          <a:p>
            <a:r>
              <a:rPr lang="en-US" sz="1400" dirty="0" smtClean="0"/>
              <a:t>16</a:t>
            </a:r>
            <a:endParaRPr lang="en-US" sz="1400" dirty="0"/>
          </a:p>
        </p:txBody>
      </p:sp>
      <p:sp>
        <p:nvSpPr>
          <p:cNvPr id="158" name="TextBox 157"/>
          <p:cNvSpPr txBox="1"/>
          <p:nvPr/>
        </p:nvSpPr>
        <p:spPr>
          <a:xfrm>
            <a:off x="3213992" y="1825823"/>
            <a:ext cx="367408" cy="307777"/>
          </a:xfrm>
          <a:prstGeom prst="rect">
            <a:avLst/>
          </a:prstGeom>
          <a:noFill/>
        </p:spPr>
        <p:txBody>
          <a:bodyPr wrap="none" rtlCol="0">
            <a:spAutoFit/>
          </a:bodyPr>
          <a:lstStyle/>
          <a:p>
            <a:r>
              <a:rPr lang="en-US" sz="1400" dirty="0" smtClean="0"/>
              <a:t>17</a:t>
            </a:r>
            <a:endParaRPr lang="en-US" sz="1400" dirty="0"/>
          </a:p>
        </p:txBody>
      </p:sp>
      <p:cxnSp>
        <p:nvCxnSpPr>
          <p:cNvPr id="161" name="Straight Connector 160"/>
          <p:cNvCxnSpPr/>
          <p:nvPr/>
        </p:nvCxnSpPr>
        <p:spPr>
          <a:xfrm rot="16200000" flipH="1">
            <a:off x="2964921" y="2538451"/>
            <a:ext cx="1075732" cy="2570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rot="5400000" flipH="1" flipV="1">
            <a:off x="6235948" y="22392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7493248" y="1896309"/>
            <a:ext cx="1524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645648" y="1896309"/>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flipV="1">
            <a:off x="8331448" y="2201110"/>
            <a:ext cx="609600" cy="457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6350248" y="28107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7645648" y="3115509"/>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7950448" y="3267909"/>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H="1">
            <a:off x="7112248" y="2429709"/>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H="1" flipV="1">
            <a:off x="6807448" y="21249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8102848" y="1831777"/>
            <a:ext cx="304800" cy="281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V="1">
            <a:off x="8331448" y="2124909"/>
            <a:ext cx="457200"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H="1" flipV="1">
            <a:off x="8407648" y="1843128"/>
            <a:ext cx="381000" cy="270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6807448" y="3221871"/>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H="1" flipV="1">
            <a:off x="6807448" y="3496510"/>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645648" y="3115509"/>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H="1" flipV="1">
            <a:off x="8483848" y="2886909"/>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a:off x="8483848" y="2658309"/>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6124762" y="2669977"/>
            <a:ext cx="276038" cy="307777"/>
          </a:xfrm>
          <a:prstGeom prst="rect">
            <a:avLst/>
          </a:prstGeom>
          <a:noFill/>
        </p:spPr>
        <p:txBody>
          <a:bodyPr wrap="none" rtlCol="0">
            <a:spAutoFit/>
          </a:bodyPr>
          <a:lstStyle/>
          <a:p>
            <a:r>
              <a:rPr lang="en-US" sz="1400" dirty="0" smtClean="0"/>
              <a:t>1</a:t>
            </a:r>
            <a:endParaRPr lang="en-US" sz="1400" dirty="0"/>
          </a:p>
        </p:txBody>
      </p:sp>
      <p:sp>
        <p:nvSpPr>
          <p:cNvPr id="294" name="TextBox 293"/>
          <p:cNvSpPr txBox="1"/>
          <p:nvPr/>
        </p:nvSpPr>
        <p:spPr>
          <a:xfrm>
            <a:off x="7086600" y="3050977"/>
            <a:ext cx="276038" cy="307777"/>
          </a:xfrm>
          <a:prstGeom prst="rect">
            <a:avLst/>
          </a:prstGeom>
          <a:noFill/>
        </p:spPr>
        <p:txBody>
          <a:bodyPr wrap="none" rtlCol="0">
            <a:spAutoFit/>
          </a:bodyPr>
          <a:lstStyle/>
          <a:p>
            <a:r>
              <a:rPr lang="en-US" sz="1400" dirty="0" smtClean="0"/>
              <a:t>2</a:t>
            </a:r>
            <a:endParaRPr lang="en-US" sz="1400" dirty="0"/>
          </a:p>
        </p:txBody>
      </p:sp>
      <p:sp>
        <p:nvSpPr>
          <p:cNvPr id="295" name="TextBox 294"/>
          <p:cNvSpPr txBox="1"/>
          <p:nvPr/>
        </p:nvSpPr>
        <p:spPr>
          <a:xfrm>
            <a:off x="6578848" y="3367445"/>
            <a:ext cx="276038" cy="307777"/>
          </a:xfrm>
          <a:prstGeom prst="rect">
            <a:avLst/>
          </a:prstGeom>
          <a:noFill/>
        </p:spPr>
        <p:txBody>
          <a:bodyPr wrap="none" rtlCol="0">
            <a:spAutoFit/>
          </a:bodyPr>
          <a:lstStyle/>
          <a:p>
            <a:r>
              <a:rPr lang="en-US" sz="1400" dirty="0" smtClean="0"/>
              <a:t>3</a:t>
            </a:r>
            <a:endParaRPr lang="en-US" sz="1400" dirty="0"/>
          </a:p>
        </p:txBody>
      </p:sp>
      <p:sp>
        <p:nvSpPr>
          <p:cNvPr id="296" name="TextBox 295"/>
          <p:cNvSpPr txBox="1"/>
          <p:nvPr/>
        </p:nvSpPr>
        <p:spPr>
          <a:xfrm>
            <a:off x="7648762" y="3596045"/>
            <a:ext cx="276038" cy="307777"/>
          </a:xfrm>
          <a:prstGeom prst="rect">
            <a:avLst/>
          </a:prstGeom>
          <a:noFill/>
        </p:spPr>
        <p:txBody>
          <a:bodyPr wrap="none" rtlCol="0">
            <a:spAutoFit/>
          </a:bodyPr>
          <a:lstStyle/>
          <a:p>
            <a:r>
              <a:rPr lang="en-US" sz="1400" dirty="0" smtClean="0"/>
              <a:t>4</a:t>
            </a:r>
            <a:endParaRPr lang="en-US" sz="1400" dirty="0"/>
          </a:p>
        </p:txBody>
      </p:sp>
      <p:sp>
        <p:nvSpPr>
          <p:cNvPr id="297" name="TextBox 296"/>
          <p:cNvSpPr txBox="1"/>
          <p:nvPr/>
        </p:nvSpPr>
        <p:spPr>
          <a:xfrm>
            <a:off x="7493248" y="2822377"/>
            <a:ext cx="276038" cy="307777"/>
          </a:xfrm>
          <a:prstGeom prst="rect">
            <a:avLst/>
          </a:prstGeom>
          <a:noFill/>
        </p:spPr>
        <p:txBody>
          <a:bodyPr wrap="none" rtlCol="0">
            <a:spAutoFit/>
          </a:bodyPr>
          <a:lstStyle/>
          <a:p>
            <a:r>
              <a:rPr lang="en-US" sz="1400" dirty="0" smtClean="0"/>
              <a:t>5</a:t>
            </a:r>
            <a:endParaRPr lang="en-US" sz="1400" dirty="0"/>
          </a:p>
        </p:txBody>
      </p:sp>
      <p:sp>
        <p:nvSpPr>
          <p:cNvPr id="298" name="TextBox 297"/>
          <p:cNvSpPr txBox="1"/>
          <p:nvPr/>
        </p:nvSpPr>
        <p:spPr>
          <a:xfrm>
            <a:off x="7877362" y="3355777"/>
            <a:ext cx="276038" cy="307777"/>
          </a:xfrm>
          <a:prstGeom prst="rect">
            <a:avLst/>
          </a:prstGeom>
          <a:noFill/>
        </p:spPr>
        <p:txBody>
          <a:bodyPr wrap="none" rtlCol="0">
            <a:spAutoFit/>
          </a:bodyPr>
          <a:lstStyle/>
          <a:p>
            <a:r>
              <a:rPr lang="en-US" sz="1400" dirty="0" smtClean="0"/>
              <a:t>6</a:t>
            </a:r>
            <a:endParaRPr lang="en-US" sz="1400" dirty="0"/>
          </a:p>
        </p:txBody>
      </p:sp>
      <p:sp>
        <p:nvSpPr>
          <p:cNvPr id="299" name="TextBox 298"/>
          <p:cNvSpPr txBox="1"/>
          <p:nvPr/>
        </p:nvSpPr>
        <p:spPr>
          <a:xfrm>
            <a:off x="8715562" y="3203377"/>
            <a:ext cx="276038" cy="307777"/>
          </a:xfrm>
          <a:prstGeom prst="rect">
            <a:avLst/>
          </a:prstGeom>
          <a:noFill/>
        </p:spPr>
        <p:txBody>
          <a:bodyPr wrap="none" rtlCol="0">
            <a:spAutoFit/>
          </a:bodyPr>
          <a:lstStyle/>
          <a:p>
            <a:r>
              <a:rPr lang="en-US" sz="1400" dirty="0" smtClean="0"/>
              <a:t>7</a:t>
            </a:r>
            <a:endParaRPr lang="en-US" sz="1400" dirty="0"/>
          </a:p>
        </p:txBody>
      </p:sp>
      <p:sp>
        <p:nvSpPr>
          <p:cNvPr id="300" name="TextBox 299"/>
          <p:cNvSpPr txBox="1"/>
          <p:nvPr/>
        </p:nvSpPr>
        <p:spPr>
          <a:xfrm>
            <a:off x="8207810" y="2743200"/>
            <a:ext cx="276038" cy="307777"/>
          </a:xfrm>
          <a:prstGeom prst="rect">
            <a:avLst/>
          </a:prstGeom>
          <a:noFill/>
        </p:spPr>
        <p:txBody>
          <a:bodyPr wrap="none" rtlCol="0">
            <a:spAutoFit/>
          </a:bodyPr>
          <a:lstStyle/>
          <a:p>
            <a:r>
              <a:rPr lang="en-US" sz="1400" dirty="0" smtClean="0"/>
              <a:t>8</a:t>
            </a:r>
            <a:endParaRPr lang="en-US" sz="1400" dirty="0"/>
          </a:p>
        </p:txBody>
      </p:sp>
      <p:sp>
        <p:nvSpPr>
          <p:cNvPr id="301" name="TextBox 300"/>
          <p:cNvSpPr txBox="1"/>
          <p:nvPr/>
        </p:nvSpPr>
        <p:spPr>
          <a:xfrm>
            <a:off x="8867962" y="2517577"/>
            <a:ext cx="276038" cy="307777"/>
          </a:xfrm>
          <a:prstGeom prst="rect">
            <a:avLst/>
          </a:prstGeom>
          <a:noFill/>
        </p:spPr>
        <p:txBody>
          <a:bodyPr wrap="none" rtlCol="0">
            <a:spAutoFit/>
          </a:bodyPr>
          <a:lstStyle/>
          <a:p>
            <a:r>
              <a:rPr lang="en-US" sz="1400" dirty="0" smtClean="0"/>
              <a:t>9</a:t>
            </a:r>
            <a:endParaRPr lang="en-US" sz="1400" dirty="0"/>
          </a:p>
        </p:txBody>
      </p:sp>
      <p:sp>
        <p:nvSpPr>
          <p:cNvPr id="302" name="TextBox 301"/>
          <p:cNvSpPr txBox="1"/>
          <p:nvPr/>
        </p:nvSpPr>
        <p:spPr>
          <a:xfrm>
            <a:off x="8026648" y="2136577"/>
            <a:ext cx="367408" cy="307777"/>
          </a:xfrm>
          <a:prstGeom prst="rect">
            <a:avLst/>
          </a:prstGeom>
          <a:noFill/>
        </p:spPr>
        <p:txBody>
          <a:bodyPr wrap="none" rtlCol="0">
            <a:spAutoFit/>
          </a:bodyPr>
          <a:lstStyle/>
          <a:p>
            <a:r>
              <a:rPr lang="en-US" sz="1400" dirty="0" smtClean="0"/>
              <a:t>10</a:t>
            </a:r>
            <a:endParaRPr lang="en-US" sz="1400" dirty="0"/>
          </a:p>
        </p:txBody>
      </p:sp>
      <p:sp>
        <p:nvSpPr>
          <p:cNvPr id="303" name="TextBox 302"/>
          <p:cNvSpPr txBox="1"/>
          <p:nvPr/>
        </p:nvSpPr>
        <p:spPr>
          <a:xfrm>
            <a:off x="8750944" y="1907977"/>
            <a:ext cx="367408" cy="307777"/>
          </a:xfrm>
          <a:prstGeom prst="rect">
            <a:avLst/>
          </a:prstGeom>
          <a:noFill/>
        </p:spPr>
        <p:txBody>
          <a:bodyPr wrap="none" rtlCol="0">
            <a:spAutoFit/>
          </a:bodyPr>
          <a:lstStyle/>
          <a:p>
            <a:r>
              <a:rPr lang="en-US" sz="1400" dirty="0" smtClean="0"/>
              <a:t>11</a:t>
            </a:r>
            <a:endParaRPr lang="en-US" sz="1400" dirty="0"/>
          </a:p>
        </p:txBody>
      </p:sp>
      <p:sp>
        <p:nvSpPr>
          <p:cNvPr id="304" name="TextBox 303"/>
          <p:cNvSpPr txBox="1"/>
          <p:nvPr/>
        </p:nvSpPr>
        <p:spPr>
          <a:xfrm>
            <a:off x="8179048" y="1524000"/>
            <a:ext cx="367408" cy="307777"/>
          </a:xfrm>
          <a:prstGeom prst="rect">
            <a:avLst/>
          </a:prstGeom>
          <a:noFill/>
        </p:spPr>
        <p:txBody>
          <a:bodyPr wrap="none" rtlCol="0">
            <a:spAutoFit/>
          </a:bodyPr>
          <a:lstStyle/>
          <a:p>
            <a:r>
              <a:rPr lang="en-US" sz="1400" dirty="0" smtClean="0"/>
              <a:t>12</a:t>
            </a:r>
            <a:endParaRPr lang="en-US" sz="1400" dirty="0"/>
          </a:p>
        </p:txBody>
      </p:sp>
      <p:sp>
        <p:nvSpPr>
          <p:cNvPr id="305" name="TextBox 304"/>
          <p:cNvSpPr txBox="1"/>
          <p:nvPr/>
        </p:nvSpPr>
        <p:spPr>
          <a:xfrm>
            <a:off x="7874248" y="1767245"/>
            <a:ext cx="367408" cy="307777"/>
          </a:xfrm>
          <a:prstGeom prst="rect">
            <a:avLst/>
          </a:prstGeom>
          <a:noFill/>
        </p:spPr>
        <p:txBody>
          <a:bodyPr wrap="none" rtlCol="0">
            <a:spAutoFit/>
          </a:bodyPr>
          <a:lstStyle/>
          <a:p>
            <a:r>
              <a:rPr lang="en-US" sz="1400" dirty="0" smtClean="0"/>
              <a:t>13</a:t>
            </a:r>
            <a:endParaRPr lang="en-US" sz="1400" dirty="0"/>
          </a:p>
        </p:txBody>
      </p:sp>
      <p:sp>
        <p:nvSpPr>
          <p:cNvPr id="306" name="TextBox 305"/>
          <p:cNvSpPr txBox="1"/>
          <p:nvPr/>
        </p:nvSpPr>
        <p:spPr>
          <a:xfrm>
            <a:off x="7417048" y="1600200"/>
            <a:ext cx="367408" cy="307777"/>
          </a:xfrm>
          <a:prstGeom prst="rect">
            <a:avLst/>
          </a:prstGeom>
          <a:noFill/>
        </p:spPr>
        <p:txBody>
          <a:bodyPr wrap="none" rtlCol="0">
            <a:spAutoFit/>
          </a:bodyPr>
          <a:lstStyle/>
          <a:p>
            <a:r>
              <a:rPr lang="en-US" sz="1400" dirty="0" smtClean="0"/>
              <a:t>14</a:t>
            </a:r>
            <a:endParaRPr lang="en-US" sz="1400" dirty="0"/>
          </a:p>
        </p:txBody>
      </p:sp>
      <p:sp>
        <p:nvSpPr>
          <p:cNvPr id="307" name="TextBox 306"/>
          <p:cNvSpPr txBox="1"/>
          <p:nvPr/>
        </p:nvSpPr>
        <p:spPr>
          <a:xfrm>
            <a:off x="7379344" y="2376845"/>
            <a:ext cx="367408" cy="307777"/>
          </a:xfrm>
          <a:prstGeom prst="rect">
            <a:avLst/>
          </a:prstGeom>
          <a:noFill/>
        </p:spPr>
        <p:txBody>
          <a:bodyPr wrap="none" rtlCol="0">
            <a:spAutoFit/>
          </a:bodyPr>
          <a:lstStyle/>
          <a:p>
            <a:r>
              <a:rPr lang="en-US" sz="1400" dirty="0" smtClean="0"/>
              <a:t>15</a:t>
            </a:r>
            <a:endParaRPr lang="en-US" sz="1400" dirty="0"/>
          </a:p>
        </p:txBody>
      </p:sp>
      <p:sp>
        <p:nvSpPr>
          <p:cNvPr id="308" name="TextBox 307"/>
          <p:cNvSpPr txBox="1"/>
          <p:nvPr/>
        </p:nvSpPr>
        <p:spPr>
          <a:xfrm>
            <a:off x="6998344" y="2054423"/>
            <a:ext cx="367408" cy="307777"/>
          </a:xfrm>
          <a:prstGeom prst="rect">
            <a:avLst/>
          </a:prstGeom>
          <a:noFill/>
        </p:spPr>
        <p:txBody>
          <a:bodyPr wrap="none" rtlCol="0">
            <a:spAutoFit/>
          </a:bodyPr>
          <a:lstStyle/>
          <a:p>
            <a:r>
              <a:rPr lang="en-US" sz="1400" dirty="0" smtClean="0"/>
              <a:t>16</a:t>
            </a:r>
            <a:endParaRPr lang="en-US" sz="1400" dirty="0"/>
          </a:p>
        </p:txBody>
      </p:sp>
      <p:sp>
        <p:nvSpPr>
          <p:cNvPr id="309" name="TextBox 308"/>
          <p:cNvSpPr txBox="1"/>
          <p:nvPr/>
        </p:nvSpPr>
        <p:spPr>
          <a:xfrm>
            <a:off x="6646106" y="1825823"/>
            <a:ext cx="367408" cy="307777"/>
          </a:xfrm>
          <a:prstGeom prst="rect">
            <a:avLst/>
          </a:prstGeom>
          <a:noFill/>
        </p:spPr>
        <p:txBody>
          <a:bodyPr wrap="none" rtlCol="0">
            <a:spAutoFit/>
          </a:bodyPr>
          <a:lstStyle/>
          <a:p>
            <a:r>
              <a:rPr lang="en-US" sz="1400" dirty="0" smtClean="0"/>
              <a:t>17</a:t>
            </a:r>
            <a:endParaRPr lang="en-US" sz="1400" dirty="0"/>
          </a:p>
        </p:txBody>
      </p:sp>
      <p:cxnSp>
        <p:nvCxnSpPr>
          <p:cNvPr id="310" name="Straight Connector 309"/>
          <p:cNvCxnSpPr/>
          <p:nvPr/>
        </p:nvCxnSpPr>
        <p:spPr>
          <a:xfrm rot="16200000" flipH="1">
            <a:off x="6397035" y="25384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rot="16200000" flipH="1">
            <a:off x="6667501" y="2816025"/>
            <a:ext cx="838199"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rot="5400000" flipH="1" flipV="1">
            <a:off x="-422214" y="5040987"/>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V="1">
            <a:off x="835086" y="4698087"/>
            <a:ext cx="1524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987486" y="4698087"/>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flipH="1" flipV="1">
            <a:off x="1673286" y="5002888"/>
            <a:ext cx="609600" cy="457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307914" y="5612487"/>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987486" y="5917287"/>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1">
            <a:off x="1292286" y="6069687"/>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flipH="1">
            <a:off x="454086" y="5231487"/>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H="1" flipV="1">
            <a:off x="149286" y="4926687"/>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V="1">
            <a:off x="1444686" y="4633555"/>
            <a:ext cx="304800" cy="281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flipV="1">
            <a:off x="1673286" y="4926687"/>
            <a:ext cx="457200"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H="1" flipV="1">
            <a:off x="1749486" y="4644906"/>
            <a:ext cx="381000" cy="270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H="1">
            <a:off x="149286" y="6023649"/>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flipV="1">
            <a:off x="149286" y="6298288"/>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987486" y="5917287"/>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flipH="1" flipV="1">
            <a:off x="1825686" y="5688687"/>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flipH="1">
            <a:off x="1825686" y="5460087"/>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533400" y="5471755"/>
            <a:ext cx="276038" cy="307777"/>
          </a:xfrm>
          <a:prstGeom prst="rect">
            <a:avLst/>
          </a:prstGeom>
          <a:noFill/>
        </p:spPr>
        <p:txBody>
          <a:bodyPr wrap="none" rtlCol="0">
            <a:spAutoFit/>
          </a:bodyPr>
          <a:lstStyle/>
          <a:p>
            <a:r>
              <a:rPr lang="en-US" sz="1400" dirty="0" smtClean="0"/>
              <a:t>1</a:t>
            </a:r>
            <a:endParaRPr lang="en-US" sz="1400" dirty="0"/>
          </a:p>
        </p:txBody>
      </p:sp>
      <p:sp>
        <p:nvSpPr>
          <p:cNvPr id="336" name="TextBox 335"/>
          <p:cNvSpPr txBox="1"/>
          <p:nvPr/>
        </p:nvSpPr>
        <p:spPr>
          <a:xfrm>
            <a:off x="104962" y="5887573"/>
            <a:ext cx="276038" cy="307777"/>
          </a:xfrm>
          <a:prstGeom prst="rect">
            <a:avLst/>
          </a:prstGeom>
          <a:noFill/>
        </p:spPr>
        <p:txBody>
          <a:bodyPr wrap="none" rtlCol="0">
            <a:spAutoFit/>
          </a:bodyPr>
          <a:lstStyle/>
          <a:p>
            <a:r>
              <a:rPr lang="en-US" sz="1400" dirty="0" smtClean="0"/>
              <a:t>2</a:t>
            </a:r>
            <a:endParaRPr lang="en-US" sz="1400" dirty="0"/>
          </a:p>
        </p:txBody>
      </p:sp>
      <p:sp>
        <p:nvSpPr>
          <p:cNvPr id="337" name="TextBox 336"/>
          <p:cNvSpPr txBox="1"/>
          <p:nvPr/>
        </p:nvSpPr>
        <p:spPr>
          <a:xfrm>
            <a:off x="-79314" y="6169223"/>
            <a:ext cx="276038" cy="307777"/>
          </a:xfrm>
          <a:prstGeom prst="rect">
            <a:avLst/>
          </a:prstGeom>
          <a:noFill/>
        </p:spPr>
        <p:txBody>
          <a:bodyPr wrap="none" rtlCol="0">
            <a:spAutoFit/>
          </a:bodyPr>
          <a:lstStyle/>
          <a:p>
            <a:r>
              <a:rPr lang="en-US" sz="1400" dirty="0" smtClean="0"/>
              <a:t>3</a:t>
            </a:r>
            <a:endParaRPr lang="en-US" sz="1400" dirty="0"/>
          </a:p>
        </p:txBody>
      </p:sp>
      <p:sp>
        <p:nvSpPr>
          <p:cNvPr id="338" name="TextBox 337"/>
          <p:cNvSpPr txBox="1"/>
          <p:nvPr/>
        </p:nvSpPr>
        <p:spPr>
          <a:xfrm>
            <a:off x="990600" y="6397823"/>
            <a:ext cx="276038" cy="307777"/>
          </a:xfrm>
          <a:prstGeom prst="rect">
            <a:avLst/>
          </a:prstGeom>
          <a:noFill/>
        </p:spPr>
        <p:txBody>
          <a:bodyPr wrap="none" rtlCol="0">
            <a:spAutoFit/>
          </a:bodyPr>
          <a:lstStyle/>
          <a:p>
            <a:r>
              <a:rPr lang="en-US" sz="1400" dirty="0" smtClean="0"/>
              <a:t>4</a:t>
            </a:r>
            <a:endParaRPr lang="en-US" sz="1400" dirty="0"/>
          </a:p>
        </p:txBody>
      </p:sp>
      <p:sp>
        <p:nvSpPr>
          <p:cNvPr id="339" name="TextBox 338"/>
          <p:cNvSpPr txBox="1"/>
          <p:nvPr/>
        </p:nvSpPr>
        <p:spPr>
          <a:xfrm>
            <a:off x="835086" y="5624155"/>
            <a:ext cx="276038" cy="307777"/>
          </a:xfrm>
          <a:prstGeom prst="rect">
            <a:avLst/>
          </a:prstGeom>
          <a:noFill/>
        </p:spPr>
        <p:txBody>
          <a:bodyPr wrap="none" rtlCol="0">
            <a:spAutoFit/>
          </a:bodyPr>
          <a:lstStyle/>
          <a:p>
            <a:r>
              <a:rPr lang="en-US" sz="1400" dirty="0" smtClean="0"/>
              <a:t>5</a:t>
            </a:r>
            <a:endParaRPr lang="en-US" sz="1400" dirty="0"/>
          </a:p>
        </p:txBody>
      </p:sp>
      <p:sp>
        <p:nvSpPr>
          <p:cNvPr id="340" name="TextBox 339"/>
          <p:cNvSpPr txBox="1"/>
          <p:nvPr/>
        </p:nvSpPr>
        <p:spPr>
          <a:xfrm>
            <a:off x="1219200" y="6157555"/>
            <a:ext cx="276038" cy="307777"/>
          </a:xfrm>
          <a:prstGeom prst="rect">
            <a:avLst/>
          </a:prstGeom>
          <a:noFill/>
        </p:spPr>
        <p:txBody>
          <a:bodyPr wrap="none" rtlCol="0">
            <a:spAutoFit/>
          </a:bodyPr>
          <a:lstStyle/>
          <a:p>
            <a:r>
              <a:rPr lang="en-US" sz="1400" dirty="0" smtClean="0"/>
              <a:t>6</a:t>
            </a:r>
            <a:endParaRPr lang="en-US" sz="1400" dirty="0"/>
          </a:p>
        </p:txBody>
      </p:sp>
      <p:sp>
        <p:nvSpPr>
          <p:cNvPr id="341" name="TextBox 340"/>
          <p:cNvSpPr txBox="1"/>
          <p:nvPr/>
        </p:nvSpPr>
        <p:spPr>
          <a:xfrm>
            <a:off x="2057400" y="6005155"/>
            <a:ext cx="276038" cy="307777"/>
          </a:xfrm>
          <a:prstGeom prst="rect">
            <a:avLst/>
          </a:prstGeom>
          <a:noFill/>
        </p:spPr>
        <p:txBody>
          <a:bodyPr wrap="none" rtlCol="0">
            <a:spAutoFit/>
          </a:bodyPr>
          <a:lstStyle/>
          <a:p>
            <a:r>
              <a:rPr lang="en-US" sz="1400" dirty="0" smtClean="0"/>
              <a:t>7</a:t>
            </a:r>
            <a:endParaRPr lang="en-US" sz="1400" dirty="0"/>
          </a:p>
        </p:txBody>
      </p:sp>
      <p:sp>
        <p:nvSpPr>
          <p:cNvPr id="342" name="TextBox 341"/>
          <p:cNvSpPr txBox="1"/>
          <p:nvPr/>
        </p:nvSpPr>
        <p:spPr>
          <a:xfrm>
            <a:off x="1549648" y="5544978"/>
            <a:ext cx="276038" cy="307777"/>
          </a:xfrm>
          <a:prstGeom prst="rect">
            <a:avLst/>
          </a:prstGeom>
          <a:noFill/>
        </p:spPr>
        <p:txBody>
          <a:bodyPr wrap="none" rtlCol="0">
            <a:spAutoFit/>
          </a:bodyPr>
          <a:lstStyle/>
          <a:p>
            <a:r>
              <a:rPr lang="en-US" sz="1400" dirty="0" smtClean="0"/>
              <a:t>8</a:t>
            </a:r>
            <a:endParaRPr lang="en-US" sz="1400" dirty="0"/>
          </a:p>
        </p:txBody>
      </p:sp>
      <p:sp>
        <p:nvSpPr>
          <p:cNvPr id="343" name="TextBox 342"/>
          <p:cNvSpPr txBox="1"/>
          <p:nvPr/>
        </p:nvSpPr>
        <p:spPr>
          <a:xfrm>
            <a:off x="2209800" y="5319355"/>
            <a:ext cx="276038" cy="307777"/>
          </a:xfrm>
          <a:prstGeom prst="rect">
            <a:avLst/>
          </a:prstGeom>
          <a:noFill/>
        </p:spPr>
        <p:txBody>
          <a:bodyPr wrap="none" rtlCol="0">
            <a:spAutoFit/>
          </a:bodyPr>
          <a:lstStyle/>
          <a:p>
            <a:r>
              <a:rPr lang="en-US" sz="1400" dirty="0" smtClean="0"/>
              <a:t>9</a:t>
            </a:r>
            <a:endParaRPr lang="en-US" sz="1400" dirty="0"/>
          </a:p>
        </p:txBody>
      </p:sp>
      <p:sp>
        <p:nvSpPr>
          <p:cNvPr id="344" name="TextBox 343"/>
          <p:cNvSpPr txBox="1"/>
          <p:nvPr/>
        </p:nvSpPr>
        <p:spPr>
          <a:xfrm>
            <a:off x="1368486" y="4938355"/>
            <a:ext cx="367408" cy="307777"/>
          </a:xfrm>
          <a:prstGeom prst="rect">
            <a:avLst/>
          </a:prstGeom>
          <a:noFill/>
        </p:spPr>
        <p:txBody>
          <a:bodyPr wrap="none" rtlCol="0">
            <a:spAutoFit/>
          </a:bodyPr>
          <a:lstStyle/>
          <a:p>
            <a:r>
              <a:rPr lang="en-US" sz="1400" dirty="0" smtClean="0"/>
              <a:t>10</a:t>
            </a:r>
            <a:endParaRPr lang="en-US" sz="1400" dirty="0"/>
          </a:p>
        </p:txBody>
      </p:sp>
      <p:sp>
        <p:nvSpPr>
          <p:cNvPr id="345" name="TextBox 344"/>
          <p:cNvSpPr txBox="1"/>
          <p:nvPr/>
        </p:nvSpPr>
        <p:spPr>
          <a:xfrm>
            <a:off x="2092782" y="4709755"/>
            <a:ext cx="367408" cy="307777"/>
          </a:xfrm>
          <a:prstGeom prst="rect">
            <a:avLst/>
          </a:prstGeom>
          <a:noFill/>
        </p:spPr>
        <p:txBody>
          <a:bodyPr wrap="none" rtlCol="0">
            <a:spAutoFit/>
          </a:bodyPr>
          <a:lstStyle/>
          <a:p>
            <a:r>
              <a:rPr lang="en-US" sz="1400" dirty="0" smtClean="0"/>
              <a:t>11</a:t>
            </a:r>
            <a:endParaRPr lang="en-US" sz="1400" dirty="0"/>
          </a:p>
        </p:txBody>
      </p:sp>
      <p:sp>
        <p:nvSpPr>
          <p:cNvPr id="346" name="TextBox 345"/>
          <p:cNvSpPr txBox="1"/>
          <p:nvPr/>
        </p:nvSpPr>
        <p:spPr>
          <a:xfrm>
            <a:off x="1520886" y="4325778"/>
            <a:ext cx="367408" cy="307777"/>
          </a:xfrm>
          <a:prstGeom prst="rect">
            <a:avLst/>
          </a:prstGeom>
          <a:noFill/>
        </p:spPr>
        <p:txBody>
          <a:bodyPr wrap="none" rtlCol="0">
            <a:spAutoFit/>
          </a:bodyPr>
          <a:lstStyle/>
          <a:p>
            <a:r>
              <a:rPr lang="en-US" sz="1400" dirty="0" smtClean="0"/>
              <a:t>12</a:t>
            </a:r>
            <a:endParaRPr lang="en-US" sz="1400" dirty="0"/>
          </a:p>
        </p:txBody>
      </p:sp>
      <p:sp>
        <p:nvSpPr>
          <p:cNvPr id="347" name="TextBox 346"/>
          <p:cNvSpPr txBox="1"/>
          <p:nvPr/>
        </p:nvSpPr>
        <p:spPr>
          <a:xfrm>
            <a:off x="1216086" y="4569023"/>
            <a:ext cx="367408" cy="307777"/>
          </a:xfrm>
          <a:prstGeom prst="rect">
            <a:avLst/>
          </a:prstGeom>
          <a:noFill/>
        </p:spPr>
        <p:txBody>
          <a:bodyPr wrap="none" rtlCol="0">
            <a:spAutoFit/>
          </a:bodyPr>
          <a:lstStyle/>
          <a:p>
            <a:r>
              <a:rPr lang="en-US" sz="1400" dirty="0" smtClean="0"/>
              <a:t>13</a:t>
            </a:r>
            <a:endParaRPr lang="en-US" sz="1400" dirty="0"/>
          </a:p>
        </p:txBody>
      </p:sp>
      <p:sp>
        <p:nvSpPr>
          <p:cNvPr id="348" name="TextBox 347"/>
          <p:cNvSpPr txBox="1"/>
          <p:nvPr/>
        </p:nvSpPr>
        <p:spPr>
          <a:xfrm>
            <a:off x="758886" y="4401978"/>
            <a:ext cx="367408" cy="307777"/>
          </a:xfrm>
          <a:prstGeom prst="rect">
            <a:avLst/>
          </a:prstGeom>
          <a:noFill/>
        </p:spPr>
        <p:txBody>
          <a:bodyPr wrap="none" rtlCol="0">
            <a:spAutoFit/>
          </a:bodyPr>
          <a:lstStyle/>
          <a:p>
            <a:r>
              <a:rPr lang="en-US" sz="1400" dirty="0" smtClean="0"/>
              <a:t>14</a:t>
            </a:r>
            <a:endParaRPr lang="en-US" sz="1400" dirty="0"/>
          </a:p>
        </p:txBody>
      </p:sp>
      <p:sp>
        <p:nvSpPr>
          <p:cNvPr id="349" name="TextBox 348"/>
          <p:cNvSpPr txBox="1"/>
          <p:nvPr/>
        </p:nvSpPr>
        <p:spPr>
          <a:xfrm>
            <a:off x="762000" y="5105400"/>
            <a:ext cx="367408" cy="307777"/>
          </a:xfrm>
          <a:prstGeom prst="rect">
            <a:avLst/>
          </a:prstGeom>
          <a:noFill/>
        </p:spPr>
        <p:txBody>
          <a:bodyPr wrap="none" rtlCol="0">
            <a:spAutoFit/>
          </a:bodyPr>
          <a:lstStyle/>
          <a:p>
            <a:r>
              <a:rPr lang="en-US" sz="1400" dirty="0" smtClean="0"/>
              <a:t>15</a:t>
            </a:r>
            <a:endParaRPr lang="en-US" sz="1400" dirty="0"/>
          </a:p>
        </p:txBody>
      </p:sp>
      <p:sp>
        <p:nvSpPr>
          <p:cNvPr id="350" name="TextBox 349"/>
          <p:cNvSpPr txBox="1"/>
          <p:nvPr/>
        </p:nvSpPr>
        <p:spPr>
          <a:xfrm>
            <a:off x="340182" y="4856201"/>
            <a:ext cx="367408" cy="307777"/>
          </a:xfrm>
          <a:prstGeom prst="rect">
            <a:avLst/>
          </a:prstGeom>
          <a:noFill/>
        </p:spPr>
        <p:txBody>
          <a:bodyPr wrap="none" rtlCol="0">
            <a:spAutoFit/>
          </a:bodyPr>
          <a:lstStyle/>
          <a:p>
            <a:r>
              <a:rPr lang="en-US" sz="1400" dirty="0" smtClean="0"/>
              <a:t>16</a:t>
            </a:r>
            <a:endParaRPr lang="en-US" sz="1400" dirty="0"/>
          </a:p>
        </p:txBody>
      </p:sp>
      <p:sp>
        <p:nvSpPr>
          <p:cNvPr id="351" name="TextBox 350"/>
          <p:cNvSpPr txBox="1"/>
          <p:nvPr/>
        </p:nvSpPr>
        <p:spPr>
          <a:xfrm>
            <a:off x="-12056" y="4627601"/>
            <a:ext cx="367408" cy="307777"/>
          </a:xfrm>
          <a:prstGeom prst="rect">
            <a:avLst/>
          </a:prstGeom>
          <a:noFill/>
        </p:spPr>
        <p:txBody>
          <a:bodyPr wrap="none" rtlCol="0">
            <a:spAutoFit/>
          </a:bodyPr>
          <a:lstStyle/>
          <a:p>
            <a:r>
              <a:rPr lang="en-US" sz="1400" dirty="0" smtClean="0"/>
              <a:t>17</a:t>
            </a:r>
            <a:endParaRPr lang="en-US" sz="1400" dirty="0"/>
          </a:p>
        </p:txBody>
      </p:sp>
      <p:cxnSp>
        <p:nvCxnSpPr>
          <p:cNvPr id="352" name="Straight Connector 351"/>
          <p:cNvCxnSpPr/>
          <p:nvPr/>
        </p:nvCxnSpPr>
        <p:spPr>
          <a:xfrm rot="16200000" flipH="1">
            <a:off x="-261127" y="5340229"/>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rot="16200000" flipH="1">
            <a:off x="9339" y="5617803"/>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rot="5400000">
            <a:off x="260913" y="5407788"/>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rot="5400000" flipH="1" flipV="1">
            <a:off x="2730748" y="50586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V="1">
            <a:off x="3988048" y="47157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4140448" y="47157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flipH="1" flipV="1">
            <a:off x="4826248" y="5020510"/>
            <a:ext cx="609600" cy="457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2845048" y="56301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4140448" y="5934909"/>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flipV="1">
            <a:off x="4445248" y="6087309"/>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flipH="1">
            <a:off x="3607048" y="52491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flipH="1" flipV="1">
            <a:off x="3302248" y="49443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flipV="1">
            <a:off x="4597648" y="4651177"/>
            <a:ext cx="304800" cy="281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flipV="1">
            <a:off x="4826248" y="4944309"/>
            <a:ext cx="457200"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flipH="1" flipV="1">
            <a:off x="4902448" y="4662528"/>
            <a:ext cx="381000" cy="270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flipH="1">
            <a:off x="3302248" y="6041271"/>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flipH="1" flipV="1">
            <a:off x="3302248" y="6315910"/>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4140448" y="5934909"/>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flipH="1" flipV="1">
            <a:off x="4978648" y="5706309"/>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H="1">
            <a:off x="4978648" y="5477709"/>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9" name="TextBox 378"/>
          <p:cNvSpPr txBox="1"/>
          <p:nvPr/>
        </p:nvSpPr>
        <p:spPr>
          <a:xfrm>
            <a:off x="2619562" y="5489377"/>
            <a:ext cx="276038" cy="307777"/>
          </a:xfrm>
          <a:prstGeom prst="rect">
            <a:avLst/>
          </a:prstGeom>
          <a:noFill/>
        </p:spPr>
        <p:txBody>
          <a:bodyPr wrap="none" rtlCol="0">
            <a:spAutoFit/>
          </a:bodyPr>
          <a:lstStyle/>
          <a:p>
            <a:r>
              <a:rPr lang="en-US" sz="1400" dirty="0" smtClean="0"/>
              <a:t>1</a:t>
            </a:r>
            <a:endParaRPr lang="en-US" sz="1400" dirty="0"/>
          </a:p>
        </p:txBody>
      </p:sp>
      <p:sp>
        <p:nvSpPr>
          <p:cNvPr id="380" name="TextBox 379"/>
          <p:cNvSpPr txBox="1"/>
          <p:nvPr/>
        </p:nvSpPr>
        <p:spPr>
          <a:xfrm>
            <a:off x="3257924" y="5905195"/>
            <a:ext cx="276038" cy="307777"/>
          </a:xfrm>
          <a:prstGeom prst="rect">
            <a:avLst/>
          </a:prstGeom>
          <a:noFill/>
        </p:spPr>
        <p:txBody>
          <a:bodyPr wrap="none" rtlCol="0">
            <a:spAutoFit/>
          </a:bodyPr>
          <a:lstStyle/>
          <a:p>
            <a:r>
              <a:rPr lang="en-US" sz="1400" dirty="0" smtClean="0"/>
              <a:t>2</a:t>
            </a:r>
            <a:endParaRPr lang="en-US" sz="1400" dirty="0"/>
          </a:p>
        </p:txBody>
      </p:sp>
      <p:sp>
        <p:nvSpPr>
          <p:cNvPr id="381" name="TextBox 380"/>
          <p:cNvSpPr txBox="1"/>
          <p:nvPr/>
        </p:nvSpPr>
        <p:spPr>
          <a:xfrm>
            <a:off x="3073648" y="6186845"/>
            <a:ext cx="276038" cy="307777"/>
          </a:xfrm>
          <a:prstGeom prst="rect">
            <a:avLst/>
          </a:prstGeom>
          <a:noFill/>
        </p:spPr>
        <p:txBody>
          <a:bodyPr wrap="none" rtlCol="0">
            <a:spAutoFit/>
          </a:bodyPr>
          <a:lstStyle/>
          <a:p>
            <a:r>
              <a:rPr lang="en-US" sz="1400" dirty="0" smtClean="0"/>
              <a:t>3</a:t>
            </a:r>
            <a:endParaRPr lang="en-US" sz="1400" dirty="0"/>
          </a:p>
        </p:txBody>
      </p:sp>
      <p:sp>
        <p:nvSpPr>
          <p:cNvPr id="382" name="TextBox 381"/>
          <p:cNvSpPr txBox="1"/>
          <p:nvPr/>
        </p:nvSpPr>
        <p:spPr>
          <a:xfrm>
            <a:off x="4143562" y="6415445"/>
            <a:ext cx="276038" cy="307777"/>
          </a:xfrm>
          <a:prstGeom prst="rect">
            <a:avLst/>
          </a:prstGeom>
          <a:noFill/>
        </p:spPr>
        <p:txBody>
          <a:bodyPr wrap="none" rtlCol="0">
            <a:spAutoFit/>
          </a:bodyPr>
          <a:lstStyle/>
          <a:p>
            <a:r>
              <a:rPr lang="en-US" sz="1400" dirty="0" smtClean="0"/>
              <a:t>4</a:t>
            </a:r>
            <a:endParaRPr lang="en-US" sz="1400" dirty="0"/>
          </a:p>
        </p:txBody>
      </p:sp>
      <p:sp>
        <p:nvSpPr>
          <p:cNvPr id="383" name="TextBox 382"/>
          <p:cNvSpPr txBox="1"/>
          <p:nvPr/>
        </p:nvSpPr>
        <p:spPr>
          <a:xfrm>
            <a:off x="3988048" y="5641777"/>
            <a:ext cx="276038" cy="307777"/>
          </a:xfrm>
          <a:prstGeom prst="rect">
            <a:avLst/>
          </a:prstGeom>
          <a:noFill/>
        </p:spPr>
        <p:txBody>
          <a:bodyPr wrap="none" rtlCol="0">
            <a:spAutoFit/>
          </a:bodyPr>
          <a:lstStyle/>
          <a:p>
            <a:r>
              <a:rPr lang="en-US" sz="1400" dirty="0" smtClean="0"/>
              <a:t>5</a:t>
            </a:r>
            <a:endParaRPr lang="en-US" sz="1400" dirty="0"/>
          </a:p>
        </p:txBody>
      </p:sp>
      <p:sp>
        <p:nvSpPr>
          <p:cNvPr id="384" name="TextBox 383"/>
          <p:cNvSpPr txBox="1"/>
          <p:nvPr/>
        </p:nvSpPr>
        <p:spPr>
          <a:xfrm>
            <a:off x="4372162" y="6175177"/>
            <a:ext cx="276038" cy="307777"/>
          </a:xfrm>
          <a:prstGeom prst="rect">
            <a:avLst/>
          </a:prstGeom>
          <a:noFill/>
        </p:spPr>
        <p:txBody>
          <a:bodyPr wrap="none" rtlCol="0">
            <a:spAutoFit/>
          </a:bodyPr>
          <a:lstStyle/>
          <a:p>
            <a:r>
              <a:rPr lang="en-US" sz="1400" dirty="0" smtClean="0"/>
              <a:t>6</a:t>
            </a:r>
            <a:endParaRPr lang="en-US" sz="1400" dirty="0"/>
          </a:p>
        </p:txBody>
      </p:sp>
      <p:sp>
        <p:nvSpPr>
          <p:cNvPr id="385" name="TextBox 384"/>
          <p:cNvSpPr txBox="1"/>
          <p:nvPr/>
        </p:nvSpPr>
        <p:spPr>
          <a:xfrm>
            <a:off x="5210362" y="6022777"/>
            <a:ext cx="276038" cy="307777"/>
          </a:xfrm>
          <a:prstGeom prst="rect">
            <a:avLst/>
          </a:prstGeom>
          <a:noFill/>
        </p:spPr>
        <p:txBody>
          <a:bodyPr wrap="none" rtlCol="0">
            <a:spAutoFit/>
          </a:bodyPr>
          <a:lstStyle/>
          <a:p>
            <a:r>
              <a:rPr lang="en-US" sz="1400" dirty="0" smtClean="0"/>
              <a:t>7</a:t>
            </a:r>
            <a:endParaRPr lang="en-US" sz="1400" dirty="0"/>
          </a:p>
        </p:txBody>
      </p:sp>
      <p:sp>
        <p:nvSpPr>
          <p:cNvPr id="386" name="TextBox 385"/>
          <p:cNvSpPr txBox="1"/>
          <p:nvPr/>
        </p:nvSpPr>
        <p:spPr>
          <a:xfrm>
            <a:off x="4702610" y="5562600"/>
            <a:ext cx="276038" cy="307777"/>
          </a:xfrm>
          <a:prstGeom prst="rect">
            <a:avLst/>
          </a:prstGeom>
          <a:noFill/>
        </p:spPr>
        <p:txBody>
          <a:bodyPr wrap="none" rtlCol="0">
            <a:spAutoFit/>
          </a:bodyPr>
          <a:lstStyle/>
          <a:p>
            <a:r>
              <a:rPr lang="en-US" sz="1400" dirty="0" smtClean="0"/>
              <a:t>8</a:t>
            </a:r>
            <a:endParaRPr lang="en-US" sz="1400" dirty="0"/>
          </a:p>
        </p:txBody>
      </p:sp>
      <p:sp>
        <p:nvSpPr>
          <p:cNvPr id="387" name="TextBox 386"/>
          <p:cNvSpPr txBox="1"/>
          <p:nvPr/>
        </p:nvSpPr>
        <p:spPr>
          <a:xfrm>
            <a:off x="5362762" y="5336977"/>
            <a:ext cx="276038" cy="307777"/>
          </a:xfrm>
          <a:prstGeom prst="rect">
            <a:avLst/>
          </a:prstGeom>
          <a:noFill/>
        </p:spPr>
        <p:txBody>
          <a:bodyPr wrap="none" rtlCol="0">
            <a:spAutoFit/>
          </a:bodyPr>
          <a:lstStyle/>
          <a:p>
            <a:r>
              <a:rPr lang="en-US" sz="1400" dirty="0" smtClean="0"/>
              <a:t>9</a:t>
            </a:r>
            <a:endParaRPr lang="en-US" sz="1400" dirty="0"/>
          </a:p>
        </p:txBody>
      </p:sp>
      <p:sp>
        <p:nvSpPr>
          <p:cNvPr id="388" name="TextBox 387"/>
          <p:cNvSpPr txBox="1"/>
          <p:nvPr/>
        </p:nvSpPr>
        <p:spPr>
          <a:xfrm>
            <a:off x="4530525" y="4955977"/>
            <a:ext cx="367408" cy="307777"/>
          </a:xfrm>
          <a:prstGeom prst="rect">
            <a:avLst/>
          </a:prstGeom>
          <a:noFill/>
        </p:spPr>
        <p:txBody>
          <a:bodyPr wrap="none" rtlCol="0">
            <a:spAutoFit/>
          </a:bodyPr>
          <a:lstStyle/>
          <a:p>
            <a:r>
              <a:rPr lang="en-US" sz="1400" dirty="0" smtClean="0"/>
              <a:t>10</a:t>
            </a:r>
            <a:endParaRPr lang="en-US" sz="1400" dirty="0"/>
          </a:p>
        </p:txBody>
      </p:sp>
      <p:sp>
        <p:nvSpPr>
          <p:cNvPr id="389" name="TextBox 388"/>
          <p:cNvSpPr txBox="1"/>
          <p:nvPr/>
        </p:nvSpPr>
        <p:spPr>
          <a:xfrm>
            <a:off x="5245744" y="4727377"/>
            <a:ext cx="367408" cy="307777"/>
          </a:xfrm>
          <a:prstGeom prst="rect">
            <a:avLst/>
          </a:prstGeom>
          <a:noFill/>
        </p:spPr>
        <p:txBody>
          <a:bodyPr wrap="none" rtlCol="0">
            <a:spAutoFit/>
          </a:bodyPr>
          <a:lstStyle/>
          <a:p>
            <a:r>
              <a:rPr lang="en-US" sz="1400" dirty="0" smtClean="0"/>
              <a:t>11</a:t>
            </a:r>
            <a:endParaRPr lang="en-US" sz="1400" dirty="0"/>
          </a:p>
        </p:txBody>
      </p:sp>
      <p:sp>
        <p:nvSpPr>
          <p:cNvPr id="390" name="TextBox 389"/>
          <p:cNvSpPr txBox="1"/>
          <p:nvPr/>
        </p:nvSpPr>
        <p:spPr>
          <a:xfrm>
            <a:off x="4673848" y="4343400"/>
            <a:ext cx="367408" cy="307777"/>
          </a:xfrm>
          <a:prstGeom prst="rect">
            <a:avLst/>
          </a:prstGeom>
          <a:noFill/>
        </p:spPr>
        <p:txBody>
          <a:bodyPr wrap="none" rtlCol="0">
            <a:spAutoFit/>
          </a:bodyPr>
          <a:lstStyle/>
          <a:p>
            <a:r>
              <a:rPr lang="en-US" sz="1400" dirty="0" smtClean="0"/>
              <a:t>12</a:t>
            </a:r>
            <a:endParaRPr lang="en-US" sz="1400" dirty="0"/>
          </a:p>
        </p:txBody>
      </p:sp>
      <p:sp>
        <p:nvSpPr>
          <p:cNvPr id="391" name="TextBox 390"/>
          <p:cNvSpPr txBox="1"/>
          <p:nvPr/>
        </p:nvSpPr>
        <p:spPr>
          <a:xfrm>
            <a:off x="4396450" y="4572000"/>
            <a:ext cx="367408" cy="307777"/>
          </a:xfrm>
          <a:prstGeom prst="rect">
            <a:avLst/>
          </a:prstGeom>
          <a:noFill/>
        </p:spPr>
        <p:txBody>
          <a:bodyPr wrap="none" rtlCol="0">
            <a:spAutoFit/>
          </a:bodyPr>
          <a:lstStyle/>
          <a:p>
            <a:r>
              <a:rPr lang="en-US" sz="1400" dirty="0" smtClean="0"/>
              <a:t>13</a:t>
            </a:r>
            <a:endParaRPr lang="en-US" sz="1400" dirty="0"/>
          </a:p>
        </p:txBody>
      </p:sp>
      <p:sp>
        <p:nvSpPr>
          <p:cNvPr id="392" name="TextBox 391"/>
          <p:cNvSpPr txBox="1"/>
          <p:nvPr/>
        </p:nvSpPr>
        <p:spPr>
          <a:xfrm>
            <a:off x="3911848" y="4419600"/>
            <a:ext cx="367408" cy="307777"/>
          </a:xfrm>
          <a:prstGeom prst="rect">
            <a:avLst/>
          </a:prstGeom>
          <a:noFill/>
        </p:spPr>
        <p:txBody>
          <a:bodyPr wrap="none" rtlCol="0">
            <a:spAutoFit/>
          </a:bodyPr>
          <a:lstStyle/>
          <a:p>
            <a:r>
              <a:rPr lang="en-US" sz="1400" dirty="0" smtClean="0"/>
              <a:t>14</a:t>
            </a:r>
            <a:endParaRPr lang="en-US" sz="1400" dirty="0"/>
          </a:p>
        </p:txBody>
      </p:sp>
      <p:sp>
        <p:nvSpPr>
          <p:cNvPr id="393" name="TextBox 392"/>
          <p:cNvSpPr txBox="1"/>
          <p:nvPr/>
        </p:nvSpPr>
        <p:spPr>
          <a:xfrm>
            <a:off x="3962400" y="5254823"/>
            <a:ext cx="367408" cy="307777"/>
          </a:xfrm>
          <a:prstGeom prst="rect">
            <a:avLst/>
          </a:prstGeom>
          <a:noFill/>
        </p:spPr>
        <p:txBody>
          <a:bodyPr wrap="none" rtlCol="0">
            <a:spAutoFit/>
          </a:bodyPr>
          <a:lstStyle/>
          <a:p>
            <a:r>
              <a:rPr lang="en-US" sz="1400" dirty="0" smtClean="0"/>
              <a:t>15</a:t>
            </a:r>
            <a:endParaRPr lang="en-US" sz="1400" dirty="0"/>
          </a:p>
        </p:txBody>
      </p:sp>
      <p:sp>
        <p:nvSpPr>
          <p:cNvPr id="394" name="TextBox 393"/>
          <p:cNvSpPr txBox="1"/>
          <p:nvPr/>
        </p:nvSpPr>
        <p:spPr>
          <a:xfrm>
            <a:off x="3493144" y="4873823"/>
            <a:ext cx="367408" cy="307777"/>
          </a:xfrm>
          <a:prstGeom prst="rect">
            <a:avLst/>
          </a:prstGeom>
          <a:noFill/>
        </p:spPr>
        <p:txBody>
          <a:bodyPr wrap="none" rtlCol="0">
            <a:spAutoFit/>
          </a:bodyPr>
          <a:lstStyle/>
          <a:p>
            <a:r>
              <a:rPr lang="en-US" sz="1400" dirty="0" smtClean="0"/>
              <a:t>16</a:t>
            </a:r>
            <a:endParaRPr lang="en-US" sz="1400" dirty="0"/>
          </a:p>
        </p:txBody>
      </p:sp>
      <p:sp>
        <p:nvSpPr>
          <p:cNvPr id="395" name="TextBox 394"/>
          <p:cNvSpPr txBox="1"/>
          <p:nvPr/>
        </p:nvSpPr>
        <p:spPr>
          <a:xfrm>
            <a:off x="3140906" y="4645223"/>
            <a:ext cx="367408" cy="307777"/>
          </a:xfrm>
          <a:prstGeom prst="rect">
            <a:avLst/>
          </a:prstGeom>
          <a:noFill/>
        </p:spPr>
        <p:txBody>
          <a:bodyPr wrap="none" rtlCol="0">
            <a:spAutoFit/>
          </a:bodyPr>
          <a:lstStyle/>
          <a:p>
            <a:r>
              <a:rPr lang="en-US" sz="1400" dirty="0" smtClean="0"/>
              <a:t>17</a:t>
            </a:r>
            <a:endParaRPr lang="en-US" sz="1400" dirty="0"/>
          </a:p>
        </p:txBody>
      </p:sp>
      <p:cxnSp>
        <p:nvCxnSpPr>
          <p:cNvPr id="396" name="Straight Connector 395"/>
          <p:cNvCxnSpPr/>
          <p:nvPr/>
        </p:nvCxnSpPr>
        <p:spPr>
          <a:xfrm rot="16200000" flipH="1">
            <a:off x="2891835" y="53578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rot="16200000" flipH="1">
            <a:off x="3162301" y="56354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rot="5400000">
            <a:off x="3413875" y="5425410"/>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rot="10800000" flipV="1">
            <a:off x="3973975" y="4941425"/>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rot="5400000" flipH="1" flipV="1">
            <a:off x="6235948" y="50586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flipV="1">
            <a:off x="7493248" y="47157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7645648" y="47157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flipH="1" flipV="1">
            <a:off x="8331448" y="5020510"/>
            <a:ext cx="609600" cy="457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a:off x="6350248" y="56301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7645648" y="5934909"/>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flipV="1">
            <a:off x="7950448" y="6087309"/>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flipH="1">
            <a:off x="7112248" y="52491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flipH="1" flipV="1">
            <a:off x="6807448" y="49443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flipV="1">
            <a:off x="8102848" y="4651177"/>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flipV="1">
            <a:off x="8331448" y="4944309"/>
            <a:ext cx="457200"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flipH="1" flipV="1">
            <a:off x="8407648" y="4662528"/>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a:off x="6807448" y="6041271"/>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flipH="1" flipV="1">
            <a:off x="6807448" y="6315910"/>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7645648" y="5934909"/>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H="1" flipV="1">
            <a:off x="8483848" y="5706309"/>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H="1">
            <a:off x="8483848" y="5477709"/>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TextBox 422"/>
          <p:cNvSpPr txBox="1"/>
          <p:nvPr/>
        </p:nvSpPr>
        <p:spPr>
          <a:xfrm>
            <a:off x="6124762" y="5489377"/>
            <a:ext cx="276038" cy="307777"/>
          </a:xfrm>
          <a:prstGeom prst="rect">
            <a:avLst/>
          </a:prstGeom>
          <a:noFill/>
        </p:spPr>
        <p:txBody>
          <a:bodyPr wrap="none" rtlCol="0">
            <a:spAutoFit/>
          </a:bodyPr>
          <a:lstStyle/>
          <a:p>
            <a:r>
              <a:rPr lang="en-US" sz="1400" dirty="0" smtClean="0"/>
              <a:t>1</a:t>
            </a:r>
            <a:endParaRPr lang="en-US" sz="1400" dirty="0"/>
          </a:p>
        </p:txBody>
      </p:sp>
      <p:sp>
        <p:nvSpPr>
          <p:cNvPr id="424" name="TextBox 423"/>
          <p:cNvSpPr txBox="1"/>
          <p:nvPr/>
        </p:nvSpPr>
        <p:spPr>
          <a:xfrm>
            <a:off x="6763124" y="5905195"/>
            <a:ext cx="276038" cy="307777"/>
          </a:xfrm>
          <a:prstGeom prst="rect">
            <a:avLst/>
          </a:prstGeom>
          <a:noFill/>
        </p:spPr>
        <p:txBody>
          <a:bodyPr wrap="none" rtlCol="0">
            <a:spAutoFit/>
          </a:bodyPr>
          <a:lstStyle/>
          <a:p>
            <a:r>
              <a:rPr lang="en-US" sz="1400" dirty="0" smtClean="0"/>
              <a:t>2</a:t>
            </a:r>
            <a:endParaRPr lang="en-US" sz="1400" dirty="0"/>
          </a:p>
        </p:txBody>
      </p:sp>
      <p:sp>
        <p:nvSpPr>
          <p:cNvPr id="425" name="TextBox 424"/>
          <p:cNvSpPr txBox="1"/>
          <p:nvPr/>
        </p:nvSpPr>
        <p:spPr>
          <a:xfrm>
            <a:off x="6578848" y="6186845"/>
            <a:ext cx="276038" cy="307777"/>
          </a:xfrm>
          <a:prstGeom prst="rect">
            <a:avLst/>
          </a:prstGeom>
          <a:noFill/>
        </p:spPr>
        <p:txBody>
          <a:bodyPr wrap="none" rtlCol="0">
            <a:spAutoFit/>
          </a:bodyPr>
          <a:lstStyle/>
          <a:p>
            <a:r>
              <a:rPr lang="en-US" sz="1400" dirty="0" smtClean="0"/>
              <a:t>3</a:t>
            </a:r>
            <a:endParaRPr lang="en-US" sz="1400" dirty="0"/>
          </a:p>
        </p:txBody>
      </p:sp>
      <p:sp>
        <p:nvSpPr>
          <p:cNvPr id="426" name="TextBox 425"/>
          <p:cNvSpPr txBox="1"/>
          <p:nvPr/>
        </p:nvSpPr>
        <p:spPr>
          <a:xfrm>
            <a:off x="7648762" y="6415445"/>
            <a:ext cx="276038" cy="307777"/>
          </a:xfrm>
          <a:prstGeom prst="rect">
            <a:avLst/>
          </a:prstGeom>
          <a:noFill/>
        </p:spPr>
        <p:txBody>
          <a:bodyPr wrap="none" rtlCol="0">
            <a:spAutoFit/>
          </a:bodyPr>
          <a:lstStyle/>
          <a:p>
            <a:r>
              <a:rPr lang="en-US" sz="1400" dirty="0" smtClean="0"/>
              <a:t>4</a:t>
            </a:r>
            <a:endParaRPr lang="en-US" sz="1400" dirty="0"/>
          </a:p>
        </p:txBody>
      </p:sp>
      <p:sp>
        <p:nvSpPr>
          <p:cNvPr id="427" name="TextBox 426"/>
          <p:cNvSpPr txBox="1"/>
          <p:nvPr/>
        </p:nvSpPr>
        <p:spPr>
          <a:xfrm>
            <a:off x="7493248" y="5641777"/>
            <a:ext cx="276038" cy="307777"/>
          </a:xfrm>
          <a:prstGeom prst="rect">
            <a:avLst/>
          </a:prstGeom>
          <a:noFill/>
        </p:spPr>
        <p:txBody>
          <a:bodyPr wrap="none" rtlCol="0">
            <a:spAutoFit/>
          </a:bodyPr>
          <a:lstStyle/>
          <a:p>
            <a:r>
              <a:rPr lang="en-US" sz="1400" dirty="0" smtClean="0"/>
              <a:t>5</a:t>
            </a:r>
            <a:endParaRPr lang="en-US" sz="1400" dirty="0"/>
          </a:p>
        </p:txBody>
      </p:sp>
      <p:sp>
        <p:nvSpPr>
          <p:cNvPr id="428" name="TextBox 427"/>
          <p:cNvSpPr txBox="1"/>
          <p:nvPr/>
        </p:nvSpPr>
        <p:spPr>
          <a:xfrm>
            <a:off x="7877362" y="6175177"/>
            <a:ext cx="276038" cy="307777"/>
          </a:xfrm>
          <a:prstGeom prst="rect">
            <a:avLst/>
          </a:prstGeom>
          <a:noFill/>
        </p:spPr>
        <p:txBody>
          <a:bodyPr wrap="none" rtlCol="0">
            <a:spAutoFit/>
          </a:bodyPr>
          <a:lstStyle/>
          <a:p>
            <a:r>
              <a:rPr lang="en-US" sz="1400" dirty="0" smtClean="0"/>
              <a:t>6</a:t>
            </a:r>
            <a:endParaRPr lang="en-US" sz="1400" dirty="0"/>
          </a:p>
        </p:txBody>
      </p:sp>
      <p:sp>
        <p:nvSpPr>
          <p:cNvPr id="429" name="TextBox 428"/>
          <p:cNvSpPr txBox="1"/>
          <p:nvPr/>
        </p:nvSpPr>
        <p:spPr>
          <a:xfrm>
            <a:off x="8715562" y="6022777"/>
            <a:ext cx="276038" cy="307777"/>
          </a:xfrm>
          <a:prstGeom prst="rect">
            <a:avLst/>
          </a:prstGeom>
          <a:noFill/>
        </p:spPr>
        <p:txBody>
          <a:bodyPr wrap="none" rtlCol="0">
            <a:spAutoFit/>
          </a:bodyPr>
          <a:lstStyle/>
          <a:p>
            <a:r>
              <a:rPr lang="en-US" sz="1400" dirty="0" smtClean="0"/>
              <a:t>7</a:t>
            </a:r>
            <a:endParaRPr lang="en-US" sz="1400" dirty="0"/>
          </a:p>
        </p:txBody>
      </p:sp>
      <p:sp>
        <p:nvSpPr>
          <p:cNvPr id="430" name="TextBox 429"/>
          <p:cNvSpPr txBox="1"/>
          <p:nvPr/>
        </p:nvSpPr>
        <p:spPr>
          <a:xfrm>
            <a:off x="8207810" y="5562600"/>
            <a:ext cx="276038" cy="307777"/>
          </a:xfrm>
          <a:prstGeom prst="rect">
            <a:avLst/>
          </a:prstGeom>
          <a:noFill/>
        </p:spPr>
        <p:txBody>
          <a:bodyPr wrap="none" rtlCol="0">
            <a:spAutoFit/>
          </a:bodyPr>
          <a:lstStyle/>
          <a:p>
            <a:r>
              <a:rPr lang="en-US" sz="1400" dirty="0" smtClean="0"/>
              <a:t>8</a:t>
            </a:r>
            <a:endParaRPr lang="en-US" sz="1400" dirty="0"/>
          </a:p>
        </p:txBody>
      </p:sp>
      <p:sp>
        <p:nvSpPr>
          <p:cNvPr id="431" name="TextBox 430"/>
          <p:cNvSpPr txBox="1"/>
          <p:nvPr/>
        </p:nvSpPr>
        <p:spPr>
          <a:xfrm>
            <a:off x="8867962" y="5336977"/>
            <a:ext cx="276038" cy="307777"/>
          </a:xfrm>
          <a:prstGeom prst="rect">
            <a:avLst/>
          </a:prstGeom>
          <a:noFill/>
        </p:spPr>
        <p:txBody>
          <a:bodyPr wrap="none" rtlCol="0">
            <a:spAutoFit/>
          </a:bodyPr>
          <a:lstStyle/>
          <a:p>
            <a:r>
              <a:rPr lang="en-US" sz="1400" dirty="0" smtClean="0"/>
              <a:t>9</a:t>
            </a:r>
            <a:endParaRPr lang="en-US" sz="1400" dirty="0"/>
          </a:p>
        </p:txBody>
      </p:sp>
      <p:sp>
        <p:nvSpPr>
          <p:cNvPr id="432" name="TextBox 431"/>
          <p:cNvSpPr txBox="1"/>
          <p:nvPr/>
        </p:nvSpPr>
        <p:spPr>
          <a:xfrm>
            <a:off x="8035725" y="4955977"/>
            <a:ext cx="367408" cy="307777"/>
          </a:xfrm>
          <a:prstGeom prst="rect">
            <a:avLst/>
          </a:prstGeom>
          <a:noFill/>
        </p:spPr>
        <p:txBody>
          <a:bodyPr wrap="none" rtlCol="0">
            <a:spAutoFit/>
          </a:bodyPr>
          <a:lstStyle/>
          <a:p>
            <a:r>
              <a:rPr lang="en-US" sz="1400" dirty="0" smtClean="0"/>
              <a:t>10</a:t>
            </a:r>
            <a:endParaRPr lang="en-US" sz="1400" dirty="0"/>
          </a:p>
        </p:txBody>
      </p:sp>
      <p:sp>
        <p:nvSpPr>
          <p:cNvPr id="433" name="TextBox 432"/>
          <p:cNvSpPr txBox="1"/>
          <p:nvPr/>
        </p:nvSpPr>
        <p:spPr>
          <a:xfrm>
            <a:off x="8763000" y="4727377"/>
            <a:ext cx="367408" cy="307777"/>
          </a:xfrm>
          <a:prstGeom prst="rect">
            <a:avLst/>
          </a:prstGeom>
          <a:noFill/>
        </p:spPr>
        <p:txBody>
          <a:bodyPr wrap="none" rtlCol="0">
            <a:spAutoFit/>
          </a:bodyPr>
          <a:lstStyle/>
          <a:p>
            <a:r>
              <a:rPr lang="en-US" sz="1400" dirty="0" smtClean="0"/>
              <a:t>11</a:t>
            </a:r>
            <a:endParaRPr lang="en-US" sz="1400" dirty="0"/>
          </a:p>
        </p:txBody>
      </p:sp>
      <p:sp>
        <p:nvSpPr>
          <p:cNvPr id="434" name="TextBox 433"/>
          <p:cNvSpPr txBox="1"/>
          <p:nvPr/>
        </p:nvSpPr>
        <p:spPr>
          <a:xfrm>
            <a:off x="8179048" y="4343400"/>
            <a:ext cx="367408" cy="307777"/>
          </a:xfrm>
          <a:prstGeom prst="rect">
            <a:avLst/>
          </a:prstGeom>
          <a:noFill/>
        </p:spPr>
        <p:txBody>
          <a:bodyPr wrap="none" rtlCol="0">
            <a:spAutoFit/>
          </a:bodyPr>
          <a:lstStyle/>
          <a:p>
            <a:r>
              <a:rPr lang="en-US" sz="1400" dirty="0" smtClean="0"/>
              <a:t>12</a:t>
            </a:r>
            <a:endParaRPr lang="en-US" sz="1400" dirty="0"/>
          </a:p>
        </p:txBody>
      </p:sp>
      <p:sp>
        <p:nvSpPr>
          <p:cNvPr id="435" name="TextBox 434"/>
          <p:cNvSpPr txBox="1"/>
          <p:nvPr/>
        </p:nvSpPr>
        <p:spPr>
          <a:xfrm>
            <a:off x="7901650" y="4569023"/>
            <a:ext cx="367408" cy="307777"/>
          </a:xfrm>
          <a:prstGeom prst="rect">
            <a:avLst/>
          </a:prstGeom>
          <a:noFill/>
        </p:spPr>
        <p:txBody>
          <a:bodyPr wrap="none" rtlCol="0">
            <a:spAutoFit/>
          </a:bodyPr>
          <a:lstStyle/>
          <a:p>
            <a:r>
              <a:rPr lang="en-US" sz="1400" dirty="0" smtClean="0"/>
              <a:t>13</a:t>
            </a:r>
            <a:endParaRPr lang="en-US" sz="1400" dirty="0"/>
          </a:p>
        </p:txBody>
      </p:sp>
      <p:sp>
        <p:nvSpPr>
          <p:cNvPr id="436" name="TextBox 435"/>
          <p:cNvSpPr txBox="1"/>
          <p:nvPr/>
        </p:nvSpPr>
        <p:spPr>
          <a:xfrm>
            <a:off x="7417048" y="4419600"/>
            <a:ext cx="367408" cy="307777"/>
          </a:xfrm>
          <a:prstGeom prst="rect">
            <a:avLst/>
          </a:prstGeom>
          <a:noFill/>
        </p:spPr>
        <p:txBody>
          <a:bodyPr wrap="none" rtlCol="0">
            <a:spAutoFit/>
          </a:bodyPr>
          <a:lstStyle/>
          <a:p>
            <a:r>
              <a:rPr lang="en-US" sz="1400" dirty="0" smtClean="0"/>
              <a:t>14</a:t>
            </a:r>
            <a:endParaRPr lang="en-US" sz="1400" dirty="0"/>
          </a:p>
        </p:txBody>
      </p:sp>
      <p:sp>
        <p:nvSpPr>
          <p:cNvPr id="437" name="TextBox 436"/>
          <p:cNvSpPr txBox="1"/>
          <p:nvPr/>
        </p:nvSpPr>
        <p:spPr>
          <a:xfrm>
            <a:off x="7467600" y="5254823"/>
            <a:ext cx="367408" cy="307777"/>
          </a:xfrm>
          <a:prstGeom prst="rect">
            <a:avLst/>
          </a:prstGeom>
          <a:noFill/>
        </p:spPr>
        <p:txBody>
          <a:bodyPr wrap="none" rtlCol="0">
            <a:spAutoFit/>
          </a:bodyPr>
          <a:lstStyle/>
          <a:p>
            <a:r>
              <a:rPr lang="en-US" sz="1400" dirty="0" smtClean="0"/>
              <a:t>15</a:t>
            </a:r>
            <a:endParaRPr lang="en-US" sz="1400" dirty="0"/>
          </a:p>
        </p:txBody>
      </p:sp>
      <p:sp>
        <p:nvSpPr>
          <p:cNvPr id="438" name="TextBox 437"/>
          <p:cNvSpPr txBox="1"/>
          <p:nvPr/>
        </p:nvSpPr>
        <p:spPr>
          <a:xfrm>
            <a:off x="6998344" y="4873823"/>
            <a:ext cx="367408" cy="307777"/>
          </a:xfrm>
          <a:prstGeom prst="rect">
            <a:avLst/>
          </a:prstGeom>
          <a:noFill/>
        </p:spPr>
        <p:txBody>
          <a:bodyPr wrap="none" rtlCol="0">
            <a:spAutoFit/>
          </a:bodyPr>
          <a:lstStyle/>
          <a:p>
            <a:r>
              <a:rPr lang="en-US" sz="1400" dirty="0" smtClean="0"/>
              <a:t>16</a:t>
            </a:r>
            <a:endParaRPr lang="en-US" sz="1400" dirty="0"/>
          </a:p>
        </p:txBody>
      </p:sp>
      <p:sp>
        <p:nvSpPr>
          <p:cNvPr id="439" name="TextBox 438"/>
          <p:cNvSpPr txBox="1"/>
          <p:nvPr/>
        </p:nvSpPr>
        <p:spPr>
          <a:xfrm>
            <a:off x="6646106" y="4645223"/>
            <a:ext cx="367408" cy="307777"/>
          </a:xfrm>
          <a:prstGeom prst="rect">
            <a:avLst/>
          </a:prstGeom>
          <a:noFill/>
        </p:spPr>
        <p:txBody>
          <a:bodyPr wrap="none" rtlCol="0">
            <a:spAutoFit/>
          </a:bodyPr>
          <a:lstStyle/>
          <a:p>
            <a:r>
              <a:rPr lang="en-US" sz="1400" dirty="0" smtClean="0"/>
              <a:t>17</a:t>
            </a:r>
            <a:endParaRPr lang="en-US" sz="1400" dirty="0"/>
          </a:p>
        </p:txBody>
      </p:sp>
      <p:cxnSp>
        <p:nvCxnSpPr>
          <p:cNvPr id="440" name="Straight Connector 439"/>
          <p:cNvCxnSpPr/>
          <p:nvPr/>
        </p:nvCxnSpPr>
        <p:spPr>
          <a:xfrm rot="16200000" flipH="1">
            <a:off x="6397035" y="53578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rot="16200000" flipH="1">
            <a:off x="6667501" y="56354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rot="5400000">
            <a:off x="6919075" y="5425410"/>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p:nvCxnSpPr>
        <p:spPr>
          <a:xfrm rot="10800000" flipV="1">
            <a:off x="7479175" y="4941425"/>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p:cNvCxnSpPr/>
          <p:nvPr/>
        </p:nvCxnSpPr>
        <p:spPr>
          <a:xfrm rot="10800000" flipV="1">
            <a:off x="8077201" y="4925993"/>
            <a:ext cx="707985" cy="38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304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3" name="Straight Connector 2"/>
          <p:cNvCxnSpPr/>
          <p:nvPr/>
        </p:nvCxnSpPr>
        <p:spPr>
          <a:xfrm rot="5400000" flipH="1" flipV="1">
            <a:off x="-422214" y="2297787"/>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835086" y="1954887"/>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87486" y="1954887"/>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1673286" y="2259688"/>
            <a:ext cx="609600" cy="457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7914" y="2869287"/>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87486" y="3174087"/>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292286" y="3326487"/>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4086" y="2488287"/>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149286" y="2183487"/>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444686" y="1890355"/>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673286" y="2183487"/>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749486" y="1901706"/>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49286" y="3280449"/>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149286" y="3555088"/>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7486" y="3174087"/>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825686" y="2945487"/>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825686" y="2716887"/>
            <a:ext cx="457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 y="2728555"/>
            <a:ext cx="276038" cy="307777"/>
          </a:xfrm>
          <a:prstGeom prst="rect">
            <a:avLst/>
          </a:prstGeom>
          <a:noFill/>
        </p:spPr>
        <p:txBody>
          <a:bodyPr wrap="none" rtlCol="0">
            <a:spAutoFit/>
          </a:bodyPr>
          <a:lstStyle/>
          <a:p>
            <a:r>
              <a:rPr lang="en-US" sz="1400" dirty="0" smtClean="0"/>
              <a:t>1</a:t>
            </a:r>
            <a:endParaRPr lang="en-US" sz="1400" dirty="0"/>
          </a:p>
        </p:txBody>
      </p:sp>
      <p:sp>
        <p:nvSpPr>
          <p:cNvPr id="21" name="TextBox 20"/>
          <p:cNvSpPr txBox="1"/>
          <p:nvPr/>
        </p:nvSpPr>
        <p:spPr>
          <a:xfrm>
            <a:off x="104962" y="3144373"/>
            <a:ext cx="276038" cy="307777"/>
          </a:xfrm>
          <a:prstGeom prst="rect">
            <a:avLst/>
          </a:prstGeom>
          <a:noFill/>
        </p:spPr>
        <p:txBody>
          <a:bodyPr wrap="none" rtlCol="0">
            <a:spAutoFit/>
          </a:bodyPr>
          <a:lstStyle/>
          <a:p>
            <a:r>
              <a:rPr lang="en-US" sz="1400" dirty="0" smtClean="0"/>
              <a:t>2</a:t>
            </a:r>
            <a:endParaRPr lang="en-US" sz="1400" dirty="0"/>
          </a:p>
        </p:txBody>
      </p:sp>
      <p:sp>
        <p:nvSpPr>
          <p:cNvPr id="22" name="TextBox 21"/>
          <p:cNvSpPr txBox="1"/>
          <p:nvPr/>
        </p:nvSpPr>
        <p:spPr>
          <a:xfrm>
            <a:off x="-79314" y="3426023"/>
            <a:ext cx="276038" cy="307777"/>
          </a:xfrm>
          <a:prstGeom prst="rect">
            <a:avLst/>
          </a:prstGeom>
          <a:noFill/>
        </p:spPr>
        <p:txBody>
          <a:bodyPr wrap="none" rtlCol="0">
            <a:spAutoFit/>
          </a:bodyPr>
          <a:lstStyle/>
          <a:p>
            <a:r>
              <a:rPr lang="en-US" sz="1400" dirty="0" smtClean="0"/>
              <a:t>3</a:t>
            </a:r>
            <a:endParaRPr lang="en-US" sz="1400" dirty="0"/>
          </a:p>
        </p:txBody>
      </p:sp>
      <p:sp>
        <p:nvSpPr>
          <p:cNvPr id="23" name="TextBox 22"/>
          <p:cNvSpPr txBox="1"/>
          <p:nvPr/>
        </p:nvSpPr>
        <p:spPr>
          <a:xfrm>
            <a:off x="990600" y="3654623"/>
            <a:ext cx="276038" cy="307777"/>
          </a:xfrm>
          <a:prstGeom prst="rect">
            <a:avLst/>
          </a:prstGeom>
          <a:noFill/>
        </p:spPr>
        <p:txBody>
          <a:bodyPr wrap="none" rtlCol="0">
            <a:spAutoFit/>
          </a:bodyPr>
          <a:lstStyle/>
          <a:p>
            <a:r>
              <a:rPr lang="en-US" sz="1400" dirty="0" smtClean="0"/>
              <a:t>4</a:t>
            </a:r>
            <a:endParaRPr lang="en-US" sz="1400" dirty="0"/>
          </a:p>
        </p:txBody>
      </p:sp>
      <p:sp>
        <p:nvSpPr>
          <p:cNvPr id="24" name="TextBox 23"/>
          <p:cNvSpPr txBox="1"/>
          <p:nvPr/>
        </p:nvSpPr>
        <p:spPr>
          <a:xfrm>
            <a:off x="835086" y="2880955"/>
            <a:ext cx="276038" cy="307777"/>
          </a:xfrm>
          <a:prstGeom prst="rect">
            <a:avLst/>
          </a:prstGeom>
          <a:noFill/>
        </p:spPr>
        <p:txBody>
          <a:bodyPr wrap="none" rtlCol="0">
            <a:spAutoFit/>
          </a:bodyPr>
          <a:lstStyle/>
          <a:p>
            <a:r>
              <a:rPr lang="en-US" sz="1400" dirty="0" smtClean="0"/>
              <a:t>5</a:t>
            </a:r>
            <a:endParaRPr lang="en-US" sz="1400" dirty="0"/>
          </a:p>
        </p:txBody>
      </p:sp>
      <p:sp>
        <p:nvSpPr>
          <p:cNvPr id="25" name="TextBox 24"/>
          <p:cNvSpPr txBox="1"/>
          <p:nvPr/>
        </p:nvSpPr>
        <p:spPr>
          <a:xfrm>
            <a:off x="1219200" y="3414355"/>
            <a:ext cx="276038" cy="307777"/>
          </a:xfrm>
          <a:prstGeom prst="rect">
            <a:avLst/>
          </a:prstGeom>
          <a:noFill/>
        </p:spPr>
        <p:txBody>
          <a:bodyPr wrap="none" rtlCol="0">
            <a:spAutoFit/>
          </a:bodyPr>
          <a:lstStyle/>
          <a:p>
            <a:r>
              <a:rPr lang="en-US" sz="1400" dirty="0" smtClean="0"/>
              <a:t>6</a:t>
            </a:r>
            <a:endParaRPr lang="en-US" sz="1400" dirty="0"/>
          </a:p>
        </p:txBody>
      </p:sp>
      <p:sp>
        <p:nvSpPr>
          <p:cNvPr id="26" name="TextBox 25"/>
          <p:cNvSpPr txBox="1"/>
          <p:nvPr/>
        </p:nvSpPr>
        <p:spPr>
          <a:xfrm>
            <a:off x="2057400" y="3261955"/>
            <a:ext cx="276038" cy="307777"/>
          </a:xfrm>
          <a:prstGeom prst="rect">
            <a:avLst/>
          </a:prstGeom>
          <a:noFill/>
        </p:spPr>
        <p:txBody>
          <a:bodyPr wrap="none" rtlCol="0">
            <a:spAutoFit/>
          </a:bodyPr>
          <a:lstStyle/>
          <a:p>
            <a:r>
              <a:rPr lang="en-US" sz="1400" dirty="0" smtClean="0"/>
              <a:t>7</a:t>
            </a:r>
            <a:endParaRPr lang="en-US" sz="1400" dirty="0"/>
          </a:p>
        </p:txBody>
      </p:sp>
      <p:sp>
        <p:nvSpPr>
          <p:cNvPr id="27" name="TextBox 26"/>
          <p:cNvSpPr txBox="1"/>
          <p:nvPr/>
        </p:nvSpPr>
        <p:spPr>
          <a:xfrm>
            <a:off x="1549648" y="2801778"/>
            <a:ext cx="276038" cy="307777"/>
          </a:xfrm>
          <a:prstGeom prst="rect">
            <a:avLst/>
          </a:prstGeom>
          <a:noFill/>
        </p:spPr>
        <p:txBody>
          <a:bodyPr wrap="none" rtlCol="0">
            <a:spAutoFit/>
          </a:bodyPr>
          <a:lstStyle/>
          <a:p>
            <a:r>
              <a:rPr lang="en-US" sz="1400" dirty="0" smtClean="0"/>
              <a:t>8</a:t>
            </a:r>
            <a:endParaRPr lang="en-US" sz="1400" dirty="0"/>
          </a:p>
        </p:txBody>
      </p:sp>
      <p:sp>
        <p:nvSpPr>
          <p:cNvPr id="28" name="TextBox 27"/>
          <p:cNvSpPr txBox="1"/>
          <p:nvPr/>
        </p:nvSpPr>
        <p:spPr>
          <a:xfrm>
            <a:off x="2209800" y="2576155"/>
            <a:ext cx="276038" cy="307777"/>
          </a:xfrm>
          <a:prstGeom prst="rect">
            <a:avLst/>
          </a:prstGeom>
          <a:noFill/>
        </p:spPr>
        <p:txBody>
          <a:bodyPr wrap="none" rtlCol="0">
            <a:spAutoFit/>
          </a:bodyPr>
          <a:lstStyle/>
          <a:p>
            <a:r>
              <a:rPr lang="en-US" sz="1400" dirty="0" smtClean="0"/>
              <a:t>9</a:t>
            </a:r>
            <a:endParaRPr lang="en-US" sz="1400" dirty="0"/>
          </a:p>
        </p:txBody>
      </p:sp>
      <p:sp>
        <p:nvSpPr>
          <p:cNvPr id="29" name="TextBox 28"/>
          <p:cNvSpPr txBox="1"/>
          <p:nvPr/>
        </p:nvSpPr>
        <p:spPr>
          <a:xfrm>
            <a:off x="1496117" y="2236723"/>
            <a:ext cx="367408" cy="307777"/>
          </a:xfrm>
          <a:prstGeom prst="rect">
            <a:avLst/>
          </a:prstGeom>
          <a:noFill/>
        </p:spPr>
        <p:txBody>
          <a:bodyPr wrap="none" rtlCol="0">
            <a:spAutoFit/>
          </a:bodyPr>
          <a:lstStyle/>
          <a:p>
            <a:r>
              <a:rPr lang="en-US" sz="1400" dirty="0" smtClean="0"/>
              <a:t>10</a:t>
            </a:r>
            <a:endParaRPr lang="en-US" sz="1400" dirty="0"/>
          </a:p>
        </p:txBody>
      </p:sp>
      <p:sp>
        <p:nvSpPr>
          <p:cNvPr id="30" name="TextBox 29"/>
          <p:cNvSpPr txBox="1"/>
          <p:nvPr/>
        </p:nvSpPr>
        <p:spPr>
          <a:xfrm>
            <a:off x="2104838" y="1966555"/>
            <a:ext cx="367408" cy="307777"/>
          </a:xfrm>
          <a:prstGeom prst="rect">
            <a:avLst/>
          </a:prstGeom>
          <a:noFill/>
        </p:spPr>
        <p:txBody>
          <a:bodyPr wrap="none" rtlCol="0">
            <a:spAutoFit/>
          </a:bodyPr>
          <a:lstStyle/>
          <a:p>
            <a:r>
              <a:rPr lang="en-US" sz="1400" dirty="0" smtClean="0"/>
              <a:t>11</a:t>
            </a:r>
            <a:endParaRPr lang="en-US" sz="1400" dirty="0"/>
          </a:p>
        </p:txBody>
      </p:sp>
      <p:sp>
        <p:nvSpPr>
          <p:cNvPr id="31" name="TextBox 30"/>
          <p:cNvSpPr txBox="1"/>
          <p:nvPr/>
        </p:nvSpPr>
        <p:spPr>
          <a:xfrm>
            <a:off x="1520886" y="1582578"/>
            <a:ext cx="367408" cy="307777"/>
          </a:xfrm>
          <a:prstGeom prst="rect">
            <a:avLst/>
          </a:prstGeom>
          <a:noFill/>
        </p:spPr>
        <p:txBody>
          <a:bodyPr wrap="none" rtlCol="0">
            <a:spAutoFit/>
          </a:bodyPr>
          <a:lstStyle/>
          <a:p>
            <a:r>
              <a:rPr lang="en-US" sz="1400" dirty="0" smtClean="0"/>
              <a:t>12</a:t>
            </a:r>
            <a:endParaRPr lang="en-US" sz="1400" dirty="0"/>
          </a:p>
        </p:txBody>
      </p:sp>
      <p:sp>
        <p:nvSpPr>
          <p:cNvPr id="32" name="TextBox 31"/>
          <p:cNvSpPr txBox="1"/>
          <p:nvPr/>
        </p:nvSpPr>
        <p:spPr>
          <a:xfrm>
            <a:off x="1243488" y="1808201"/>
            <a:ext cx="367408" cy="307777"/>
          </a:xfrm>
          <a:prstGeom prst="rect">
            <a:avLst/>
          </a:prstGeom>
          <a:noFill/>
        </p:spPr>
        <p:txBody>
          <a:bodyPr wrap="none" rtlCol="0">
            <a:spAutoFit/>
          </a:bodyPr>
          <a:lstStyle/>
          <a:p>
            <a:r>
              <a:rPr lang="en-US" sz="1400" dirty="0" smtClean="0"/>
              <a:t>13</a:t>
            </a:r>
            <a:endParaRPr lang="en-US" sz="1400" dirty="0"/>
          </a:p>
        </p:txBody>
      </p:sp>
      <p:sp>
        <p:nvSpPr>
          <p:cNvPr id="33" name="TextBox 32"/>
          <p:cNvSpPr txBox="1"/>
          <p:nvPr/>
        </p:nvSpPr>
        <p:spPr>
          <a:xfrm>
            <a:off x="758886" y="1658778"/>
            <a:ext cx="367408" cy="307777"/>
          </a:xfrm>
          <a:prstGeom prst="rect">
            <a:avLst/>
          </a:prstGeom>
          <a:noFill/>
        </p:spPr>
        <p:txBody>
          <a:bodyPr wrap="none" rtlCol="0">
            <a:spAutoFit/>
          </a:bodyPr>
          <a:lstStyle/>
          <a:p>
            <a:r>
              <a:rPr lang="en-US" sz="1400" dirty="0" smtClean="0"/>
              <a:t>14</a:t>
            </a:r>
            <a:endParaRPr lang="en-US" sz="1400" dirty="0"/>
          </a:p>
        </p:txBody>
      </p:sp>
      <p:sp>
        <p:nvSpPr>
          <p:cNvPr id="34" name="TextBox 33"/>
          <p:cNvSpPr txBox="1"/>
          <p:nvPr/>
        </p:nvSpPr>
        <p:spPr>
          <a:xfrm>
            <a:off x="809438" y="2494001"/>
            <a:ext cx="367408" cy="307777"/>
          </a:xfrm>
          <a:prstGeom prst="rect">
            <a:avLst/>
          </a:prstGeom>
          <a:noFill/>
        </p:spPr>
        <p:txBody>
          <a:bodyPr wrap="none" rtlCol="0">
            <a:spAutoFit/>
          </a:bodyPr>
          <a:lstStyle/>
          <a:p>
            <a:r>
              <a:rPr lang="en-US" sz="1400" dirty="0" smtClean="0"/>
              <a:t>15</a:t>
            </a:r>
            <a:endParaRPr lang="en-US" sz="1400" dirty="0"/>
          </a:p>
        </p:txBody>
      </p:sp>
      <p:sp>
        <p:nvSpPr>
          <p:cNvPr id="35" name="TextBox 34"/>
          <p:cNvSpPr txBox="1"/>
          <p:nvPr/>
        </p:nvSpPr>
        <p:spPr>
          <a:xfrm>
            <a:off x="340182" y="2113001"/>
            <a:ext cx="367408" cy="307777"/>
          </a:xfrm>
          <a:prstGeom prst="rect">
            <a:avLst/>
          </a:prstGeom>
          <a:noFill/>
        </p:spPr>
        <p:txBody>
          <a:bodyPr wrap="none" rtlCol="0">
            <a:spAutoFit/>
          </a:bodyPr>
          <a:lstStyle/>
          <a:p>
            <a:r>
              <a:rPr lang="en-US" sz="1400" dirty="0" smtClean="0"/>
              <a:t>16</a:t>
            </a:r>
            <a:endParaRPr lang="en-US" sz="1400" dirty="0"/>
          </a:p>
        </p:txBody>
      </p:sp>
      <p:sp>
        <p:nvSpPr>
          <p:cNvPr id="36" name="TextBox 35"/>
          <p:cNvSpPr txBox="1"/>
          <p:nvPr/>
        </p:nvSpPr>
        <p:spPr>
          <a:xfrm>
            <a:off x="-12056" y="1884401"/>
            <a:ext cx="367408" cy="307777"/>
          </a:xfrm>
          <a:prstGeom prst="rect">
            <a:avLst/>
          </a:prstGeom>
          <a:noFill/>
        </p:spPr>
        <p:txBody>
          <a:bodyPr wrap="none" rtlCol="0">
            <a:spAutoFit/>
          </a:bodyPr>
          <a:lstStyle/>
          <a:p>
            <a:r>
              <a:rPr lang="en-US" sz="1400" dirty="0" smtClean="0"/>
              <a:t>17</a:t>
            </a:r>
            <a:endParaRPr lang="en-US" sz="1400" dirty="0"/>
          </a:p>
        </p:txBody>
      </p:sp>
      <p:cxnSp>
        <p:nvCxnSpPr>
          <p:cNvPr id="37" name="Straight Connector 36"/>
          <p:cNvCxnSpPr/>
          <p:nvPr/>
        </p:nvCxnSpPr>
        <p:spPr>
          <a:xfrm rot="16200000" flipH="1">
            <a:off x="-261127" y="2597029"/>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9339" y="2874603"/>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60913" y="2664588"/>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821013" y="2180603"/>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V="1">
            <a:off x="1419039" y="2176746"/>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1447800" y="2186650"/>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2883148" y="23154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140448" y="19725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292848" y="19725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4978648" y="2277310"/>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97448" y="28869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92848" y="3191709"/>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597648" y="3344109"/>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759448" y="25059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3454648" y="22011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750048" y="1907977"/>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978648" y="2201109"/>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5054848" y="1919328"/>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3454648" y="3298071"/>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3454648" y="3572710"/>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2848" y="3191709"/>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5131048" y="2963109"/>
            <a:ext cx="3429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131048" y="27345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771962" y="2746177"/>
            <a:ext cx="276038" cy="307777"/>
          </a:xfrm>
          <a:prstGeom prst="rect">
            <a:avLst/>
          </a:prstGeom>
          <a:noFill/>
        </p:spPr>
        <p:txBody>
          <a:bodyPr wrap="none" rtlCol="0">
            <a:spAutoFit/>
          </a:bodyPr>
          <a:lstStyle/>
          <a:p>
            <a:r>
              <a:rPr lang="en-US" sz="1400" dirty="0" smtClean="0"/>
              <a:t>1</a:t>
            </a:r>
            <a:endParaRPr lang="en-US" sz="1400" dirty="0"/>
          </a:p>
        </p:txBody>
      </p:sp>
      <p:sp>
        <p:nvSpPr>
          <p:cNvPr id="66" name="TextBox 65"/>
          <p:cNvSpPr txBox="1"/>
          <p:nvPr/>
        </p:nvSpPr>
        <p:spPr>
          <a:xfrm>
            <a:off x="3410324" y="3161995"/>
            <a:ext cx="276038" cy="307777"/>
          </a:xfrm>
          <a:prstGeom prst="rect">
            <a:avLst/>
          </a:prstGeom>
          <a:noFill/>
        </p:spPr>
        <p:txBody>
          <a:bodyPr wrap="none" rtlCol="0">
            <a:spAutoFit/>
          </a:bodyPr>
          <a:lstStyle/>
          <a:p>
            <a:r>
              <a:rPr lang="en-US" sz="1400" dirty="0" smtClean="0"/>
              <a:t>2</a:t>
            </a:r>
            <a:endParaRPr lang="en-US" sz="1400" dirty="0"/>
          </a:p>
        </p:txBody>
      </p:sp>
      <p:sp>
        <p:nvSpPr>
          <p:cNvPr id="67" name="TextBox 66"/>
          <p:cNvSpPr txBox="1"/>
          <p:nvPr/>
        </p:nvSpPr>
        <p:spPr>
          <a:xfrm>
            <a:off x="3226048" y="3443645"/>
            <a:ext cx="276038" cy="307777"/>
          </a:xfrm>
          <a:prstGeom prst="rect">
            <a:avLst/>
          </a:prstGeom>
          <a:noFill/>
        </p:spPr>
        <p:txBody>
          <a:bodyPr wrap="none" rtlCol="0">
            <a:spAutoFit/>
          </a:bodyPr>
          <a:lstStyle/>
          <a:p>
            <a:r>
              <a:rPr lang="en-US" sz="1400" dirty="0" smtClean="0"/>
              <a:t>3</a:t>
            </a:r>
            <a:endParaRPr lang="en-US" sz="1400" dirty="0"/>
          </a:p>
        </p:txBody>
      </p:sp>
      <p:sp>
        <p:nvSpPr>
          <p:cNvPr id="68" name="TextBox 67"/>
          <p:cNvSpPr txBox="1"/>
          <p:nvPr/>
        </p:nvSpPr>
        <p:spPr>
          <a:xfrm>
            <a:off x="4295962" y="3672245"/>
            <a:ext cx="276038" cy="307777"/>
          </a:xfrm>
          <a:prstGeom prst="rect">
            <a:avLst/>
          </a:prstGeom>
          <a:noFill/>
        </p:spPr>
        <p:txBody>
          <a:bodyPr wrap="none" rtlCol="0">
            <a:spAutoFit/>
          </a:bodyPr>
          <a:lstStyle/>
          <a:p>
            <a:r>
              <a:rPr lang="en-US" sz="1400" dirty="0" smtClean="0"/>
              <a:t>4</a:t>
            </a:r>
            <a:endParaRPr lang="en-US" sz="1400" dirty="0"/>
          </a:p>
        </p:txBody>
      </p:sp>
      <p:sp>
        <p:nvSpPr>
          <p:cNvPr id="69" name="TextBox 68"/>
          <p:cNvSpPr txBox="1"/>
          <p:nvPr/>
        </p:nvSpPr>
        <p:spPr>
          <a:xfrm>
            <a:off x="4140448" y="2898577"/>
            <a:ext cx="276038" cy="307777"/>
          </a:xfrm>
          <a:prstGeom prst="rect">
            <a:avLst/>
          </a:prstGeom>
          <a:noFill/>
        </p:spPr>
        <p:txBody>
          <a:bodyPr wrap="none" rtlCol="0">
            <a:spAutoFit/>
          </a:bodyPr>
          <a:lstStyle/>
          <a:p>
            <a:r>
              <a:rPr lang="en-US" sz="1400" dirty="0" smtClean="0"/>
              <a:t>5</a:t>
            </a:r>
            <a:endParaRPr lang="en-US" sz="1400" dirty="0"/>
          </a:p>
        </p:txBody>
      </p:sp>
      <p:sp>
        <p:nvSpPr>
          <p:cNvPr id="70" name="TextBox 69"/>
          <p:cNvSpPr txBox="1"/>
          <p:nvPr/>
        </p:nvSpPr>
        <p:spPr>
          <a:xfrm>
            <a:off x="4524562" y="3431977"/>
            <a:ext cx="276038" cy="307777"/>
          </a:xfrm>
          <a:prstGeom prst="rect">
            <a:avLst/>
          </a:prstGeom>
          <a:noFill/>
        </p:spPr>
        <p:txBody>
          <a:bodyPr wrap="none" rtlCol="0">
            <a:spAutoFit/>
          </a:bodyPr>
          <a:lstStyle/>
          <a:p>
            <a:r>
              <a:rPr lang="en-US" sz="1400" dirty="0" smtClean="0"/>
              <a:t>6</a:t>
            </a:r>
            <a:endParaRPr lang="en-US" sz="1400" dirty="0"/>
          </a:p>
        </p:txBody>
      </p:sp>
      <p:sp>
        <p:nvSpPr>
          <p:cNvPr id="71" name="TextBox 70"/>
          <p:cNvSpPr txBox="1"/>
          <p:nvPr/>
        </p:nvSpPr>
        <p:spPr>
          <a:xfrm>
            <a:off x="5362762" y="3279577"/>
            <a:ext cx="276038" cy="307777"/>
          </a:xfrm>
          <a:prstGeom prst="rect">
            <a:avLst/>
          </a:prstGeom>
          <a:noFill/>
        </p:spPr>
        <p:txBody>
          <a:bodyPr wrap="none" rtlCol="0">
            <a:spAutoFit/>
          </a:bodyPr>
          <a:lstStyle/>
          <a:p>
            <a:r>
              <a:rPr lang="en-US" sz="1400" dirty="0" smtClean="0"/>
              <a:t>7</a:t>
            </a:r>
            <a:endParaRPr lang="en-US" sz="1400" dirty="0"/>
          </a:p>
        </p:txBody>
      </p:sp>
      <p:sp>
        <p:nvSpPr>
          <p:cNvPr id="72" name="TextBox 71"/>
          <p:cNvSpPr txBox="1"/>
          <p:nvPr/>
        </p:nvSpPr>
        <p:spPr>
          <a:xfrm>
            <a:off x="5170025" y="2830975"/>
            <a:ext cx="276038" cy="307777"/>
          </a:xfrm>
          <a:prstGeom prst="rect">
            <a:avLst/>
          </a:prstGeom>
          <a:noFill/>
        </p:spPr>
        <p:txBody>
          <a:bodyPr wrap="none" rtlCol="0">
            <a:spAutoFit/>
          </a:bodyPr>
          <a:lstStyle/>
          <a:p>
            <a:r>
              <a:rPr lang="en-US" sz="1400" dirty="0" smtClean="0"/>
              <a:t>8</a:t>
            </a:r>
            <a:endParaRPr lang="en-US" sz="1400" dirty="0"/>
          </a:p>
        </p:txBody>
      </p:sp>
      <p:sp>
        <p:nvSpPr>
          <p:cNvPr id="73" name="TextBox 72"/>
          <p:cNvSpPr txBox="1"/>
          <p:nvPr/>
        </p:nvSpPr>
        <p:spPr>
          <a:xfrm>
            <a:off x="5515162" y="2593777"/>
            <a:ext cx="276038" cy="307777"/>
          </a:xfrm>
          <a:prstGeom prst="rect">
            <a:avLst/>
          </a:prstGeom>
          <a:noFill/>
        </p:spPr>
        <p:txBody>
          <a:bodyPr wrap="none" rtlCol="0">
            <a:spAutoFit/>
          </a:bodyPr>
          <a:lstStyle/>
          <a:p>
            <a:r>
              <a:rPr lang="en-US" sz="1400" dirty="0" smtClean="0"/>
              <a:t>9</a:t>
            </a:r>
            <a:endParaRPr lang="en-US" sz="1400" dirty="0"/>
          </a:p>
        </p:txBody>
      </p:sp>
      <p:sp>
        <p:nvSpPr>
          <p:cNvPr id="74" name="TextBox 73"/>
          <p:cNvSpPr txBox="1"/>
          <p:nvPr/>
        </p:nvSpPr>
        <p:spPr>
          <a:xfrm>
            <a:off x="4661792" y="2209800"/>
            <a:ext cx="367408" cy="307777"/>
          </a:xfrm>
          <a:prstGeom prst="rect">
            <a:avLst/>
          </a:prstGeom>
          <a:noFill/>
        </p:spPr>
        <p:txBody>
          <a:bodyPr wrap="none" rtlCol="0">
            <a:spAutoFit/>
          </a:bodyPr>
          <a:lstStyle/>
          <a:p>
            <a:r>
              <a:rPr lang="en-US" sz="1400" dirty="0" smtClean="0"/>
              <a:t>10</a:t>
            </a:r>
            <a:endParaRPr lang="en-US" sz="1400" dirty="0"/>
          </a:p>
        </p:txBody>
      </p:sp>
      <p:sp>
        <p:nvSpPr>
          <p:cNvPr id="75" name="TextBox 74"/>
          <p:cNvSpPr txBox="1"/>
          <p:nvPr/>
        </p:nvSpPr>
        <p:spPr>
          <a:xfrm>
            <a:off x="5410200" y="1984177"/>
            <a:ext cx="367408" cy="307777"/>
          </a:xfrm>
          <a:prstGeom prst="rect">
            <a:avLst/>
          </a:prstGeom>
          <a:noFill/>
        </p:spPr>
        <p:txBody>
          <a:bodyPr wrap="none" rtlCol="0">
            <a:spAutoFit/>
          </a:bodyPr>
          <a:lstStyle/>
          <a:p>
            <a:r>
              <a:rPr lang="en-US" sz="1400" dirty="0" smtClean="0"/>
              <a:t>11</a:t>
            </a:r>
            <a:endParaRPr lang="en-US" sz="1400" dirty="0"/>
          </a:p>
        </p:txBody>
      </p:sp>
      <p:sp>
        <p:nvSpPr>
          <p:cNvPr id="76" name="TextBox 75"/>
          <p:cNvSpPr txBox="1"/>
          <p:nvPr/>
        </p:nvSpPr>
        <p:spPr>
          <a:xfrm>
            <a:off x="4826248" y="1600200"/>
            <a:ext cx="367408" cy="307777"/>
          </a:xfrm>
          <a:prstGeom prst="rect">
            <a:avLst/>
          </a:prstGeom>
          <a:noFill/>
        </p:spPr>
        <p:txBody>
          <a:bodyPr wrap="none" rtlCol="0">
            <a:spAutoFit/>
          </a:bodyPr>
          <a:lstStyle/>
          <a:p>
            <a:r>
              <a:rPr lang="en-US" sz="1400" dirty="0" smtClean="0"/>
              <a:t>12</a:t>
            </a:r>
            <a:endParaRPr lang="en-US" sz="1400" dirty="0"/>
          </a:p>
        </p:txBody>
      </p:sp>
      <p:sp>
        <p:nvSpPr>
          <p:cNvPr id="77" name="TextBox 76"/>
          <p:cNvSpPr txBox="1"/>
          <p:nvPr/>
        </p:nvSpPr>
        <p:spPr>
          <a:xfrm>
            <a:off x="4548850" y="1825823"/>
            <a:ext cx="367408" cy="307777"/>
          </a:xfrm>
          <a:prstGeom prst="rect">
            <a:avLst/>
          </a:prstGeom>
          <a:noFill/>
        </p:spPr>
        <p:txBody>
          <a:bodyPr wrap="none" rtlCol="0">
            <a:spAutoFit/>
          </a:bodyPr>
          <a:lstStyle/>
          <a:p>
            <a:r>
              <a:rPr lang="en-US" sz="1400" dirty="0" smtClean="0"/>
              <a:t>13</a:t>
            </a:r>
            <a:endParaRPr lang="en-US" sz="1400" dirty="0"/>
          </a:p>
        </p:txBody>
      </p:sp>
      <p:sp>
        <p:nvSpPr>
          <p:cNvPr id="78" name="TextBox 77"/>
          <p:cNvSpPr txBox="1"/>
          <p:nvPr/>
        </p:nvSpPr>
        <p:spPr>
          <a:xfrm>
            <a:off x="4064248" y="1676400"/>
            <a:ext cx="367408" cy="307777"/>
          </a:xfrm>
          <a:prstGeom prst="rect">
            <a:avLst/>
          </a:prstGeom>
          <a:noFill/>
        </p:spPr>
        <p:txBody>
          <a:bodyPr wrap="none" rtlCol="0">
            <a:spAutoFit/>
          </a:bodyPr>
          <a:lstStyle/>
          <a:p>
            <a:r>
              <a:rPr lang="en-US" sz="1400" dirty="0" smtClean="0"/>
              <a:t>14</a:t>
            </a:r>
            <a:endParaRPr lang="en-US" sz="1400" dirty="0"/>
          </a:p>
        </p:txBody>
      </p:sp>
      <p:sp>
        <p:nvSpPr>
          <p:cNvPr id="79" name="TextBox 78"/>
          <p:cNvSpPr txBox="1"/>
          <p:nvPr/>
        </p:nvSpPr>
        <p:spPr>
          <a:xfrm>
            <a:off x="4114800" y="2511623"/>
            <a:ext cx="367408" cy="307777"/>
          </a:xfrm>
          <a:prstGeom prst="rect">
            <a:avLst/>
          </a:prstGeom>
          <a:noFill/>
        </p:spPr>
        <p:txBody>
          <a:bodyPr wrap="none" rtlCol="0">
            <a:spAutoFit/>
          </a:bodyPr>
          <a:lstStyle/>
          <a:p>
            <a:r>
              <a:rPr lang="en-US" sz="1400" dirty="0" smtClean="0"/>
              <a:t>15</a:t>
            </a:r>
            <a:endParaRPr lang="en-US" sz="1400" dirty="0"/>
          </a:p>
        </p:txBody>
      </p:sp>
      <p:sp>
        <p:nvSpPr>
          <p:cNvPr id="80" name="TextBox 79"/>
          <p:cNvSpPr txBox="1"/>
          <p:nvPr/>
        </p:nvSpPr>
        <p:spPr>
          <a:xfrm>
            <a:off x="3645544" y="2130623"/>
            <a:ext cx="367408" cy="307777"/>
          </a:xfrm>
          <a:prstGeom prst="rect">
            <a:avLst/>
          </a:prstGeom>
          <a:noFill/>
        </p:spPr>
        <p:txBody>
          <a:bodyPr wrap="none" rtlCol="0">
            <a:spAutoFit/>
          </a:bodyPr>
          <a:lstStyle/>
          <a:p>
            <a:r>
              <a:rPr lang="en-US" sz="1400" dirty="0" smtClean="0"/>
              <a:t>16</a:t>
            </a:r>
            <a:endParaRPr lang="en-US" sz="1400" dirty="0"/>
          </a:p>
        </p:txBody>
      </p:sp>
      <p:sp>
        <p:nvSpPr>
          <p:cNvPr id="81" name="TextBox 80"/>
          <p:cNvSpPr txBox="1"/>
          <p:nvPr/>
        </p:nvSpPr>
        <p:spPr>
          <a:xfrm>
            <a:off x="3293306" y="1902023"/>
            <a:ext cx="367408" cy="307777"/>
          </a:xfrm>
          <a:prstGeom prst="rect">
            <a:avLst/>
          </a:prstGeom>
          <a:noFill/>
        </p:spPr>
        <p:txBody>
          <a:bodyPr wrap="none" rtlCol="0">
            <a:spAutoFit/>
          </a:bodyPr>
          <a:lstStyle/>
          <a:p>
            <a:r>
              <a:rPr lang="en-US" sz="1400" dirty="0" smtClean="0"/>
              <a:t>17</a:t>
            </a:r>
            <a:endParaRPr lang="en-US" sz="1400" dirty="0"/>
          </a:p>
        </p:txBody>
      </p:sp>
      <p:cxnSp>
        <p:nvCxnSpPr>
          <p:cNvPr id="82" name="Straight Connector 81"/>
          <p:cNvCxnSpPr/>
          <p:nvPr/>
        </p:nvCxnSpPr>
        <p:spPr>
          <a:xfrm rot="16200000" flipH="1">
            <a:off x="3044235" y="26146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3314701" y="28922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566275" y="2682210"/>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flipV="1">
            <a:off x="4126375" y="2198225"/>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V="1">
            <a:off x="4724401" y="2194368"/>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a:off x="4753162" y="2204272"/>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V="1">
            <a:off x="4721026" y="2552701"/>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6235948" y="23154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7493248" y="19725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645648" y="19725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8331448" y="2277310"/>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350248" y="28869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645648" y="3191709"/>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7950448" y="3344109"/>
            <a:ext cx="838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7112248" y="25059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flipV="1">
            <a:off x="6807448" y="22011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8102848" y="1907977"/>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8331448" y="2201109"/>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8407648" y="1919328"/>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6807448" y="3298071"/>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6807448" y="3572710"/>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645648" y="3191709"/>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8483848" y="2963109"/>
            <a:ext cx="342900" cy="381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8483848" y="27345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124762" y="2746177"/>
            <a:ext cx="276038" cy="307777"/>
          </a:xfrm>
          <a:prstGeom prst="rect">
            <a:avLst/>
          </a:prstGeom>
          <a:noFill/>
        </p:spPr>
        <p:txBody>
          <a:bodyPr wrap="none" rtlCol="0">
            <a:spAutoFit/>
          </a:bodyPr>
          <a:lstStyle/>
          <a:p>
            <a:r>
              <a:rPr lang="en-US" sz="1400" dirty="0" smtClean="0"/>
              <a:t>1</a:t>
            </a:r>
            <a:endParaRPr lang="en-US" sz="1400" dirty="0"/>
          </a:p>
        </p:txBody>
      </p:sp>
      <p:sp>
        <p:nvSpPr>
          <p:cNvPr id="112" name="TextBox 111"/>
          <p:cNvSpPr txBox="1"/>
          <p:nvPr/>
        </p:nvSpPr>
        <p:spPr>
          <a:xfrm>
            <a:off x="6763124" y="3161995"/>
            <a:ext cx="276038" cy="307777"/>
          </a:xfrm>
          <a:prstGeom prst="rect">
            <a:avLst/>
          </a:prstGeom>
          <a:noFill/>
        </p:spPr>
        <p:txBody>
          <a:bodyPr wrap="none" rtlCol="0">
            <a:spAutoFit/>
          </a:bodyPr>
          <a:lstStyle/>
          <a:p>
            <a:r>
              <a:rPr lang="en-US" sz="1400" dirty="0" smtClean="0"/>
              <a:t>2</a:t>
            </a:r>
            <a:endParaRPr lang="en-US" sz="1400" dirty="0"/>
          </a:p>
        </p:txBody>
      </p:sp>
      <p:sp>
        <p:nvSpPr>
          <p:cNvPr id="113" name="TextBox 112"/>
          <p:cNvSpPr txBox="1"/>
          <p:nvPr/>
        </p:nvSpPr>
        <p:spPr>
          <a:xfrm>
            <a:off x="6578848" y="3443645"/>
            <a:ext cx="276038" cy="307777"/>
          </a:xfrm>
          <a:prstGeom prst="rect">
            <a:avLst/>
          </a:prstGeom>
          <a:noFill/>
        </p:spPr>
        <p:txBody>
          <a:bodyPr wrap="none" rtlCol="0">
            <a:spAutoFit/>
          </a:bodyPr>
          <a:lstStyle/>
          <a:p>
            <a:r>
              <a:rPr lang="en-US" sz="1400" dirty="0" smtClean="0"/>
              <a:t>3</a:t>
            </a:r>
            <a:endParaRPr lang="en-US" sz="1400" dirty="0"/>
          </a:p>
        </p:txBody>
      </p:sp>
      <p:sp>
        <p:nvSpPr>
          <p:cNvPr id="114" name="TextBox 113"/>
          <p:cNvSpPr txBox="1"/>
          <p:nvPr/>
        </p:nvSpPr>
        <p:spPr>
          <a:xfrm>
            <a:off x="7648762" y="3672245"/>
            <a:ext cx="276038" cy="307777"/>
          </a:xfrm>
          <a:prstGeom prst="rect">
            <a:avLst/>
          </a:prstGeom>
          <a:noFill/>
        </p:spPr>
        <p:txBody>
          <a:bodyPr wrap="none" rtlCol="0">
            <a:spAutoFit/>
          </a:bodyPr>
          <a:lstStyle/>
          <a:p>
            <a:r>
              <a:rPr lang="en-US" sz="1400" dirty="0" smtClean="0"/>
              <a:t>4</a:t>
            </a:r>
            <a:endParaRPr lang="en-US" sz="1400" dirty="0"/>
          </a:p>
        </p:txBody>
      </p:sp>
      <p:sp>
        <p:nvSpPr>
          <p:cNvPr id="115" name="TextBox 114"/>
          <p:cNvSpPr txBox="1"/>
          <p:nvPr/>
        </p:nvSpPr>
        <p:spPr>
          <a:xfrm>
            <a:off x="7493248" y="2898577"/>
            <a:ext cx="276038" cy="307777"/>
          </a:xfrm>
          <a:prstGeom prst="rect">
            <a:avLst/>
          </a:prstGeom>
          <a:noFill/>
        </p:spPr>
        <p:txBody>
          <a:bodyPr wrap="none" rtlCol="0">
            <a:spAutoFit/>
          </a:bodyPr>
          <a:lstStyle/>
          <a:p>
            <a:r>
              <a:rPr lang="en-US" sz="1400" dirty="0" smtClean="0"/>
              <a:t>5</a:t>
            </a:r>
            <a:endParaRPr lang="en-US" sz="1400" dirty="0"/>
          </a:p>
        </p:txBody>
      </p:sp>
      <p:sp>
        <p:nvSpPr>
          <p:cNvPr id="116" name="TextBox 115"/>
          <p:cNvSpPr txBox="1"/>
          <p:nvPr/>
        </p:nvSpPr>
        <p:spPr>
          <a:xfrm>
            <a:off x="7877362" y="3502223"/>
            <a:ext cx="276038" cy="307777"/>
          </a:xfrm>
          <a:prstGeom prst="rect">
            <a:avLst/>
          </a:prstGeom>
          <a:noFill/>
        </p:spPr>
        <p:txBody>
          <a:bodyPr wrap="none" rtlCol="0">
            <a:spAutoFit/>
          </a:bodyPr>
          <a:lstStyle/>
          <a:p>
            <a:r>
              <a:rPr lang="en-US" sz="1400" dirty="0" smtClean="0"/>
              <a:t>6</a:t>
            </a:r>
            <a:endParaRPr lang="en-US" sz="1400" dirty="0"/>
          </a:p>
        </p:txBody>
      </p:sp>
      <p:sp>
        <p:nvSpPr>
          <p:cNvPr id="117" name="TextBox 116"/>
          <p:cNvSpPr txBox="1"/>
          <p:nvPr/>
        </p:nvSpPr>
        <p:spPr>
          <a:xfrm>
            <a:off x="8715562" y="3279577"/>
            <a:ext cx="276038" cy="307777"/>
          </a:xfrm>
          <a:prstGeom prst="rect">
            <a:avLst/>
          </a:prstGeom>
          <a:noFill/>
        </p:spPr>
        <p:txBody>
          <a:bodyPr wrap="none" rtlCol="0">
            <a:spAutoFit/>
          </a:bodyPr>
          <a:lstStyle/>
          <a:p>
            <a:r>
              <a:rPr lang="en-US" sz="1400" dirty="0" smtClean="0"/>
              <a:t>7</a:t>
            </a:r>
            <a:endParaRPr lang="en-US" sz="1400" dirty="0"/>
          </a:p>
        </p:txBody>
      </p:sp>
      <p:sp>
        <p:nvSpPr>
          <p:cNvPr id="118" name="TextBox 117"/>
          <p:cNvSpPr txBox="1"/>
          <p:nvPr/>
        </p:nvSpPr>
        <p:spPr>
          <a:xfrm>
            <a:off x="8534400" y="2830975"/>
            <a:ext cx="276038" cy="307777"/>
          </a:xfrm>
          <a:prstGeom prst="rect">
            <a:avLst/>
          </a:prstGeom>
          <a:noFill/>
        </p:spPr>
        <p:txBody>
          <a:bodyPr wrap="none" rtlCol="0">
            <a:spAutoFit/>
          </a:bodyPr>
          <a:lstStyle/>
          <a:p>
            <a:r>
              <a:rPr lang="en-US" sz="1400" dirty="0" smtClean="0"/>
              <a:t>8</a:t>
            </a:r>
            <a:endParaRPr lang="en-US" sz="1400" dirty="0"/>
          </a:p>
        </p:txBody>
      </p:sp>
      <p:sp>
        <p:nvSpPr>
          <p:cNvPr id="119" name="TextBox 118"/>
          <p:cNvSpPr txBox="1"/>
          <p:nvPr/>
        </p:nvSpPr>
        <p:spPr>
          <a:xfrm>
            <a:off x="8867962" y="2593777"/>
            <a:ext cx="276038" cy="307777"/>
          </a:xfrm>
          <a:prstGeom prst="rect">
            <a:avLst/>
          </a:prstGeom>
          <a:noFill/>
        </p:spPr>
        <p:txBody>
          <a:bodyPr wrap="none" rtlCol="0">
            <a:spAutoFit/>
          </a:bodyPr>
          <a:lstStyle/>
          <a:p>
            <a:r>
              <a:rPr lang="en-US" sz="1400" dirty="0" smtClean="0"/>
              <a:t>9</a:t>
            </a:r>
            <a:endParaRPr lang="en-US" sz="1400" dirty="0"/>
          </a:p>
        </p:txBody>
      </p:sp>
      <p:sp>
        <p:nvSpPr>
          <p:cNvPr id="120" name="TextBox 119"/>
          <p:cNvSpPr txBox="1"/>
          <p:nvPr/>
        </p:nvSpPr>
        <p:spPr>
          <a:xfrm>
            <a:off x="8014592" y="2209800"/>
            <a:ext cx="367408" cy="307777"/>
          </a:xfrm>
          <a:prstGeom prst="rect">
            <a:avLst/>
          </a:prstGeom>
          <a:noFill/>
        </p:spPr>
        <p:txBody>
          <a:bodyPr wrap="none" rtlCol="0">
            <a:spAutoFit/>
          </a:bodyPr>
          <a:lstStyle/>
          <a:p>
            <a:r>
              <a:rPr lang="en-US" sz="1400" dirty="0" smtClean="0"/>
              <a:t>10</a:t>
            </a:r>
            <a:endParaRPr lang="en-US" sz="1400" dirty="0"/>
          </a:p>
        </p:txBody>
      </p:sp>
      <p:sp>
        <p:nvSpPr>
          <p:cNvPr id="121" name="TextBox 120"/>
          <p:cNvSpPr txBox="1"/>
          <p:nvPr/>
        </p:nvSpPr>
        <p:spPr>
          <a:xfrm>
            <a:off x="8763000" y="1984177"/>
            <a:ext cx="367408" cy="307777"/>
          </a:xfrm>
          <a:prstGeom prst="rect">
            <a:avLst/>
          </a:prstGeom>
          <a:noFill/>
        </p:spPr>
        <p:txBody>
          <a:bodyPr wrap="none" rtlCol="0">
            <a:spAutoFit/>
          </a:bodyPr>
          <a:lstStyle/>
          <a:p>
            <a:r>
              <a:rPr lang="en-US" sz="1400" dirty="0" smtClean="0"/>
              <a:t>11</a:t>
            </a:r>
            <a:endParaRPr lang="en-US" sz="1400" dirty="0"/>
          </a:p>
        </p:txBody>
      </p:sp>
      <p:sp>
        <p:nvSpPr>
          <p:cNvPr id="122" name="TextBox 121"/>
          <p:cNvSpPr txBox="1"/>
          <p:nvPr/>
        </p:nvSpPr>
        <p:spPr>
          <a:xfrm>
            <a:off x="8179048" y="1600200"/>
            <a:ext cx="367408" cy="307777"/>
          </a:xfrm>
          <a:prstGeom prst="rect">
            <a:avLst/>
          </a:prstGeom>
          <a:noFill/>
        </p:spPr>
        <p:txBody>
          <a:bodyPr wrap="none" rtlCol="0">
            <a:spAutoFit/>
          </a:bodyPr>
          <a:lstStyle/>
          <a:p>
            <a:r>
              <a:rPr lang="en-US" sz="1400" dirty="0" smtClean="0"/>
              <a:t>12</a:t>
            </a:r>
            <a:endParaRPr lang="en-US" sz="1400" dirty="0"/>
          </a:p>
        </p:txBody>
      </p:sp>
      <p:sp>
        <p:nvSpPr>
          <p:cNvPr id="123" name="TextBox 122"/>
          <p:cNvSpPr txBox="1"/>
          <p:nvPr/>
        </p:nvSpPr>
        <p:spPr>
          <a:xfrm>
            <a:off x="7901650" y="1825823"/>
            <a:ext cx="367408" cy="307777"/>
          </a:xfrm>
          <a:prstGeom prst="rect">
            <a:avLst/>
          </a:prstGeom>
          <a:noFill/>
        </p:spPr>
        <p:txBody>
          <a:bodyPr wrap="none" rtlCol="0">
            <a:spAutoFit/>
          </a:bodyPr>
          <a:lstStyle/>
          <a:p>
            <a:r>
              <a:rPr lang="en-US" sz="1400" dirty="0" smtClean="0"/>
              <a:t>13</a:t>
            </a:r>
            <a:endParaRPr lang="en-US" sz="1400" dirty="0"/>
          </a:p>
        </p:txBody>
      </p:sp>
      <p:sp>
        <p:nvSpPr>
          <p:cNvPr id="124" name="TextBox 123"/>
          <p:cNvSpPr txBox="1"/>
          <p:nvPr/>
        </p:nvSpPr>
        <p:spPr>
          <a:xfrm>
            <a:off x="7417048" y="1676400"/>
            <a:ext cx="367408" cy="307777"/>
          </a:xfrm>
          <a:prstGeom prst="rect">
            <a:avLst/>
          </a:prstGeom>
          <a:noFill/>
        </p:spPr>
        <p:txBody>
          <a:bodyPr wrap="none" rtlCol="0">
            <a:spAutoFit/>
          </a:bodyPr>
          <a:lstStyle/>
          <a:p>
            <a:r>
              <a:rPr lang="en-US" sz="1400" dirty="0" smtClean="0"/>
              <a:t>14</a:t>
            </a:r>
            <a:endParaRPr lang="en-US" sz="1400" dirty="0"/>
          </a:p>
        </p:txBody>
      </p:sp>
      <p:sp>
        <p:nvSpPr>
          <p:cNvPr id="125" name="TextBox 124"/>
          <p:cNvSpPr txBox="1"/>
          <p:nvPr/>
        </p:nvSpPr>
        <p:spPr>
          <a:xfrm>
            <a:off x="7467600" y="2511623"/>
            <a:ext cx="367408" cy="307777"/>
          </a:xfrm>
          <a:prstGeom prst="rect">
            <a:avLst/>
          </a:prstGeom>
          <a:noFill/>
        </p:spPr>
        <p:txBody>
          <a:bodyPr wrap="none" rtlCol="0">
            <a:spAutoFit/>
          </a:bodyPr>
          <a:lstStyle/>
          <a:p>
            <a:r>
              <a:rPr lang="en-US" sz="1400" dirty="0" smtClean="0"/>
              <a:t>15</a:t>
            </a:r>
            <a:endParaRPr lang="en-US" sz="1400" dirty="0"/>
          </a:p>
        </p:txBody>
      </p:sp>
      <p:sp>
        <p:nvSpPr>
          <p:cNvPr id="126" name="TextBox 125"/>
          <p:cNvSpPr txBox="1"/>
          <p:nvPr/>
        </p:nvSpPr>
        <p:spPr>
          <a:xfrm>
            <a:off x="6998344" y="2130623"/>
            <a:ext cx="367408" cy="307777"/>
          </a:xfrm>
          <a:prstGeom prst="rect">
            <a:avLst/>
          </a:prstGeom>
          <a:noFill/>
        </p:spPr>
        <p:txBody>
          <a:bodyPr wrap="none" rtlCol="0">
            <a:spAutoFit/>
          </a:bodyPr>
          <a:lstStyle/>
          <a:p>
            <a:r>
              <a:rPr lang="en-US" sz="1400" dirty="0" smtClean="0"/>
              <a:t>16</a:t>
            </a:r>
            <a:endParaRPr lang="en-US" sz="1400" dirty="0"/>
          </a:p>
        </p:txBody>
      </p:sp>
      <p:sp>
        <p:nvSpPr>
          <p:cNvPr id="127" name="TextBox 126"/>
          <p:cNvSpPr txBox="1"/>
          <p:nvPr/>
        </p:nvSpPr>
        <p:spPr>
          <a:xfrm>
            <a:off x="6646106" y="1902023"/>
            <a:ext cx="367408" cy="307777"/>
          </a:xfrm>
          <a:prstGeom prst="rect">
            <a:avLst/>
          </a:prstGeom>
          <a:noFill/>
        </p:spPr>
        <p:txBody>
          <a:bodyPr wrap="none" rtlCol="0">
            <a:spAutoFit/>
          </a:bodyPr>
          <a:lstStyle/>
          <a:p>
            <a:r>
              <a:rPr lang="en-US" sz="1400" dirty="0" smtClean="0"/>
              <a:t>17</a:t>
            </a:r>
            <a:endParaRPr lang="en-US" sz="1400" dirty="0"/>
          </a:p>
        </p:txBody>
      </p:sp>
      <p:cxnSp>
        <p:nvCxnSpPr>
          <p:cNvPr id="128" name="Straight Connector 127"/>
          <p:cNvCxnSpPr/>
          <p:nvPr/>
        </p:nvCxnSpPr>
        <p:spPr>
          <a:xfrm rot="16200000" flipH="1">
            <a:off x="6397035" y="26146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6667501" y="28922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6919075" y="2682210"/>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0800000" flipV="1">
            <a:off x="7479175" y="2198225"/>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10800000" flipV="1">
            <a:off x="8077201" y="2194368"/>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10800000">
            <a:off x="8105962" y="2204272"/>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V="1">
            <a:off x="8073826" y="2552701"/>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0800000" flipV="1">
            <a:off x="7947950" y="2971799"/>
            <a:ext cx="533400" cy="5333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flipH="1" flipV="1">
            <a:off x="-422214" y="4888587"/>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835086" y="4545687"/>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87486" y="4545687"/>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flipV="1">
            <a:off x="1673286" y="4850488"/>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07914" y="5460087"/>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987486" y="5764887"/>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1292286" y="5917287"/>
            <a:ext cx="838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454086" y="5079087"/>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149286" y="4774287"/>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1444686" y="4481155"/>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1673286" y="4774287"/>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1749486" y="4492506"/>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149286" y="5871249"/>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149286" y="6145888"/>
            <a:ext cx="990600" cy="10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987486" y="5764887"/>
            <a:ext cx="152400"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1825686" y="5536287"/>
            <a:ext cx="342900" cy="381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1825686" y="5307687"/>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533400" y="5319355"/>
            <a:ext cx="276038" cy="307777"/>
          </a:xfrm>
          <a:prstGeom prst="rect">
            <a:avLst/>
          </a:prstGeom>
          <a:noFill/>
        </p:spPr>
        <p:txBody>
          <a:bodyPr wrap="none" rtlCol="0">
            <a:spAutoFit/>
          </a:bodyPr>
          <a:lstStyle/>
          <a:p>
            <a:r>
              <a:rPr lang="en-US" sz="1400" dirty="0" smtClean="0"/>
              <a:t>1</a:t>
            </a:r>
            <a:endParaRPr lang="en-US" sz="1400" dirty="0"/>
          </a:p>
        </p:txBody>
      </p:sp>
      <p:sp>
        <p:nvSpPr>
          <p:cNvPr id="160" name="TextBox 159"/>
          <p:cNvSpPr txBox="1"/>
          <p:nvPr/>
        </p:nvSpPr>
        <p:spPr>
          <a:xfrm>
            <a:off x="104962" y="5735173"/>
            <a:ext cx="276038" cy="307777"/>
          </a:xfrm>
          <a:prstGeom prst="rect">
            <a:avLst/>
          </a:prstGeom>
          <a:noFill/>
        </p:spPr>
        <p:txBody>
          <a:bodyPr wrap="none" rtlCol="0">
            <a:spAutoFit/>
          </a:bodyPr>
          <a:lstStyle/>
          <a:p>
            <a:r>
              <a:rPr lang="en-US" sz="1400" dirty="0" smtClean="0"/>
              <a:t>2</a:t>
            </a:r>
            <a:endParaRPr lang="en-US" sz="1400" dirty="0"/>
          </a:p>
        </p:txBody>
      </p:sp>
      <p:sp>
        <p:nvSpPr>
          <p:cNvPr id="161" name="TextBox 160"/>
          <p:cNvSpPr txBox="1"/>
          <p:nvPr/>
        </p:nvSpPr>
        <p:spPr>
          <a:xfrm>
            <a:off x="-79314" y="6016823"/>
            <a:ext cx="276038" cy="307777"/>
          </a:xfrm>
          <a:prstGeom prst="rect">
            <a:avLst/>
          </a:prstGeom>
          <a:noFill/>
        </p:spPr>
        <p:txBody>
          <a:bodyPr wrap="none" rtlCol="0">
            <a:spAutoFit/>
          </a:bodyPr>
          <a:lstStyle/>
          <a:p>
            <a:r>
              <a:rPr lang="en-US" sz="1400" dirty="0" smtClean="0"/>
              <a:t>3</a:t>
            </a:r>
            <a:endParaRPr lang="en-US" sz="1400" dirty="0"/>
          </a:p>
        </p:txBody>
      </p:sp>
      <p:sp>
        <p:nvSpPr>
          <p:cNvPr id="162" name="TextBox 161"/>
          <p:cNvSpPr txBox="1"/>
          <p:nvPr/>
        </p:nvSpPr>
        <p:spPr>
          <a:xfrm>
            <a:off x="990600" y="6245423"/>
            <a:ext cx="276038" cy="307777"/>
          </a:xfrm>
          <a:prstGeom prst="rect">
            <a:avLst/>
          </a:prstGeom>
          <a:noFill/>
        </p:spPr>
        <p:txBody>
          <a:bodyPr wrap="none" rtlCol="0">
            <a:spAutoFit/>
          </a:bodyPr>
          <a:lstStyle/>
          <a:p>
            <a:r>
              <a:rPr lang="en-US" sz="1400" dirty="0" smtClean="0"/>
              <a:t>4</a:t>
            </a:r>
            <a:endParaRPr lang="en-US" sz="1400" dirty="0"/>
          </a:p>
        </p:txBody>
      </p:sp>
      <p:sp>
        <p:nvSpPr>
          <p:cNvPr id="163" name="TextBox 162"/>
          <p:cNvSpPr txBox="1"/>
          <p:nvPr/>
        </p:nvSpPr>
        <p:spPr>
          <a:xfrm>
            <a:off x="835086" y="5471755"/>
            <a:ext cx="276038" cy="307777"/>
          </a:xfrm>
          <a:prstGeom prst="rect">
            <a:avLst/>
          </a:prstGeom>
          <a:noFill/>
        </p:spPr>
        <p:txBody>
          <a:bodyPr wrap="none" rtlCol="0">
            <a:spAutoFit/>
          </a:bodyPr>
          <a:lstStyle/>
          <a:p>
            <a:r>
              <a:rPr lang="en-US" sz="1400" dirty="0" smtClean="0"/>
              <a:t>5</a:t>
            </a:r>
            <a:endParaRPr lang="en-US" sz="1400" dirty="0"/>
          </a:p>
        </p:txBody>
      </p:sp>
      <p:sp>
        <p:nvSpPr>
          <p:cNvPr id="164" name="TextBox 163"/>
          <p:cNvSpPr txBox="1"/>
          <p:nvPr/>
        </p:nvSpPr>
        <p:spPr>
          <a:xfrm>
            <a:off x="1219200" y="6075401"/>
            <a:ext cx="276038" cy="307777"/>
          </a:xfrm>
          <a:prstGeom prst="rect">
            <a:avLst/>
          </a:prstGeom>
          <a:noFill/>
        </p:spPr>
        <p:txBody>
          <a:bodyPr wrap="none" rtlCol="0">
            <a:spAutoFit/>
          </a:bodyPr>
          <a:lstStyle/>
          <a:p>
            <a:r>
              <a:rPr lang="en-US" sz="1400" dirty="0" smtClean="0"/>
              <a:t>6</a:t>
            </a:r>
            <a:endParaRPr lang="en-US" sz="1400" dirty="0"/>
          </a:p>
        </p:txBody>
      </p:sp>
      <p:sp>
        <p:nvSpPr>
          <p:cNvPr id="165" name="TextBox 164"/>
          <p:cNvSpPr txBox="1"/>
          <p:nvPr/>
        </p:nvSpPr>
        <p:spPr>
          <a:xfrm>
            <a:off x="2057400" y="5852755"/>
            <a:ext cx="276038" cy="307777"/>
          </a:xfrm>
          <a:prstGeom prst="rect">
            <a:avLst/>
          </a:prstGeom>
          <a:noFill/>
        </p:spPr>
        <p:txBody>
          <a:bodyPr wrap="none" rtlCol="0">
            <a:spAutoFit/>
          </a:bodyPr>
          <a:lstStyle/>
          <a:p>
            <a:r>
              <a:rPr lang="en-US" sz="1400" dirty="0" smtClean="0"/>
              <a:t>7</a:t>
            </a:r>
            <a:endParaRPr lang="en-US" sz="1400" dirty="0"/>
          </a:p>
        </p:txBody>
      </p:sp>
      <p:sp>
        <p:nvSpPr>
          <p:cNvPr id="166" name="TextBox 165"/>
          <p:cNvSpPr txBox="1"/>
          <p:nvPr/>
        </p:nvSpPr>
        <p:spPr>
          <a:xfrm>
            <a:off x="1876238" y="5404153"/>
            <a:ext cx="276038" cy="307777"/>
          </a:xfrm>
          <a:prstGeom prst="rect">
            <a:avLst/>
          </a:prstGeom>
          <a:noFill/>
        </p:spPr>
        <p:txBody>
          <a:bodyPr wrap="none" rtlCol="0">
            <a:spAutoFit/>
          </a:bodyPr>
          <a:lstStyle/>
          <a:p>
            <a:r>
              <a:rPr lang="en-US" sz="1400" dirty="0" smtClean="0"/>
              <a:t>8</a:t>
            </a:r>
            <a:endParaRPr lang="en-US" sz="1400" dirty="0"/>
          </a:p>
        </p:txBody>
      </p:sp>
      <p:sp>
        <p:nvSpPr>
          <p:cNvPr id="167" name="TextBox 166"/>
          <p:cNvSpPr txBox="1"/>
          <p:nvPr/>
        </p:nvSpPr>
        <p:spPr>
          <a:xfrm>
            <a:off x="2209800" y="5166955"/>
            <a:ext cx="276038" cy="307777"/>
          </a:xfrm>
          <a:prstGeom prst="rect">
            <a:avLst/>
          </a:prstGeom>
          <a:noFill/>
        </p:spPr>
        <p:txBody>
          <a:bodyPr wrap="none" rtlCol="0">
            <a:spAutoFit/>
          </a:bodyPr>
          <a:lstStyle/>
          <a:p>
            <a:r>
              <a:rPr lang="en-US" sz="1400" dirty="0" smtClean="0"/>
              <a:t>9</a:t>
            </a:r>
            <a:endParaRPr lang="en-US" sz="1400" dirty="0"/>
          </a:p>
        </p:txBody>
      </p:sp>
      <p:sp>
        <p:nvSpPr>
          <p:cNvPr id="168" name="TextBox 167"/>
          <p:cNvSpPr txBox="1"/>
          <p:nvPr/>
        </p:nvSpPr>
        <p:spPr>
          <a:xfrm>
            <a:off x="1356430" y="4782978"/>
            <a:ext cx="367408" cy="307777"/>
          </a:xfrm>
          <a:prstGeom prst="rect">
            <a:avLst/>
          </a:prstGeom>
          <a:noFill/>
        </p:spPr>
        <p:txBody>
          <a:bodyPr wrap="none" rtlCol="0">
            <a:spAutoFit/>
          </a:bodyPr>
          <a:lstStyle/>
          <a:p>
            <a:r>
              <a:rPr lang="en-US" sz="1400" dirty="0" smtClean="0"/>
              <a:t>10</a:t>
            </a:r>
            <a:endParaRPr lang="en-US" sz="1400" dirty="0"/>
          </a:p>
        </p:txBody>
      </p:sp>
      <p:sp>
        <p:nvSpPr>
          <p:cNvPr id="169" name="TextBox 168"/>
          <p:cNvSpPr txBox="1"/>
          <p:nvPr/>
        </p:nvSpPr>
        <p:spPr>
          <a:xfrm>
            <a:off x="2104838" y="4557355"/>
            <a:ext cx="367408" cy="307777"/>
          </a:xfrm>
          <a:prstGeom prst="rect">
            <a:avLst/>
          </a:prstGeom>
          <a:noFill/>
        </p:spPr>
        <p:txBody>
          <a:bodyPr wrap="none" rtlCol="0">
            <a:spAutoFit/>
          </a:bodyPr>
          <a:lstStyle/>
          <a:p>
            <a:r>
              <a:rPr lang="en-US" sz="1400" dirty="0" smtClean="0"/>
              <a:t>11</a:t>
            </a:r>
            <a:endParaRPr lang="en-US" sz="1400" dirty="0"/>
          </a:p>
        </p:txBody>
      </p:sp>
      <p:sp>
        <p:nvSpPr>
          <p:cNvPr id="170" name="TextBox 169"/>
          <p:cNvSpPr txBox="1"/>
          <p:nvPr/>
        </p:nvSpPr>
        <p:spPr>
          <a:xfrm>
            <a:off x="1520886" y="4173378"/>
            <a:ext cx="367408" cy="307777"/>
          </a:xfrm>
          <a:prstGeom prst="rect">
            <a:avLst/>
          </a:prstGeom>
          <a:noFill/>
        </p:spPr>
        <p:txBody>
          <a:bodyPr wrap="none" rtlCol="0">
            <a:spAutoFit/>
          </a:bodyPr>
          <a:lstStyle/>
          <a:p>
            <a:r>
              <a:rPr lang="en-US" sz="1400" dirty="0" smtClean="0"/>
              <a:t>12</a:t>
            </a:r>
            <a:endParaRPr lang="en-US" sz="1400" dirty="0"/>
          </a:p>
        </p:txBody>
      </p:sp>
      <p:sp>
        <p:nvSpPr>
          <p:cNvPr id="171" name="TextBox 170"/>
          <p:cNvSpPr txBox="1"/>
          <p:nvPr/>
        </p:nvSpPr>
        <p:spPr>
          <a:xfrm>
            <a:off x="1243488" y="4399001"/>
            <a:ext cx="367408" cy="307777"/>
          </a:xfrm>
          <a:prstGeom prst="rect">
            <a:avLst/>
          </a:prstGeom>
          <a:noFill/>
        </p:spPr>
        <p:txBody>
          <a:bodyPr wrap="none" rtlCol="0">
            <a:spAutoFit/>
          </a:bodyPr>
          <a:lstStyle/>
          <a:p>
            <a:r>
              <a:rPr lang="en-US" sz="1400" dirty="0" smtClean="0"/>
              <a:t>13</a:t>
            </a:r>
            <a:endParaRPr lang="en-US" sz="1400" dirty="0"/>
          </a:p>
        </p:txBody>
      </p:sp>
      <p:sp>
        <p:nvSpPr>
          <p:cNvPr id="172" name="TextBox 171"/>
          <p:cNvSpPr txBox="1"/>
          <p:nvPr/>
        </p:nvSpPr>
        <p:spPr>
          <a:xfrm>
            <a:off x="758886" y="4249578"/>
            <a:ext cx="367408" cy="307777"/>
          </a:xfrm>
          <a:prstGeom prst="rect">
            <a:avLst/>
          </a:prstGeom>
          <a:noFill/>
        </p:spPr>
        <p:txBody>
          <a:bodyPr wrap="none" rtlCol="0">
            <a:spAutoFit/>
          </a:bodyPr>
          <a:lstStyle/>
          <a:p>
            <a:r>
              <a:rPr lang="en-US" sz="1400" dirty="0" smtClean="0"/>
              <a:t>14</a:t>
            </a:r>
            <a:endParaRPr lang="en-US" sz="1400" dirty="0"/>
          </a:p>
        </p:txBody>
      </p:sp>
      <p:sp>
        <p:nvSpPr>
          <p:cNvPr id="173" name="TextBox 172"/>
          <p:cNvSpPr txBox="1"/>
          <p:nvPr/>
        </p:nvSpPr>
        <p:spPr>
          <a:xfrm>
            <a:off x="809438" y="5084801"/>
            <a:ext cx="367408" cy="307777"/>
          </a:xfrm>
          <a:prstGeom prst="rect">
            <a:avLst/>
          </a:prstGeom>
          <a:noFill/>
        </p:spPr>
        <p:txBody>
          <a:bodyPr wrap="none" rtlCol="0">
            <a:spAutoFit/>
          </a:bodyPr>
          <a:lstStyle/>
          <a:p>
            <a:r>
              <a:rPr lang="en-US" sz="1400" dirty="0" smtClean="0"/>
              <a:t>15</a:t>
            </a:r>
            <a:endParaRPr lang="en-US" sz="1400" dirty="0"/>
          </a:p>
        </p:txBody>
      </p:sp>
      <p:sp>
        <p:nvSpPr>
          <p:cNvPr id="174" name="TextBox 173"/>
          <p:cNvSpPr txBox="1"/>
          <p:nvPr/>
        </p:nvSpPr>
        <p:spPr>
          <a:xfrm>
            <a:off x="340182" y="4703801"/>
            <a:ext cx="367408" cy="307777"/>
          </a:xfrm>
          <a:prstGeom prst="rect">
            <a:avLst/>
          </a:prstGeom>
          <a:noFill/>
        </p:spPr>
        <p:txBody>
          <a:bodyPr wrap="none" rtlCol="0">
            <a:spAutoFit/>
          </a:bodyPr>
          <a:lstStyle/>
          <a:p>
            <a:r>
              <a:rPr lang="en-US" sz="1400" dirty="0" smtClean="0"/>
              <a:t>16</a:t>
            </a:r>
            <a:endParaRPr lang="en-US" sz="1400" dirty="0"/>
          </a:p>
        </p:txBody>
      </p:sp>
      <p:sp>
        <p:nvSpPr>
          <p:cNvPr id="175" name="TextBox 174"/>
          <p:cNvSpPr txBox="1"/>
          <p:nvPr/>
        </p:nvSpPr>
        <p:spPr>
          <a:xfrm>
            <a:off x="-12056" y="4475201"/>
            <a:ext cx="367408" cy="307777"/>
          </a:xfrm>
          <a:prstGeom prst="rect">
            <a:avLst/>
          </a:prstGeom>
          <a:noFill/>
        </p:spPr>
        <p:txBody>
          <a:bodyPr wrap="none" rtlCol="0">
            <a:spAutoFit/>
          </a:bodyPr>
          <a:lstStyle/>
          <a:p>
            <a:r>
              <a:rPr lang="en-US" sz="1400" dirty="0" smtClean="0"/>
              <a:t>17</a:t>
            </a:r>
            <a:endParaRPr lang="en-US" sz="1400" dirty="0"/>
          </a:p>
        </p:txBody>
      </p:sp>
      <p:cxnSp>
        <p:nvCxnSpPr>
          <p:cNvPr id="176" name="Straight Connector 175"/>
          <p:cNvCxnSpPr/>
          <p:nvPr/>
        </p:nvCxnSpPr>
        <p:spPr>
          <a:xfrm rot="16200000" flipH="1">
            <a:off x="-261127" y="5187829"/>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9339" y="5465403"/>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60913" y="5255388"/>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rot="10800000" flipV="1">
            <a:off x="821013" y="4771403"/>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10800000" flipV="1">
            <a:off x="1419039" y="4767546"/>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10800000">
            <a:off x="1447800" y="4777450"/>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V="1">
            <a:off x="1415664" y="5125879"/>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0800000" flipV="1">
            <a:off x="1289788" y="5544977"/>
            <a:ext cx="533400" cy="53339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endCxn id="163" idx="2"/>
          </p:cNvCxnSpPr>
          <p:nvPr/>
        </p:nvCxnSpPr>
        <p:spPr>
          <a:xfrm rot="10800000" flipV="1">
            <a:off x="973106" y="5546466"/>
            <a:ext cx="856833" cy="2330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2959348" y="49062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216648" y="45633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4369048" y="45633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flipV="1">
            <a:off x="5054848" y="4868110"/>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3073648" y="54777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4369048" y="57825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4673848" y="5934909"/>
            <a:ext cx="838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H="1">
            <a:off x="3835648" y="50967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H="1" flipV="1">
            <a:off x="3530848" y="47919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V="1">
            <a:off x="4826248" y="4498777"/>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5054848" y="4791909"/>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H="1" flipV="1">
            <a:off x="5131048" y="4510128"/>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3530848" y="5888871"/>
            <a:ext cx="266700" cy="274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flipV="1">
            <a:off x="3530848" y="6163510"/>
            <a:ext cx="990600" cy="10636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4369048" y="5782509"/>
            <a:ext cx="152400" cy="4873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flipV="1">
            <a:off x="5207248" y="5553909"/>
            <a:ext cx="342900" cy="381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207248" y="53253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2848162" y="5336977"/>
            <a:ext cx="276038" cy="307777"/>
          </a:xfrm>
          <a:prstGeom prst="rect">
            <a:avLst/>
          </a:prstGeom>
          <a:noFill/>
        </p:spPr>
        <p:txBody>
          <a:bodyPr wrap="none" rtlCol="0">
            <a:spAutoFit/>
          </a:bodyPr>
          <a:lstStyle/>
          <a:p>
            <a:r>
              <a:rPr lang="en-US" sz="1400" dirty="0" smtClean="0"/>
              <a:t>1</a:t>
            </a:r>
            <a:endParaRPr lang="en-US" sz="1400" dirty="0"/>
          </a:p>
        </p:txBody>
      </p:sp>
      <p:sp>
        <p:nvSpPr>
          <p:cNvPr id="208" name="TextBox 207"/>
          <p:cNvSpPr txBox="1"/>
          <p:nvPr/>
        </p:nvSpPr>
        <p:spPr>
          <a:xfrm>
            <a:off x="3486524" y="5752795"/>
            <a:ext cx="276038" cy="307777"/>
          </a:xfrm>
          <a:prstGeom prst="rect">
            <a:avLst/>
          </a:prstGeom>
          <a:noFill/>
        </p:spPr>
        <p:txBody>
          <a:bodyPr wrap="none" rtlCol="0">
            <a:spAutoFit/>
          </a:bodyPr>
          <a:lstStyle/>
          <a:p>
            <a:r>
              <a:rPr lang="en-US" sz="1400" dirty="0" smtClean="0"/>
              <a:t>2</a:t>
            </a:r>
            <a:endParaRPr lang="en-US" sz="1400" dirty="0"/>
          </a:p>
        </p:txBody>
      </p:sp>
      <p:sp>
        <p:nvSpPr>
          <p:cNvPr id="209" name="TextBox 208"/>
          <p:cNvSpPr txBox="1"/>
          <p:nvPr/>
        </p:nvSpPr>
        <p:spPr>
          <a:xfrm>
            <a:off x="3305362" y="6034445"/>
            <a:ext cx="276038" cy="307777"/>
          </a:xfrm>
          <a:prstGeom prst="rect">
            <a:avLst/>
          </a:prstGeom>
          <a:noFill/>
        </p:spPr>
        <p:txBody>
          <a:bodyPr wrap="none" rtlCol="0">
            <a:spAutoFit/>
          </a:bodyPr>
          <a:lstStyle/>
          <a:p>
            <a:r>
              <a:rPr lang="en-US" sz="1400" dirty="0" smtClean="0"/>
              <a:t>3</a:t>
            </a:r>
            <a:endParaRPr lang="en-US" sz="1400" dirty="0"/>
          </a:p>
        </p:txBody>
      </p:sp>
      <p:sp>
        <p:nvSpPr>
          <p:cNvPr id="210" name="TextBox 209"/>
          <p:cNvSpPr txBox="1"/>
          <p:nvPr/>
        </p:nvSpPr>
        <p:spPr>
          <a:xfrm>
            <a:off x="4372162" y="6263045"/>
            <a:ext cx="276038" cy="307777"/>
          </a:xfrm>
          <a:prstGeom prst="rect">
            <a:avLst/>
          </a:prstGeom>
          <a:noFill/>
        </p:spPr>
        <p:txBody>
          <a:bodyPr wrap="none" rtlCol="0">
            <a:spAutoFit/>
          </a:bodyPr>
          <a:lstStyle/>
          <a:p>
            <a:r>
              <a:rPr lang="en-US" sz="1400" dirty="0" smtClean="0"/>
              <a:t>4</a:t>
            </a:r>
            <a:endParaRPr lang="en-US" sz="1400" dirty="0"/>
          </a:p>
        </p:txBody>
      </p:sp>
      <p:sp>
        <p:nvSpPr>
          <p:cNvPr id="211" name="TextBox 210"/>
          <p:cNvSpPr txBox="1"/>
          <p:nvPr/>
        </p:nvSpPr>
        <p:spPr>
          <a:xfrm>
            <a:off x="4216648" y="5483423"/>
            <a:ext cx="276038" cy="307777"/>
          </a:xfrm>
          <a:prstGeom prst="rect">
            <a:avLst/>
          </a:prstGeom>
          <a:noFill/>
        </p:spPr>
        <p:txBody>
          <a:bodyPr wrap="none" rtlCol="0">
            <a:spAutoFit/>
          </a:bodyPr>
          <a:lstStyle/>
          <a:p>
            <a:r>
              <a:rPr lang="en-US" sz="1400" dirty="0" smtClean="0"/>
              <a:t>5</a:t>
            </a:r>
            <a:endParaRPr lang="en-US" sz="1400" dirty="0"/>
          </a:p>
        </p:txBody>
      </p:sp>
      <p:sp>
        <p:nvSpPr>
          <p:cNvPr id="212" name="TextBox 211"/>
          <p:cNvSpPr txBox="1"/>
          <p:nvPr/>
        </p:nvSpPr>
        <p:spPr>
          <a:xfrm>
            <a:off x="4600762" y="6093023"/>
            <a:ext cx="276038" cy="307777"/>
          </a:xfrm>
          <a:prstGeom prst="rect">
            <a:avLst/>
          </a:prstGeom>
          <a:noFill/>
        </p:spPr>
        <p:txBody>
          <a:bodyPr wrap="none" rtlCol="0">
            <a:spAutoFit/>
          </a:bodyPr>
          <a:lstStyle/>
          <a:p>
            <a:r>
              <a:rPr lang="en-US" sz="1400" dirty="0" smtClean="0"/>
              <a:t>6</a:t>
            </a:r>
            <a:endParaRPr lang="en-US" sz="1400" dirty="0"/>
          </a:p>
        </p:txBody>
      </p:sp>
      <p:sp>
        <p:nvSpPr>
          <p:cNvPr id="213" name="TextBox 212"/>
          <p:cNvSpPr txBox="1"/>
          <p:nvPr/>
        </p:nvSpPr>
        <p:spPr>
          <a:xfrm>
            <a:off x="5438962" y="5870377"/>
            <a:ext cx="276038" cy="307777"/>
          </a:xfrm>
          <a:prstGeom prst="rect">
            <a:avLst/>
          </a:prstGeom>
          <a:noFill/>
        </p:spPr>
        <p:txBody>
          <a:bodyPr wrap="none" rtlCol="0">
            <a:spAutoFit/>
          </a:bodyPr>
          <a:lstStyle/>
          <a:p>
            <a:r>
              <a:rPr lang="en-US" sz="1400" dirty="0" smtClean="0"/>
              <a:t>7</a:t>
            </a:r>
            <a:endParaRPr lang="en-US" sz="1400" dirty="0"/>
          </a:p>
        </p:txBody>
      </p:sp>
      <p:sp>
        <p:nvSpPr>
          <p:cNvPr id="214" name="TextBox 213"/>
          <p:cNvSpPr txBox="1"/>
          <p:nvPr/>
        </p:nvSpPr>
        <p:spPr>
          <a:xfrm>
            <a:off x="5257800" y="5421775"/>
            <a:ext cx="276038" cy="307777"/>
          </a:xfrm>
          <a:prstGeom prst="rect">
            <a:avLst/>
          </a:prstGeom>
          <a:noFill/>
        </p:spPr>
        <p:txBody>
          <a:bodyPr wrap="none" rtlCol="0">
            <a:spAutoFit/>
          </a:bodyPr>
          <a:lstStyle/>
          <a:p>
            <a:r>
              <a:rPr lang="en-US" sz="1400" dirty="0" smtClean="0"/>
              <a:t>8</a:t>
            </a:r>
            <a:endParaRPr lang="en-US" sz="1400" dirty="0"/>
          </a:p>
        </p:txBody>
      </p:sp>
      <p:sp>
        <p:nvSpPr>
          <p:cNvPr id="215" name="TextBox 214"/>
          <p:cNvSpPr txBox="1"/>
          <p:nvPr/>
        </p:nvSpPr>
        <p:spPr>
          <a:xfrm>
            <a:off x="5591362" y="5184577"/>
            <a:ext cx="276038" cy="307777"/>
          </a:xfrm>
          <a:prstGeom prst="rect">
            <a:avLst/>
          </a:prstGeom>
          <a:noFill/>
        </p:spPr>
        <p:txBody>
          <a:bodyPr wrap="none" rtlCol="0">
            <a:spAutoFit/>
          </a:bodyPr>
          <a:lstStyle/>
          <a:p>
            <a:r>
              <a:rPr lang="en-US" sz="1400" dirty="0" smtClean="0"/>
              <a:t>9</a:t>
            </a:r>
            <a:endParaRPr lang="en-US" sz="1400" dirty="0"/>
          </a:p>
        </p:txBody>
      </p:sp>
      <p:sp>
        <p:nvSpPr>
          <p:cNvPr id="216" name="TextBox 215"/>
          <p:cNvSpPr txBox="1"/>
          <p:nvPr/>
        </p:nvSpPr>
        <p:spPr>
          <a:xfrm>
            <a:off x="4737992" y="4800600"/>
            <a:ext cx="367408" cy="307777"/>
          </a:xfrm>
          <a:prstGeom prst="rect">
            <a:avLst/>
          </a:prstGeom>
          <a:noFill/>
        </p:spPr>
        <p:txBody>
          <a:bodyPr wrap="none" rtlCol="0">
            <a:spAutoFit/>
          </a:bodyPr>
          <a:lstStyle/>
          <a:p>
            <a:r>
              <a:rPr lang="en-US" sz="1400" dirty="0" smtClean="0"/>
              <a:t>10</a:t>
            </a:r>
            <a:endParaRPr lang="en-US" sz="1400" dirty="0"/>
          </a:p>
        </p:txBody>
      </p:sp>
      <p:sp>
        <p:nvSpPr>
          <p:cNvPr id="217" name="TextBox 216"/>
          <p:cNvSpPr txBox="1"/>
          <p:nvPr/>
        </p:nvSpPr>
        <p:spPr>
          <a:xfrm>
            <a:off x="5486400" y="4574977"/>
            <a:ext cx="367408" cy="307777"/>
          </a:xfrm>
          <a:prstGeom prst="rect">
            <a:avLst/>
          </a:prstGeom>
          <a:noFill/>
        </p:spPr>
        <p:txBody>
          <a:bodyPr wrap="none" rtlCol="0">
            <a:spAutoFit/>
          </a:bodyPr>
          <a:lstStyle/>
          <a:p>
            <a:r>
              <a:rPr lang="en-US" sz="1400" dirty="0" smtClean="0"/>
              <a:t>11</a:t>
            </a:r>
            <a:endParaRPr lang="en-US" sz="1400" dirty="0"/>
          </a:p>
        </p:txBody>
      </p:sp>
      <p:sp>
        <p:nvSpPr>
          <p:cNvPr id="218" name="TextBox 217"/>
          <p:cNvSpPr txBox="1"/>
          <p:nvPr/>
        </p:nvSpPr>
        <p:spPr>
          <a:xfrm>
            <a:off x="4902448" y="4191000"/>
            <a:ext cx="367408" cy="307777"/>
          </a:xfrm>
          <a:prstGeom prst="rect">
            <a:avLst/>
          </a:prstGeom>
          <a:noFill/>
        </p:spPr>
        <p:txBody>
          <a:bodyPr wrap="none" rtlCol="0">
            <a:spAutoFit/>
          </a:bodyPr>
          <a:lstStyle/>
          <a:p>
            <a:r>
              <a:rPr lang="en-US" sz="1400" dirty="0" smtClean="0"/>
              <a:t>12</a:t>
            </a:r>
            <a:endParaRPr lang="en-US" sz="1400" dirty="0"/>
          </a:p>
        </p:txBody>
      </p:sp>
      <p:sp>
        <p:nvSpPr>
          <p:cNvPr id="219" name="TextBox 218"/>
          <p:cNvSpPr txBox="1"/>
          <p:nvPr/>
        </p:nvSpPr>
        <p:spPr>
          <a:xfrm>
            <a:off x="4625050" y="4416623"/>
            <a:ext cx="367408" cy="307777"/>
          </a:xfrm>
          <a:prstGeom prst="rect">
            <a:avLst/>
          </a:prstGeom>
          <a:noFill/>
        </p:spPr>
        <p:txBody>
          <a:bodyPr wrap="none" rtlCol="0">
            <a:spAutoFit/>
          </a:bodyPr>
          <a:lstStyle/>
          <a:p>
            <a:r>
              <a:rPr lang="en-US" sz="1400" dirty="0" smtClean="0"/>
              <a:t>13</a:t>
            </a:r>
            <a:endParaRPr lang="en-US" sz="1400" dirty="0"/>
          </a:p>
        </p:txBody>
      </p:sp>
      <p:sp>
        <p:nvSpPr>
          <p:cNvPr id="220" name="TextBox 219"/>
          <p:cNvSpPr txBox="1"/>
          <p:nvPr/>
        </p:nvSpPr>
        <p:spPr>
          <a:xfrm>
            <a:off x="4140448" y="4267200"/>
            <a:ext cx="367408" cy="307777"/>
          </a:xfrm>
          <a:prstGeom prst="rect">
            <a:avLst/>
          </a:prstGeom>
          <a:noFill/>
        </p:spPr>
        <p:txBody>
          <a:bodyPr wrap="none" rtlCol="0">
            <a:spAutoFit/>
          </a:bodyPr>
          <a:lstStyle/>
          <a:p>
            <a:r>
              <a:rPr lang="en-US" sz="1400" dirty="0" smtClean="0"/>
              <a:t>14</a:t>
            </a:r>
            <a:endParaRPr lang="en-US" sz="1400" dirty="0"/>
          </a:p>
        </p:txBody>
      </p:sp>
      <p:sp>
        <p:nvSpPr>
          <p:cNvPr id="221" name="TextBox 220"/>
          <p:cNvSpPr txBox="1"/>
          <p:nvPr/>
        </p:nvSpPr>
        <p:spPr>
          <a:xfrm>
            <a:off x="4191000" y="5102423"/>
            <a:ext cx="367408" cy="307777"/>
          </a:xfrm>
          <a:prstGeom prst="rect">
            <a:avLst/>
          </a:prstGeom>
          <a:noFill/>
        </p:spPr>
        <p:txBody>
          <a:bodyPr wrap="none" rtlCol="0">
            <a:spAutoFit/>
          </a:bodyPr>
          <a:lstStyle/>
          <a:p>
            <a:r>
              <a:rPr lang="en-US" sz="1400" dirty="0" smtClean="0"/>
              <a:t>15</a:t>
            </a:r>
            <a:endParaRPr lang="en-US" sz="1400" dirty="0"/>
          </a:p>
        </p:txBody>
      </p:sp>
      <p:sp>
        <p:nvSpPr>
          <p:cNvPr id="222" name="TextBox 221"/>
          <p:cNvSpPr txBox="1"/>
          <p:nvPr/>
        </p:nvSpPr>
        <p:spPr>
          <a:xfrm>
            <a:off x="3721744" y="4721423"/>
            <a:ext cx="367408" cy="307777"/>
          </a:xfrm>
          <a:prstGeom prst="rect">
            <a:avLst/>
          </a:prstGeom>
          <a:noFill/>
        </p:spPr>
        <p:txBody>
          <a:bodyPr wrap="none" rtlCol="0">
            <a:spAutoFit/>
          </a:bodyPr>
          <a:lstStyle/>
          <a:p>
            <a:r>
              <a:rPr lang="en-US" sz="1400" dirty="0" smtClean="0"/>
              <a:t>16</a:t>
            </a:r>
            <a:endParaRPr lang="en-US" sz="1400" dirty="0"/>
          </a:p>
        </p:txBody>
      </p:sp>
      <p:sp>
        <p:nvSpPr>
          <p:cNvPr id="223" name="TextBox 222"/>
          <p:cNvSpPr txBox="1"/>
          <p:nvPr/>
        </p:nvSpPr>
        <p:spPr>
          <a:xfrm>
            <a:off x="3369506" y="4492823"/>
            <a:ext cx="367408" cy="307777"/>
          </a:xfrm>
          <a:prstGeom prst="rect">
            <a:avLst/>
          </a:prstGeom>
          <a:noFill/>
        </p:spPr>
        <p:txBody>
          <a:bodyPr wrap="none" rtlCol="0">
            <a:spAutoFit/>
          </a:bodyPr>
          <a:lstStyle/>
          <a:p>
            <a:r>
              <a:rPr lang="en-US" sz="1400" dirty="0" smtClean="0"/>
              <a:t>17</a:t>
            </a:r>
            <a:endParaRPr lang="en-US" sz="1400" dirty="0"/>
          </a:p>
        </p:txBody>
      </p:sp>
      <p:cxnSp>
        <p:nvCxnSpPr>
          <p:cNvPr id="224" name="Straight Connector 223"/>
          <p:cNvCxnSpPr/>
          <p:nvPr/>
        </p:nvCxnSpPr>
        <p:spPr>
          <a:xfrm rot="16200000" flipH="1">
            <a:off x="3120435" y="52054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16200000" flipH="1">
            <a:off x="3390901" y="54830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3642475" y="5273010"/>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0800000" flipV="1">
            <a:off x="4202575" y="4789025"/>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0800000" flipV="1">
            <a:off x="4800601" y="4785168"/>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0800000">
            <a:off x="4829362" y="4795072"/>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V="1">
            <a:off x="4797226" y="5143501"/>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rot="10800000" flipV="1">
            <a:off x="4671350" y="5562599"/>
            <a:ext cx="533400" cy="53339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10800000" flipV="1">
            <a:off x="4354668" y="5558134"/>
            <a:ext cx="856833" cy="2330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rot="10800000" flipV="1">
            <a:off x="3539927" y="5791200"/>
            <a:ext cx="815049" cy="3694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5400000" flipH="1" flipV="1">
            <a:off x="6235948" y="49062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7493248" y="45633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7645648" y="45633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flipV="1">
            <a:off x="8331448" y="4868110"/>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350248" y="54777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7645648" y="57825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7950448" y="5934909"/>
            <a:ext cx="838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7112248" y="50967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flipV="1">
            <a:off x="6807448" y="47919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8102848" y="4498777"/>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V="1">
            <a:off x="8331448" y="4791909"/>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flipV="1">
            <a:off x="8407648" y="4510128"/>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6807448" y="5888871"/>
            <a:ext cx="266700" cy="274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flipV="1">
            <a:off x="6807448" y="6163510"/>
            <a:ext cx="990600" cy="10636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7645648" y="5782509"/>
            <a:ext cx="152400" cy="4873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flipH="1" flipV="1">
            <a:off x="8483848" y="5553909"/>
            <a:ext cx="342900" cy="381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H="1">
            <a:off x="8483848" y="53253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6124762" y="5336977"/>
            <a:ext cx="276038" cy="307777"/>
          </a:xfrm>
          <a:prstGeom prst="rect">
            <a:avLst/>
          </a:prstGeom>
          <a:noFill/>
        </p:spPr>
        <p:txBody>
          <a:bodyPr wrap="none" rtlCol="0">
            <a:spAutoFit/>
          </a:bodyPr>
          <a:lstStyle/>
          <a:p>
            <a:r>
              <a:rPr lang="en-US" sz="1400" dirty="0" smtClean="0"/>
              <a:t>1</a:t>
            </a:r>
            <a:endParaRPr lang="en-US" sz="1400" dirty="0"/>
          </a:p>
        </p:txBody>
      </p:sp>
      <p:sp>
        <p:nvSpPr>
          <p:cNvPr id="255" name="TextBox 254"/>
          <p:cNvSpPr txBox="1"/>
          <p:nvPr/>
        </p:nvSpPr>
        <p:spPr>
          <a:xfrm>
            <a:off x="6763124" y="5752795"/>
            <a:ext cx="276038" cy="307777"/>
          </a:xfrm>
          <a:prstGeom prst="rect">
            <a:avLst/>
          </a:prstGeom>
          <a:noFill/>
        </p:spPr>
        <p:txBody>
          <a:bodyPr wrap="none" rtlCol="0">
            <a:spAutoFit/>
          </a:bodyPr>
          <a:lstStyle/>
          <a:p>
            <a:r>
              <a:rPr lang="en-US" sz="1400" dirty="0" smtClean="0"/>
              <a:t>2</a:t>
            </a:r>
            <a:endParaRPr lang="en-US" sz="1400" dirty="0"/>
          </a:p>
        </p:txBody>
      </p:sp>
      <p:sp>
        <p:nvSpPr>
          <p:cNvPr id="256" name="TextBox 255"/>
          <p:cNvSpPr txBox="1"/>
          <p:nvPr/>
        </p:nvSpPr>
        <p:spPr>
          <a:xfrm>
            <a:off x="6581962" y="6034445"/>
            <a:ext cx="276038" cy="307777"/>
          </a:xfrm>
          <a:prstGeom prst="rect">
            <a:avLst/>
          </a:prstGeom>
          <a:noFill/>
        </p:spPr>
        <p:txBody>
          <a:bodyPr wrap="none" rtlCol="0">
            <a:spAutoFit/>
          </a:bodyPr>
          <a:lstStyle/>
          <a:p>
            <a:r>
              <a:rPr lang="en-US" sz="1400" dirty="0" smtClean="0"/>
              <a:t>3</a:t>
            </a:r>
            <a:endParaRPr lang="en-US" sz="1400" dirty="0"/>
          </a:p>
        </p:txBody>
      </p:sp>
      <p:sp>
        <p:nvSpPr>
          <p:cNvPr id="257" name="TextBox 256"/>
          <p:cNvSpPr txBox="1"/>
          <p:nvPr/>
        </p:nvSpPr>
        <p:spPr>
          <a:xfrm>
            <a:off x="7648762" y="6263045"/>
            <a:ext cx="276038" cy="307777"/>
          </a:xfrm>
          <a:prstGeom prst="rect">
            <a:avLst/>
          </a:prstGeom>
          <a:noFill/>
        </p:spPr>
        <p:txBody>
          <a:bodyPr wrap="none" rtlCol="0">
            <a:spAutoFit/>
          </a:bodyPr>
          <a:lstStyle/>
          <a:p>
            <a:r>
              <a:rPr lang="en-US" sz="1400" dirty="0" smtClean="0"/>
              <a:t>4</a:t>
            </a:r>
            <a:endParaRPr lang="en-US" sz="1400" dirty="0"/>
          </a:p>
        </p:txBody>
      </p:sp>
      <p:sp>
        <p:nvSpPr>
          <p:cNvPr id="258" name="TextBox 257"/>
          <p:cNvSpPr txBox="1"/>
          <p:nvPr/>
        </p:nvSpPr>
        <p:spPr>
          <a:xfrm>
            <a:off x="7493248" y="5483423"/>
            <a:ext cx="276038" cy="307777"/>
          </a:xfrm>
          <a:prstGeom prst="rect">
            <a:avLst/>
          </a:prstGeom>
          <a:noFill/>
        </p:spPr>
        <p:txBody>
          <a:bodyPr wrap="none" rtlCol="0">
            <a:spAutoFit/>
          </a:bodyPr>
          <a:lstStyle/>
          <a:p>
            <a:r>
              <a:rPr lang="en-US" sz="1400" dirty="0" smtClean="0"/>
              <a:t>5</a:t>
            </a:r>
            <a:endParaRPr lang="en-US" sz="1400" dirty="0"/>
          </a:p>
        </p:txBody>
      </p:sp>
      <p:sp>
        <p:nvSpPr>
          <p:cNvPr id="259" name="TextBox 258"/>
          <p:cNvSpPr txBox="1"/>
          <p:nvPr/>
        </p:nvSpPr>
        <p:spPr>
          <a:xfrm>
            <a:off x="7877362" y="6093023"/>
            <a:ext cx="276038" cy="307777"/>
          </a:xfrm>
          <a:prstGeom prst="rect">
            <a:avLst/>
          </a:prstGeom>
          <a:noFill/>
        </p:spPr>
        <p:txBody>
          <a:bodyPr wrap="none" rtlCol="0">
            <a:spAutoFit/>
          </a:bodyPr>
          <a:lstStyle/>
          <a:p>
            <a:r>
              <a:rPr lang="en-US" sz="1400" dirty="0" smtClean="0"/>
              <a:t>6</a:t>
            </a:r>
            <a:endParaRPr lang="en-US" sz="1400" dirty="0"/>
          </a:p>
        </p:txBody>
      </p:sp>
      <p:sp>
        <p:nvSpPr>
          <p:cNvPr id="260" name="TextBox 259"/>
          <p:cNvSpPr txBox="1"/>
          <p:nvPr/>
        </p:nvSpPr>
        <p:spPr>
          <a:xfrm>
            <a:off x="8715562" y="5870377"/>
            <a:ext cx="276038" cy="307777"/>
          </a:xfrm>
          <a:prstGeom prst="rect">
            <a:avLst/>
          </a:prstGeom>
          <a:noFill/>
        </p:spPr>
        <p:txBody>
          <a:bodyPr wrap="none" rtlCol="0">
            <a:spAutoFit/>
          </a:bodyPr>
          <a:lstStyle/>
          <a:p>
            <a:r>
              <a:rPr lang="en-US" sz="1400" dirty="0" smtClean="0"/>
              <a:t>7</a:t>
            </a:r>
            <a:endParaRPr lang="en-US" sz="1400" dirty="0"/>
          </a:p>
        </p:txBody>
      </p:sp>
      <p:sp>
        <p:nvSpPr>
          <p:cNvPr id="261" name="TextBox 260"/>
          <p:cNvSpPr txBox="1"/>
          <p:nvPr/>
        </p:nvSpPr>
        <p:spPr>
          <a:xfrm>
            <a:off x="8534400" y="5421775"/>
            <a:ext cx="276038" cy="307777"/>
          </a:xfrm>
          <a:prstGeom prst="rect">
            <a:avLst/>
          </a:prstGeom>
          <a:noFill/>
        </p:spPr>
        <p:txBody>
          <a:bodyPr wrap="none" rtlCol="0">
            <a:spAutoFit/>
          </a:bodyPr>
          <a:lstStyle/>
          <a:p>
            <a:r>
              <a:rPr lang="en-US" sz="1400" dirty="0" smtClean="0"/>
              <a:t>8</a:t>
            </a:r>
            <a:endParaRPr lang="en-US" sz="1400" dirty="0"/>
          </a:p>
        </p:txBody>
      </p:sp>
      <p:sp>
        <p:nvSpPr>
          <p:cNvPr id="262" name="TextBox 261"/>
          <p:cNvSpPr txBox="1"/>
          <p:nvPr/>
        </p:nvSpPr>
        <p:spPr>
          <a:xfrm>
            <a:off x="8867962" y="5184577"/>
            <a:ext cx="276038" cy="307777"/>
          </a:xfrm>
          <a:prstGeom prst="rect">
            <a:avLst/>
          </a:prstGeom>
          <a:noFill/>
        </p:spPr>
        <p:txBody>
          <a:bodyPr wrap="none" rtlCol="0">
            <a:spAutoFit/>
          </a:bodyPr>
          <a:lstStyle/>
          <a:p>
            <a:r>
              <a:rPr lang="en-US" sz="1400" dirty="0" smtClean="0"/>
              <a:t>9</a:t>
            </a:r>
            <a:endParaRPr lang="en-US" sz="1400" dirty="0"/>
          </a:p>
        </p:txBody>
      </p:sp>
      <p:sp>
        <p:nvSpPr>
          <p:cNvPr id="263" name="TextBox 262"/>
          <p:cNvSpPr txBox="1"/>
          <p:nvPr/>
        </p:nvSpPr>
        <p:spPr>
          <a:xfrm>
            <a:off x="8014592" y="4800600"/>
            <a:ext cx="367408" cy="307777"/>
          </a:xfrm>
          <a:prstGeom prst="rect">
            <a:avLst/>
          </a:prstGeom>
          <a:noFill/>
        </p:spPr>
        <p:txBody>
          <a:bodyPr wrap="none" rtlCol="0">
            <a:spAutoFit/>
          </a:bodyPr>
          <a:lstStyle/>
          <a:p>
            <a:r>
              <a:rPr lang="en-US" sz="1400" dirty="0" smtClean="0"/>
              <a:t>10</a:t>
            </a:r>
            <a:endParaRPr lang="en-US" sz="1400" dirty="0"/>
          </a:p>
        </p:txBody>
      </p:sp>
      <p:sp>
        <p:nvSpPr>
          <p:cNvPr id="264" name="TextBox 263"/>
          <p:cNvSpPr txBox="1"/>
          <p:nvPr/>
        </p:nvSpPr>
        <p:spPr>
          <a:xfrm>
            <a:off x="8763000" y="4574977"/>
            <a:ext cx="367408" cy="307777"/>
          </a:xfrm>
          <a:prstGeom prst="rect">
            <a:avLst/>
          </a:prstGeom>
          <a:noFill/>
        </p:spPr>
        <p:txBody>
          <a:bodyPr wrap="none" rtlCol="0">
            <a:spAutoFit/>
          </a:bodyPr>
          <a:lstStyle/>
          <a:p>
            <a:r>
              <a:rPr lang="en-US" sz="1400" dirty="0" smtClean="0"/>
              <a:t>11</a:t>
            </a:r>
            <a:endParaRPr lang="en-US" sz="1400" dirty="0"/>
          </a:p>
        </p:txBody>
      </p:sp>
      <p:sp>
        <p:nvSpPr>
          <p:cNvPr id="265" name="TextBox 264"/>
          <p:cNvSpPr txBox="1"/>
          <p:nvPr/>
        </p:nvSpPr>
        <p:spPr>
          <a:xfrm>
            <a:off x="8179048" y="4191000"/>
            <a:ext cx="367408" cy="307777"/>
          </a:xfrm>
          <a:prstGeom prst="rect">
            <a:avLst/>
          </a:prstGeom>
          <a:noFill/>
        </p:spPr>
        <p:txBody>
          <a:bodyPr wrap="none" rtlCol="0">
            <a:spAutoFit/>
          </a:bodyPr>
          <a:lstStyle/>
          <a:p>
            <a:r>
              <a:rPr lang="en-US" sz="1400" dirty="0" smtClean="0"/>
              <a:t>12</a:t>
            </a:r>
            <a:endParaRPr lang="en-US" sz="1400" dirty="0"/>
          </a:p>
        </p:txBody>
      </p:sp>
      <p:sp>
        <p:nvSpPr>
          <p:cNvPr id="266" name="TextBox 265"/>
          <p:cNvSpPr txBox="1"/>
          <p:nvPr/>
        </p:nvSpPr>
        <p:spPr>
          <a:xfrm>
            <a:off x="7901650" y="4416623"/>
            <a:ext cx="367408" cy="307777"/>
          </a:xfrm>
          <a:prstGeom prst="rect">
            <a:avLst/>
          </a:prstGeom>
          <a:noFill/>
        </p:spPr>
        <p:txBody>
          <a:bodyPr wrap="none" rtlCol="0">
            <a:spAutoFit/>
          </a:bodyPr>
          <a:lstStyle/>
          <a:p>
            <a:r>
              <a:rPr lang="en-US" sz="1400" dirty="0" smtClean="0"/>
              <a:t>13</a:t>
            </a:r>
            <a:endParaRPr lang="en-US" sz="1400" dirty="0"/>
          </a:p>
        </p:txBody>
      </p:sp>
      <p:sp>
        <p:nvSpPr>
          <p:cNvPr id="267" name="TextBox 266"/>
          <p:cNvSpPr txBox="1"/>
          <p:nvPr/>
        </p:nvSpPr>
        <p:spPr>
          <a:xfrm>
            <a:off x="7417048" y="4267200"/>
            <a:ext cx="367408" cy="307777"/>
          </a:xfrm>
          <a:prstGeom prst="rect">
            <a:avLst/>
          </a:prstGeom>
          <a:noFill/>
        </p:spPr>
        <p:txBody>
          <a:bodyPr wrap="none" rtlCol="0">
            <a:spAutoFit/>
          </a:bodyPr>
          <a:lstStyle/>
          <a:p>
            <a:r>
              <a:rPr lang="en-US" sz="1400" dirty="0" smtClean="0"/>
              <a:t>14</a:t>
            </a:r>
            <a:endParaRPr lang="en-US" sz="1400" dirty="0"/>
          </a:p>
        </p:txBody>
      </p:sp>
      <p:sp>
        <p:nvSpPr>
          <p:cNvPr id="268" name="TextBox 267"/>
          <p:cNvSpPr txBox="1"/>
          <p:nvPr/>
        </p:nvSpPr>
        <p:spPr>
          <a:xfrm>
            <a:off x="7467600" y="5102423"/>
            <a:ext cx="367408" cy="307777"/>
          </a:xfrm>
          <a:prstGeom prst="rect">
            <a:avLst/>
          </a:prstGeom>
          <a:noFill/>
        </p:spPr>
        <p:txBody>
          <a:bodyPr wrap="none" rtlCol="0">
            <a:spAutoFit/>
          </a:bodyPr>
          <a:lstStyle/>
          <a:p>
            <a:r>
              <a:rPr lang="en-US" sz="1400" dirty="0" smtClean="0"/>
              <a:t>15</a:t>
            </a:r>
            <a:endParaRPr lang="en-US" sz="1400" dirty="0"/>
          </a:p>
        </p:txBody>
      </p:sp>
      <p:sp>
        <p:nvSpPr>
          <p:cNvPr id="269" name="TextBox 268"/>
          <p:cNvSpPr txBox="1"/>
          <p:nvPr/>
        </p:nvSpPr>
        <p:spPr>
          <a:xfrm>
            <a:off x="6998344" y="4721423"/>
            <a:ext cx="367408" cy="307777"/>
          </a:xfrm>
          <a:prstGeom prst="rect">
            <a:avLst/>
          </a:prstGeom>
          <a:noFill/>
        </p:spPr>
        <p:txBody>
          <a:bodyPr wrap="none" rtlCol="0">
            <a:spAutoFit/>
          </a:bodyPr>
          <a:lstStyle/>
          <a:p>
            <a:r>
              <a:rPr lang="en-US" sz="1400" dirty="0" smtClean="0"/>
              <a:t>16</a:t>
            </a:r>
            <a:endParaRPr lang="en-US" sz="1400" dirty="0"/>
          </a:p>
        </p:txBody>
      </p:sp>
      <p:sp>
        <p:nvSpPr>
          <p:cNvPr id="270" name="TextBox 269"/>
          <p:cNvSpPr txBox="1"/>
          <p:nvPr/>
        </p:nvSpPr>
        <p:spPr>
          <a:xfrm>
            <a:off x="6646106" y="4492823"/>
            <a:ext cx="367408" cy="307777"/>
          </a:xfrm>
          <a:prstGeom prst="rect">
            <a:avLst/>
          </a:prstGeom>
          <a:noFill/>
        </p:spPr>
        <p:txBody>
          <a:bodyPr wrap="none" rtlCol="0">
            <a:spAutoFit/>
          </a:bodyPr>
          <a:lstStyle/>
          <a:p>
            <a:r>
              <a:rPr lang="en-US" sz="1400" dirty="0" smtClean="0"/>
              <a:t>17</a:t>
            </a:r>
            <a:endParaRPr lang="en-US" sz="1400" dirty="0"/>
          </a:p>
        </p:txBody>
      </p:sp>
      <p:cxnSp>
        <p:nvCxnSpPr>
          <p:cNvPr id="271" name="Straight Connector 270"/>
          <p:cNvCxnSpPr/>
          <p:nvPr/>
        </p:nvCxnSpPr>
        <p:spPr>
          <a:xfrm rot="16200000" flipH="1">
            <a:off x="6397035" y="52054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rot="16200000" flipH="1">
            <a:off x="6667501" y="54830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rot="5400000">
            <a:off x="6919075" y="5273010"/>
            <a:ext cx="762000" cy="415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rot="10800000" flipV="1">
            <a:off x="7479175" y="4789025"/>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rot="10800000" flipV="1">
            <a:off x="8077201" y="4785168"/>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rot="10800000">
            <a:off x="8105962" y="4795072"/>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rot="16200000" flipV="1">
            <a:off x="8073826" y="5143501"/>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10800000" flipV="1">
            <a:off x="7947950" y="5562599"/>
            <a:ext cx="533400" cy="53339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rot="10800000" flipV="1">
            <a:off x="7631268" y="5558134"/>
            <a:ext cx="856833" cy="2330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10800000" flipV="1">
            <a:off x="6816527" y="5791200"/>
            <a:ext cx="815049" cy="36942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a:stCxn id="258" idx="2"/>
            <a:endCxn id="255" idx="3"/>
          </p:cNvCxnSpPr>
          <p:nvPr/>
        </p:nvCxnSpPr>
        <p:spPr>
          <a:xfrm rot="5400000">
            <a:off x="7277473" y="5552890"/>
            <a:ext cx="115484" cy="5921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3" name="Straight Connector 2"/>
          <p:cNvCxnSpPr/>
          <p:nvPr/>
        </p:nvCxnSpPr>
        <p:spPr>
          <a:xfrm rot="5400000" flipH="1" flipV="1">
            <a:off x="-346014" y="2526387"/>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911286" y="2183487"/>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063686" y="2183487"/>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1749486" y="2488288"/>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1714" y="3097887"/>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3686" y="3402687"/>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368486" y="3555087"/>
            <a:ext cx="838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30286" y="2716887"/>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225486" y="2412087"/>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520886" y="2118955"/>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49486" y="2412087"/>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825686" y="2130306"/>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25486" y="3509049"/>
            <a:ext cx="266700" cy="274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225486" y="3783688"/>
            <a:ext cx="990600" cy="10636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63686" y="3402687"/>
            <a:ext cx="152400" cy="4873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901886" y="3174087"/>
            <a:ext cx="342900" cy="381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901886" y="2945487"/>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2957155"/>
            <a:ext cx="276038" cy="307777"/>
          </a:xfrm>
          <a:prstGeom prst="rect">
            <a:avLst/>
          </a:prstGeom>
          <a:noFill/>
        </p:spPr>
        <p:txBody>
          <a:bodyPr wrap="none" rtlCol="0">
            <a:spAutoFit/>
          </a:bodyPr>
          <a:lstStyle/>
          <a:p>
            <a:r>
              <a:rPr lang="en-US" sz="1400" dirty="0" smtClean="0"/>
              <a:t>1</a:t>
            </a:r>
            <a:endParaRPr lang="en-US" sz="1400" dirty="0"/>
          </a:p>
        </p:txBody>
      </p:sp>
      <p:sp>
        <p:nvSpPr>
          <p:cNvPr id="21" name="TextBox 20"/>
          <p:cNvSpPr txBox="1"/>
          <p:nvPr/>
        </p:nvSpPr>
        <p:spPr>
          <a:xfrm>
            <a:off x="181162" y="3372973"/>
            <a:ext cx="276038" cy="307777"/>
          </a:xfrm>
          <a:prstGeom prst="rect">
            <a:avLst/>
          </a:prstGeom>
          <a:noFill/>
        </p:spPr>
        <p:txBody>
          <a:bodyPr wrap="none" rtlCol="0">
            <a:spAutoFit/>
          </a:bodyPr>
          <a:lstStyle/>
          <a:p>
            <a:r>
              <a:rPr lang="en-US" sz="1400" dirty="0" smtClean="0"/>
              <a:t>2</a:t>
            </a:r>
            <a:endParaRPr lang="en-US" sz="1400" dirty="0"/>
          </a:p>
        </p:txBody>
      </p:sp>
      <p:sp>
        <p:nvSpPr>
          <p:cNvPr id="22" name="TextBox 21"/>
          <p:cNvSpPr txBox="1"/>
          <p:nvPr/>
        </p:nvSpPr>
        <p:spPr>
          <a:xfrm>
            <a:off x="0" y="3654623"/>
            <a:ext cx="276038" cy="307777"/>
          </a:xfrm>
          <a:prstGeom prst="rect">
            <a:avLst/>
          </a:prstGeom>
          <a:noFill/>
        </p:spPr>
        <p:txBody>
          <a:bodyPr wrap="none" rtlCol="0">
            <a:spAutoFit/>
          </a:bodyPr>
          <a:lstStyle/>
          <a:p>
            <a:r>
              <a:rPr lang="en-US" sz="1400" dirty="0" smtClean="0"/>
              <a:t>3</a:t>
            </a:r>
            <a:endParaRPr lang="en-US" sz="1400" dirty="0"/>
          </a:p>
        </p:txBody>
      </p:sp>
      <p:sp>
        <p:nvSpPr>
          <p:cNvPr id="23" name="TextBox 22"/>
          <p:cNvSpPr txBox="1"/>
          <p:nvPr/>
        </p:nvSpPr>
        <p:spPr>
          <a:xfrm>
            <a:off x="1066800" y="3883223"/>
            <a:ext cx="276038" cy="307777"/>
          </a:xfrm>
          <a:prstGeom prst="rect">
            <a:avLst/>
          </a:prstGeom>
          <a:noFill/>
        </p:spPr>
        <p:txBody>
          <a:bodyPr wrap="none" rtlCol="0">
            <a:spAutoFit/>
          </a:bodyPr>
          <a:lstStyle/>
          <a:p>
            <a:r>
              <a:rPr lang="en-US" sz="1400" dirty="0" smtClean="0"/>
              <a:t>4</a:t>
            </a:r>
            <a:endParaRPr lang="en-US" sz="1400" dirty="0"/>
          </a:p>
        </p:txBody>
      </p:sp>
      <p:sp>
        <p:nvSpPr>
          <p:cNvPr id="24" name="TextBox 23"/>
          <p:cNvSpPr txBox="1"/>
          <p:nvPr/>
        </p:nvSpPr>
        <p:spPr>
          <a:xfrm>
            <a:off x="990600" y="3121223"/>
            <a:ext cx="276038" cy="307777"/>
          </a:xfrm>
          <a:prstGeom prst="rect">
            <a:avLst/>
          </a:prstGeom>
          <a:noFill/>
        </p:spPr>
        <p:txBody>
          <a:bodyPr wrap="none" rtlCol="0">
            <a:spAutoFit/>
          </a:bodyPr>
          <a:lstStyle/>
          <a:p>
            <a:r>
              <a:rPr lang="en-US" sz="1400" dirty="0" smtClean="0"/>
              <a:t>5</a:t>
            </a:r>
            <a:endParaRPr lang="en-US" sz="1400" dirty="0"/>
          </a:p>
        </p:txBody>
      </p:sp>
      <p:sp>
        <p:nvSpPr>
          <p:cNvPr id="25" name="TextBox 24"/>
          <p:cNvSpPr txBox="1"/>
          <p:nvPr/>
        </p:nvSpPr>
        <p:spPr>
          <a:xfrm>
            <a:off x="1295400" y="3713201"/>
            <a:ext cx="276038" cy="307777"/>
          </a:xfrm>
          <a:prstGeom prst="rect">
            <a:avLst/>
          </a:prstGeom>
          <a:noFill/>
        </p:spPr>
        <p:txBody>
          <a:bodyPr wrap="none" rtlCol="0">
            <a:spAutoFit/>
          </a:bodyPr>
          <a:lstStyle/>
          <a:p>
            <a:r>
              <a:rPr lang="en-US" sz="1400" dirty="0" smtClean="0"/>
              <a:t>6</a:t>
            </a:r>
            <a:endParaRPr lang="en-US" sz="1400" dirty="0"/>
          </a:p>
        </p:txBody>
      </p:sp>
      <p:sp>
        <p:nvSpPr>
          <p:cNvPr id="26" name="TextBox 25"/>
          <p:cNvSpPr txBox="1"/>
          <p:nvPr/>
        </p:nvSpPr>
        <p:spPr>
          <a:xfrm>
            <a:off x="2133600" y="3490555"/>
            <a:ext cx="276038" cy="307777"/>
          </a:xfrm>
          <a:prstGeom prst="rect">
            <a:avLst/>
          </a:prstGeom>
          <a:noFill/>
        </p:spPr>
        <p:txBody>
          <a:bodyPr wrap="none" rtlCol="0">
            <a:spAutoFit/>
          </a:bodyPr>
          <a:lstStyle/>
          <a:p>
            <a:r>
              <a:rPr lang="en-US" sz="1400" dirty="0" smtClean="0"/>
              <a:t>7</a:t>
            </a:r>
            <a:endParaRPr lang="en-US" sz="1400" dirty="0"/>
          </a:p>
        </p:txBody>
      </p:sp>
      <p:sp>
        <p:nvSpPr>
          <p:cNvPr id="27" name="TextBox 26"/>
          <p:cNvSpPr txBox="1"/>
          <p:nvPr/>
        </p:nvSpPr>
        <p:spPr>
          <a:xfrm>
            <a:off x="1952438" y="3041953"/>
            <a:ext cx="276038" cy="307777"/>
          </a:xfrm>
          <a:prstGeom prst="rect">
            <a:avLst/>
          </a:prstGeom>
          <a:noFill/>
        </p:spPr>
        <p:txBody>
          <a:bodyPr wrap="none" rtlCol="0">
            <a:spAutoFit/>
          </a:bodyPr>
          <a:lstStyle/>
          <a:p>
            <a:r>
              <a:rPr lang="en-US" sz="1400" dirty="0" smtClean="0"/>
              <a:t>8</a:t>
            </a:r>
            <a:endParaRPr lang="en-US" sz="1400" dirty="0"/>
          </a:p>
        </p:txBody>
      </p:sp>
      <p:sp>
        <p:nvSpPr>
          <p:cNvPr id="28" name="TextBox 27"/>
          <p:cNvSpPr txBox="1"/>
          <p:nvPr/>
        </p:nvSpPr>
        <p:spPr>
          <a:xfrm>
            <a:off x="2286000" y="2804755"/>
            <a:ext cx="276038" cy="307777"/>
          </a:xfrm>
          <a:prstGeom prst="rect">
            <a:avLst/>
          </a:prstGeom>
          <a:noFill/>
        </p:spPr>
        <p:txBody>
          <a:bodyPr wrap="none" rtlCol="0">
            <a:spAutoFit/>
          </a:bodyPr>
          <a:lstStyle/>
          <a:p>
            <a:r>
              <a:rPr lang="en-US" sz="1400" dirty="0" smtClean="0"/>
              <a:t>9</a:t>
            </a:r>
            <a:endParaRPr lang="en-US" sz="1400" dirty="0"/>
          </a:p>
        </p:txBody>
      </p:sp>
      <p:sp>
        <p:nvSpPr>
          <p:cNvPr id="29" name="TextBox 28"/>
          <p:cNvSpPr txBox="1"/>
          <p:nvPr/>
        </p:nvSpPr>
        <p:spPr>
          <a:xfrm>
            <a:off x="1432630" y="2420778"/>
            <a:ext cx="367408" cy="307777"/>
          </a:xfrm>
          <a:prstGeom prst="rect">
            <a:avLst/>
          </a:prstGeom>
          <a:noFill/>
        </p:spPr>
        <p:txBody>
          <a:bodyPr wrap="none" rtlCol="0">
            <a:spAutoFit/>
          </a:bodyPr>
          <a:lstStyle/>
          <a:p>
            <a:r>
              <a:rPr lang="en-US" sz="1400" dirty="0" smtClean="0"/>
              <a:t>10</a:t>
            </a:r>
            <a:endParaRPr lang="en-US" sz="1400" dirty="0"/>
          </a:p>
        </p:txBody>
      </p:sp>
      <p:sp>
        <p:nvSpPr>
          <p:cNvPr id="30" name="TextBox 29"/>
          <p:cNvSpPr txBox="1"/>
          <p:nvPr/>
        </p:nvSpPr>
        <p:spPr>
          <a:xfrm>
            <a:off x="2181038" y="2195155"/>
            <a:ext cx="367408" cy="307777"/>
          </a:xfrm>
          <a:prstGeom prst="rect">
            <a:avLst/>
          </a:prstGeom>
          <a:noFill/>
        </p:spPr>
        <p:txBody>
          <a:bodyPr wrap="none" rtlCol="0">
            <a:spAutoFit/>
          </a:bodyPr>
          <a:lstStyle/>
          <a:p>
            <a:r>
              <a:rPr lang="en-US" sz="1400" dirty="0" smtClean="0"/>
              <a:t>11</a:t>
            </a:r>
            <a:endParaRPr lang="en-US" sz="1400" dirty="0"/>
          </a:p>
        </p:txBody>
      </p:sp>
      <p:sp>
        <p:nvSpPr>
          <p:cNvPr id="31" name="TextBox 30"/>
          <p:cNvSpPr txBox="1"/>
          <p:nvPr/>
        </p:nvSpPr>
        <p:spPr>
          <a:xfrm>
            <a:off x="1597086" y="1811178"/>
            <a:ext cx="367408" cy="307777"/>
          </a:xfrm>
          <a:prstGeom prst="rect">
            <a:avLst/>
          </a:prstGeom>
          <a:noFill/>
        </p:spPr>
        <p:txBody>
          <a:bodyPr wrap="none" rtlCol="0">
            <a:spAutoFit/>
          </a:bodyPr>
          <a:lstStyle/>
          <a:p>
            <a:r>
              <a:rPr lang="en-US" sz="1400" dirty="0" smtClean="0"/>
              <a:t>12</a:t>
            </a:r>
            <a:endParaRPr lang="en-US" sz="1400" dirty="0"/>
          </a:p>
        </p:txBody>
      </p:sp>
      <p:sp>
        <p:nvSpPr>
          <p:cNvPr id="32" name="TextBox 31"/>
          <p:cNvSpPr txBox="1"/>
          <p:nvPr/>
        </p:nvSpPr>
        <p:spPr>
          <a:xfrm>
            <a:off x="1319688" y="2036801"/>
            <a:ext cx="367408" cy="307777"/>
          </a:xfrm>
          <a:prstGeom prst="rect">
            <a:avLst/>
          </a:prstGeom>
          <a:noFill/>
        </p:spPr>
        <p:txBody>
          <a:bodyPr wrap="none" rtlCol="0">
            <a:spAutoFit/>
          </a:bodyPr>
          <a:lstStyle/>
          <a:p>
            <a:r>
              <a:rPr lang="en-US" sz="1400" dirty="0" smtClean="0"/>
              <a:t>13</a:t>
            </a:r>
            <a:endParaRPr lang="en-US" sz="1400" dirty="0"/>
          </a:p>
        </p:txBody>
      </p:sp>
      <p:sp>
        <p:nvSpPr>
          <p:cNvPr id="33" name="TextBox 32"/>
          <p:cNvSpPr txBox="1"/>
          <p:nvPr/>
        </p:nvSpPr>
        <p:spPr>
          <a:xfrm>
            <a:off x="835086" y="1887378"/>
            <a:ext cx="367408" cy="307777"/>
          </a:xfrm>
          <a:prstGeom prst="rect">
            <a:avLst/>
          </a:prstGeom>
          <a:noFill/>
        </p:spPr>
        <p:txBody>
          <a:bodyPr wrap="none" rtlCol="0">
            <a:spAutoFit/>
          </a:bodyPr>
          <a:lstStyle/>
          <a:p>
            <a:r>
              <a:rPr lang="en-US" sz="1400" dirty="0" smtClean="0"/>
              <a:t>14</a:t>
            </a:r>
            <a:endParaRPr lang="en-US" sz="1400" dirty="0"/>
          </a:p>
        </p:txBody>
      </p:sp>
      <p:sp>
        <p:nvSpPr>
          <p:cNvPr id="34" name="TextBox 33"/>
          <p:cNvSpPr txBox="1"/>
          <p:nvPr/>
        </p:nvSpPr>
        <p:spPr>
          <a:xfrm>
            <a:off x="879675" y="2652448"/>
            <a:ext cx="367408" cy="307777"/>
          </a:xfrm>
          <a:prstGeom prst="rect">
            <a:avLst/>
          </a:prstGeom>
          <a:noFill/>
        </p:spPr>
        <p:txBody>
          <a:bodyPr wrap="none" rtlCol="0">
            <a:spAutoFit/>
          </a:bodyPr>
          <a:lstStyle/>
          <a:p>
            <a:r>
              <a:rPr lang="en-US" sz="1400" dirty="0" smtClean="0"/>
              <a:t>15</a:t>
            </a:r>
            <a:endParaRPr lang="en-US" sz="1400" dirty="0"/>
          </a:p>
        </p:txBody>
      </p:sp>
      <p:sp>
        <p:nvSpPr>
          <p:cNvPr id="35" name="TextBox 34"/>
          <p:cNvSpPr txBox="1"/>
          <p:nvPr/>
        </p:nvSpPr>
        <p:spPr>
          <a:xfrm>
            <a:off x="416382" y="2341601"/>
            <a:ext cx="367408" cy="307777"/>
          </a:xfrm>
          <a:prstGeom prst="rect">
            <a:avLst/>
          </a:prstGeom>
          <a:noFill/>
        </p:spPr>
        <p:txBody>
          <a:bodyPr wrap="none" rtlCol="0">
            <a:spAutoFit/>
          </a:bodyPr>
          <a:lstStyle/>
          <a:p>
            <a:r>
              <a:rPr lang="en-US" sz="1400" dirty="0" smtClean="0"/>
              <a:t>16</a:t>
            </a:r>
            <a:endParaRPr lang="en-US" sz="1400" dirty="0"/>
          </a:p>
        </p:txBody>
      </p:sp>
      <p:sp>
        <p:nvSpPr>
          <p:cNvPr id="36" name="TextBox 35"/>
          <p:cNvSpPr txBox="1"/>
          <p:nvPr/>
        </p:nvSpPr>
        <p:spPr>
          <a:xfrm>
            <a:off x="64144" y="2113001"/>
            <a:ext cx="367408" cy="307777"/>
          </a:xfrm>
          <a:prstGeom prst="rect">
            <a:avLst/>
          </a:prstGeom>
          <a:noFill/>
        </p:spPr>
        <p:txBody>
          <a:bodyPr wrap="none" rtlCol="0">
            <a:spAutoFit/>
          </a:bodyPr>
          <a:lstStyle/>
          <a:p>
            <a:r>
              <a:rPr lang="en-US" sz="1400" dirty="0" smtClean="0"/>
              <a:t>17</a:t>
            </a:r>
            <a:endParaRPr lang="en-US" sz="1400" dirty="0"/>
          </a:p>
        </p:txBody>
      </p:sp>
      <p:cxnSp>
        <p:nvCxnSpPr>
          <p:cNvPr id="37" name="Straight Connector 36"/>
          <p:cNvCxnSpPr/>
          <p:nvPr/>
        </p:nvCxnSpPr>
        <p:spPr>
          <a:xfrm rot="16200000" flipH="1">
            <a:off x="-184927" y="2825629"/>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85539" y="3103203"/>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37113" y="2893188"/>
            <a:ext cx="762000" cy="41572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897213" y="2409203"/>
            <a:ext cx="621180" cy="3279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V="1">
            <a:off x="1495239" y="2405346"/>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1524000" y="2415250"/>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V="1">
            <a:off x="1491864" y="2763679"/>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flipV="1">
            <a:off x="1365988" y="3182777"/>
            <a:ext cx="533400" cy="53339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1049306" y="3178312"/>
            <a:ext cx="856833" cy="2330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234565" y="3411378"/>
            <a:ext cx="815049" cy="36942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flipV="1">
            <a:off x="468775" y="3417427"/>
            <a:ext cx="609600" cy="9786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647702" y="3009902"/>
            <a:ext cx="685798" cy="152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2959348" y="25440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216648" y="22011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69048" y="22011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5054848" y="2505910"/>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73648" y="31155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69048" y="34203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673848" y="3572709"/>
            <a:ext cx="838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3835648" y="27345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3530848" y="24297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4826248" y="2136577"/>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5054848" y="2429709"/>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5131048" y="2147928"/>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530848" y="3526671"/>
            <a:ext cx="266700" cy="274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3530848" y="3801310"/>
            <a:ext cx="990600" cy="10636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369048" y="3420309"/>
            <a:ext cx="152400" cy="4873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207248" y="3191709"/>
            <a:ext cx="342900" cy="381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5207248" y="29631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848162" y="2974777"/>
            <a:ext cx="276038" cy="307777"/>
          </a:xfrm>
          <a:prstGeom prst="rect">
            <a:avLst/>
          </a:prstGeom>
          <a:noFill/>
        </p:spPr>
        <p:txBody>
          <a:bodyPr wrap="none" rtlCol="0">
            <a:spAutoFit/>
          </a:bodyPr>
          <a:lstStyle/>
          <a:p>
            <a:r>
              <a:rPr lang="en-US" sz="1400" dirty="0" smtClean="0"/>
              <a:t>1</a:t>
            </a:r>
            <a:endParaRPr lang="en-US" sz="1400" dirty="0"/>
          </a:p>
        </p:txBody>
      </p:sp>
      <p:sp>
        <p:nvSpPr>
          <p:cNvPr id="70" name="TextBox 69"/>
          <p:cNvSpPr txBox="1"/>
          <p:nvPr/>
        </p:nvSpPr>
        <p:spPr>
          <a:xfrm>
            <a:off x="3486524" y="3390595"/>
            <a:ext cx="276038" cy="307777"/>
          </a:xfrm>
          <a:prstGeom prst="rect">
            <a:avLst/>
          </a:prstGeom>
          <a:noFill/>
        </p:spPr>
        <p:txBody>
          <a:bodyPr wrap="none" rtlCol="0">
            <a:spAutoFit/>
          </a:bodyPr>
          <a:lstStyle/>
          <a:p>
            <a:r>
              <a:rPr lang="en-US" sz="1400" dirty="0" smtClean="0"/>
              <a:t>2</a:t>
            </a:r>
            <a:endParaRPr lang="en-US" sz="1400" dirty="0"/>
          </a:p>
        </p:txBody>
      </p:sp>
      <p:sp>
        <p:nvSpPr>
          <p:cNvPr id="71" name="TextBox 70"/>
          <p:cNvSpPr txBox="1"/>
          <p:nvPr/>
        </p:nvSpPr>
        <p:spPr>
          <a:xfrm>
            <a:off x="3305362" y="3672245"/>
            <a:ext cx="276038" cy="307777"/>
          </a:xfrm>
          <a:prstGeom prst="rect">
            <a:avLst/>
          </a:prstGeom>
          <a:noFill/>
        </p:spPr>
        <p:txBody>
          <a:bodyPr wrap="none" rtlCol="0">
            <a:spAutoFit/>
          </a:bodyPr>
          <a:lstStyle/>
          <a:p>
            <a:r>
              <a:rPr lang="en-US" sz="1400" dirty="0" smtClean="0"/>
              <a:t>3</a:t>
            </a:r>
            <a:endParaRPr lang="en-US" sz="1400" dirty="0"/>
          </a:p>
        </p:txBody>
      </p:sp>
      <p:sp>
        <p:nvSpPr>
          <p:cNvPr id="72" name="TextBox 71"/>
          <p:cNvSpPr txBox="1"/>
          <p:nvPr/>
        </p:nvSpPr>
        <p:spPr>
          <a:xfrm>
            <a:off x="4372162" y="3900845"/>
            <a:ext cx="276038" cy="307777"/>
          </a:xfrm>
          <a:prstGeom prst="rect">
            <a:avLst/>
          </a:prstGeom>
          <a:noFill/>
        </p:spPr>
        <p:txBody>
          <a:bodyPr wrap="none" rtlCol="0">
            <a:spAutoFit/>
          </a:bodyPr>
          <a:lstStyle/>
          <a:p>
            <a:r>
              <a:rPr lang="en-US" sz="1400" dirty="0" smtClean="0"/>
              <a:t>4</a:t>
            </a:r>
            <a:endParaRPr lang="en-US" sz="1400" dirty="0"/>
          </a:p>
        </p:txBody>
      </p:sp>
      <p:sp>
        <p:nvSpPr>
          <p:cNvPr id="73" name="TextBox 72"/>
          <p:cNvSpPr txBox="1"/>
          <p:nvPr/>
        </p:nvSpPr>
        <p:spPr>
          <a:xfrm>
            <a:off x="4161100" y="3223550"/>
            <a:ext cx="276038" cy="307777"/>
          </a:xfrm>
          <a:prstGeom prst="rect">
            <a:avLst/>
          </a:prstGeom>
          <a:noFill/>
        </p:spPr>
        <p:txBody>
          <a:bodyPr wrap="none" rtlCol="0">
            <a:spAutoFit/>
          </a:bodyPr>
          <a:lstStyle/>
          <a:p>
            <a:r>
              <a:rPr lang="en-US" sz="1400" dirty="0" smtClean="0"/>
              <a:t>5</a:t>
            </a:r>
            <a:endParaRPr lang="en-US" sz="1400" dirty="0"/>
          </a:p>
        </p:txBody>
      </p:sp>
      <p:sp>
        <p:nvSpPr>
          <p:cNvPr id="74" name="TextBox 73"/>
          <p:cNvSpPr txBox="1"/>
          <p:nvPr/>
        </p:nvSpPr>
        <p:spPr>
          <a:xfrm>
            <a:off x="4600762" y="3730823"/>
            <a:ext cx="276038" cy="307777"/>
          </a:xfrm>
          <a:prstGeom prst="rect">
            <a:avLst/>
          </a:prstGeom>
          <a:noFill/>
        </p:spPr>
        <p:txBody>
          <a:bodyPr wrap="none" rtlCol="0">
            <a:spAutoFit/>
          </a:bodyPr>
          <a:lstStyle/>
          <a:p>
            <a:r>
              <a:rPr lang="en-US" sz="1400" dirty="0" smtClean="0"/>
              <a:t>6</a:t>
            </a:r>
            <a:endParaRPr lang="en-US" sz="1400" dirty="0"/>
          </a:p>
        </p:txBody>
      </p:sp>
      <p:sp>
        <p:nvSpPr>
          <p:cNvPr id="75" name="TextBox 74"/>
          <p:cNvSpPr txBox="1"/>
          <p:nvPr/>
        </p:nvSpPr>
        <p:spPr>
          <a:xfrm>
            <a:off x="5438962" y="3508177"/>
            <a:ext cx="276038" cy="307777"/>
          </a:xfrm>
          <a:prstGeom prst="rect">
            <a:avLst/>
          </a:prstGeom>
          <a:noFill/>
        </p:spPr>
        <p:txBody>
          <a:bodyPr wrap="none" rtlCol="0">
            <a:spAutoFit/>
          </a:bodyPr>
          <a:lstStyle/>
          <a:p>
            <a:r>
              <a:rPr lang="en-US" sz="1400" dirty="0" smtClean="0"/>
              <a:t>7</a:t>
            </a:r>
            <a:endParaRPr lang="en-US" sz="1400" dirty="0"/>
          </a:p>
        </p:txBody>
      </p:sp>
      <p:sp>
        <p:nvSpPr>
          <p:cNvPr id="76" name="TextBox 75"/>
          <p:cNvSpPr txBox="1"/>
          <p:nvPr/>
        </p:nvSpPr>
        <p:spPr>
          <a:xfrm>
            <a:off x="5257800" y="3059575"/>
            <a:ext cx="276038" cy="307777"/>
          </a:xfrm>
          <a:prstGeom prst="rect">
            <a:avLst/>
          </a:prstGeom>
          <a:noFill/>
        </p:spPr>
        <p:txBody>
          <a:bodyPr wrap="none" rtlCol="0">
            <a:spAutoFit/>
          </a:bodyPr>
          <a:lstStyle/>
          <a:p>
            <a:r>
              <a:rPr lang="en-US" sz="1400" dirty="0" smtClean="0"/>
              <a:t>8</a:t>
            </a:r>
            <a:endParaRPr lang="en-US" sz="1400" dirty="0"/>
          </a:p>
        </p:txBody>
      </p:sp>
      <p:sp>
        <p:nvSpPr>
          <p:cNvPr id="77" name="TextBox 76"/>
          <p:cNvSpPr txBox="1"/>
          <p:nvPr/>
        </p:nvSpPr>
        <p:spPr>
          <a:xfrm>
            <a:off x="5591362" y="2822377"/>
            <a:ext cx="276038" cy="307777"/>
          </a:xfrm>
          <a:prstGeom prst="rect">
            <a:avLst/>
          </a:prstGeom>
          <a:noFill/>
        </p:spPr>
        <p:txBody>
          <a:bodyPr wrap="none" rtlCol="0">
            <a:spAutoFit/>
          </a:bodyPr>
          <a:lstStyle/>
          <a:p>
            <a:r>
              <a:rPr lang="en-US" sz="1400" dirty="0" smtClean="0"/>
              <a:t>9</a:t>
            </a:r>
            <a:endParaRPr lang="en-US" sz="1400" dirty="0"/>
          </a:p>
        </p:txBody>
      </p:sp>
      <p:sp>
        <p:nvSpPr>
          <p:cNvPr id="78" name="TextBox 77"/>
          <p:cNvSpPr txBox="1"/>
          <p:nvPr/>
        </p:nvSpPr>
        <p:spPr>
          <a:xfrm>
            <a:off x="4737992" y="2438400"/>
            <a:ext cx="367408" cy="307777"/>
          </a:xfrm>
          <a:prstGeom prst="rect">
            <a:avLst/>
          </a:prstGeom>
          <a:noFill/>
        </p:spPr>
        <p:txBody>
          <a:bodyPr wrap="none" rtlCol="0">
            <a:spAutoFit/>
          </a:bodyPr>
          <a:lstStyle/>
          <a:p>
            <a:r>
              <a:rPr lang="en-US" sz="1400" dirty="0" smtClean="0"/>
              <a:t>10</a:t>
            </a:r>
            <a:endParaRPr lang="en-US" sz="1400" dirty="0"/>
          </a:p>
        </p:txBody>
      </p:sp>
      <p:sp>
        <p:nvSpPr>
          <p:cNvPr id="79" name="TextBox 78"/>
          <p:cNvSpPr txBox="1"/>
          <p:nvPr/>
        </p:nvSpPr>
        <p:spPr>
          <a:xfrm>
            <a:off x="5486400" y="2212777"/>
            <a:ext cx="367408" cy="307777"/>
          </a:xfrm>
          <a:prstGeom prst="rect">
            <a:avLst/>
          </a:prstGeom>
          <a:noFill/>
        </p:spPr>
        <p:txBody>
          <a:bodyPr wrap="none" rtlCol="0">
            <a:spAutoFit/>
          </a:bodyPr>
          <a:lstStyle/>
          <a:p>
            <a:r>
              <a:rPr lang="en-US" sz="1400" dirty="0" smtClean="0"/>
              <a:t>11</a:t>
            </a:r>
            <a:endParaRPr lang="en-US" sz="1400" dirty="0"/>
          </a:p>
        </p:txBody>
      </p:sp>
      <p:sp>
        <p:nvSpPr>
          <p:cNvPr id="80" name="TextBox 79"/>
          <p:cNvSpPr txBox="1"/>
          <p:nvPr/>
        </p:nvSpPr>
        <p:spPr>
          <a:xfrm>
            <a:off x="4902448" y="1828800"/>
            <a:ext cx="367408" cy="307777"/>
          </a:xfrm>
          <a:prstGeom prst="rect">
            <a:avLst/>
          </a:prstGeom>
          <a:noFill/>
        </p:spPr>
        <p:txBody>
          <a:bodyPr wrap="none" rtlCol="0">
            <a:spAutoFit/>
          </a:bodyPr>
          <a:lstStyle/>
          <a:p>
            <a:r>
              <a:rPr lang="en-US" sz="1400" dirty="0" smtClean="0"/>
              <a:t>12</a:t>
            </a:r>
            <a:endParaRPr lang="en-US" sz="1400" dirty="0"/>
          </a:p>
        </p:txBody>
      </p:sp>
      <p:sp>
        <p:nvSpPr>
          <p:cNvPr id="81" name="TextBox 80"/>
          <p:cNvSpPr txBox="1"/>
          <p:nvPr/>
        </p:nvSpPr>
        <p:spPr>
          <a:xfrm>
            <a:off x="4625050" y="2054423"/>
            <a:ext cx="367408" cy="307777"/>
          </a:xfrm>
          <a:prstGeom prst="rect">
            <a:avLst/>
          </a:prstGeom>
          <a:noFill/>
        </p:spPr>
        <p:txBody>
          <a:bodyPr wrap="none" rtlCol="0">
            <a:spAutoFit/>
          </a:bodyPr>
          <a:lstStyle/>
          <a:p>
            <a:r>
              <a:rPr lang="en-US" sz="1400" dirty="0" smtClean="0"/>
              <a:t>13</a:t>
            </a:r>
            <a:endParaRPr lang="en-US" sz="1400" dirty="0"/>
          </a:p>
        </p:txBody>
      </p:sp>
      <p:sp>
        <p:nvSpPr>
          <p:cNvPr id="82" name="TextBox 81"/>
          <p:cNvSpPr txBox="1"/>
          <p:nvPr/>
        </p:nvSpPr>
        <p:spPr>
          <a:xfrm>
            <a:off x="4140448" y="1905000"/>
            <a:ext cx="367408" cy="307777"/>
          </a:xfrm>
          <a:prstGeom prst="rect">
            <a:avLst/>
          </a:prstGeom>
          <a:noFill/>
        </p:spPr>
        <p:txBody>
          <a:bodyPr wrap="none" rtlCol="0">
            <a:spAutoFit/>
          </a:bodyPr>
          <a:lstStyle/>
          <a:p>
            <a:r>
              <a:rPr lang="en-US" sz="1400" dirty="0" smtClean="0"/>
              <a:t>14</a:t>
            </a:r>
            <a:endParaRPr lang="en-US" sz="1400" dirty="0"/>
          </a:p>
        </p:txBody>
      </p:sp>
      <p:sp>
        <p:nvSpPr>
          <p:cNvPr id="83" name="TextBox 82"/>
          <p:cNvSpPr txBox="1"/>
          <p:nvPr/>
        </p:nvSpPr>
        <p:spPr>
          <a:xfrm>
            <a:off x="4185037" y="2670070"/>
            <a:ext cx="367408" cy="307777"/>
          </a:xfrm>
          <a:prstGeom prst="rect">
            <a:avLst/>
          </a:prstGeom>
          <a:noFill/>
        </p:spPr>
        <p:txBody>
          <a:bodyPr wrap="none" rtlCol="0">
            <a:spAutoFit/>
          </a:bodyPr>
          <a:lstStyle/>
          <a:p>
            <a:r>
              <a:rPr lang="en-US" sz="1400" dirty="0" smtClean="0"/>
              <a:t>15</a:t>
            </a:r>
            <a:endParaRPr lang="en-US" sz="1400" dirty="0"/>
          </a:p>
        </p:txBody>
      </p:sp>
      <p:sp>
        <p:nvSpPr>
          <p:cNvPr id="84" name="TextBox 83"/>
          <p:cNvSpPr txBox="1"/>
          <p:nvPr/>
        </p:nvSpPr>
        <p:spPr>
          <a:xfrm>
            <a:off x="3721744" y="2359223"/>
            <a:ext cx="367408" cy="307777"/>
          </a:xfrm>
          <a:prstGeom prst="rect">
            <a:avLst/>
          </a:prstGeom>
          <a:noFill/>
        </p:spPr>
        <p:txBody>
          <a:bodyPr wrap="none" rtlCol="0">
            <a:spAutoFit/>
          </a:bodyPr>
          <a:lstStyle/>
          <a:p>
            <a:r>
              <a:rPr lang="en-US" sz="1400" dirty="0" smtClean="0"/>
              <a:t>16</a:t>
            </a:r>
            <a:endParaRPr lang="en-US" sz="1400" dirty="0"/>
          </a:p>
        </p:txBody>
      </p:sp>
      <p:sp>
        <p:nvSpPr>
          <p:cNvPr id="85" name="TextBox 84"/>
          <p:cNvSpPr txBox="1"/>
          <p:nvPr/>
        </p:nvSpPr>
        <p:spPr>
          <a:xfrm>
            <a:off x="3369506" y="2130623"/>
            <a:ext cx="367408" cy="307777"/>
          </a:xfrm>
          <a:prstGeom prst="rect">
            <a:avLst/>
          </a:prstGeom>
          <a:noFill/>
        </p:spPr>
        <p:txBody>
          <a:bodyPr wrap="none" rtlCol="0">
            <a:spAutoFit/>
          </a:bodyPr>
          <a:lstStyle/>
          <a:p>
            <a:r>
              <a:rPr lang="en-US" sz="1400" dirty="0" smtClean="0"/>
              <a:t>17</a:t>
            </a:r>
            <a:endParaRPr lang="en-US" sz="1400" dirty="0"/>
          </a:p>
        </p:txBody>
      </p:sp>
      <p:cxnSp>
        <p:nvCxnSpPr>
          <p:cNvPr id="86" name="Straight Connector 85"/>
          <p:cNvCxnSpPr/>
          <p:nvPr/>
        </p:nvCxnSpPr>
        <p:spPr>
          <a:xfrm rot="16200000" flipH="1">
            <a:off x="3120435" y="28432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3390901" y="31208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642475" y="2910810"/>
            <a:ext cx="762000" cy="41572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flipV="1">
            <a:off x="4202575" y="2426825"/>
            <a:ext cx="621180" cy="32795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0800000" flipV="1">
            <a:off x="4800601" y="2422968"/>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a:off x="4829362" y="2432872"/>
            <a:ext cx="228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6200000" flipV="1">
            <a:off x="4797226" y="2781301"/>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4671350" y="3200399"/>
            <a:ext cx="533400" cy="53339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0800000" flipV="1">
            <a:off x="4354668" y="3195934"/>
            <a:ext cx="856833" cy="2330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0800000" flipV="1">
            <a:off x="3539927" y="3429000"/>
            <a:ext cx="815049" cy="36942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flipV="1">
            <a:off x="3774137" y="3435049"/>
            <a:ext cx="609600" cy="9786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6200000" flipH="1">
            <a:off x="3953064" y="3027524"/>
            <a:ext cx="685798" cy="152398"/>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4106206" y="2675594"/>
            <a:ext cx="1002178" cy="48148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flipH="1" flipV="1">
            <a:off x="6235948" y="2544009"/>
            <a:ext cx="685800" cy="4572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493248" y="2201109"/>
            <a:ext cx="1524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645648" y="22011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8331448" y="2505910"/>
            <a:ext cx="609600" cy="457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350248" y="3115509"/>
            <a:ext cx="723900" cy="4111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645648" y="34203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7950448" y="3572709"/>
            <a:ext cx="838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7112248" y="2734509"/>
            <a:ext cx="381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flipV="1">
            <a:off x="6807448" y="2429709"/>
            <a:ext cx="304800" cy="3048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102848" y="2136577"/>
            <a:ext cx="304800" cy="28146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8331448" y="2429709"/>
            <a:ext cx="457200" cy="7619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flipV="1">
            <a:off x="8407648" y="2147928"/>
            <a:ext cx="381000" cy="27011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6807448" y="3526671"/>
            <a:ext cx="266700" cy="274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6807448" y="3801310"/>
            <a:ext cx="990600" cy="10636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645648" y="3420309"/>
            <a:ext cx="152400" cy="48736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8483848" y="3191709"/>
            <a:ext cx="342900" cy="381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8483848" y="2963109"/>
            <a:ext cx="457200" cy="228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124762" y="2974777"/>
            <a:ext cx="276038" cy="307777"/>
          </a:xfrm>
          <a:prstGeom prst="rect">
            <a:avLst/>
          </a:prstGeom>
          <a:noFill/>
        </p:spPr>
        <p:txBody>
          <a:bodyPr wrap="none" rtlCol="0">
            <a:spAutoFit/>
          </a:bodyPr>
          <a:lstStyle/>
          <a:p>
            <a:r>
              <a:rPr lang="en-US" sz="1400" dirty="0" smtClean="0"/>
              <a:t>1</a:t>
            </a:r>
            <a:endParaRPr lang="en-US" sz="1400" dirty="0"/>
          </a:p>
        </p:txBody>
      </p:sp>
      <p:sp>
        <p:nvSpPr>
          <p:cNvPr id="120" name="TextBox 119"/>
          <p:cNvSpPr txBox="1"/>
          <p:nvPr/>
        </p:nvSpPr>
        <p:spPr>
          <a:xfrm>
            <a:off x="6763124" y="3390595"/>
            <a:ext cx="276038" cy="307777"/>
          </a:xfrm>
          <a:prstGeom prst="rect">
            <a:avLst/>
          </a:prstGeom>
          <a:noFill/>
        </p:spPr>
        <p:txBody>
          <a:bodyPr wrap="none" rtlCol="0">
            <a:spAutoFit/>
          </a:bodyPr>
          <a:lstStyle/>
          <a:p>
            <a:r>
              <a:rPr lang="en-US" sz="1400" dirty="0" smtClean="0"/>
              <a:t>2</a:t>
            </a:r>
            <a:endParaRPr lang="en-US" sz="1400" dirty="0"/>
          </a:p>
        </p:txBody>
      </p:sp>
      <p:sp>
        <p:nvSpPr>
          <p:cNvPr id="121" name="TextBox 120"/>
          <p:cNvSpPr txBox="1"/>
          <p:nvPr/>
        </p:nvSpPr>
        <p:spPr>
          <a:xfrm>
            <a:off x="6581962" y="3672245"/>
            <a:ext cx="276038" cy="307777"/>
          </a:xfrm>
          <a:prstGeom prst="rect">
            <a:avLst/>
          </a:prstGeom>
          <a:noFill/>
        </p:spPr>
        <p:txBody>
          <a:bodyPr wrap="none" rtlCol="0">
            <a:spAutoFit/>
          </a:bodyPr>
          <a:lstStyle/>
          <a:p>
            <a:r>
              <a:rPr lang="en-US" sz="1400" dirty="0" smtClean="0"/>
              <a:t>3</a:t>
            </a:r>
            <a:endParaRPr lang="en-US" sz="1400" dirty="0"/>
          </a:p>
        </p:txBody>
      </p:sp>
      <p:sp>
        <p:nvSpPr>
          <p:cNvPr id="122" name="TextBox 121"/>
          <p:cNvSpPr txBox="1"/>
          <p:nvPr/>
        </p:nvSpPr>
        <p:spPr>
          <a:xfrm>
            <a:off x="7648762" y="3900845"/>
            <a:ext cx="276038" cy="307777"/>
          </a:xfrm>
          <a:prstGeom prst="rect">
            <a:avLst/>
          </a:prstGeom>
          <a:noFill/>
        </p:spPr>
        <p:txBody>
          <a:bodyPr wrap="none" rtlCol="0">
            <a:spAutoFit/>
          </a:bodyPr>
          <a:lstStyle/>
          <a:p>
            <a:r>
              <a:rPr lang="en-US" sz="1400" dirty="0" smtClean="0"/>
              <a:t>4</a:t>
            </a:r>
            <a:endParaRPr lang="en-US" sz="1400" dirty="0"/>
          </a:p>
        </p:txBody>
      </p:sp>
      <p:sp>
        <p:nvSpPr>
          <p:cNvPr id="123" name="TextBox 122"/>
          <p:cNvSpPr txBox="1"/>
          <p:nvPr/>
        </p:nvSpPr>
        <p:spPr>
          <a:xfrm>
            <a:off x="7239000" y="3223550"/>
            <a:ext cx="276038" cy="307777"/>
          </a:xfrm>
          <a:prstGeom prst="rect">
            <a:avLst/>
          </a:prstGeom>
          <a:noFill/>
        </p:spPr>
        <p:txBody>
          <a:bodyPr wrap="none" rtlCol="0">
            <a:spAutoFit/>
          </a:bodyPr>
          <a:lstStyle/>
          <a:p>
            <a:r>
              <a:rPr lang="en-US" sz="1400" dirty="0" smtClean="0"/>
              <a:t>5</a:t>
            </a:r>
            <a:endParaRPr lang="en-US" sz="1400" dirty="0"/>
          </a:p>
        </p:txBody>
      </p:sp>
      <p:sp>
        <p:nvSpPr>
          <p:cNvPr id="124" name="TextBox 123"/>
          <p:cNvSpPr txBox="1"/>
          <p:nvPr/>
        </p:nvSpPr>
        <p:spPr>
          <a:xfrm>
            <a:off x="7877362" y="3730823"/>
            <a:ext cx="276038" cy="307777"/>
          </a:xfrm>
          <a:prstGeom prst="rect">
            <a:avLst/>
          </a:prstGeom>
          <a:noFill/>
        </p:spPr>
        <p:txBody>
          <a:bodyPr wrap="none" rtlCol="0">
            <a:spAutoFit/>
          </a:bodyPr>
          <a:lstStyle/>
          <a:p>
            <a:r>
              <a:rPr lang="en-US" sz="1400" dirty="0" smtClean="0"/>
              <a:t>6</a:t>
            </a:r>
            <a:endParaRPr lang="en-US" sz="1400" dirty="0"/>
          </a:p>
        </p:txBody>
      </p:sp>
      <p:sp>
        <p:nvSpPr>
          <p:cNvPr id="125" name="TextBox 124"/>
          <p:cNvSpPr txBox="1"/>
          <p:nvPr/>
        </p:nvSpPr>
        <p:spPr>
          <a:xfrm>
            <a:off x="8715562" y="3508177"/>
            <a:ext cx="276038" cy="307777"/>
          </a:xfrm>
          <a:prstGeom prst="rect">
            <a:avLst/>
          </a:prstGeom>
          <a:noFill/>
        </p:spPr>
        <p:txBody>
          <a:bodyPr wrap="none" rtlCol="0">
            <a:spAutoFit/>
          </a:bodyPr>
          <a:lstStyle/>
          <a:p>
            <a:r>
              <a:rPr lang="en-US" sz="1400" dirty="0" smtClean="0"/>
              <a:t>7</a:t>
            </a:r>
            <a:endParaRPr lang="en-US" sz="1400" dirty="0"/>
          </a:p>
        </p:txBody>
      </p:sp>
      <p:sp>
        <p:nvSpPr>
          <p:cNvPr id="126" name="TextBox 125"/>
          <p:cNvSpPr txBox="1"/>
          <p:nvPr/>
        </p:nvSpPr>
        <p:spPr>
          <a:xfrm>
            <a:off x="8534400" y="3059575"/>
            <a:ext cx="276038" cy="307777"/>
          </a:xfrm>
          <a:prstGeom prst="rect">
            <a:avLst/>
          </a:prstGeom>
          <a:noFill/>
        </p:spPr>
        <p:txBody>
          <a:bodyPr wrap="none" rtlCol="0">
            <a:spAutoFit/>
          </a:bodyPr>
          <a:lstStyle/>
          <a:p>
            <a:r>
              <a:rPr lang="en-US" sz="1400" dirty="0" smtClean="0"/>
              <a:t>8</a:t>
            </a:r>
            <a:endParaRPr lang="en-US" sz="1400" dirty="0"/>
          </a:p>
        </p:txBody>
      </p:sp>
      <p:sp>
        <p:nvSpPr>
          <p:cNvPr id="127" name="TextBox 126"/>
          <p:cNvSpPr txBox="1"/>
          <p:nvPr/>
        </p:nvSpPr>
        <p:spPr>
          <a:xfrm>
            <a:off x="8867962" y="2822377"/>
            <a:ext cx="276038" cy="307777"/>
          </a:xfrm>
          <a:prstGeom prst="rect">
            <a:avLst/>
          </a:prstGeom>
          <a:noFill/>
        </p:spPr>
        <p:txBody>
          <a:bodyPr wrap="none" rtlCol="0">
            <a:spAutoFit/>
          </a:bodyPr>
          <a:lstStyle/>
          <a:p>
            <a:r>
              <a:rPr lang="en-US" sz="1400" dirty="0" smtClean="0"/>
              <a:t>9</a:t>
            </a:r>
            <a:endParaRPr lang="en-US" sz="1400" dirty="0"/>
          </a:p>
        </p:txBody>
      </p:sp>
      <p:sp>
        <p:nvSpPr>
          <p:cNvPr id="128" name="TextBox 127"/>
          <p:cNvSpPr txBox="1"/>
          <p:nvPr/>
        </p:nvSpPr>
        <p:spPr>
          <a:xfrm>
            <a:off x="8024150" y="2438400"/>
            <a:ext cx="367408" cy="307777"/>
          </a:xfrm>
          <a:prstGeom prst="rect">
            <a:avLst/>
          </a:prstGeom>
          <a:noFill/>
        </p:spPr>
        <p:txBody>
          <a:bodyPr wrap="none" rtlCol="0">
            <a:spAutoFit/>
          </a:bodyPr>
          <a:lstStyle/>
          <a:p>
            <a:r>
              <a:rPr lang="en-US" sz="1400" dirty="0" smtClean="0"/>
              <a:t>10</a:t>
            </a:r>
            <a:endParaRPr lang="en-US" sz="1400" dirty="0"/>
          </a:p>
        </p:txBody>
      </p:sp>
      <p:sp>
        <p:nvSpPr>
          <p:cNvPr id="129" name="TextBox 128"/>
          <p:cNvSpPr txBox="1"/>
          <p:nvPr/>
        </p:nvSpPr>
        <p:spPr>
          <a:xfrm>
            <a:off x="8763000" y="2212777"/>
            <a:ext cx="367408" cy="307777"/>
          </a:xfrm>
          <a:prstGeom prst="rect">
            <a:avLst/>
          </a:prstGeom>
          <a:noFill/>
        </p:spPr>
        <p:txBody>
          <a:bodyPr wrap="none" rtlCol="0">
            <a:spAutoFit/>
          </a:bodyPr>
          <a:lstStyle/>
          <a:p>
            <a:r>
              <a:rPr lang="en-US" sz="1400" dirty="0" smtClean="0"/>
              <a:t>11</a:t>
            </a:r>
            <a:endParaRPr lang="en-US" sz="1400" dirty="0"/>
          </a:p>
        </p:txBody>
      </p:sp>
      <p:sp>
        <p:nvSpPr>
          <p:cNvPr id="130" name="TextBox 129"/>
          <p:cNvSpPr txBox="1"/>
          <p:nvPr/>
        </p:nvSpPr>
        <p:spPr>
          <a:xfrm>
            <a:off x="8179048" y="1828800"/>
            <a:ext cx="367408" cy="307777"/>
          </a:xfrm>
          <a:prstGeom prst="rect">
            <a:avLst/>
          </a:prstGeom>
          <a:noFill/>
        </p:spPr>
        <p:txBody>
          <a:bodyPr wrap="none" rtlCol="0">
            <a:spAutoFit/>
          </a:bodyPr>
          <a:lstStyle/>
          <a:p>
            <a:r>
              <a:rPr lang="en-US" sz="1400" dirty="0" smtClean="0"/>
              <a:t>12</a:t>
            </a:r>
            <a:endParaRPr lang="en-US" sz="1400" dirty="0"/>
          </a:p>
        </p:txBody>
      </p:sp>
      <p:sp>
        <p:nvSpPr>
          <p:cNvPr id="131" name="TextBox 130"/>
          <p:cNvSpPr txBox="1"/>
          <p:nvPr/>
        </p:nvSpPr>
        <p:spPr>
          <a:xfrm>
            <a:off x="7901650" y="2054423"/>
            <a:ext cx="367408" cy="307777"/>
          </a:xfrm>
          <a:prstGeom prst="rect">
            <a:avLst/>
          </a:prstGeom>
          <a:noFill/>
        </p:spPr>
        <p:txBody>
          <a:bodyPr wrap="none" rtlCol="0">
            <a:spAutoFit/>
          </a:bodyPr>
          <a:lstStyle/>
          <a:p>
            <a:r>
              <a:rPr lang="en-US" sz="1400" dirty="0" smtClean="0"/>
              <a:t>13</a:t>
            </a:r>
            <a:endParaRPr lang="en-US" sz="1400" dirty="0"/>
          </a:p>
        </p:txBody>
      </p:sp>
      <p:sp>
        <p:nvSpPr>
          <p:cNvPr id="132" name="TextBox 131"/>
          <p:cNvSpPr txBox="1"/>
          <p:nvPr/>
        </p:nvSpPr>
        <p:spPr>
          <a:xfrm>
            <a:off x="7417048" y="1905000"/>
            <a:ext cx="367408" cy="307777"/>
          </a:xfrm>
          <a:prstGeom prst="rect">
            <a:avLst/>
          </a:prstGeom>
          <a:noFill/>
        </p:spPr>
        <p:txBody>
          <a:bodyPr wrap="none" rtlCol="0">
            <a:spAutoFit/>
          </a:bodyPr>
          <a:lstStyle/>
          <a:p>
            <a:r>
              <a:rPr lang="en-US" sz="1400" dirty="0" smtClean="0"/>
              <a:t>14</a:t>
            </a:r>
            <a:endParaRPr lang="en-US" sz="1400" dirty="0"/>
          </a:p>
        </p:txBody>
      </p:sp>
      <p:sp>
        <p:nvSpPr>
          <p:cNvPr id="133" name="TextBox 132"/>
          <p:cNvSpPr txBox="1"/>
          <p:nvPr/>
        </p:nvSpPr>
        <p:spPr>
          <a:xfrm>
            <a:off x="7461637" y="2670070"/>
            <a:ext cx="367408" cy="307777"/>
          </a:xfrm>
          <a:prstGeom prst="rect">
            <a:avLst/>
          </a:prstGeom>
          <a:noFill/>
        </p:spPr>
        <p:txBody>
          <a:bodyPr wrap="none" rtlCol="0">
            <a:spAutoFit/>
          </a:bodyPr>
          <a:lstStyle/>
          <a:p>
            <a:r>
              <a:rPr lang="en-US" sz="1400" dirty="0" smtClean="0"/>
              <a:t>15</a:t>
            </a:r>
            <a:endParaRPr lang="en-US" sz="1400" dirty="0"/>
          </a:p>
        </p:txBody>
      </p:sp>
      <p:sp>
        <p:nvSpPr>
          <p:cNvPr id="134" name="TextBox 133"/>
          <p:cNvSpPr txBox="1"/>
          <p:nvPr/>
        </p:nvSpPr>
        <p:spPr>
          <a:xfrm>
            <a:off x="6998344" y="2359223"/>
            <a:ext cx="367408" cy="307777"/>
          </a:xfrm>
          <a:prstGeom prst="rect">
            <a:avLst/>
          </a:prstGeom>
          <a:noFill/>
        </p:spPr>
        <p:txBody>
          <a:bodyPr wrap="none" rtlCol="0">
            <a:spAutoFit/>
          </a:bodyPr>
          <a:lstStyle/>
          <a:p>
            <a:r>
              <a:rPr lang="en-US" sz="1400" dirty="0" smtClean="0"/>
              <a:t>16</a:t>
            </a:r>
            <a:endParaRPr lang="en-US" sz="1400" dirty="0"/>
          </a:p>
        </p:txBody>
      </p:sp>
      <p:sp>
        <p:nvSpPr>
          <p:cNvPr id="135" name="TextBox 134"/>
          <p:cNvSpPr txBox="1"/>
          <p:nvPr/>
        </p:nvSpPr>
        <p:spPr>
          <a:xfrm>
            <a:off x="6646106" y="2130623"/>
            <a:ext cx="367408" cy="307777"/>
          </a:xfrm>
          <a:prstGeom prst="rect">
            <a:avLst/>
          </a:prstGeom>
          <a:noFill/>
        </p:spPr>
        <p:txBody>
          <a:bodyPr wrap="none" rtlCol="0">
            <a:spAutoFit/>
          </a:bodyPr>
          <a:lstStyle/>
          <a:p>
            <a:r>
              <a:rPr lang="en-US" sz="1400" dirty="0" smtClean="0"/>
              <a:t>17</a:t>
            </a:r>
            <a:endParaRPr lang="en-US" sz="1400" dirty="0"/>
          </a:p>
        </p:txBody>
      </p:sp>
      <p:cxnSp>
        <p:nvCxnSpPr>
          <p:cNvPr id="136" name="Straight Connector 135"/>
          <p:cNvCxnSpPr/>
          <p:nvPr/>
        </p:nvCxnSpPr>
        <p:spPr>
          <a:xfrm rot="16200000" flipH="1">
            <a:off x="6397035" y="2843251"/>
            <a:ext cx="1075732" cy="25709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16200000" flipH="1">
            <a:off x="6667501" y="3120825"/>
            <a:ext cx="838199" cy="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6919075" y="2910810"/>
            <a:ext cx="762000" cy="41572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0800000" flipV="1">
            <a:off x="7479175" y="2426825"/>
            <a:ext cx="621180" cy="32795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10800000" flipV="1">
            <a:off x="8077201" y="2422968"/>
            <a:ext cx="707985" cy="385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a:off x="8105962" y="2432872"/>
            <a:ext cx="228600" cy="7620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16200000" flipV="1">
            <a:off x="8073826" y="2781301"/>
            <a:ext cx="685799"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10800000" flipV="1">
            <a:off x="7947950" y="3200399"/>
            <a:ext cx="533400" cy="53339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0800000" flipV="1">
            <a:off x="7631268" y="3195934"/>
            <a:ext cx="856833" cy="2330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0800000" flipV="1">
            <a:off x="6816527" y="3429000"/>
            <a:ext cx="815049" cy="36942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10800000" flipV="1">
            <a:off x="7050737" y="3435049"/>
            <a:ext cx="609600" cy="9786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16200000" flipH="1">
            <a:off x="7229664" y="3027524"/>
            <a:ext cx="685798" cy="152398"/>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a:off x="7382806" y="2675594"/>
            <a:ext cx="1002178" cy="48148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5400000">
            <a:off x="7552000" y="2605752"/>
            <a:ext cx="921152" cy="7388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034" y="76200"/>
            <a:ext cx="6111766" cy="1143000"/>
          </a:xfrm>
        </p:spPr>
        <p:txBody>
          <a:bodyPr/>
          <a:lstStyle/>
          <a:p>
            <a:r>
              <a:rPr lang="en-IN" dirty="0" smtClean="0"/>
              <a:t>Handling split vertex</a:t>
            </a:r>
            <a:endParaRPr lang="en-IN" dirty="0"/>
          </a:p>
        </p:txBody>
      </p:sp>
      <p:cxnSp>
        <p:nvCxnSpPr>
          <p:cNvPr id="91" name="Straight Connector 90"/>
          <p:cNvCxnSpPr/>
          <p:nvPr/>
        </p:nvCxnSpPr>
        <p:spPr>
          <a:xfrm rot="5400000" flipH="1" flipV="1">
            <a:off x="174734" y="2976761"/>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1368" y="3548261"/>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740350" y="2740333"/>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306667" y="2740223"/>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1321048" y="3224608"/>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006366" y="3791257"/>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8762" y="3349823"/>
            <a:ext cx="276038" cy="307777"/>
          </a:xfrm>
          <a:prstGeom prst="rect">
            <a:avLst/>
          </a:prstGeom>
          <a:noFill/>
        </p:spPr>
        <p:txBody>
          <a:bodyPr wrap="none" rtlCol="0">
            <a:spAutoFit/>
          </a:bodyPr>
          <a:lstStyle/>
          <a:p>
            <a:r>
              <a:rPr lang="en-US" sz="1400" dirty="0" smtClean="0"/>
              <a:t>1</a:t>
            </a:r>
            <a:endParaRPr lang="en-US" sz="1400" dirty="0"/>
          </a:p>
        </p:txBody>
      </p:sp>
      <p:sp>
        <p:nvSpPr>
          <p:cNvPr id="107" name="TextBox 106"/>
          <p:cNvSpPr txBox="1"/>
          <p:nvPr/>
        </p:nvSpPr>
        <p:spPr>
          <a:xfrm>
            <a:off x="863848" y="3956446"/>
            <a:ext cx="276038" cy="307777"/>
          </a:xfrm>
          <a:prstGeom prst="rect">
            <a:avLst/>
          </a:prstGeom>
          <a:noFill/>
        </p:spPr>
        <p:txBody>
          <a:bodyPr wrap="none" rtlCol="0">
            <a:spAutoFit/>
          </a:bodyPr>
          <a:lstStyle/>
          <a:p>
            <a:r>
              <a:rPr lang="en-US" sz="1400" dirty="0" smtClean="0"/>
              <a:t>2</a:t>
            </a:r>
            <a:endParaRPr lang="en-US" sz="1400" dirty="0"/>
          </a:p>
        </p:txBody>
      </p:sp>
      <p:sp>
        <p:nvSpPr>
          <p:cNvPr id="108" name="TextBox 107"/>
          <p:cNvSpPr txBox="1"/>
          <p:nvPr/>
        </p:nvSpPr>
        <p:spPr>
          <a:xfrm>
            <a:off x="1781362" y="3807023"/>
            <a:ext cx="276038" cy="307777"/>
          </a:xfrm>
          <a:prstGeom prst="rect">
            <a:avLst/>
          </a:prstGeom>
          <a:noFill/>
        </p:spPr>
        <p:txBody>
          <a:bodyPr wrap="none" rtlCol="0">
            <a:spAutoFit/>
          </a:bodyPr>
          <a:lstStyle/>
          <a:p>
            <a:r>
              <a:rPr lang="en-US" sz="1400" dirty="0"/>
              <a:t>3</a:t>
            </a:r>
          </a:p>
        </p:txBody>
      </p:sp>
      <p:sp>
        <p:nvSpPr>
          <p:cNvPr id="109" name="TextBox 108"/>
          <p:cNvSpPr txBox="1"/>
          <p:nvPr/>
        </p:nvSpPr>
        <p:spPr>
          <a:xfrm>
            <a:off x="1400362" y="3045023"/>
            <a:ext cx="276038" cy="307777"/>
          </a:xfrm>
          <a:prstGeom prst="rect">
            <a:avLst/>
          </a:prstGeom>
          <a:noFill/>
        </p:spPr>
        <p:txBody>
          <a:bodyPr wrap="none" rtlCol="0">
            <a:spAutoFit/>
          </a:bodyPr>
          <a:lstStyle/>
          <a:p>
            <a:r>
              <a:rPr lang="en-US" sz="1400" dirty="0" smtClean="0"/>
              <a:t>4</a:t>
            </a:r>
            <a:endParaRPr lang="en-US" sz="1400" dirty="0"/>
          </a:p>
        </p:txBody>
      </p:sp>
      <p:sp>
        <p:nvSpPr>
          <p:cNvPr id="110" name="TextBox 109"/>
          <p:cNvSpPr txBox="1"/>
          <p:nvPr/>
        </p:nvSpPr>
        <p:spPr>
          <a:xfrm>
            <a:off x="1752600" y="2508646"/>
            <a:ext cx="276038" cy="307777"/>
          </a:xfrm>
          <a:prstGeom prst="rect">
            <a:avLst/>
          </a:prstGeom>
          <a:noFill/>
        </p:spPr>
        <p:txBody>
          <a:bodyPr wrap="none" rtlCol="0">
            <a:spAutoFit/>
          </a:bodyPr>
          <a:lstStyle/>
          <a:p>
            <a:r>
              <a:rPr lang="en-US" sz="1400" dirty="0" smtClean="0"/>
              <a:t>5</a:t>
            </a:r>
            <a:endParaRPr lang="en-US" sz="1400" dirty="0"/>
          </a:p>
        </p:txBody>
      </p:sp>
      <p:sp>
        <p:nvSpPr>
          <p:cNvPr id="111" name="TextBox 110"/>
          <p:cNvSpPr txBox="1"/>
          <p:nvPr/>
        </p:nvSpPr>
        <p:spPr>
          <a:xfrm>
            <a:off x="638362" y="2511623"/>
            <a:ext cx="276038" cy="307777"/>
          </a:xfrm>
          <a:prstGeom prst="rect">
            <a:avLst/>
          </a:prstGeom>
          <a:noFill/>
        </p:spPr>
        <p:txBody>
          <a:bodyPr wrap="none" rtlCol="0">
            <a:spAutoFit/>
          </a:bodyPr>
          <a:lstStyle/>
          <a:p>
            <a:r>
              <a:rPr lang="en-US" sz="1400" dirty="0" smtClean="0"/>
              <a:t>6</a:t>
            </a:r>
            <a:endParaRPr lang="en-US" sz="1400" dirty="0"/>
          </a:p>
        </p:txBody>
      </p:sp>
      <p:cxnSp>
        <p:nvCxnSpPr>
          <p:cNvPr id="128" name="Straight Connector 127"/>
          <p:cNvCxnSpPr/>
          <p:nvPr/>
        </p:nvCxnSpPr>
        <p:spPr>
          <a:xfrm rot="5400000" flipH="1" flipV="1">
            <a:off x="2460734" y="2979738"/>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597368" y="3551238"/>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3026350" y="2743310"/>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592667" y="2743200"/>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flipV="1">
            <a:off x="3607048" y="3227585"/>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3292366" y="3794234"/>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314762" y="3352800"/>
            <a:ext cx="276038" cy="307777"/>
          </a:xfrm>
          <a:prstGeom prst="rect">
            <a:avLst/>
          </a:prstGeom>
          <a:noFill/>
        </p:spPr>
        <p:txBody>
          <a:bodyPr wrap="none" rtlCol="0">
            <a:spAutoFit/>
          </a:bodyPr>
          <a:lstStyle/>
          <a:p>
            <a:r>
              <a:rPr lang="en-US" sz="1400" dirty="0" smtClean="0"/>
              <a:t>1</a:t>
            </a:r>
            <a:endParaRPr lang="en-US" sz="1400" dirty="0"/>
          </a:p>
        </p:txBody>
      </p:sp>
      <p:sp>
        <p:nvSpPr>
          <p:cNvPr id="135" name="TextBox 134"/>
          <p:cNvSpPr txBox="1"/>
          <p:nvPr/>
        </p:nvSpPr>
        <p:spPr>
          <a:xfrm>
            <a:off x="3149848" y="3959423"/>
            <a:ext cx="276038" cy="307777"/>
          </a:xfrm>
          <a:prstGeom prst="rect">
            <a:avLst/>
          </a:prstGeom>
          <a:noFill/>
        </p:spPr>
        <p:txBody>
          <a:bodyPr wrap="none" rtlCol="0">
            <a:spAutoFit/>
          </a:bodyPr>
          <a:lstStyle/>
          <a:p>
            <a:r>
              <a:rPr lang="en-US" sz="1400" dirty="0" smtClean="0"/>
              <a:t>2</a:t>
            </a:r>
            <a:endParaRPr lang="en-US" sz="1400" dirty="0"/>
          </a:p>
        </p:txBody>
      </p:sp>
      <p:sp>
        <p:nvSpPr>
          <p:cNvPr id="136" name="TextBox 135"/>
          <p:cNvSpPr txBox="1"/>
          <p:nvPr/>
        </p:nvSpPr>
        <p:spPr>
          <a:xfrm>
            <a:off x="4067362" y="3810000"/>
            <a:ext cx="276038" cy="307777"/>
          </a:xfrm>
          <a:prstGeom prst="rect">
            <a:avLst/>
          </a:prstGeom>
          <a:noFill/>
        </p:spPr>
        <p:txBody>
          <a:bodyPr wrap="none" rtlCol="0">
            <a:spAutoFit/>
          </a:bodyPr>
          <a:lstStyle/>
          <a:p>
            <a:r>
              <a:rPr lang="en-US" sz="1400" dirty="0"/>
              <a:t>3</a:t>
            </a:r>
          </a:p>
        </p:txBody>
      </p:sp>
      <p:sp>
        <p:nvSpPr>
          <p:cNvPr id="137" name="TextBox 136"/>
          <p:cNvSpPr txBox="1"/>
          <p:nvPr/>
        </p:nvSpPr>
        <p:spPr>
          <a:xfrm>
            <a:off x="3733800" y="3048000"/>
            <a:ext cx="276038" cy="307777"/>
          </a:xfrm>
          <a:prstGeom prst="rect">
            <a:avLst/>
          </a:prstGeom>
          <a:noFill/>
        </p:spPr>
        <p:txBody>
          <a:bodyPr wrap="none" rtlCol="0">
            <a:spAutoFit/>
          </a:bodyPr>
          <a:lstStyle/>
          <a:p>
            <a:r>
              <a:rPr lang="en-US" sz="1400" dirty="0" smtClean="0"/>
              <a:t>4</a:t>
            </a:r>
            <a:endParaRPr lang="en-US" sz="1400" dirty="0"/>
          </a:p>
        </p:txBody>
      </p:sp>
      <p:sp>
        <p:nvSpPr>
          <p:cNvPr id="138" name="TextBox 137"/>
          <p:cNvSpPr txBox="1"/>
          <p:nvPr/>
        </p:nvSpPr>
        <p:spPr>
          <a:xfrm>
            <a:off x="4038600" y="2511623"/>
            <a:ext cx="276038" cy="307777"/>
          </a:xfrm>
          <a:prstGeom prst="rect">
            <a:avLst/>
          </a:prstGeom>
          <a:noFill/>
        </p:spPr>
        <p:txBody>
          <a:bodyPr wrap="none" rtlCol="0">
            <a:spAutoFit/>
          </a:bodyPr>
          <a:lstStyle/>
          <a:p>
            <a:r>
              <a:rPr lang="en-US" sz="1400" dirty="0" smtClean="0"/>
              <a:t>5</a:t>
            </a:r>
            <a:endParaRPr lang="en-US" sz="1400" dirty="0"/>
          </a:p>
        </p:txBody>
      </p:sp>
      <p:sp>
        <p:nvSpPr>
          <p:cNvPr id="139" name="TextBox 138"/>
          <p:cNvSpPr txBox="1"/>
          <p:nvPr/>
        </p:nvSpPr>
        <p:spPr>
          <a:xfrm>
            <a:off x="2924362" y="2508646"/>
            <a:ext cx="276038" cy="307777"/>
          </a:xfrm>
          <a:prstGeom prst="rect">
            <a:avLst/>
          </a:prstGeom>
          <a:noFill/>
        </p:spPr>
        <p:txBody>
          <a:bodyPr wrap="none" rtlCol="0">
            <a:spAutoFit/>
          </a:bodyPr>
          <a:lstStyle/>
          <a:p>
            <a:r>
              <a:rPr lang="en-US" sz="1400" dirty="0" smtClean="0"/>
              <a:t>6</a:t>
            </a:r>
            <a:endParaRPr lang="en-US" sz="1400" dirty="0"/>
          </a:p>
        </p:txBody>
      </p:sp>
      <p:cxnSp>
        <p:nvCxnSpPr>
          <p:cNvPr id="140" name="Straight Connector 139"/>
          <p:cNvCxnSpPr/>
          <p:nvPr/>
        </p:nvCxnSpPr>
        <p:spPr>
          <a:xfrm flipH="1" flipV="1">
            <a:off x="3045230" y="2861091"/>
            <a:ext cx="547437" cy="3630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5400000" flipH="1" flipV="1">
            <a:off x="4946572" y="2982715"/>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5067440" y="3538449"/>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5512188" y="2746287"/>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6078505" y="2746177"/>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6092886" y="3230562"/>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778204" y="3797211"/>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4800600" y="3355777"/>
            <a:ext cx="276038" cy="307777"/>
          </a:xfrm>
          <a:prstGeom prst="rect">
            <a:avLst/>
          </a:prstGeom>
          <a:noFill/>
        </p:spPr>
        <p:txBody>
          <a:bodyPr wrap="none" rtlCol="0">
            <a:spAutoFit/>
          </a:bodyPr>
          <a:lstStyle/>
          <a:p>
            <a:r>
              <a:rPr lang="en-US" sz="1400" dirty="0" smtClean="0"/>
              <a:t>1</a:t>
            </a:r>
            <a:endParaRPr lang="en-US" sz="1400" dirty="0"/>
          </a:p>
        </p:txBody>
      </p:sp>
      <p:sp>
        <p:nvSpPr>
          <p:cNvPr id="153" name="TextBox 152"/>
          <p:cNvSpPr txBox="1"/>
          <p:nvPr/>
        </p:nvSpPr>
        <p:spPr>
          <a:xfrm>
            <a:off x="5635686" y="3959423"/>
            <a:ext cx="276038" cy="307777"/>
          </a:xfrm>
          <a:prstGeom prst="rect">
            <a:avLst/>
          </a:prstGeom>
          <a:noFill/>
        </p:spPr>
        <p:txBody>
          <a:bodyPr wrap="none" rtlCol="0">
            <a:spAutoFit/>
          </a:bodyPr>
          <a:lstStyle/>
          <a:p>
            <a:r>
              <a:rPr lang="en-US" sz="1400" dirty="0" smtClean="0"/>
              <a:t>2</a:t>
            </a:r>
            <a:endParaRPr lang="en-US" sz="1400" dirty="0"/>
          </a:p>
        </p:txBody>
      </p:sp>
      <p:sp>
        <p:nvSpPr>
          <p:cNvPr id="154" name="TextBox 153"/>
          <p:cNvSpPr txBox="1"/>
          <p:nvPr/>
        </p:nvSpPr>
        <p:spPr>
          <a:xfrm>
            <a:off x="6553200" y="3812977"/>
            <a:ext cx="276038" cy="307777"/>
          </a:xfrm>
          <a:prstGeom prst="rect">
            <a:avLst/>
          </a:prstGeom>
          <a:noFill/>
        </p:spPr>
        <p:txBody>
          <a:bodyPr wrap="none" rtlCol="0">
            <a:spAutoFit/>
          </a:bodyPr>
          <a:lstStyle/>
          <a:p>
            <a:r>
              <a:rPr lang="en-US" sz="1400" dirty="0"/>
              <a:t>3</a:t>
            </a:r>
          </a:p>
        </p:txBody>
      </p:sp>
      <p:sp>
        <p:nvSpPr>
          <p:cNvPr id="155" name="TextBox 154"/>
          <p:cNvSpPr txBox="1"/>
          <p:nvPr/>
        </p:nvSpPr>
        <p:spPr>
          <a:xfrm>
            <a:off x="6219638" y="3050977"/>
            <a:ext cx="276038" cy="307777"/>
          </a:xfrm>
          <a:prstGeom prst="rect">
            <a:avLst/>
          </a:prstGeom>
          <a:noFill/>
        </p:spPr>
        <p:txBody>
          <a:bodyPr wrap="none" rtlCol="0">
            <a:spAutoFit/>
          </a:bodyPr>
          <a:lstStyle/>
          <a:p>
            <a:r>
              <a:rPr lang="en-US" sz="1400" dirty="0" smtClean="0"/>
              <a:t>4</a:t>
            </a:r>
            <a:endParaRPr lang="en-US" sz="1400" dirty="0"/>
          </a:p>
        </p:txBody>
      </p:sp>
      <p:sp>
        <p:nvSpPr>
          <p:cNvPr id="156" name="TextBox 155"/>
          <p:cNvSpPr txBox="1"/>
          <p:nvPr/>
        </p:nvSpPr>
        <p:spPr>
          <a:xfrm>
            <a:off x="6524438" y="2514600"/>
            <a:ext cx="276038" cy="307777"/>
          </a:xfrm>
          <a:prstGeom prst="rect">
            <a:avLst/>
          </a:prstGeom>
          <a:noFill/>
        </p:spPr>
        <p:txBody>
          <a:bodyPr wrap="none" rtlCol="0">
            <a:spAutoFit/>
          </a:bodyPr>
          <a:lstStyle/>
          <a:p>
            <a:r>
              <a:rPr lang="en-US" sz="1400" dirty="0" smtClean="0"/>
              <a:t>5</a:t>
            </a:r>
            <a:endParaRPr lang="en-US" sz="1400" dirty="0"/>
          </a:p>
        </p:txBody>
      </p:sp>
      <p:sp>
        <p:nvSpPr>
          <p:cNvPr id="157" name="TextBox 156"/>
          <p:cNvSpPr txBox="1"/>
          <p:nvPr/>
        </p:nvSpPr>
        <p:spPr>
          <a:xfrm>
            <a:off x="5410200" y="2511623"/>
            <a:ext cx="276038" cy="307777"/>
          </a:xfrm>
          <a:prstGeom prst="rect">
            <a:avLst/>
          </a:prstGeom>
          <a:noFill/>
        </p:spPr>
        <p:txBody>
          <a:bodyPr wrap="none" rtlCol="0">
            <a:spAutoFit/>
          </a:bodyPr>
          <a:lstStyle/>
          <a:p>
            <a:r>
              <a:rPr lang="en-US" sz="1400" dirty="0" smtClean="0"/>
              <a:t>6</a:t>
            </a:r>
            <a:endParaRPr lang="en-US" sz="1400" dirty="0"/>
          </a:p>
        </p:txBody>
      </p:sp>
      <p:cxnSp>
        <p:nvCxnSpPr>
          <p:cNvPr id="158" name="Straight Connector 157"/>
          <p:cNvCxnSpPr/>
          <p:nvPr/>
        </p:nvCxnSpPr>
        <p:spPr>
          <a:xfrm flipH="1">
            <a:off x="5819618" y="3211370"/>
            <a:ext cx="274654" cy="73675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5400000" flipH="1" flipV="1">
            <a:off x="7261334" y="2909492"/>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7382202" y="3465226"/>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7826950" y="2673064"/>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8393267" y="2672954"/>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flipV="1">
            <a:off x="8407648" y="3157339"/>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8092966" y="3723988"/>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7115362" y="3282554"/>
            <a:ext cx="276038" cy="307777"/>
          </a:xfrm>
          <a:prstGeom prst="rect">
            <a:avLst/>
          </a:prstGeom>
          <a:noFill/>
        </p:spPr>
        <p:txBody>
          <a:bodyPr wrap="none" rtlCol="0">
            <a:spAutoFit/>
          </a:bodyPr>
          <a:lstStyle/>
          <a:p>
            <a:r>
              <a:rPr lang="en-US" sz="1400" dirty="0" smtClean="0"/>
              <a:t>1</a:t>
            </a:r>
            <a:endParaRPr lang="en-US" sz="1400" dirty="0"/>
          </a:p>
        </p:txBody>
      </p:sp>
      <p:sp>
        <p:nvSpPr>
          <p:cNvPr id="167" name="TextBox 166"/>
          <p:cNvSpPr txBox="1"/>
          <p:nvPr/>
        </p:nvSpPr>
        <p:spPr>
          <a:xfrm>
            <a:off x="7950448" y="3886200"/>
            <a:ext cx="276038" cy="307777"/>
          </a:xfrm>
          <a:prstGeom prst="rect">
            <a:avLst/>
          </a:prstGeom>
          <a:noFill/>
        </p:spPr>
        <p:txBody>
          <a:bodyPr wrap="none" rtlCol="0">
            <a:spAutoFit/>
          </a:bodyPr>
          <a:lstStyle/>
          <a:p>
            <a:r>
              <a:rPr lang="en-US" sz="1400" dirty="0" smtClean="0"/>
              <a:t>2</a:t>
            </a:r>
            <a:endParaRPr lang="en-US" sz="1400" dirty="0"/>
          </a:p>
        </p:txBody>
      </p:sp>
      <p:sp>
        <p:nvSpPr>
          <p:cNvPr id="168" name="TextBox 167"/>
          <p:cNvSpPr txBox="1"/>
          <p:nvPr/>
        </p:nvSpPr>
        <p:spPr>
          <a:xfrm>
            <a:off x="8867962" y="3739754"/>
            <a:ext cx="276038" cy="307777"/>
          </a:xfrm>
          <a:prstGeom prst="rect">
            <a:avLst/>
          </a:prstGeom>
          <a:noFill/>
        </p:spPr>
        <p:txBody>
          <a:bodyPr wrap="none" rtlCol="0">
            <a:spAutoFit/>
          </a:bodyPr>
          <a:lstStyle/>
          <a:p>
            <a:r>
              <a:rPr lang="en-US" sz="1400" dirty="0"/>
              <a:t>3</a:t>
            </a:r>
          </a:p>
        </p:txBody>
      </p:sp>
      <p:sp>
        <p:nvSpPr>
          <p:cNvPr id="169" name="TextBox 168"/>
          <p:cNvSpPr txBox="1"/>
          <p:nvPr/>
        </p:nvSpPr>
        <p:spPr>
          <a:xfrm>
            <a:off x="8534400" y="2977754"/>
            <a:ext cx="276038" cy="307777"/>
          </a:xfrm>
          <a:prstGeom prst="rect">
            <a:avLst/>
          </a:prstGeom>
          <a:noFill/>
        </p:spPr>
        <p:txBody>
          <a:bodyPr wrap="none" rtlCol="0">
            <a:spAutoFit/>
          </a:bodyPr>
          <a:lstStyle/>
          <a:p>
            <a:r>
              <a:rPr lang="en-US" sz="1400" dirty="0" smtClean="0"/>
              <a:t>4</a:t>
            </a:r>
            <a:endParaRPr lang="en-US" sz="1400" dirty="0"/>
          </a:p>
        </p:txBody>
      </p:sp>
      <p:sp>
        <p:nvSpPr>
          <p:cNvPr id="170" name="TextBox 169"/>
          <p:cNvSpPr txBox="1"/>
          <p:nvPr/>
        </p:nvSpPr>
        <p:spPr>
          <a:xfrm>
            <a:off x="8839200" y="2441377"/>
            <a:ext cx="276038" cy="307777"/>
          </a:xfrm>
          <a:prstGeom prst="rect">
            <a:avLst/>
          </a:prstGeom>
          <a:noFill/>
        </p:spPr>
        <p:txBody>
          <a:bodyPr wrap="none" rtlCol="0">
            <a:spAutoFit/>
          </a:bodyPr>
          <a:lstStyle/>
          <a:p>
            <a:r>
              <a:rPr lang="en-US" sz="1400" dirty="0" smtClean="0"/>
              <a:t>5</a:t>
            </a:r>
            <a:endParaRPr lang="en-US" sz="1400" dirty="0"/>
          </a:p>
        </p:txBody>
      </p:sp>
      <p:sp>
        <p:nvSpPr>
          <p:cNvPr id="171" name="TextBox 170"/>
          <p:cNvSpPr txBox="1"/>
          <p:nvPr/>
        </p:nvSpPr>
        <p:spPr>
          <a:xfrm>
            <a:off x="7724962" y="2438400"/>
            <a:ext cx="276038" cy="307777"/>
          </a:xfrm>
          <a:prstGeom prst="rect">
            <a:avLst/>
          </a:prstGeom>
          <a:noFill/>
        </p:spPr>
        <p:txBody>
          <a:bodyPr wrap="none" rtlCol="0">
            <a:spAutoFit/>
          </a:bodyPr>
          <a:lstStyle/>
          <a:p>
            <a:r>
              <a:rPr lang="en-US" sz="1400" dirty="0" smtClean="0"/>
              <a:t>6</a:t>
            </a:r>
            <a:endParaRPr lang="en-US" sz="1400" dirty="0"/>
          </a:p>
        </p:txBody>
      </p:sp>
      <p:cxnSp>
        <p:nvCxnSpPr>
          <p:cNvPr id="172" name="Straight Connector 171"/>
          <p:cNvCxnSpPr/>
          <p:nvPr/>
        </p:nvCxnSpPr>
        <p:spPr>
          <a:xfrm flipH="1">
            <a:off x="7382202" y="3138147"/>
            <a:ext cx="1026832" cy="34284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flipH="1" flipV="1">
            <a:off x="222172" y="5037138"/>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58806" y="5608638"/>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787788" y="4800710"/>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1354105" y="4800600"/>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1368486" y="5284985"/>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1053804" y="5851634"/>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76200" y="5410200"/>
            <a:ext cx="276038" cy="307777"/>
          </a:xfrm>
          <a:prstGeom prst="rect">
            <a:avLst/>
          </a:prstGeom>
          <a:noFill/>
        </p:spPr>
        <p:txBody>
          <a:bodyPr wrap="none" rtlCol="0">
            <a:spAutoFit/>
          </a:bodyPr>
          <a:lstStyle/>
          <a:p>
            <a:r>
              <a:rPr lang="en-US" sz="1400" dirty="0" smtClean="0"/>
              <a:t>1</a:t>
            </a:r>
            <a:endParaRPr lang="en-US" sz="1400" dirty="0"/>
          </a:p>
        </p:txBody>
      </p:sp>
      <p:sp>
        <p:nvSpPr>
          <p:cNvPr id="181" name="TextBox 180"/>
          <p:cNvSpPr txBox="1"/>
          <p:nvPr/>
        </p:nvSpPr>
        <p:spPr>
          <a:xfrm>
            <a:off x="911286" y="6016823"/>
            <a:ext cx="276038" cy="307777"/>
          </a:xfrm>
          <a:prstGeom prst="rect">
            <a:avLst/>
          </a:prstGeom>
          <a:noFill/>
        </p:spPr>
        <p:txBody>
          <a:bodyPr wrap="none" rtlCol="0">
            <a:spAutoFit/>
          </a:bodyPr>
          <a:lstStyle/>
          <a:p>
            <a:r>
              <a:rPr lang="en-US" sz="1400" dirty="0" smtClean="0"/>
              <a:t>2</a:t>
            </a:r>
            <a:endParaRPr lang="en-US" sz="1400" dirty="0"/>
          </a:p>
        </p:txBody>
      </p:sp>
      <p:sp>
        <p:nvSpPr>
          <p:cNvPr id="182" name="TextBox 181"/>
          <p:cNvSpPr txBox="1"/>
          <p:nvPr/>
        </p:nvSpPr>
        <p:spPr>
          <a:xfrm>
            <a:off x="1828800" y="5867400"/>
            <a:ext cx="276038" cy="307777"/>
          </a:xfrm>
          <a:prstGeom prst="rect">
            <a:avLst/>
          </a:prstGeom>
          <a:noFill/>
        </p:spPr>
        <p:txBody>
          <a:bodyPr wrap="none" rtlCol="0">
            <a:spAutoFit/>
          </a:bodyPr>
          <a:lstStyle/>
          <a:p>
            <a:r>
              <a:rPr lang="en-US" sz="1400" dirty="0"/>
              <a:t>3</a:t>
            </a:r>
          </a:p>
        </p:txBody>
      </p:sp>
      <p:sp>
        <p:nvSpPr>
          <p:cNvPr id="183" name="TextBox 182"/>
          <p:cNvSpPr txBox="1"/>
          <p:nvPr/>
        </p:nvSpPr>
        <p:spPr>
          <a:xfrm>
            <a:off x="1447800" y="5105400"/>
            <a:ext cx="276038" cy="307777"/>
          </a:xfrm>
          <a:prstGeom prst="rect">
            <a:avLst/>
          </a:prstGeom>
          <a:noFill/>
        </p:spPr>
        <p:txBody>
          <a:bodyPr wrap="none" rtlCol="0">
            <a:spAutoFit/>
          </a:bodyPr>
          <a:lstStyle/>
          <a:p>
            <a:r>
              <a:rPr lang="en-US" sz="1400" dirty="0" smtClean="0"/>
              <a:t>4</a:t>
            </a:r>
            <a:endParaRPr lang="en-US" sz="1400" dirty="0"/>
          </a:p>
        </p:txBody>
      </p:sp>
      <p:sp>
        <p:nvSpPr>
          <p:cNvPr id="184" name="TextBox 183"/>
          <p:cNvSpPr txBox="1"/>
          <p:nvPr/>
        </p:nvSpPr>
        <p:spPr>
          <a:xfrm>
            <a:off x="1800038" y="4569023"/>
            <a:ext cx="276038" cy="307777"/>
          </a:xfrm>
          <a:prstGeom prst="rect">
            <a:avLst/>
          </a:prstGeom>
          <a:noFill/>
        </p:spPr>
        <p:txBody>
          <a:bodyPr wrap="none" rtlCol="0">
            <a:spAutoFit/>
          </a:bodyPr>
          <a:lstStyle/>
          <a:p>
            <a:r>
              <a:rPr lang="en-US" sz="1400" dirty="0" smtClean="0"/>
              <a:t>5</a:t>
            </a:r>
            <a:endParaRPr lang="en-US" sz="1400" dirty="0"/>
          </a:p>
        </p:txBody>
      </p:sp>
      <p:sp>
        <p:nvSpPr>
          <p:cNvPr id="185" name="TextBox 184"/>
          <p:cNvSpPr txBox="1"/>
          <p:nvPr/>
        </p:nvSpPr>
        <p:spPr>
          <a:xfrm>
            <a:off x="685800" y="4572000"/>
            <a:ext cx="276038" cy="307777"/>
          </a:xfrm>
          <a:prstGeom prst="rect">
            <a:avLst/>
          </a:prstGeom>
          <a:noFill/>
        </p:spPr>
        <p:txBody>
          <a:bodyPr wrap="none" rtlCol="0">
            <a:spAutoFit/>
          </a:bodyPr>
          <a:lstStyle/>
          <a:p>
            <a:r>
              <a:rPr lang="en-US" sz="1400" dirty="0" smtClean="0"/>
              <a:t>6</a:t>
            </a:r>
            <a:endParaRPr lang="en-US" sz="1400" dirty="0"/>
          </a:p>
        </p:txBody>
      </p:sp>
      <p:cxnSp>
        <p:nvCxnSpPr>
          <p:cNvPr id="186" name="Straight Connector 185"/>
          <p:cNvCxnSpPr/>
          <p:nvPr/>
        </p:nvCxnSpPr>
        <p:spPr>
          <a:xfrm>
            <a:off x="345744" y="4572000"/>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flipH="1" flipV="1">
            <a:off x="2536934" y="5040115"/>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2673568" y="5611615"/>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3102550" y="4803687"/>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3668867" y="4803577"/>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flipV="1">
            <a:off x="3683248" y="5287962"/>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3368566" y="5854611"/>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2390962" y="5413177"/>
            <a:ext cx="276038" cy="307777"/>
          </a:xfrm>
          <a:prstGeom prst="rect">
            <a:avLst/>
          </a:prstGeom>
          <a:noFill/>
        </p:spPr>
        <p:txBody>
          <a:bodyPr wrap="none" rtlCol="0">
            <a:spAutoFit/>
          </a:bodyPr>
          <a:lstStyle/>
          <a:p>
            <a:r>
              <a:rPr lang="en-US" sz="1400" dirty="0" smtClean="0"/>
              <a:t>1</a:t>
            </a:r>
            <a:endParaRPr lang="en-US" sz="1400" dirty="0"/>
          </a:p>
        </p:txBody>
      </p:sp>
      <p:sp>
        <p:nvSpPr>
          <p:cNvPr id="199" name="TextBox 198"/>
          <p:cNvSpPr txBox="1"/>
          <p:nvPr/>
        </p:nvSpPr>
        <p:spPr>
          <a:xfrm>
            <a:off x="3226048" y="6019800"/>
            <a:ext cx="276038" cy="307777"/>
          </a:xfrm>
          <a:prstGeom prst="rect">
            <a:avLst/>
          </a:prstGeom>
          <a:noFill/>
        </p:spPr>
        <p:txBody>
          <a:bodyPr wrap="none" rtlCol="0">
            <a:spAutoFit/>
          </a:bodyPr>
          <a:lstStyle/>
          <a:p>
            <a:r>
              <a:rPr lang="en-US" sz="1400" dirty="0" smtClean="0"/>
              <a:t>2</a:t>
            </a:r>
            <a:endParaRPr lang="en-US" sz="1400" dirty="0"/>
          </a:p>
        </p:txBody>
      </p:sp>
      <p:sp>
        <p:nvSpPr>
          <p:cNvPr id="200" name="TextBox 199"/>
          <p:cNvSpPr txBox="1"/>
          <p:nvPr/>
        </p:nvSpPr>
        <p:spPr>
          <a:xfrm>
            <a:off x="4143562" y="5870377"/>
            <a:ext cx="276038" cy="307777"/>
          </a:xfrm>
          <a:prstGeom prst="rect">
            <a:avLst/>
          </a:prstGeom>
          <a:noFill/>
        </p:spPr>
        <p:txBody>
          <a:bodyPr wrap="none" rtlCol="0">
            <a:spAutoFit/>
          </a:bodyPr>
          <a:lstStyle/>
          <a:p>
            <a:r>
              <a:rPr lang="en-US" sz="1400" dirty="0"/>
              <a:t>3</a:t>
            </a:r>
          </a:p>
        </p:txBody>
      </p:sp>
      <p:sp>
        <p:nvSpPr>
          <p:cNvPr id="201" name="TextBox 200"/>
          <p:cNvSpPr txBox="1"/>
          <p:nvPr/>
        </p:nvSpPr>
        <p:spPr>
          <a:xfrm>
            <a:off x="3762562" y="5108377"/>
            <a:ext cx="276038" cy="307777"/>
          </a:xfrm>
          <a:prstGeom prst="rect">
            <a:avLst/>
          </a:prstGeom>
          <a:noFill/>
        </p:spPr>
        <p:txBody>
          <a:bodyPr wrap="none" rtlCol="0">
            <a:spAutoFit/>
          </a:bodyPr>
          <a:lstStyle/>
          <a:p>
            <a:r>
              <a:rPr lang="en-US" sz="1400" dirty="0" smtClean="0"/>
              <a:t>4</a:t>
            </a:r>
            <a:endParaRPr lang="en-US" sz="1400" dirty="0"/>
          </a:p>
        </p:txBody>
      </p:sp>
      <p:sp>
        <p:nvSpPr>
          <p:cNvPr id="202" name="TextBox 201"/>
          <p:cNvSpPr txBox="1"/>
          <p:nvPr/>
        </p:nvSpPr>
        <p:spPr>
          <a:xfrm>
            <a:off x="4114800" y="4572000"/>
            <a:ext cx="276038" cy="307777"/>
          </a:xfrm>
          <a:prstGeom prst="rect">
            <a:avLst/>
          </a:prstGeom>
          <a:noFill/>
        </p:spPr>
        <p:txBody>
          <a:bodyPr wrap="none" rtlCol="0">
            <a:spAutoFit/>
          </a:bodyPr>
          <a:lstStyle/>
          <a:p>
            <a:r>
              <a:rPr lang="en-US" sz="1400" dirty="0" smtClean="0"/>
              <a:t>5</a:t>
            </a:r>
            <a:endParaRPr lang="en-US" sz="1400" dirty="0"/>
          </a:p>
        </p:txBody>
      </p:sp>
      <p:sp>
        <p:nvSpPr>
          <p:cNvPr id="203" name="TextBox 202"/>
          <p:cNvSpPr txBox="1"/>
          <p:nvPr/>
        </p:nvSpPr>
        <p:spPr>
          <a:xfrm>
            <a:off x="3000562" y="4574977"/>
            <a:ext cx="276038" cy="307777"/>
          </a:xfrm>
          <a:prstGeom prst="rect">
            <a:avLst/>
          </a:prstGeom>
          <a:noFill/>
        </p:spPr>
        <p:txBody>
          <a:bodyPr wrap="none" rtlCol="0">
            <a:spAutoFit/>
          </a:bodyPr>
          <a:lstStyle/>
          <a:p>
            <a:r>
              <a:rPr lang="en-US" sz="1400" dirty="0" smtClean="0"/>
              <a:t>6</a:t>
            </a:r>
            <a:endParaRPr lang="en-US" sz="1400" dirty="0"/>
          </a:p>
        </p:txBody>
      </p:sp>
      <p:cxnSp>
        <p:nvCxnSpPr>
          <p:cNvPr id="204" name="Straight Connector 203"/>
          <p:cNvCxnSpPr/>
          <p:nvPr/>
        </p:nvCxnSpPr>
        <p:spPr>
          <a:xfrm>
            <a:off x="3117632" y="4574977"/>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5400000" flipH="1" flipV="1">
            <a:off x="4899134" y="5040115"/>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5035768" y="5611615"/>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464750" y="4803687"/>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6031067" y="4803577"/>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H="1" flipV="1">
            <a:off x="6045448" y="5287962"/>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5730766" y="5854611"/>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4753162" y="5413177"/>
            <a:ext cx="276038" cy="307777"/>
          </a:xfrm>
          <a:prstGeom prst="rect">
            <a:avLst/>
          </a:prstGeom>
          <a:noFill/>
        </p:spPr>
        <p:txBody>
          <a:bodyPr wrap="none" rtlCol="0">
            <a:spAutoFit/>
          </a:bodyPr>
          <a:lstStyle/>
          <a:p>
            <a:r>
              <a:rPr lang="en-US" sz="1400" dirty="0" smtClean="0"/>
              <a:t>1</a:t>
            </a:r>
            <a:endParaRPr lang="en-US" sz="1400" dirty="0"/>
          </a:p>
        </p:txBody>
      </p:sp>
      <p:sp>
        <p:nvSpPr>
          <p:cNvPr id="212" name="TextBox 211"/>
          <p:cNvSpPr txBox="1"/>
          <p:nvPr/>
        </p:nvSpPr>
        <p:spPr>
          <a:xfrm>
            <a:off x="5588248" y="6019800"/>
            <a:ext cx="276038" cy="307777"/>
          </a:xfrm>
          <a:prstGeom prst="rect">
            <a:avLst/>
          </a:prstGeom>
          <a:noFill/>
        </p:spPr>
        <p:txBody>
          <a:bodyPr wrap="none" rtlCol="0">
            <a:spAutoFit/>
          </a:bodyPr>
          <a:lstStyle/>
          <a:p>
            <a:r>
              <a:rPr lang="en-US" sz="1400" dirty="0" smtClean="0"/>
              <a:t>2</a:t>
            </a:r>
            <a:endParaRPr lang="en-US" sz="1400" dirty="0"/>
          </a:p>
        </p:txBody>
      </p:sp>
      <p:sp>
        <p:nvSpPr>
          <p:cNvPr id="213" name="TextBox 212"/>
          <p:cNvSpPr txBox="1"/>
          <p:nvPr/>
        </p:nvSpPr>
        <p:spPr>
          <a:xfrm>
            <a:off x="6505762" y="5870377"/>
            <a:ext cx="276038" cy="307777"/>
          </a:xfrm>
          <a:prstGeom prst="rect">
            <a:avLst/>
          </a:prstGeom>
          <a:noFill/>
        </p:spPr>
        <p:txBody>
          <a:bodyPr wrap="none" rtlCol="0">
            <a:spAutoFit/>
          </a:bodyPr>
          <a:lstStyle/>
          <a:p>
            <a:r>
              <a:rPr lang="en-US" sz="1400" dirty="0"/>
              <a:t>3</a:t>
            </a:r>
          </a:p>
        </p:txBody>
      </p:sp>
      <p:sp>
        <p:nvSpPr>
          <p:cNvPr id="214" name="TextBox 213"/>
          <p:cNvSpPr txBox="1"/>
          <p:nvPr/>
        </p:nvSpPr>
        <p:spPr>
          <a:xfrm>
            <a:off x="6124762" y="5108377"/>
            <a:ext cx="276038" cy="307777"/>
          </a:xfrm>
          <a:prstGeom prst="rect">
            <a:avLst/>
          </a:prstGeom>
          <a:noFill/>
        </p:spPr>
        <p:txBody>
          <a:bodyPr wrap="none" rtlCol="0">
            <a:spAutoFit/>
          </a:bodyPr>
          <a:lstStyle/>
          <a:p>
            <a:r>
              <a:rPr lang="en-US" sz="1400" dirty="0" smtClean="0"/>
              <a:t>4</a:t>
            </a:r>
            <a:endParaRPr lang="en-US" sz="1400" dirty="0"/>
          </a:p>
        </p:txBody>
      </p:sp>
      <p:sp>
        <p:nvSpPr>
          <p:cNvPr id="215" name="TextBox 214"/>
          <p:cNvSpPr txBox="1"/>
          <p:nvPr/>
        </p:nvSpPr>
        <p:spPr>
          <a:xfrm>
            <a:off x="6477000" y="4572000"/>
            <a:ext cx="276038" cy="307777"/>
          </a:xfrm>
          <a:prstGeom prst="rect">
            <a:avLst/>
          </a:prstGeom>
          <a:noFill/>
        </p:spPr>
        <p:txBody>
          <a:bodyPr wrap="none" rtlCol="0">
            <a:spAutoFit/>
          </a:bodyPr>
          <a:lstStyle/>
          <a:p>
            <a:r>
              <a:rPr lang="en-US" sz="1400" dirty="0" smtClean="0"/>
              <a:t>5</a:t>
            </a:r>
            <a:endParaRPr lang="en-US" sz="1400" dirty="0"/>
          </a:p>
        </p:txBody>
      </p:sp>
      <p:sp>
        <p:nvSpPr>
          <p:cNvPr id="216" name="TextBox 215"/>
          <p:cNvSpPr txBox="1"/>
          <p:nvPr/>
        </p:nvSpPr>
        <p:spPr>
          <a:xfrm>
            <a:off x="5362762" y="4574977"/>
            <a:ext cx="276038" cy="307777"/>
          </a:xfrm>
          <a:prstGeom prst="rect">
            <a:avLst/>
          </a:prstGeom>
          <a:noFill/>
        </p:spPr>
        <p:txBody>
          <a:bodyPr wrap="none" rtlCol="0">
            <a:spAutoFit/>
          </a:bodyPr>
          <a:lstStyle/>
          <a:p>
            <a:r>
              <a:rPr lang="en-US" sz="1400" dirty="0" smtClean="0"/>
              <a:t>6</a:t>
            </a:r>
            <a:endParaRPr lang="en-US" sz="1400" dirty="0"/>
          </a:p>
        </p:txBody>
      </p:sp>
      <p:cxnSp>
        <p:nvCxnSpPr>
          <p:cNvPr id="217" name="Straight Connector 216"/>
          <p:cNvCxnSpPr/>
          <p:nvPr/>
        </p:nvCxnSpPr>
        <p:spPr>
          <a:xfrm>
            <a:off x="5708432" y="4574977"/>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5400000" flipH="1" flipV="1">
            <a:off x="7185134" y="5040115"/>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7321768" y="5611615"/>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H="1">
            <a:off x="7750750" y="4803687"/>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8317067" y="4803577"/>
            <a:ext cx="455815" cy="484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flipV="1">
            <a:off x="8331448" y="5287962"/>
            <a:ext cx="523518" cy="56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8016766" y="5854611"/>
            <a:ext cx="8382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4" name="TextBox 223"/>
          <p:cNvSpPr txBox="1"/>
          <p:nvPr/>
        </p:nvSpPr>
        <p:spPr>
          <a:xfrm>
            <a:off x="7039162" y="5413177"/>
            <a:ext cx="276038" cy="307777"/>
          </a:xfrm>
          <a:prstGeom prst="rect">
            <a:avLst/>
          </a:prstGeom>
          <a:noFill/>
        </p:spPr>
        <p:txBody>
          <a:bodyPr wrap="none" rtlCol="0">
            <a:spAutoFit/>
          </a:bodyPr>
          <a:lstStyle/>
          <a:p>
            <a:r>
              <a:rPr lang="en-US" sz="1400" dirty="0" smtClean="0"/>
              <a:t>1</a:t>
            </a:r>
            <a:endParaRPr lang="en-US" sz="1400" dirty="0"/>
          </a:p>
        </p:txBody>
      </p:sp>
      <p:sp>
        <p:nvSpPr>
          <p:cNvPr id="225" name="TextBox 224"/>
          <p:cNvSpPr txBox="1"/>
          <p:nvPr/>
        </p:nvSpPr>
        <p:spPr>
          <a:xfrm>
            <a:off x="7874248" y="6019800"/>
            <a:ext cx="276038" cy="307777"/>
          </a:xfrm>
          <a:prstGeom prst="rect">
            <a:avLst/>
          </a:prstGeom>
          <a:noFill/>
        </p:spPr>
        <p:txBody>
          <a:bodyPr wrap="none" rtlCol="0">
            <a:spAutoFit/>
          </a:bodyPr>
          <a:lstStyle/>
          <a:p>
            <a:r>
              <a:rPr lang="en-US" sz="1400" dirty="0" smtClean="0"/>
              <a:t>2</a:t>
            </a:r>
            <a:endParaRPr lang="en-US" sz="1400" dirty="0"/>
          </a:p>
        </p:txBody>
      </p:sp>
      <p:sp>
        <p:nvSpPr>
          <p:cNvPr id="226" name="TextBox 225"/>
          <p:cNvSpPr txBox="1"/>
          <p:nvPr/>
        </p:nvSpPr>
        <p:spPr>
          <a:xfrm>
            <a:off x="8791762" y="5870377"/>
            <a:ext cx="276038" cy="307777"/>
          </a:xfrm>
          <a:prstGeom prst="rect">
            <a:avLst/>
          </a:prstGeom>
          <a:noFill/>
        </p:spPr>
        <p:txBody>
          <a:bodyPr wrap="none" rtlCol="0">
            <a:spAutoFit/>
          </a:bodyPr>
          <a:lstStyle/>
          <a:p>
            <a:r>
              <a:rPr lang="en-US" sz="1400" dirty="0"/>
              <a:t>3</a:t>
            </a:r>
          </a:p>
        </p:txBody>
      </p:sp>
      <p:sp>
        <p:nvSpPr>
          <p:cNvPr id="227" name="TextBox 226"/>
          <p:cNvSpPr txBox="1"/>
          <p:nvPr/>
        </p:nvSpPr>
        <p:spPr>
          <a:xfrm>
            <a:off x="8410762" y="5108377"/>
            <a:ext cx="276038" cy="307777"/>
          </a:xfrm>
          <a:prstGeom prst="rect">
            <a:avLst/>
          </a:prstGeom>
          <a:noFill/>
        </p:spPr>
        <p:txBody>
          <a:bodyPr wrap="none" rtlCol="0">
            <a:spAutoFit/>
          </a:bodyPr>
          <a:lstStyle/>
          <a:p>
            <a:r>
              <a:rPr lang="en-US" sz="1400" dirty="0" smtClean="0"/>
              <a:t>4</a:t>
            </a:r>
            <a:endParaRPr lang="en-US" sz="1400" dirty="0"/>
          </a:p>
        </p:txBody>
      </p:sp>
      <p:sp>
        <p:nvSpPr>
          <p:cNvPr id="228" name="TextBox 227"/>
          <p:cNvSpPr txBox="1"/>
          <p:nvPr/>
        </p:nvSpPr>
        <p:spPr>
          <a:xfrm>
            <a:off x="8763000" y="4572000"/>
            <a:ext cx="276038" cy="307777"/>
          </a:xfrm>
          <a:prstGeom prst="rect">
            <a:avLst/>
          </a:prstGeom>
          <a:noFill/>
        </p:spPr>
        <p:txBody>
          <a:bodyPr wrap="none" rtlCol="0">
            <a:spAutoFit/>
          </a:bodyPr>
          <a:lstStyle/>
          <a:p>
            <a:r>
              <a:rPr lang="en-US" sz="1400" dirty="0" smtClean="0"/>
              <a:t>5</a:t>
            </a:r>
            <a:endParaRPr lang="en-US" sz="1400" dirty="0"/>
          </a:p>
        </p:txBody>
      </p:sp>
      <p:sp>
        <p:nvSpPr>
          <p:cNvPr id="229" name="TextBox 228"/>
          <p:cNvSpPr txBox="1"/>
          <p:nvPr/>
        </p:nvSpPr>
        <p:spPr>
          <a:xfrm>
            <a:off x="7648762" y="4574977"/>
            <a:ext cx="276038" cy="307777"/>
          </a:xfrm>
          <a:prstGeom prst="rect">
            <a:avLst/>
          </a:prstGeom>
          <a:noFill/>
        </p:spPr>
        <p:txBody>
          <a:bodyPr wrap="none" rtlCol="0">
            <a:spAutoFit/>
          </a:bodyPr>
          <a:lstStyle/>
          <a:p>
            <a:r>
              <a:rPr lang="en-US" sz="1400" dirty="0" smtClean="0"/>
              <a:t>6</a:t>
            </a:r>
            <a:endParaRPr lang="en-US" sz="1400" dirty="0"/>
          </a:p>
        </p:txBody>
      </p:sp>
      <p:cxnSp>
        <p:nvCxnSpPr>
          <p:cNvPr id="230" name="Straight Connector 229"/>
          <p:cNvCxnSpPr/>
          <p:nvPr/>
        </p:nvCxnSpPr>
        <p:spPr>
          <a:xfrm>
            <a:off x="8299232" y="4574977"/>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8048298" y="5283048"/>
            <a:ext cx="274654" cy="73675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5400000" flipH="1" flipV="1">
            <a:off x="182182" y="460652"/>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297300" y="1025547"/>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flipV="1">
            <a:off x="740350" y="352445"/>
            <a:ext cx="1012250" cy="34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1428498" y="386954"/>
            <a:ext cx="324102" cy="68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flipV="1">
            <a:off x="1428498" y="1069778"/>
            <a:ext cx="305426" cy="838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V="1">
            <a:off x="562162" y="1907977"/>
            <a:ext cx="1171762"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TextBox 237"/>
          <p:cNvSpPr txBox="1"/>
          <p:nvPr/>
        </p:nvSpPr>
        <p:spPr>
          <a:xfrm>
            <a:off x="28762" y="841177"/>
            <a:ext cx="276038" cy="307777"/>
          </a:xfrm>
          <a:prstGeom prst="rect">
            <a:avLst/>
          </a:prstGeom>
          <a:noFill/>
        </p:spPr>
        <p:txBody>
          <a:bodyPr wrap="none" rtlCol="0">
            <a:spAutoFit/>
          </a:bodyPr>
          <a:lstStyle/>
          <a:p>
            <a:r>
              <a:rPr lang="en-US" sz="1400" dirty="0" smtClean="0"/>
              <a:t>1</a:t>
            </a:r>
            <a:endParaRPr lang="en-US" sz="1400" dirty="0"/>
          </a:p>
        </p:txBody>
      </p:sp>
      <p:sp>
        <p:nvSpPr>
          <p:cNvPr id="239" name="TextBox 238"/>
          <p:cNvSpPr txBox="1"/>
          <p:nvPr/>
        </p:nvSpPr>
        <p:spPr>
          <a:xfrm>
            <a:off x="667124" y="1371600"/>
            <a:ext cx="276038" cy="307777"/>
          </a:xfrm>
          <a:prstGeom prst="rect">
            <a:avLst/>
          </a:prstGeom>
          <a:noFill/>
        </p:spPr>
        <p:txBody>
          <a:bodyPr wrap="none" rtlCol="0">
            <a:spAutoFit/>
          </a:bodyPr>
          <a:lstStyle/>
          <a:p>
            <a:r>
              <a:rPr lang="en-US" sz="1400" dirty="0" smtClean="0"/>
              <a:t>2</a:t>
            </a:r>
            <a:endParaRPr lang="en-US" sz="1400" dirty="0"/>
          </a:p>
        </p:txBody>
      </p:sp>
      <p:sp>
        <p:nvSpPr>
          <p:cNvPr id="240" name="TextBox 239"/>
          <p:cNvSpPr txBox="1"/>
          <p:nvPr/>
        </p:nvSpPr>
        <p:spPr>
          <a:xfrm>
            <a:off x="286124" y="2057400"/>
            <a:ext cx="276038" cy="307777"/>
          </a:xfrm>
          <a:prstGeom prst="rect">
            <a:avLst/>
          </a:prstGeom>
          <a:noFill/>
        </p:spPr>
        <p:txBody>
          <a:bodyPr wrap="none" rtlCol="0">
            <a:spAutoFit/>
          </a:bodyPr>
          <a:lstStyle/>
          <a:p>
            <a:r>
              <a:rPr lang="en-US" sz="1400" dirty="0"/>
              <a:t>3</a:t>
            </a:r>
          </a:p>
        </p:txBody>
      </p:sp>
      <p:sp>
        <p:nvSpPr>
          <p:cNvPr id="241" name="TextBox 240"/>
          <p:cNvSpPr txBox="1"/>
          <p:nvPr/>
        </p:nvSpPr>
        <p:spPr>
          <a:xfrm>
            <a:off x="1552762" y="1984177"/>
            <a:ext cx="276038" cy="307777"/>
          </a:xfrm>
          <a:prstGeom prst="rect">
            <a:avLst/>
          </a:prstGeom>
          <a:noFill/>
        </p:spPr>
        <p:txBody>
          <a:bodyPr wrap="none" rtlCol="0">
            <a:spAutoFit/>
          </a:bodyPr>
          <a:lstStyle/>
          <a:p>
            <a:r>
              <a:rPr lang="en-US" sz="1400" dirty="0" smtClean="0"/>
              <a:t>4</a:t>
            </a:r>
            <a:endParaRPr lang="en-US" sz="1400" dirty="0"/>
          </a:p>
        </p:txBody>
      </p:sp>
      <p:sp>
        <p:nvSpPr>
          <p:cNvPr id="242" name="TextBox 241"/>
          <p:cNvSpPr txBox="1"/>
          <p:nvPr/>
        </p:nvSpPr>
        <p:spPr>
          <a:xfrm>
            <a:off x="1552762" y="0"/>
            <a:ext cx="276038" cy="307777"/>
          </a:xfrm>
          <a:prstGeom prst="rect">
            <a:avLst/>
          </a:prstGeom>
          <a:noFill/>
        </p:spPr>
        <p:txBody>
          <a:bodyPr wrap="none" rtlCol="0">
            <a:spAutoFit/>
          </a:bodyPr>
          <a:lstStyle/>
          <a:p>
            <a:r>
              <a:rPr lang="en-US" sz="1400" dirty="0" smtClean="0"/>
              <a:t>6</a:t>
            </a:r>
            <a:endParaRPr lang="en-US" sz="1400" dirty="0"/>
          </a:p>
        </p:txBody>
      </p:sp>
      <p:sp>
        <p:nvSpPr>
          <p:cNvPr id="243" name="TextBox 242"/>
          <p:cNvSpPr txBox="1"/>
          <p:nvPr/>
        </p:nvSpPr>
        <p:spPr>
          <a:xfrm>
            <a:off x="638362" y="2977"/>
            <a:ext cx="276038" cy="307777"/>
          </a:xfrm>
          <a:prstGeom prst="rect">
            <a:avLst/>
          </a:prstGeom>
          <a:noFill/>
        </p:spPr>
        <p:txBody>
          <a:bodyPr wrap="none" rtlCol="0">
            <a:spAutoFit/>
          </a:bodyPr>
          <a:lstStyle/>
          <a:p>
            <a:r>
              <a:rPr lang="en-US" sz="1400" dirty="0" smtClean="0"/>
              <a:t>7</a:t>
            </a:r>
            <a:endParaRPr lang="en-US" sz="1400" dirty="0"/>
          </a:p>
        </p:txBody>
      </p:sp>
      <p:cxnSp>
        <p:nvCxnSpPr>
          <p:cNvPr id="244" name="Straight Connector 243"/>
          <p:cNvCxnSpPr/>
          <p:nvPr/>
        </p:nvCxnSpPr>
        <p:spPr>
          <a:xfrm rot="5400000" flipH="1" flipV="1">
            <a:off x="447862" y="1565077"/>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476562" y="914400"/>
            <a:ext cx="276038" cy="307777"/>
          </a:xfrm>
          <a:prstGeom prst="rect">
            <a:avLst/>
          </a:prstGeom>
          <a:noFill/>
        </p:spPr>
        <p:txBody>
          <a:bodyPr wrap="none" rtlCol="0">
            <a:spAutoFit/>
          </a:bodyPr>
          <a:lstStyle/>
          <a:p>
            <a:r>
              <a:rPr lang="en-US" sz="1400" dirty="0" smtClean="0"/>
              <a:t>5</a:t>
            </a:r>
            <a:endParaRPr lang="en-US" sz="1400" dirty="0"/>
          </a:p>
        </p:txBody>
      </p:sp>
      <p:sp>
        <p:nvSpPr>
          <p:cNvPr id="257" name="Arc 256"/>
          <p:cNvSpPr/>
          <p:nvPr/>
        </p:nvSpPr>
        <p:spPr>
          <a:xfrm>
            <a:off x="253966" y="866336"/>
            <a:ext cx="321638" cy="615036"/>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8" name="Arc 257"/>
          <p:cNvSpPr/>
          <p:nvPr/>
        </p:nvSpPr>
        <p:spPr>
          <a:xfrm>
            <a:off x="668962" y="1752600"/>
            <a:ext cx="321638" cy="615036"/>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9" name="TextBox 258"/>
          <p:cNvSpPr txBox="1"/>
          <p:nvPr/>
        </p:nvSpPr>
        <p:spPr>
          <a:xfrm>
            <a:off x="1219200" y="838200"/>
            <a:ext cx="428438" cy="461665"/>
          </a:xfrm>
          <a:prstGeom prst="rect">
            <a:avLst/>
          </a:prstGeom>
          <a:noFill/>
        </p:spPr>
        <p:txBody>
          <a:bodyPr wrap="square" rtlCol="0">
            <a:spAutoFit/>
          </a:bodyPr>
          <a:lstStyle/>
          <a:p>
            <a:r>
              <a:rPr lang="en-IN" sz="2400" dirty="0" smtClean="0">
                <a:solidFill>
                  <a:srgbClr val="FF0000"/>
                </a:solidFill>
              </a:rPr>
              <a:t>C</a:t>
            </a:r>
            <a:endParaRPr lang="en-IN" sz="2400" dirty="0">
              <a:solidFill>
                <a:srgbClr val="FF0000"/>
              </a:solidFill>
            </a:endParaRPr>
          </a:p>
        </p:txBody>
      </p:sp>
    </p:spTree>
    <p:extLst>
      <p:ext uri="{BB962C8B-B14F-4D97-AF65-F5344CB8AC3E}">
        <p14:creationId xmlns:p14="http://schemas.microsoft.com/office/powerpoint/2010/main" val="1919314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362" y="76200"/>
            <a:ext cx="5762438" cy="1143000"/>
          </a:xfrm>
        </p:spPr>
        <p:txBody>
          <a:bodyPr/>
          <a:lstStyle/>
          <a:p>
            <a:r>
              <a:rPr lang="en-IN" dirty="0" smtClean="0"/>
              <a:t>Handling merge vertex</a:t>
            </a:r>
            <a:endParaRPr lang="en-IN" dirty="0"/>
          </a:p>
        </p:txBody>
      </p:sp>
      <p:cxnSp>
        <p:nvCxnSpPr>
          <p:cNvPr id="3" name="Straight Connector 2"/>
          <p:cNvCxnSpPr/>
          <p:nvPr/>
        </p:nvCxnSpPr>
        <p:spPr>
          <a:xfrm flipH="1" flipV="1">
            <a:off x="107872" y="3082130"/>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396906" y="3569492"/>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01988" y="2960002"/>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24121" y="2959892"/>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1" idx="0"/>
          </p:cNvCxnSpPr>
          <p:nvPr/>
        </p:nvCxnSpPr>
        <p:spPr>
          <a:xfrm flipV="1">
            <a:off x="1281019" y="3569493"/>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1" idx="0"/>
          </p:cNvCxnSpPr>
          <p:nvPr/>
        </p:nvCxnSpPr>
        <p:spPr>
          <a:xfrm flipV="1">
            <a:off x="368004" y="4029669"/>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3420069"/>
            <a:ext cx="276038" cy="307777"/>
          </a:xfrm>
          <a:prstGeom prst="rect">
            <a:avLst/>
          </a:prstGeom>
          <a:noFill/>
        </p:spPr>
        <p:txBody>
          <a:bodyPr wrap="none" rtlCol="0">
            <a:spAutoFit/>
          </a:bodyPr>
          <a:lstStyle/>
          <a:p>
            <a:r>
              <a:rPr lang="en-US" sz="1400" dirty="0" smtClean="0"/>
              <a:t>1</a:t>
            </a:r>
            <a:endParaRPr lang="en-US" sz="1400" dirty="0"/>
          </a:p>
        </p:txBody>
      </p:sp>
      <p:sp>
        <p:nvSpPr>
          <p:cNvPr id="10" name="TextBox 9"/>
          <p:cNvSpPr txBox="1"/>
          <p:nvPr/>
        </p:nvSpPr>
        <p:spPr>
          <a:xfrm>
            <a:off x="225486" y="4176115"/>
            <a:ext cx="276038" cy="307777"/>
          </a:xfrm>
          <a:prstGeom prst="rect">
            <a:avLst/>
          </a:prstGeom>
          <a:noFill/>
        </p:spPr>
        <p:txBody>
          <a:bodyPr wrap="none" rtlCol="0">
            <a:spAutoFit/>
          </a:bodyPr>
          <a:lstStyle/>
          <a:p>
            <a:r>
              <a:rPr lang="en-US" sz="1400" dirty="0" smtClean="0"/>
              <a:t>2</a:t>
            </a:r>
            <a:endParaRPr lang="en-US" sz="1400" dirty="0"/>
          </a:p>
        </p:txBody>
      </p:sp>
      <p:sp>
        <p:nvSpPr>
          <p:cNvPr id="11" name="TextBox 10"/>
          <p:cNvSpPr txBox="1"/>
          <p:nvPr/>
        </p:nvSpPr>
        <p:spPr>
          <a:xfrm>
            <a:off x="1143000" y="4029669"/>
            <a:ext cx="276038" cy="307777"/>
          </a:xfrm>
          <a:prstGeom prst="rect">
            <a:avLst/>
          </a:prstGeom>
          <a:noFill/>
        </p:spPr>
        <p:txBody>
          <a:bodyPr wrap="none" rtlCol="0">
            <a:spAutoFit/>
          </a:bodyPr>
          <a:lstStyle/>
          <a:p>
            <a:r>
              <a:rPr lang="en-US" sz="1400" dirty="0"/>
              <a:t>3</a:t>
            </a:r>
          </a:p>
        </p:txBody>
      </p:sp>
      <p:sp>
        <p:nvSpPr>
          <p:cNvPr id="12" name="TextBox 11"/>
          <p:cNvSpPr txBox="1"/>
          <p:nvPr/>
        </p:nvSpPr>
        <p:spPr>
          <a:xfrm>
            <a:off x="1800038" y="3417092"/>
            <a:ext cx="276038" cy="307777"/>
          </a:xfrm>
          <a:prstGeom prst="rect">
            <a:avLst/>
          </a:prstGeom>
          <a:noFill/>
        </p:spPr>
        <p:txBody>
          <a:bodyPr wrap="none" rtlCol="0">
            <a:spAutoFit/>
          </a:bodyPr>
          <a:lstStyle/>
          <a:p>
            <a:r>
              <a:rPr lang="en-US" sz="1400" dirty="0" smtClean="0"/>
              <a:t>4</a:t>
            </a:r>
            <a:endParaRPr lang="en-US" sz="1400" dirty="0"/>
          </a:p>
        </p:txBody>
      </p:sp>
      <p:sp>
        <p:nvSpPr>
          <p:cNvPr id="13" name="TextBox 12"/>
          <p:cNvSpPr txBox="1"/>
          <p:nvPr/>
        </p:nvSpPr>
        <p:spPr>
          <a:xfrm>
            <a:off x="1114238" y="2728315"/>
            <a:ext cx="276038" cy="307777"/>
          </a:xfrm>
          <a:prstGeom prst="rect">
            <a:avLst/>
          </a:prstGeom>
          <a:noFill/>
        </p:spPr>
        <p:txBody>
          <a:bodyPr wrap="none" rtlCol="0">
            <a:spAutoFit/>
          </a:bodyPr>
          <a:lstStyle/>
          <a:p>
            <a:r>
              <a:rPr lang="en-US" sz="1400" dirty="0" smtClean="0"/>
              <a:t>5</a:t>
            </a:r>
            <a:endParaRPr lang="en-US" sz="1400" dirty="0"/>
          </a:p>
        </p:txBody>
      </p:sp>
      <p:sp>
        <p:nvSpPr>
          <p:cNvPr id="14" name="TextBox 13"/>
          <p:cNvSpPr txBox="1"/>
          <p:nvPr/>
        </p:nvSpPr>
        <p:spPr>
          <a:xfrm>
            <a:off x="0" y="2731292"/>
            <a:ext cx="276038" cy="307777"/>
          </a:xfrm>
          <a:prstGeom prst="rect">
            <a:avLst/>
          </a:prstGeom>
          <a:noFill/>
        </p:spPr>
        <p:txBody>
          <a:bodyPr wrap="none" rtlCol="0">
            <a:spAutoFit/>
          </a:bodyPr>
          <a:lstStyle/>
          <a:p>
            <a:r>
              <a:rPr lang="en-US" sz="1400" dirty="0" smtClean="0"/>
              <a:t>6</a:t>
            </a:r>
            <a:endParaRPr lang="en-US" sz="1400" dirty="0"/>
          </a:p>
        </p:txBody>
      </p:sp>
      <p:cxnSp>
        <p:nvCxnSpPr>
          <p:cNvPr id="27" name="Straight Connector 26"/>
          <p:cNvCxnSpPr/>
          <p:nvPr/>
        </p:nvCxnSpPr>
        <p:spPr>
          <a:xfrm flipH="1" flipV="1">
            <a:off x="2451396" y="3088084"/>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740430" y="3575446"/>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445512" y="2965956"/>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67645" y="2965846"/>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624543" y="3581400"/>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25596" y="4038600"/>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24524" y="3426023"/>
            <a:ext cx="276038" cy="307777"/>
          </a:xfrm>
          <a:prstGeom prst="rect">
            <a:avLst/>
          </a:prstGeom>
          <a:noFill/>
        </p:spPr>
        <p:txBody>
          <a:bodyPr wrap="none" rtlCol="0">
            <a:spAutoFit/>
          </a:bodyPr>
          <a:lstStyle/>
          <a:p>
            <a:r>
              <a:rPr lang="en-US" sz="1400" dirty="0" smtClean="0"/>
              <a:t>1</a:t>
            </a:r>
            <a:endParaRPr lang="en-US" sz="1400" dirty="0"/>
          </a:p>
        </p:txBody>
      </p:sp>
      <p:sp>
        <p:nvSpPr>
          <p:cNvPr id="34" name="TextBox 33"/>
          <p:cNvSpPr txBox="1"/>
          <p:nvPr/>
        </p:nvSpPr>
        <p:spPr>
          <a:xfrm>
            <a:off x="2543362" y="4188023"/>
            <a:ext cx="276038" cy="307777"/>
          </a:xfrm>
          <a:prstGeom prst="rect">
            <a:avLst/>
          </a:prstGeom>
          <a:noFill/>
        </p:spPr>
        <p:txBody>
          <a:bodyPr wrap="none" rtlCol="0">
            <a:spAutoFit/>
          </a:bodyPr>
          <a:lstStyle/>
          <a:p>
            <a:r>
              <a:rPr lang="en-US" sz="1400" dirty="0" smtClean="0"/>
              <a:t>2</a:t>
            </a:r>
            <a:endParaRPr lang="en-US" sz="1400" dirty="0"/>
          </a:p>
        </p:txBody>
      </p:sp>
      <p:sp>
        <p:nvSpPr>
          <p:cNvPr id="35" name="TextBox 34"/>
          <p:cNvSpPr txBox="1"/>
          <p:nvPr/>
        </p:nvSpPr>
        <p:spPr>
          <a:xfrm>
            <a:off x="3486524" y="4038600"/>
            <a:ext cx="276038" cy="307777"/>
          </a:xfrm>
          <a:prstGeom prst="rect">
            <a:avLst/>
          </a:prstGeom>
          <a:noFill/>
        </p:spPr>
        <p:txBody>
          <a:bodyPr wrap="none" rtlCol="0">
            <a:spAutoFit/>
          </a:bodyPr>
          <a:lstStyle/>
          <a:p>
            <a:r>
              <a:rPr lang="en-US" sz="1400" dirty="0"/>
              <a:t>3</a:t>
            </a:r>
          </a:p>
        </p:txBody>
      </p:sp>
      <p:sp>
        <p:nvSpPr>
          <p:cNvPr id="36" name="TextBox 35"/>
          <p:cNvSpPr txBox="1"/>
          <p:nvPr/>
        </p:nvSpPr>
        <p:spPr>
          <a:xfrm>
            <a:off x="4143562" y="3423046"/>
            <a:ext cx="276038" cy="307777"/>
          </a:xfrm>
          <a:prstGeom prst="rect">
            <a:avLst/>
          </a:prstGeom>
          <a:noFill/>
        </p:spPr>
        <p:txBody>
          <a:bodyPr wrap="none" rtlCol="0">
            <a:spAutoFit/>
          </a:bodyPr>
          <a:lstStyle/>
          <a:p>
            <a:r>
              <a:rPr lang="en-US" sz="1400" dirty="0" smtClean="0"/>
              <a:t>4</a:t>
            </a:r>
            <a:endParaRPr lang="en-US" sz="1400" dirty="0"/>
          </a:p>
        </p:txBody>
      </p:sp>
      <p:sp>
        <p:nvSpPr>
          <p:cNvPr id="37" name="TextBox 36"/>
          <p:cNvSpPr txBox="1"/>
          <p:nvPr/>
        </p:nvSpPr>
        <p:spPr>
          <a:xfrm>
            <a:off x="3457762" y="2734269"/>
            <a:ext cx="276038" cy="307777"/>
          </a:xfrm>
          <a:prstGeom prst="rect">
            <a:avLst/>
          </a:prstGeom>
          <a:noFill/>
        </p:spPr>
        <p:txBody>
          <a:bodyPr wrap="none" rtlCol="0">
            <a:spAutoFit/>
          </a:bodyPr>
          <a:lstStyle/>
          <a:p>
            <a:r>
              <a:rPr lang="en-US" sz="1400" dirty="0" smtClean="0"/>
              <a:t>5</a:t>
            </a:r>
            <a:endParaRPr lang="en-US" sz="1400" dirty="0"/>
          </a:p>
        </p:txBody>
      </p:sp>
      <p:sp>
        <p:nvSpPr>
          <p:cNvPr id="38" name="TextBox 37"/>
          <p:cNvSpPr txBox="1"/>
          <p:nvPr/>
        </p:nvSpPr>
        <p:spPr>
          <a:xfrm>
            <a:off x="2343524" y="2737246"/>
            <a:ext cx="276038" cy="307777"/>
          </a:xfrm>
          <a:prstGeom prst="rect">
            <a:avLst/>
          </a:prstGeom>
          <a:noFill/>
        </p:spPr>
        <p:txBody>
          <a:bodyPr wrap="none" rtlCol="0">
            <a:spAutoFit/>
          </a:bodyPr>
          <a:lstStyle/>
          <a:p>
            <a:r>
              <a:rPr lang="en-US" sz="1400" dirty="0" smtClean="0"/>
              <a:t>6</a:t>
            </a:r>
            <a:endParaRPr lang="en-US" sz="1400" dirty="0"/>
          </a:p>
        </p:txBody>
      </p:sp>
      <p:cxnSp>
        <p:nvCxnSpPr>
          <p:cNvPr id="39" name="Straight Connector 38"/>
          <p:cNvCxnSpPr/>
          <p:nvPr/>
        </p:nvCxnSpPr>
        <p:spPr>
          <a:xfrm flipH="1" flipV="1">
            <a:off x="4756072" y="3088084"/>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045106" y="3575446"/>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750188" y="2965956"/>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72321" y="2965846"/>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7" idx="0"/>
          </p:cNvCxnSpPr>
          <p:nvPr/>
        </p:nvCxnSpPr>
        <p:spPr>
          <a:xfrm flipV="1">
            <a:off x="5929219" y="3575447"/>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7" idx="0"/>
          </p:cNvCxnSpPr>
          <p:nvPr/>
        </p:nvCxnSpPr>
        <p:spPr>
          <a:xfrm flipV="1">
            <a:off x="5016204" y="4035623"/>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29200" y="3426023"/>
            <a:ext cx="276038" cy="307777"/>
          </a:xfrm>
          <a:prstGeom prst="rect">
            <a:avLst/>
          </a:prstGeom>
          <a:noFill/>
        </p:spPr>
        <p:txBody>
          <a:bodyPr wrap="none" rtlCol="0">
            <a:spAutoFit/>
          </a:bodyPr>
          <a:lstStyle/>
          <a:p>
            <a:r>
              <a:rPr lang="en-US" sz="1400" dirty="0" smtClean="0"/>
              <a:t>1</a:t>
            </a:r>
            <a:endParaRPr lang="en-US" sz="1400" dirty="0"/>
          </a:p>
        </p:txBody>
      </p:sp>
      <p:sp>
        <p:nvSpPr>
          <p:cNvPr id="46" name="TextBox 45"/>
          <p:cNvSpPr txBox="1"/>
          <p:nvPr/>
        </p:nvSpPr>
        <p:spPr>
          <a:xfrm>
            <a:off x="4873686" y="4182069"/>
            <a:ext cx="276038" cy="307777"/>
          </a:xfrm>
          <a:prstGeom prst="rect">
            <a:avLst/>
          </a:prstGeom>
          <a:noFill/>
        </p:spPr>
        <p:txBody>
          <a:bodyPr wrap="none" rtlCol="0">
            <a:spAutoFit/>
          </a:bodyPr>
          <a:lstStyle/>
          <a:p>
            <a:r>
              <a:rPr lang="en-US" sz="1400" dirty="0" smtClean="0"/>
              <a:t>2</a:t>
            </a:r>
            <a:endParaRPr lang="en-US" sz="1400" dirty="0"/>
          </a:p>
        </p:txBody>
      </p:sp>
      <p:sp>
        <p:nvSpPr>
          <p:cNvPr id="47" name="TextBox 46"/>
          <p:cNvSpPr txBox="1"/>
          <p:nvPr/>
        </p:nvSpPr>
        <p:spPr>
          <a:xfrm>
            <a:off x="5791200" y="4035623"/>
            <a:ext cx="276038" cy="307777"/>
          </a:xfrm>
          <a:prstGeom prst="rect">
            <a:avLst/>
          </a:prstGeom>
          <a:noFill/>
        </p:spPr>
        <p:txBody>
          <a:bodyPr wrap="none" rtlCol="0">
            <a:spAutoFit/>
          </a:bodyPr>
          <a:lstStyle/>
          <a:p>
            <a:r>
              <a:rPr lang="en-US" sz="1400" dirty="0"/>
              <a:t>3</a:t>
            </a:r>
          </a:p>
        </p:txBody>
      </p:sp>
      <p:sp>
        <p:nvSpPr>
          <p:cNvPr id="48" name="TextBox 47"/>
          <p:cNvSpPr txBox="1"/>
          <p:nvPr/>
        </p:nvSpPr>
        <p:spPr>
          <a:xfrm>
            <a:off x="6448238" y="3423046"/>
            <a:ext cx="276038" cy="307777"/>
          </a:xfrm>
          <a:prstGeom prst="rect">
            <a:avLst/>
          </a:prstGeom>
          <a:noFill/>
        </p:spPr>
        <p:txBody>
          <a:bodyPr wrap="none" rtlCol="0">
            <a:spAutoFit/>
          </a:bodyPr>
          <a:lstStyle/>
          <a:p>
            <a:r>
              <a:rPr lang="en-US" sz="1400" dirty="0" smtClean="0"/>
              <a:t>4</a:t>
            </a:r>
            <a:endParaRPr lang="en-US" sz="1400" dirty="0"/>
          </a:p>
        </p:txBody>
      </p:sp>
      <p:sp>
        <p:nvSpPr>
          <p:cNvPr id="49" name="TextBox 48"/>
          <p:cNvSpPr txBox="1"/>
          <p:nvPr/>
        </p:nvSpPr>
        <p:spPr>
          <a:xfrm>
            <a:off x="5762438" y="2740223"/>
            <a:ext cx="276038" cy="307777"/>
          </a:xfrm>
          <a:prstGeom prst="rect">
            <a:avLst/>
          </a:prstGeom>
          <a:noFill/>
        </p:spPr>
        <p:txBody>
          <a:bodyPr wrap="none" rtlCol="0">
            <a:spAutoFit/>
          </a:bodyPr>
          <a:lstStyle/>
          <a:p>
            <a:r>
              <a:rPr lang="en-US" sz="1400" dirty="0" smtClean="0"/>
              <a:t>5</a:t>
            </a:r>
            <a:endParaRPr lang="en-US" sz="1400" dirty="0"/>
          </a:p>
        </p:txBody>
      </p:sp>
      <p:sp>
        <p:nvSpPr>
          <p:cNvPr id="50" name="TextBox 49"/>
          <p:cNvSpPr txBox="1"/>
          <p:nvPr/>
        </p:nvSpPr>
        <p:spPr>
          <a:xfrm>
            <a:off x="4648200" y="2737246"/>
            <a:ext cx="276038" cy="307777"/>
          </a:xfrm>
          <a:prstGeom prst="rect">
            <a:avLst/>
          </a:prstGeom>
          <a:noFill/>
        </p:spPr>
        <p:txBody>
          <a:bodyPr wrap="none" rtlCol="0">
            <a:spAutoFit/>
          </a:bodyPr>
          <a:lstStyle/>
          <a:p>
            <a:r>
              <a:rPr lang="en-US" sz="1400" dirty="0" smtClean="0"/>
              <a:t>6</a:t>
            </a:r>
            <a:endParaRPr lang="en-US" sz="1400" dirty="0"/>
          </a:p>
        </p:txBody>
      </p:sp>
      <p:cxnSp>
        <p:nvCxnSpPr>
          <p:cNvPr id="51" name="Straight Connector 50"/>
          <p:cNvCxnSpPr/>
          <p:nvPr/>
        </p:nvCxnSpPr>
        <p:spPr>
          <a:xfrm flipH="1" flipV="1">
            <a:off x="7099596" y="3094038"/>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388630" y="3581400"/>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093712" y="2971910"/>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115845" y="2971800"/>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9" idx="0"/>
          </p:cNvCxnSpPr>
          <p:nvPr/>
        </p:nvCxnSpPr>
        <p:spPr>
          <a:xfrm flipV="1">
            <a:off x="8272743" y="3581401"/>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9" idx="0"/>
          </p:cNvCxnSpPr>
          <p:nvPr/>
        </p:nvCxnSpPr>
        <p:spPr>
          <a:xfrm flipV="1">
            <a:off x="7359728" y="4041577"/>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72724" y="3431977"/>
            <a:ext cx="276038" cy="307777"/>
          </a:xfrm>
          <a:prstGeom prst="rect">
            <a:avLst/>
          </a:prstGeom>
          <a:noFill/>
        </p:spPr>
        <p:txBody>
          <a:bodyPr wrap="none" rtlCol="0">
            <a:spAutoFit/>
          </a:bodyPr>
          <a:lstStyle/>
          <a:p>
            <a:r>
              <a:rPr lang="en-US" sz="1400" dirty="0" smtClean="0"/>
              <a:t>1</a:t>
            </a:r>
            <a:endParaRPr lang="en-US" sz="1400" dirty="0"/>
          </a:p>
        </p:txBody>
      </p:sp>
      <p:sp>
        <p:nvSpPr>
          <p:cNvPr id="58" name="TextBox 57"/>
          <p:cNvSpPr txBox="1"/>
          <p:nvPr/>
        </p:nvSpPr>
        <p:spPr>
          <a:xfrm>
            <a:off x="7217210" y="4188023"/>
            <a:ext cx="276038" cy="307777"/>
          </a:xfrm>
          <a:prstGeom prst="rect">
            <a:avLst/>
          </a:prstGeom>
          <a:noFill/>
        </p:spPr>
        <p:txBody>
          <a:bodyPr wrap="none" rtlCol="0">
            <a:spAutoFit/>
          </a:bodyPr>
          <a:lstStyle/>
          <a:p>
            <a:r>
              <a:rPr lang="en-US" sz="1400" dirty="0" smtClean="0"/>
              <a:t>2</a:t>
            </a:r>
            <a:endParaRPr lang="en-US" sz="1400" dirty="0"/>
          </a:p>
        </p:txBody>
      </p:sp>
      <p:sp>
        <p:nvSpPr>
          <p:cNvPr id="59" name="TextBox 58"/>
          <p:cNvSpPr txBox="1"/>
          <p:nvPr/>
        </p:nvSpPr>
        <p:spPr>
          <a:xfrm>
            <a:off x="8134724" y="4041577"/>
            <a:ext cx="276038" cy="307777"/>
          </a:xfrm>
          <a:prstGeom prst="rect">
            <a:avLst/>
          </a:prstGeom>
          <a:noFill/>
        </p:spPr>
        <p:txBody>
          <a:bodyPr wrap="none" rtlCol="0">
            <a:spAutoFit/>
          </a:bodyPr>
          <a:lstStyle/>
          <a:p>
            <a:r>
              <a:rPr lang="en-US" sz="1400" dirty="0"/>
              <a:t>3</a:t>
            </a:r>
          </a:p>
        </p:txBody>
      </p:sp>
      <p:sp>
        <p:nvSpPr>
          <p:cNvPr id="60" name="TextBox 59"/>
          <p:cNvSpPr txBox="1"/>
          <p:nvPr/>
        </p:nvSpPr>
        <p:spPr>
          <a:xfrm>
            <a:off x="8791762" y="3426023"/>
            <a:ext cx="276038" cy="307777"/>
          </a:xfrm>
          <a:prstGeom prst="rect">
            <a:avLst/>
          </a:prstGeom>
          <a:noFill/>
        </p:spPr>
        <p:txBody>
          <a:bodyPr wrap="none" rtlCol="0">
            <a:spAutoFit/>
          </a:bodyPr>
          <a:lstStyle/>
          <a:p>
            <a:r>
              <a:rPr lang="en-US" sz="1400" dirty="0" smtClean="0"/>
              <a:t>4</a:t>
            </a:r>
            <a:endParaRPr lang="en-US" sz="1400" dirty="0"/>
          </a:p>
        </p:txBody>
      </p:sp>
      <p:sp>
        <p:nvSpPr>
          <p:cNvPr id="61" name="TextBox 60"/>
          <p:cNvSpPr txBox="1"/>
          <p:nvPr/>
        </p:nvSpPr>
        <p:spPr>
          <a:xfrm>
            <a:off x="8105962" y="2740223"/>
            <a:ext cx="276038" cy="307777"/>
          </a:xfrm>
          <a:prstGeom prst="rect">
            <a:avLst/>
          </a:prstGeom>
          <a:noFill/>
        </p:spPr>
        <p:txBody>
          <a:bodyPr wrap="none" rtlCol="0">
            <a:spAutoFit/>
          </a:bodyPr>
          <a:lstStyle/>
          <a:p>
            <a:r>
              <a:rPr lang="en-US" sz="1400" dirty="0" smtClean="0"/>
              <a:t>5</a:t>
            </a:r>
            <a:endParaRPr lang="en-US" sz="1400" dirty="0"/>
          </a:p>
        </p:txBody>
      </p:sp>
      <p:sp>
        <p:nvSpPr>
          <p:cNvPr id="62" name="TextBox 61"/>
          <p:cNvSpPr txBox="1"/>
          <p:nvPr/>
        </p:nvSpPr>
        <p:spPr>
          <a:xfrm>
            <a:off x="6991724" y="2743200"/>
            <a:ext cx="276038" cy="307777"/>
          </a:xfrm>
          <a:prstGeom prst="rect">
            <a:avLst/>
          </a:prstGeom>
          <a:noFill/>
        </p:spPr>
        <p:txBody>
          <a:bodyPr wrap="none" rtlCol="0">
            <a:spAutoFit/>
          </a:bodyPr>
          <a:lstStyle/>
          <a:p>
            <a:r>
              <a:rPr lang="en-US" sz="1400" dirty="0" smtClean="0"/>
              <a:t>6</a:t>
            </a:r>
            <a:endParaRPr lang="en-US" sz="1400" dirty="0"/>
          </a:p>
        </p:txBody>
      </p:sp>
      <p:cxnSp>
        <p:nvCxnSpPr>
          <p:cNvPr id="63" name="Straight Connector 62"/>
          <p:cNvCxnSpPr/>
          <p:nvPr/>
        </p:nvCxnSpPr>
        <p:spPr>
          <a:xfrm flipH="1">
            <a:off x="5364146" y="2959892"/>
            <a:ext cx="398292" cy="67246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3062068" y="3596196"/>
            <a:ext cx="562475" cy="433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7729258" y="3576992"/>
            <a:ext cx="1048436" cy="1103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107872" y="5303838"/>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96906" y="5791200"/>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1988" y="5181710"/>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24121" y="5181600"/>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7" idx="0"/>
          </p:cNvCxnSpPr>
          <p:nvPr/>
        </p:nvCxnSpPr>
        <p:spPr>
          <a:xfrm flipV="1">
            <a:off x="1281019" y="5791201"/>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7" idx="0"/>
          </p:cNvCxnSpPr>
          <p:nvPr/>
        </p:nvCxnSpPr>
        <p:spPr>
          <a:xfrm flipV="1">
            <a:off x="368004" y="6251377"/>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 y="5641777"/>
            <a:ext cx="276038" cy="307777"/>
          </a:xfrm>
          <a:prstGeom prst="rect">
            <a:avLst/>
          </a:prstGeom>
          <a:noFill/>
        </p:spPr>
        <p:txBody>
          <a:bodyPr wrap="none" rtlCol="0">
            <a:spAutoFit/>
          </a:bodyPr>
          <a:lstStyle/>
          <a:p>
            <a:r>
              <a:rPr lang="en-US" sz="1400" dirty="0" smtClean="0"/>
              <a:t>1</a:t>
            </a:r>
            <a:endParaRPr lang="en-US" sz="1400" dirty="0"/>
          </a:p>
        </p:txBody>
      </p:sp>
      <p:sp>
        <p:nvSpPr>
          <p:cNvPr id="76" name="TextBox 75"/>
          <p:cNvSpPr txBox="1"/>
          <p:nvPr/>
        </p:nvSpPr>
        <p:spPr>
          <a:xfrm>
            <a:off x="225486" y="6397823"/>
            <a:ext cx="276038" cy="307777"/>
          </a:xfrm>
          <a:prstGeom prst="rect">
            <a:avLst/>
          </a:prstGeom>
          <a:noFill/>
        </p:spPr>
        <p:txBody>
          <a:bodyPr wrap="none" rtlCol="0">
            <a:spAutoFit/>
          </a:bodyPr>
          <a:lstStyle/>
          <a:p>
            <a:r>
              <a:rPr lang="en-US" sz="1400" dirty="0" smtClean="0"/>
              <a:t>2</a:t>
            </a:r>
            <a:endParaRPr lang="en-US" sz="1400" dirty="0"/>
          </a:p>
        </p:txBody>
      </p:sp>
      <p:sp>
        <p:nvSpPr>
          <p:cNvPr id="77" name="TextBox 76"/>
          <p:cNvSpPr txBox="1"/>
          <p:nvPr/>
        </p:nvSpPr>
        <p:spPr>
          <a:xfrm>
            <a:off x="1143000" y="6251377"/>
            <a:ext cx="276038" cy="307777"/>
          </a:xfrm>
          <a:prstGeom prst="rect">
            <a:avLst/>
          </a:prstGeom>
          <a:noFill/>
        </p:spPr>
        <p:txBody>
          <a:bodyPr wrap="none" rtlCol="0">
            <a:spAutoFit/>
          </a:bodyPr>
          <a:lstStyle/>
          <a:p>
            <a:r>
              <a:rPr lang="en-US" sz="1400" dirty="0"/>
              <a:t>3</a:t>
            </a:r>
          </a:p>
        </p:txBody>
      </p:sp>
      <p:sp>
        <p:nvSpPr>
          <p:cNvPr id="78" name="TextBox 77"/>
          <p:cNvSpPr txBox="1"/>
          <p:nvPr/>
        </p:nvSpPr>
        <p:spPr>
          <a:xfrm>
            <a:off x="1800038" y="5638800"/>
            <a:ext cx="276038" cy="307777"/>
          </a:xfrm>
          <a:prstGeom prst="rect">
            <a:avLst/>
          </a:prstGeom>
          <a:noFill/>
        </p:spPr>
        <p:txBody>
          <a:bodyPr wrap="none" rtlCol="0">
            <a:spAutoFit/>
          </a:bodyPr>
          <a:lstStyle/>
          <a:p>
            <a:r>
              <a:rPr lang="en-US" sz="1400" dirty="0" smtClean="0"/>
              <a:t>4</a:t>
            </a:r>
            <a:endParaRPr lang="en-US" sz="1400" dirty="0"/>
          </a:p>
        </p:txBody>
      </p:sp>
      <p:sp>
        <p:nvSpPr>
          <p:cNvPr id="79" name="TextBox 78"/>
          <p:cNvSpPr txBox="1"/>
          <p:nvPr/>
        </p:nvSpPr>
        <p:spPr>
          <a:xfrm>
            <a:off x="1114238" y="4950023"/>
            <a:ext cx="276038" cy="307777"/>
          </a:xfrm>
          <a:prstGeom prst="rect">
            <a:avLst/>
          </a:prstGeom>
          <a:noFill/>
        </p:spPr>
        <p:txBody>
          <a:bodyPr wrap="none" rtlCol="0">
            <a:spAutoFit/>
          </a:bodyPr>
          <a:lstStyle/>
          <a:p>
            <a:r>
              <a:rPr lang="en-US" sz="1400" dirty="0" smtClean="0"/>
              <a:t>5</a:t>
            </a:r>
            <a:endParaRPr lang="en-US" sz="1400" dirty="0"/>
          </a:p>
        </p:txBody>
      </p:sp>
      <p:sp>
        <p:nvSpPr>
          <p:cNvPr id="80" name="TextBox 79"/>
          <p:cNvSpPr txBox="1"/>
          <p:nvPr/>
        </p:nvSpPr>
        <p:spPr>
          <a:xfrm>
            <a:off x="0" y="4953000"/>
            <a:ext cx="276038" cy="307777"/>
          </a:xfrm>
          <a:prstGeom prst="rect">
            <a:avLst/>
          </a:prstGeom>
          <a:noFill/>
        </p:spPr>
        <p:txBody>
          <a:bodyPr wrap="none" rtlCol="0">
            <a:spAutoFit/>
          </a:bodyPr>
          <a:lstStyle/>
          <a:p>
            <a:r>
              <a:rPr lang="en-US" sz="1400" dirty="0" smtClean="0"/>
              <a:t>6</a:t>
            </a:r>
            <a:endParaRPr lang="en-US" sz="1400" dirty="0"/>
          </a:p>
        </p:txBody>
      </p:sp>
      <p:cxnSp>
        <p:nvCxnSpPr>
          <p:cNvPr id="81" name="Straight Connector 80"/>
          <p:cNvCxnSpPr/>
          <p:nvPr/>
        </p:nvCxnSpPr>
        <p:spPr>
          <a:xfrm>
            <a:off x="104336" y="4876800"/>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2375196" y="5303838"/>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664230" y="5791200"/>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369312" y="5181710"/>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391445" y="5181600"/>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90" idx="0"/>
          </p:cNvCxnSpPr>
          <p:nvPr/>
        </p:nvCxnSpPr>
        <p:spPr>
          <a:xfrm flipV="1">
            <a:off x="3548343" y="5791201"/>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90" idx="0"/>
          </p:cNvCxnSpPr>
          <p:nvPr/>
        </p:nvCxnSpPr>
        <p:spPr>
          <a:xfrm flipV="1">
            <a:off x="2635328" y="6251377"/>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648324" y="5641777"/>
            <a:ext cx="276038" cy="307777"/>
          </a:xfrm>
          <a:prstGeom prst="rect">
            <a:avLst/>
          </a:prstGeom>
          <a:noFill/>
        </p:spPr>
        <p:txBody>
          <a:bodyPr wrap="none" rtlCol="0">
            <a:spAutoFit/>
          </a:bodyPr>
          <a:lstStyle/>
          <a:p>
            <a:r>
              <a:rPr lang="en-US" sz="1400" dirty="0" smtClean="0"/>
              <a:t>1</a:t>
            </a:r>
            <a:endParaRPr lang="en-US" sz="1400" dirty="0"/>
          </a:p>
        </p:txBody>
      </p:sp>
      <p:sp>
        <p:nvSpPr>
          <p:cNvPr id="89" name="TextBox 88"/>
          <p:cNvSpPr txBox="1"/>
          <p:nvPr/>
        </p:nvSpPr>
        <p:spPr>
          <a:xfrm>
            <a:off x="2492810" y="6397823"/>
            <a:ext cx="276038" cy="307777"/>
          </a:xfrm>
          <a:prstGeom prst="rect">
            <a:avLst/>
          </a:prstGeom>
          <a:noFill/>
        </p:spPr>
        <p:txBody>
          <a:bodyPr wrap="none" rtlCol="0">
            <a:spAutoFit/>
          </a:bodyPr>
          <a:lstStyle/>
          <a:p>
            <a:r>
              <a:rPr lang="en-US" sz="1400" dirty="0" smtClean="0"/>
              <a:t>2</a:t>
            </a:r>
            <a:endParaRPr lang="en-US" sz="1400" dirty="0"/>
          </a:p>
        </p:txBody>
      </p:sp>
      <p:sp>
        <p:nvSpPr>
          <p:cNvPr id="90" name="TextBox 89"/>
          <p:cNvSpPr txBox="1"/>
          <p:nvPr/>
        </p:nvSpPr>
        <p:spPr>
          <a:xfrm>
            <a:off x="3410324" y="6251377"/>
            <a:ext cx="276038" cy="307777"/>
          </a:xfrm>
          <a:prstGeom prst="rect">
            <a:avLst/>
          </a:prstGeom>
          <a:noFill/>
        </p:spPr>
        <p:txBody>
          <a:bodyPr wrap="none" rtlCol="0">
            <a:spAutoFit/>
          </a:bodyPr>
          <a:lstStyle/>
          <a:p>
            <a:r>
              <a:rPr lang="en-US" sz="1400" dirty="0"/>
              <a:t>3</a:t>
            </a:r>
          </a:p>
        </p:txBody>
      </p:sp>
      <p:sp>
        <p:nvSpPr>
          <p:cNvPr id="91" name="TextBox 90"/>
          <p:cNvSpPr txBox="1"/>
          <p:nvPr/>
        </p:nvSpPr>
        <p:spPr>
          <a:xfrm>
            <a:off x="4067362" y="5638800"/>
            <a:ext cx="276038" cy="307777"/>
          </a:xfrm>
          <a:prstGeom prst="rect">
            <a:avLst/>
          </a:prstGeom>
          <a:noFill/>
        </p:spPr>
        <p:txBody>
          <a:bodyPr wrap="none" rtlCol="0">
            <a:spAutoFit/>
          </a:bodyPr>
          <a:lstStyle/>
          <a:p>
            <a:r>
              <a:rPr lang="en-US" sz="1400" dirty="0" smtClean="0"/>
              <a:t>4</a:t>
            </a:r>
            <a:endParaRPr lang="en-US" sz="1400" dirty="0"/>
          </a:p>
        </p:txBody>
      </p:sp>
      <p:sp>
        <p:nvSpPr>
          <p:cNvPr id="92" name="TextBox 91"/>
          <p:cNvSpPr txBox="1"/>
          <p:nvPr/>
        </p:nvSpPr>
        <p:spPr>
          <a:xfrm>
            <a:off x="3381562" y="4950023"/>
            <a:ext cx="276038" cy="307777"/>
          </a:xfrm>
          <a:prstGeom prst="rect">
            <a:avLst/>
          </a:prstGeom>
          <a:noFill/>
        </p:spPr>
        <p:txBody>
          <a:bodyPr wrap="none" rtlCol="0">
            <a:spAutoFit/>
          </a:bodyPr>
          <a:lstStyle/>
          <a:p>
            <a:r>
              <a:rPr lang="en-US" sz="1400" dirty="0" smtClean="0"/>
              <a:t>5</a:t>
            </a:r>
            <a:endParaRPr lang="en-US" sz="1400" dirty="0"/>
          </a:p>
        </p:txBody>
      </p:sp>
      <p:sp>
        <p:nvSpPr>
          <p:cNvPr id="93" name="TextBox 92"/>
          <p:cNvSpPr txBox="1"/>
          <p:nvPr/>
        </p:nvSpPr>
        <p:spPr>
          <a:xfrm>
            <a:off x="2267324" y="4953000"/>
            <a:ext cx="276038" cy="307777"/>
          </a:xfrm>
          <a:prstGeom prst="rect">
            <a:avLst/>
          </a:prstGeom>
          <a:noFill/>
        </p:spPr>
        <p:txBody>
          <a:bodyPr wrap="none" rtlCol="0">
            <a:spAutoFit/>
          </a:bodyPr>
          <a:lstStyle/>
          <a:p>
            <a:r>
              <a:rPr lang="en-US" sz="1400" dirty="0" smtClean="0"/>
              <a:t>6</a:t>
            </a:r>
            <a:endParaRPr lang="en-US" sz="1400" dirty="0"/>
          </a:p>
        </p:txBody>
      </p:sp>
      <p:cxnSp>
        <p:nvCxnSpPr>
          <p:cNvPr id="94" name="Straight Connector 93"/>
          <p:cNvCxnSpPr/>
          <p:nvPr/>
        </p:nvCxnSpPr>
        <p:spPr>
          <a:xfrm>
            <a:off x="2632296" y="4876800"/>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4737396" y="5303838"/>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026430" y="5791200"/>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731512" y="5181710"/>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753645" y="5181600"/>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15" idx="0"/>
          </p:cNvCxnSpPr>
          <p:nvPr/>
        </p:nvCxnSpPr>
        <p:spPr>
          <a:xfrm flipV="1">
            <a:off x="5910543" y="5791201"/>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115" idx="0"/>
          </p:cNvCxnSpPr>
          <p:nvPr/>
        </p:nvCxnSpPr>
        <p:spPr>
          <a:xfrm flipV="1">
            <a:off x="4997528" y="6251377"/>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010524" y="5641777"/>
            <a:ext cx="276038" cy="307777"/>
          </a:xfrm>
          <a:prstGeom prst="rect">
            <a:avLst/>
          </a:prstGeom>
          <a:noFill/>
        </p:spPr>
        <p:txBody>
          <a:bodyPr wrap="none" rtlCol="0">
            <a:spAutoFit/>
          </a:bodyPr>
          <a:lstStyle/>
          <a:p>
            <a:r>
              <a:rPr lang="en-US" sz="1400" dirty="0" smtClean="0"/>
              <a:t>1</a:t>
            </a:r>
            <a:endParaRPr lang="en-US" sz="1400" dirty="0"/>
          </a:p>
        </p:txBody>
      </p:sp>
      <p:sp>
        <p:nvSpPr>
          <p:cNvPr id="114" name="TextBox 113"/>
          <p:cNvSpPr txBox="1"/>
          <p:nvPr/>
        </p:nvSpPr>
        <p:spPr>
          <a:xfrm>
            <a:off x="4855010" y="6397823"/>
            <a:ext cx="276038" cy="307777"/>
          </a:xfrm>
          <a:prstGeom prst="rect">
            <a:avLst/>
          </a:prstGeom>
          <a:noFill/>
        </p:spPr>
        <p:txBody>
          <a:bodyPr wrap="none" rtlCol="0">
            <a:spAutoFit/>
          </a:bodyPr>
          <a:lstStyle/>
          <a:p>
            <a:r>
              <a:rPr lang="en-US" sz="1400" dirty="0" smtClean="0"/>
              <a:t>2</a:t>
            </a:r>
            <a:endParaRPr lang="en-US" sz="1400" dirty="0"/>
          </a:p>
        </p:txBody>
      </p:sp>
      <p:sp>
        <p:nvSpPr>
          <p:cNvPr id="115" name="TextBox 114"/>
          <p:cNvSpPr txBox="1"/>
          <p:nvPr/>
        </p:nvSpPr>
        <p:spPr>
          <a:xfrm>
            <a:off x="5772524" y="6251377"/>
            <a:ext cx="276038" cy="307777"/>
          </a:xfrm>
          <a:prstGeom prst="rect">
            <a:avLst/>
          </a:prstGeom>
          <a:noFill/>
        </p:spPr>
        <p:txBody>
          <a:bodyPr wrap="none" rtlCol="0">
            <a:spAutoFit/>
          </a:bodyPr>
          <a:lstStyle/>
          <a:p>
            <a:r>
              <a:rPr lang="en-US" sz="1400" dirty="0"/>
              <a:t>3</a:t>
            </a:r>
          </a:p>
        </p:txBody>
      </p:sp>
      <p:sp>
        <p:nvSpPr>
          <p:cNvPr id="116" name="TextBox 115"/>
          <p:cNvSpPr txBox="1"/>
          <p:nvPr/>
        </p:nvSpPr>
        <p:spPr>
          <a:xfrm>
            <a:off x="6429562" y="5638800"/>
            <a:ext cx="276038" cy="307777"/>
          </a:xfrm>
          <a:prstGeom prst="rect">
            <a:avLst/>
          </a:prstGeom>
          <a:noFill/>
        </p:spPr>
        <p:txBody>
          <a:bodyPr wrap="none" rtlCol="0">
            <a:spAutoFit/>
          </a:bodyPr>
          <a:lstStyle/>
          <a:p>
            <a:r>
              <a:rPr lang="en-US" sz="1400" dirty="0" smtClean="0"/>
              <a:t>4</a:t>
            </a:r>
            <a:endParaRPr lang="en-US" sz="1400" dirty="0"/>
          </a:p>
        </p:txBody>
      </p:sp>
      <p:sp>
        <p:nvSpPr>
          <p:cNvPr id="117" name="TextBox 116"/>
          <p:cNvSpPr txBox="1"/>
          <p:nvPr/>
        </p:nvSpPr>
        <p:spPr>
          <a:xfrm>
            <a:off x="5743762" y="4950023"/>
            <a:ext cx="276038" cy="307777"/>
          </a:xfrm>
          <a:prstGeom prst="rect">
            <a:avLst/>
          </a:prstGeom>
          <a:noFill/>
        </p:spPr>
        <p:txBody>
          <a:bodyPr wrap="none" rtlCol="0">
            <a:spAutoFit/>
          </a:bodyPr>
          <a:lstStyle/>
          <a:p>
            <a:r>
              <a:rPr lang="en-US" sz="1400" dirty="0" smtClean="0"/>
              <a:t>5</a:t>
            </a:r>
            <a:endParaRPr lang="en-US" sz="1400" dirty="0"/>
          </a:p>
        </p:txBody>
      </p:sp>
      <p:sp>
        <p:nvSpPr>
          <p:cNvPr id="118" name="TextBox 117"/>
          <p:cNvSpPr txBox="1"/>
          <p:nvPr/>
        </p:nvSpPr>
        <p:spPr>
          <a:xfrm>
            <a:off x="4629524" y="4953000"/>
            <a:ext cx="276038" cy="307777"/>
          </a:xfrm>
          <a:prstGeom prst="rect">
            <a:avLst/>
          </a:prstGeom>
          <a:noFill/>
        </p:spPr>
        <p:txBody>
          <a:bodyPr wrap="none" rtlCol="0">
            <a:spAutoFit/>
          </a:bodyPr>
          <a:lstStyle/>
          <a:p>
            <a:r>
              <a:rPr lang="en-US" sz="1400" dirty="0" smtClean="0"/>
              <a:t>6</a:t>
            </a:r>
            <a:endParaRPr lang="en-US" sz="1400" dirty="0"/>
          </a:p>
        </p:txBody>
      </p:sp>
      <p:cxnSp>
        <p:nvCxnSpPr>
          <p:cNvPr id="119" name="Straight Connector 118"/>
          <p:cNvCxnSpPr/>
          <p:nvPr/>
        </p:nvCxnSpPr>
        <p:spPr>
          <a:xfrm>
            <a:off x="5327432" y="4876800"/>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7099596" y="5303838"/>
            <a:ext cx="625366" cy="487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7388630" y="5791200"/>
            <a:ext cx="336332"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7093712" y="5181710"/>
            <a:ext cx="1022132" cy="120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8115845" y="5181600"/>
            <a:ext cx="675917"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8" idx="0"/>
          </p:cNvCxnSpPr>
          <p:nvPr/>
        </p:nvCxnSpPr>
        <p:spPr>
          <a:xfrm flipV="1">
            <a:off x="8272743" y="5791201"/>
            <a:ext cx="519019" cy="46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28" idx="0"/>
          </p:cNvCxnSpPr>
          <p:nvPr/>
        </p:nvCxnSpPr>
        <p:spPr>
          <a:xfrm flipV="1">
            <a:off x="7359728" y="6251377"/>
            <a:ext cx="913015" cy="133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372724" y="5641777"/>
            <a:ext cx="276038" cy="307777"/>
          </a:xfrm>
          <a:prstGeom prst="rect">
            <a:avLst/>
          </a:prstGeom>
          <a:noFill/>
        </p:spPr>
        <p:txBody>
          <a:bodyPr wrap="none" rtlCol="0">
            <a:spAutoFit/>
          </a:bodyPr>
          <a:lstStyle/>
          <a:p>
            <a:r>
              <a:rPr lang="en-US" sz="1400" dirty="0" smtClean="0"/>
              <a:t>1</a:t>
            </a:r>
            <a:endParaRPr lang="en-US" sz="1400" dirty="0"/>
          </a:p>
        </p:txBody>
      </p:sp>
      <p:sp>
        <p:nvSpPr>
          <p:cNvPr id="127" name="TextBox 126"/>
          <p:cNvSpPr txBox="1"/>
          <p:nvPr/>
        </p:nvSpPr>
        <p:spPr>
          <a:xfrm>
            <a:off x="7217210" y="6397823"/>
            <a:ext cx="276038" cy="307777"/>
          </a:xfrm>
          <a:prstGeom prst="rect">
            <a:avLst/>
          </a:prstGeom>
          <a:noFill/>
        </p:spPr>
        <p:txBody>
          <a:bodyPr wrap="none" rtlCol="0">
            <a:spAutoFit/>
          </a:bodyPr>
          <a:lstStyle/>
          <a:p>
            <a:r>
              <a:rPr lang="en-US" sz="1400" dirty="0" smtClean="0"/>
              <a:t>2</a:t>
            </a:r>
            <a:endParaRPr lang="en-US" sz="1400" dirty="0"/>
          </a:p>
        </p:txBody>
      </p:sp>
      <p:sp>
        <p:nvSpPr>
          <p:cNvPr id="128" name="TextBox 127"/>
          <p:cNvSpPr txBox="1"/>
          <p:nvPr/>
        </p:nvSpPr>
        <p:spPr>
          <a:xfrm>
            <a:off x="8134724" y="6251377"/>
            <a:ext cx="276038" cy="307777"/>
          </a:xfrm>
          <a:prstGeom prst="rect">
            <a:avLst/>
          </a:prstGeom>
          <a:noFill/>
        </p:spPr>
        <p:txBody>
          <a:bodyPr wrap="none" rtlCol="0">
            <a:spAutoFit/>
          </a:bodyPr>
          <a:lstStyle/>
          <a:p>
            <a:r>
              <a:rPr lang="en-US" sz="1400" dirty="0"/>
              <a:t>3</a:t>
            </a:r>
          </a:p>
        </p:txBody>
      </p:sp>
      <p:sp>
        <p:nvSpPr>
          <p:cNvPr id="129" name="TextBox 128"/>
          <p:cNvSpPr txBox="1"/>
          <p:nvPr/>
        </p:nvSpPr>
        <p:spPr>
          <a:xfrm>
            <a:off x="8791762" y="5638800"/>
            <a:ext cx="276038" cy="307777"/>
          </a:xfrm>
          <a:prstGeom prst="rect">
            <a:avLst/>
          </a:prstGeom>
          <a:noFill/>
        </p:spPr>
        <p:txBody>
          <a:bodyPr wrap="none" rtlCol="0">
            <a:spAutoFit/>
          </a:bodyPr>
          <a:lstStyle/>
          <a:p>
            <a:r>
              <a:rPr lang="en-US" sz="1400" dirty="0" smtClean="0"/>
              <a:t>4</a:t>
            </a:r>
            <a:endParaRPr lang="en-US" sz="1400" dirty="0"/>
          </a:p>
        </p:txBody>
      </p:sp>
      <p:sp>
        <p:nvSpPr>
          <p:cNvPr id="130" name="TextBox 129"/>
          <p:cNvSpPr txBox="1"/>
          <p:nvPr/>
        </p:nvSpPr>
        <p:spPr>
          <a:xfrm>
            <a:off x="8105962" y="4950023"/>
            <a:ext cx="276038" cy="307777"/>
          </a:xfrm>
          <a:prstGeom prst="rect">
            <a:avLst/>
          </a:prstGeom>
          <a:noFill/>
        </p:spPr>
        <p:txBody>
          <a:bodyPr wrap="none" rtlCol="0">
            <a:spAutoFit/>
          </a:bodyPr>
          <a:lstStyle/>
          <a:p>
            <a:r>
              <a:rPr lang="en-US" sz="1400" dirty="0" smtClean="0"/>
              <a:t>5</a:t>
            </a:r>
            <a:endParaRPr lang="en-US" sz="1400" dirty="0"/>
          </a:p>
        </p:txBody>
      </p:sp>
      <p:sp>
        <p:nvSpPr>
          <p:cNvPr id="131" name="TextBox 130"/>
          <p:cNvSpPr txBox="1"/>
          <p:nvPr/>
        </p:nvSpPr>
        <p:spPr>
          <a:xfrm>
            <a:off x="6991724" y="4953000"/>
            <a:ext cx="276038" cy="307777"/>
          </a:xfrm>
          <a:prstGeom prst="rect">
            <a:avLst/>
          </a:prstGeom>
          <a:noFill/>
        </p:spPr>
        <p:txBody>
          <a:bodyPr wrap="none" rtlCol="0">
            <a:spAutoFit/>
          </a:bodyPr>
          <a:lstStyle/>
          <a:p>
            <a:r>
              <a:rPr lang="en-US" sz="1400" dirty="0" smtClean="0"/>
              <a:t>6</a:t>
            </a:r>
            <a:endParaRPr lang="en-US" sz="1400" dirty="0"/>
          </a:p>
        </p:txBody>
      </p:sp>
      <p:cxnSp>
        <p:nvCxnSpPr>
          <p:cNvPr id="132" name="Straight Connector 131"/>
          <p:cNvCxnSpPr/>
          <p:nvPr/>
        </p:nvCxnSpPr>
        <p:spPr>
          <a:xfrm>
            <a:off x="8084700" y="4876800"/>
            <a:ext cx="6568"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7726972" y="5118740"/>
            <a:ext cx="398292" cy="67246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flipV="1">
            <a:off x="989580" y="1449784"/>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0800000">
            <a:off x="836362" y="930927"/>
            <a:ext cx="723900" cy="41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0800000" flipH="1" flipV="1">
            <a:off x="104962" y="1980682"/>
            <a:ext cx="1012250" cy="34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0800000" flipH="1">
            <a:off x="104962" y="1297859"/>
            <a:ext cx="324102" cy="68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0800000" flipH="1" flipV="1">
            <a:off x="123638" y="459659"/>
            <a:ext cx="305426" cy="838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0800000" flipV="1">
            <a:off x="123638" y="231059"/>
            <a:ext cx="1171762"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1552762" y="1218682"/>
            <a:ext cx="276038" cy="307777"/>
          </a:xfrm>
          <a:prstGeom prst="rect">
            <a:avLst/>
          </a:prstGeom>
          <a:noFill/>
        </p:spPr>
        <p:txBody>
          <a:bodyPr wrap="none" rtlCol="0">
            <a:spAutoFit/>
          </a:bodyPr>
          <a:lstStyle/>
          <a:p>
            <a:r>
              <a:rPr lang="en-US" sz="1400" dirty="0" smtClean="0"/>
              <a:t>4</a:t>
            </a:r>
            <a:endParaRPr lang="en-US" sz="1400" dirty="0"/>
          </a:p>
        </p:txBody>
      </p:sp>
      <p:sp>
        <p:nvSpPr>
          <p:cNvPr id="158" name="TextBox 157"/>
          <p:cNvSpPr txBox="1"/>
          <p:nvPr/>
        </p:nvSpPr>
        <p:spPr>
          <a:xfrm>
            <a:off x="914400" y="688259"/>
            <a:ext cx="276038" cy="307777"/>
          </a:xfrm>
          <a:prstGeom prst="rect">
            <a:avLst/>
          </a:prstGeom>
          <a:noFill/>
        </p:spPr>
        <p:txBody>
          <a:bodyPr wrap="none" rtlCol="0">
            <a:spAutoFit/>
          </a:bodyPr>
          <a:lstStyle/>
          <a:p>
            <a:r>
              <a:rPr lang="en-US" sz="1400" dirty="0" smtClean="0"/>
              <a:t>5</a:t>
            </a:r>
            <a:endParaRPr lang="en-US" sz="1400" dirty="0"/>
          </a:p>
        </p:txBody>
      </p:sp>
      <p:sp>
        <p:nvSpPr>
          <p:cNvPr id="159" name="TextBox 158"/>
          <p:cNvSpPr txBox="1"/>
          <p:nvPr/>
        </p:nvSpPr>
        <p:spPr>
          <a:xfrm>
            <a:off x="1295400" y="2459"/>
            <a:ext cx="276038" cy="307777"/>
          </a:xfrm>
          <a:prstGeom prst="rect">
            <a:avLst/>
          </a:prstGeom>
          <a:noFill/>
        </p:spPr>
        <p:txBody>
          <a:bodyPr wrap="none" rtlCol="0">
            <a:spAutoFit/>
          </a:bodyPr>
          <a:lstStyle/>
          <a:p>
            <a:r>
              <a:rPr lang="en-US" sz="1400" dirty="0" smtClean="0"/>
              <a:t>6</a:t>
            </a:r>
            <a:endParaRPr lang="en-US" sz="1400" dirty="0"/>
          </a:p>
        </p:txBody>
      </p:sp>
      <p:sp>
        <p:nvSpPr>
          <p:cNvPr id="160" name="TextBox 159"/>
          <p:cNvSpPr txBox="1"/>
          <p:nvPr/>
        </p:nvSpPr>
        <p:spPr>
          <a:xfrm>
            <a:off x="28762" y="75682"/>
            <a:ext cx="276038" cy="307777"/>
          </a:xfrm>
          <a:prstGeom prst="rect">
            <a:avLst/>
          </a:prstGeom>
          <a:noFill/>
        </p:spPr>
        <p:txBody>
          <a:bodyPr wrap="none" rtlCol="0">
            <a:spAutoFit/>
          </a:bodyPr>
          <a:lstStyle/>
          <a:p>
            <a:r>
              <a:rPr lang="en-US" sz="1400" dirty="0" smtClean="0"/>
              <a:t>7</a:t>
            </a:r>
            <a:endParaRPr lang="en-US" sz="1400" dirty="0"/>
          </a:p>
        </p:txBody>
      </p:sp>
      <p:sp>
        <p:nvSpPr>
          <p:cNvPr id="161" name="TextBox 160"/>
          <p:cNvSpPr txBox="1"/>
          <p:nvPr/>
        </p:nvSpPr>
        <p:spPr>
          <a:xfrm>
            <a:off x="28762" y="2059859"/>
            <a:ext cx="276038" cy="307777"/>
          </a:xfrm>
          <a:prstGeom prst="rect">
            <a:avLst/>
          </a:prstGeom>
          <a:noFill/>
        </p:spPr>
        <p:txBody>
          <a:bodyPr wrap="none" rtlCol="0">
            <a:spAutoFit/>
          </a:bodyPr>
          <a:lstStyle/>
          <a:p>
            <a:r>
              <a:rPr lang="en-US" sz="1400" dirty="0" smtClean="0"/>
              <a:t>2</a:t>
            </a:r>
            <a:endParaRPr lang="en-US" sz="1400" dirty="0"/>
          </a:p>
        </p:txBody>
      </p:sp>
      <p:sp>
        <p:nvSpPr>
          <p:cNvPr id="162" name="TextBox 161"/>
          <p:cNvSpPr txBox="1"/>
          <p:nvPr/>
        </p:nvSpPr>
        <p:spPr>
          <a:xfrm>
            <a:off x="943162" y="2056882"/>
            <a:ext cx="276038" cy="307777"/>
          </a:xfrm>
          <a:prstGeom prst="rect">
            <a:avLst/>
          </a:prstGeom>
          <a:noFill/>
        </p:spPr>
        <p:txBody>
          <a:bodyPr wrap="none" rtlCol="0">
            <a:spAutoFit/>
          </a:bodyPr>
          <a:lstStyle/>
          <a:p>
            <a:r>
              <a:rPr lang="en-US" sz="1400" dirty="0" smtClean="0"/>
              <a:t>3</a:t>
            </a:r>
            <a:endParaRPr lang="en-US" sz="1400" dirty="0"/>
          </a:p>
        </p:txBody>
      </p:sp>
      <p:cxnSp>
        <p:nvCxnSpPr>
          <p:cNvPr id="163" name="Straight Connector 162"/>
          <p:cNvCxnSpPr/>
          <p:nvPr/>
        </p:nvCxnSpPr>
        <p:spPr>
          <a:xfrm rot="16200000" flipH="1" flipV="1">
            <a:off x="723900" y="345359"/>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4962" y="1145459"/>
            <a:ext cx="276038" cy="307777"/>
          </a:xfrm>
          <a:prstGeom prst="rect">
            <a:avLst/>
          </a:prstGeom>
          <a:noFill/>
        </p:spPr>
        <p:txBody>
          <a:bodyPr wrap="none" rtlCol="0">
            <a:spAutoFit/>
          </a:bodyPr>
          <a:lstStyle/>
          <a:p>
            <a:r>
              <a:rPr lang="en-US" sz="1400" dirty="0" smtClean="0"/>
              <a:t>1</a:t>
            </a:r>
            <a:endParaRPr lang="en-US" sz="1400" dirty="0"/>
          </a:p>
        </p:txBody>
      </p:sp>
      <p:sp>
        <p:nvSpPr>
          <p:cNvPr id="165" name="Arc 164"/>
          <p:cNvSpPr/>
          <p:nvPr/>
        </p:nvSpPr>
        <p:spPr>
          <a:xfrm rot="10800000">
            <a:off x="1281958" y="886264"/>
            <a:ext cx="321638" cy="615036"/>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6" name="Arc 165"/>
          <p:cNvSpPr/>
          <p:nvPr/>
        </p:nvSpPr>
        <p:spPr>
          <a:xfrm rot="10800000">
            <a:off x="866962" y="0"/>
            <a:ext cx="321638" cy="615036"/>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7" name="TextBox 166"/>
          <p:cNvSpPr txBox="1"/>
          <p:nvPr/>
        </p:nvSpPr>
        <p:spPr>
          <a:xfrm rot="10800000">
            <a:off x="209924" y="1067771"/>
            <a:ext cx="428438" cy="461665"/>
          </a:xfrm>
          <a:prstGeom prst="rect">
            <a:avLst/>
          </a:prstGeom>
          <a:noFill/>
        </p:spPr>
        <p:txBody>
          <a:bodyPr wrap="square" rtlCol="0">
            <a:spAutoFit/>
          </a:bodyPr>
          <a:lstStyle/>
          <a:p>
            <a:r>
              <a:rPr lang="en-IN" sz="2400" dirty="0" smtClean="0">
                <a:solidFill>
                  <a:srgbClr val="FF0000"/>
                </a:solidFill>
              </a:rPr>
              <a:t>C</a:t>
            </a:r>
            <a:endParaRPr lang="en-IN" sz="2400" dirty="0">
              <a:solidFill>
                <a:srgbClr val="FF0000"/>
              </a:solidFill>
            </a:endParaRPr>
          </a:p>
        </p:txBody>
      </p:sp>
    </p:spTree>
    <p:extLst>
      <p:ext uri="{BB962C8B-B14F-4D97-AF65-F5344CB8AC3E}">
        <p14:creationId xmlns:p14="http://schemas.microsoft.com/office/powerpoint/2010/main" val="2497055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Voronoi</a:t>
            </a:r>
            <a:r>
              <a:rPr lang="en-IN" dirty="0" smtClean="0"/>
              <a:t> Diagram</a:t>
            </a:r>
            <a:endParaRPr lang="en-IN" dirty="0"/>
          </a:p>
        </p:txBody>
      </p:sp>
      <p:sp>
        <p:nvSpPr>
          <p:cNvPr id="3" name="Oval 2"/>
          <p:cNvSpPr/>
          <p:nvPr/>
        </p:nvSpPr>
        <p:spPr>
          <a:xfrm flipH="1">
            <a:off x="1249681" y="3962424"/>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968689" y="338490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569995" y="3864022"/>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240281" y="378043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922970"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869403" y="289956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621281" y="4114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1203962" y="304308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920771" y="4191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1021081" y="481424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52400" y="2743200"/>
            <a:ext cx="0" cy="2286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4373881" y="3962424"/>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5092889" y="338490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694195" y="3864022"/>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5364481" y="378043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5047170"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4993603" y="289956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5745481" y="4114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4328162" y="304308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a:off x="4044971" y="4191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4145281" y="481424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3712192" y="2743200"/>
            <a:ext cx="0" cy="2286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352800" y="3886200"/>
            <a:ext cx="381000"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flipH="1">
            <a:off x="7421881" y="3962424"/>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8140889" y="338490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6742195" y="3864022"/>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8412481" y="378043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8095170"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8041603" y="289956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8793481" y="4114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7376162" y="304308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7092971" y="4191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7193281" y="481424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7113896" y="2743200"/>
            <a:ext cx="0" cy="2286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7" idx="2"/>
          </p:cNvCxnSpPr>
          <p:nvPr/>
        </p:nvCxnSpPr>
        <p:spPr>
          <a:xfrm flipH="1" flipV="1">
            <a:off x="6864824" y="4217158"/>
            <a:ext cx="221776" cy="1478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47" name="Freeform 46"/>
          <p:cNvSpPr/>
          <p:nvPr/>
        </p:nvSpPr>
        <p:spPr>
          <a:xfrm>
            <a:off x="6728346" y="3507475"/>
            <a:ext cx="383718" cy="709683"/>
          </a:xfrm>
          <a:custGeom>
            <a:avLst/>
            <a:gdLst>
              <a:gd name="connsiteX0" fmla="*/ 0 w 383718"/>
              <a:gd name="connsiteY0" fmla="*/ 0 h 709683"/>
              <a:gd name="connsiteX1" fmla="*/ 382138 w 383718"/>
              <a:gd name="connsiteY1" fmla="*/ 423080 h 709683"/>
              <a:gd name="connsiteX2" fmla="*/ 136478 w 383718"/>
              <a:gd name="connsiteY2" fmla="*/ 709683 h 709683"/>
            </a:gdLst>
            <a:ahLst/>
            <a:cxnLst>
              <a:cxn ang="0">
                <a:pos x="connsiteX0" y="connsiteY0"/>
              </a:cxn>
              <a:cxn ang="0">
                <a:pos x="connsiteX1" y="connsiteY1"/>
              </a:cxn>
              <a:cxn ang="0">
                <a:pos x="connsiteX2" y="connsiteY2"/>
              </a:cxn>
            </a:cxnLst>
            <a:rect l="l" t="t" r="r" b="b"/>
            <a:pathLst>
              <a:path w="383718" h="709683">
                <a:moveTo>
                  <a:pt x="0" y="0"/>
                </a:moveTo>
                <a:cubicBezTo>
                  <a:pt x="179696" y="152400"/>
                  <a:pt x="359392" y="304800"/>
                  <a:pt x="382138" y="423080"/>
                </a:cubicBezTo>
                <a:cubicBezTo>
                  <a:pt x="404884" y="541360"/>
                  <a:pt x="175147" y="696035"/>
                  <a:pt x="136478" y="7096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p:cNvCxnSpPr/>
          <p:nvPr/>
        </p:nvCxnSpPr>
        <p:spPr>
          <a:xfrm flipH="1">
            <a:off x="6324600" y="4204648"/>
            <a:ext cx="547048" cy="36735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86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a:t>
            </a:r>
            <a:endParaRPr lang="en-US" dirty="0"/>
          </a:p>
        </p:txBody>
      </p:sp>
      <p:sp>
        <p:nvSpPr>
          <p:cNvPr id="3" name="Oval 2"/>
          <p:cNvSpPr/>
          <p:nvPr/>
        </p:nvSpPr>
        <p:spPr>
          <a:xfrm flipH="1">
            <a:off x="25908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28194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33528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2860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3276600" y="1981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36576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41148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3627118"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4572000"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47244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4191000"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4236718"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3124200"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22860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3962400" y="2514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2004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6" idx="5"/>
            <a:endCxn id="14" idx="4"/>
          </p:cNvCxnSpPr>
          <p:nvPr/>
        </p:nvCxnSpPr>
        <p:spPr>
          <a:xfrm rot="16200000" flipH="1">
            <a:off x="3003857" y="3240079"/>
            <a:ext cx="544559" cy="19668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7"/>
            <a:endCxn id="16" idx="4"/>
          </p:cNvCxnSpPr>
          <p:nvPr/>
        </p:nvCxnSpPr>
        <p:spPr>
          <a:xfrm rot="5400000" flipH="1" flipV="1">
            <a:off x="1914198" y="3502698"/>
            <a:ext cx="773159" cy="161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1"/>
            <a:endCxn id="3" idx="6"/>
          </p:cNvCxnSpPr>
          <p:nvPr/>
        </p:nvCxnSpPr>
        <p:spPr>
          <a:xfrm rot="5400000" flipH="1" flipV="1">
            <a:off x="2166583" y="2634942"/>
            <a:ext cx="582659" cy="2657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7" idx="2"/>
          </p:cNvCxnSpPr>
          <p:nvPr/>
        </p:nvCxnSpPr>
        <p:spPr>
          <a:xfrm flipV="1">
            <a:off x="2590800" y="2019300"/>
            <a:ext cx="731519" cy="419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1" idx="6"/>
          </p:cNvCxnSpPr>
          <p:nvPr/>
        </p:nvCxnSpPr>
        <p:spPr>
          <a:xfrm>
            <a:off x="3352800" y="2057400"/>
            <a:ext cx="1219200" cy="647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5"/>
            <a:endCxn id="12" idx="5"/>
          </p:cNvCxnSpPr>
          <p:nvPr/>
        </p:nvCxnSpPr>
        <p:spPr>
          <a:xfrm rot="16200000" flipH="1">
            <a:off x="4311995" y="2998741"/>
            <a:ext cx="6858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5"/>
            <a:endCxn id="14" idx="3"/>
          </p:cNvCxnSpPr>
          <p:nvPr/>
        </p:nvCxnSpPr>
        <p:spPr>
          <a:xfrm rot="5400000">
            <a:off x="3970019" y="3723565"/>
            <a:ext cx="1066800" cy="455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3886200" y="3962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1905000" y="1676400"/>
            <a:ext cx="4495800" cy="2819400"/>
          </a:xfrm>
          <a:prstGeom prst="hexagon">
            <a:avLst/>
          </a:prstGeom>
          <a:noFill/>
          <a:ln>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676400" y="1981200"/>
            <a:ext cx="3124200" cy="2895600"/>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gular Pentagon 43"/>
          <p:cNvSpPr/>
          <p:nvPr/>
        </p:nvSpPr>
        <p:spPr>
          <a:xfrm>
            <a:off x="914400" y="1981200"/>
            <a:ext cx="4800600" cy="3048000"/>
          </a:xfrm>
          <a:prstGeom prst="pentagon">
            <a:avLst/>
          </a:pr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p:cNvSpPr/>
          <p:nvPr/>
        </p:nvSpPr>
        <p:spPr>
          <a:xfrm>
            <a:off x="2133600" y="685800"/>
            <a:ext cx="5257800" cy="4038600"/>
          </a:xfrm>
          <a:prstGeom prst="rtTriangle">
            <a:avLst/>
          </a:prstGeom>
          <a:noFill/>
          <a:ln>
            <a:solidFill>
              <a:schemeClr val="tx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Oval 2"/>
          <p:cNvSpPr/>
          <p:nvPr/>
        </p:nvSpPr>
        <p:spPr>
          <a:xfrm flipH="1">
            <a:off x="1173481" y="3962424"/>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892489" y="3384907"/>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493795" y="3864022"/>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2164081" y="378043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846770" y="4572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793203" y="2899569"/>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545081" y="4114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1127762" y="304308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844571" y="4191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944881" y="4814248"/>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949656" y="2743200"/>
            <a:ext cx="0" cy="2286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85800" y="4827896"/>
            <a:ext cx="221776" cy="1478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79946" y="3507475"/>
            <a:ext cx="383718" cy="709683"/>
          </a:xfrm>
          <a:custGeom>
            <a:avLst/>
            <a:gdLst>
              <a:gd name="connsiteX0" fmla="*/ 0 w 383718"/>
              <a:gd name="connsiteY0" fmla="*/ 0 h 709683"/>
              <a:gd name="connsiteX1" fmla="*/ 382138 w 383718"/>
              <a:gd name="connsiteY1" fmla="*/ 423080 h 709683"/>
              <a:gd name="connsiteX2" fmla="*/ 136478 w 383718"/>
              <a:gd name="connsiteY2" fmla="*/ 709683 h 709683"/>
            </a:gdLst>
            <a:ahLst/>
            <a:cxnLst>
              <a:cxn ang="0">
                <a:pos x="connsiteX0" y="connsiteY0"/>
              </a:cxn>
              <a:cxn ang="0">
                <a:pos x="connsiteX1" y="connsiteY1"/>
              </a:cxn>
              <a:cxn ang="0">
                <a:pos x="connsiteX2" y="connsiteY2"/>
              </a:cxn>
            </a:cxnLst>
            <a:rect l="l" t="t" r="r" b="b"/>
            <a:pathLst>
              <a:path w="383718" h="709683">
                <a:moveTo>
                  <a:pt x="0" y="0"/>
                </a:moveTo>
                <a:cubicBezTo>
                  <a:pt x="179696" y="152400"/>
                  <a:pt x="359392" y="304800"/>
                  <a:pt x="382138" y="423080"/>
                </a:cubicBezTo>
                <a:cubicBezTo>
                  <a:pt x="404884" y="541360"/>
                  <a:pt x="175147" y="696035"/>
                  <a:pt x="136478" y="7096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flipH="1">
            <a:off x="76200" y="4204648"/>
            <a:ext cx="547048" cy="36735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586854" y="4077269"/>
            <a:ext cx="377887" cy="723331"/>
          </a:xfrm>
          <a:custGeom>
            <a:avLst/>
            <a:gdLst>
              <a:gd name="connsiteX0" fmla="*/ 232012 w 377887"/>
              <a:gd name="connsiteY0" fmla="*/ 0 h 723331"/>
              <a:gd name="connsiteX1" fmla="*/ 368489 w 377887"/>
              <a:gd name="connsiteY1" fmla="*/ 218364 h 723331"/>
              <a:gd name="connsiteX2" fmla="*/ 0 w 377887"/>
              <a:gd name="connsiteY2" fmla="*/ 723331 h 723331"/>
            </a:gdLst>
            <a:ahLst/>
            <a:cxnLst>
              <a:cxn ang="0">
                <a:pos x="connsiteX0" y="connsiteY0"/>
              </a:cxn>
              <a:cxn ang="0">
                <a:pos x="connsiteX1" y="connsiteY1"/>
              </a:cxn>
              <a:cxn ang="0">
                <a:pos x="connsiteX2" y="connsiteY2"/>
              </a:cxn>
            </a:cxnLst>
            <a:rect l="l" t="t" r="r" b="b"/>
            <a:pathLst>
              <a:path w="377887" h="723331">
                <a:moveTo>
                  <a:pt x="232012" y="0"/>
                </a:moveTo>
                <a:cubicBezTo>
                  <a:pt x="319585" y="48904"/>
                  <a:pt x="407158" y="97809"/>
                  <a:pt x="368489" y="218364"/>
                </a:cubicBezTo>
                <a:cubicBezTo>
                  <a:pt x="329820" y="338919"/>
                  <a:pt x="175146" y="452650"/>
                  <a:pt x="0" y="723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744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polygon (not used)</a:t>
            </a:r>
            <a:endParaRPr lang="en-US" dirty="0"/>
          </a:p>
        </p:txBody>
      </p:sp>
      <p:sp>
        <p:nvSpPr>
          <p:cNvPr id="4" name="Regular Pentagon 3"/>
          <p:cNvSpPr/>
          <p:nvPr/>
        </p:nvSpPr>
        <p:spPr>
          <a:xfrm>
            <a:off x="838200" y="2514600"/>
            <a:ext cx="3048000" cy="2362200"/>
          </a:xfrm>
          <a:prstGeom prst="pentag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gular Pentagon 5"/>
          <p:cNvSpPr/>
          <p:nvPr/>
        </p:nvSpPr>
        <p:spPr>
          <a:xfrm>
            <a:off x="5410200" y="2514600"/>
            <a:ext cx="3048000" cy="2362200"/>
          </a:xfrm>
          <a:prstGeom prst="pentag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7315200" y="3581400"/>
            <a:ext cx="457200" cy="381000"/>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rot="5400000">
            <a:off x="4533902" y="2705100"/>
            <a:ext cx="2133598" cy="12954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5"/>
            <a:endCxn id="14" idx="3"/>
          </p:cNvCxnSpPr>
          <p:nvPr/>
        </p:nvCxnSpPr>
        <p:spPr>
          <a:xfrm rot="5400000">
            <a:off x="2674619" y="3723565"/>
            <a:ext cx="1066800" cy="455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5"/>
            <a:endCxn id="14" idx="4"/>
          </p:cNvCxnSpPr>
          <p:nvPr/>
        </p:nvCxnSpPr>
        <p:spPr>
          <a:xfrm rot="16200000" flipH="1">
            <a:off x="1708457" y="3240079"/>
            <a:ext cx="544559" cy="19668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7"/>
            <a:endCxn id="16" idx="4"/>
          </p:cNvCxnSpPr>
          <p:nvPr/>
        </p:nvCxnSpPr>
        <p:spPr>
          <a:xfrm rot="5400000" flipH="1" flipV="1">
            <a:off x="618798" y="3502698"/>
            <a:ext cx="773159" cy="161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7" idx="2"/>
          </p:cNvCxnSpPr>
          <p:nvPr/>
        </p:nvCxnSpPr>
        <p:spPr>
          <a:xfrm flipV="1">
            <a:off x="1325881" y="2019300"/>
            <a:ext cx="731519" cy="419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1" idx="6"/>
          </p:cNvCxnSpPr>
          <p:nvPr/>
        </p:nvCxnSpPr>
        <p:spPr>
          <a:xfrm>
            <a:off x="2057400" y="2057400"/>
            <a:ext cx="1219200" cy="647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Extreme case, Degenerate case</a:t>
            </a:r>
            <a:endParaRPr lang="en-US" dirty="0"/>
          </a:p>
        </p:txBody>
      </p:sp>
      <p:sp>
        <p:nvSpPr>
          <p:cNvPr id="3" name="Oval 2"/>
          <p:cNvSpPr/>
          <p:nvPr/>
        </p:nvSpPr>
        <p:spPr>
          <a:xfrm flipH="1">
            <a:off x="12954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9906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1524000" y="4038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9906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2011681" y="1981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438400" y="2209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3002281" y="2514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3307081" y="3581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3276600"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429000"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3154681" y="3962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2941318"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1600200" y="2209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990600"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2667000" y="2362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2164081" y="2091396"/>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6" idx="1"/>
            <a:endCxn id="3" idx="6"/>
          </p:cNvCxnSpPr>
          <p:nvPr/>
        </p:nvCxnSpPr>
        <p:spPr>
          <a:xfrm rot="5400000" flipH="1" flipV="1">
            <a:off x="871183" y="2634942"/>
            <a:ext cx="582659" cy="2657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5"/>
            <a:endCxn id="12" idx="5"/>
          </p:cNvCxnSpPr>
          <p:nvPr/>
        </p:nvCxnSpPr>
        <p:spPr>
          <a:xfrm rot="16200000" flipH="1">
            <a:off x="3016595" y="2998741"/>
            <a:ext cx="6858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2286000" y="4267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33400" y="2895600"/>
            <a:ext cx="457200" cy="369332"/>
          </a:xfrm>
          <a:prstGeom prst="rect">
            <a:avLst/>
          </a:prstGeom>
          <a:noFill/>
        </p:spPr>
        <p:txBody>
          <a:bodyPr wrap="square" rtlCol="0">
            <a:spAutoFit/>
          </a:bodyPr>
          <a:lstStyle/>
          <a:p>
            <a:r>
              <a:rPr lang="en-US" dirty="0" smtClean="0"/>
              <a:t>p1</a:t>
            </a:r>
            <a:endParaRPr lang="en-US" dirty="0"/>
          </a:p>
        </p:txBody>
      </p:sp>
      <p:sp>
        <p:nvSpPr>
          <p:cNvPr id="36" name="TextBox 35"/>
          <p:cNvSpPr txBox="1"/>
          <p:nvPr/>
        </p:nvSpPr>
        <p:spPr>
          <a:xfrm>
            <a:off x="609600" y="3745468"/>
            <a:ext cx="457200" cy="369332"/>
          </a:xfrm>
          <a:prstGeom prst="rect">
            <a:avLst/>
          </a:prstGeom>
          <a:noFill/>
        </p:spPr>
        <p:txBody>
          <a:bodyPr wrap="square" rtlCol="0">
            <a:spAutoFit/>
          </a:bodyPr>
          <a:lstStyle/>
          <a:p>
            <a:r>
              <a:rPr lang="en-US" dirty="0" smtClean="0"/>
              <a:t>p3</a:t>
            </a:r>
            <a:endParaRPr lang="en-US" dirty="0"/>
          </a:p>
        </p:txBody>
      </p:sp>
      <p:sp>
        <p:nvSpPr>
          <p:cNvPr id="37" name="TextBox 36"/>
          <p:cNvSpPr txBox="1"/>
          <p:nvPr/>
        </p:nvSpPr>
        <p:spPr>
          <a:xfrm>
            <a:off x="2819400" y="4431268"/>
            <a:ext cx="457200" cy="369332"/>
          </a:xfrm>
          <a:prstGeom prst="rect">
            <a:avLst/>
          </a:prstGeom>
          <a:noFill/>
        </p:spPr>
        <p:txBody>
          <a:bodyPr wrap="square" rtlCol="0">
            <a:spAutoFit/>
          </a:bodyPr>
          <a:lstStyle/>
          <a:p>
            <a:r>
              <a:rPr lang="en-US" dirty="0" smtClean="0"/>
              <a:t>p6</a:t>
            </a:r>
            <a:endParaRPr lang="en-US" dirty="0"/>
          </a:p>
        </p:txBody>
      </p:sp>
      <p:sp>
        <p:nvSpPr>
          <p:cNvPr id="38" name="TextBox 37"/>
          <p:cNvSpPr txBox="1"/>
          <p:nvPr/>
        </p:nvSpPr>
        <p:spPr>
          <a:xfrm>
            <a:off x="3505200" y="3124200"/>
            <a:ext cx="457200" cy="369332"/>
          </a:xfrm>
          <a:prstGeom prst="rect">
            <a:avLst/>
          </a:prstGeom>
          <a:noFill/>
        </p:spPr>
        <p:txBody>
          <a:bodyPr wrap="square" rtlCol="0">
            <a:spAutoFit/>
          </a:bodyPr>
          <a:lstStyle/>
          <a:p>
            <a:r>
              <a:rPr lang="en-US" dirty="0" smtClean="0"/>
              <a:t>p9</a:t>
            </a:r>
            <a:endParaRPr lang="en-US" dirty="0"/>
          </a:p>
        </p:txBody>
      </p:sp>
      <p:sp>
        <p:nvSpPr>
          <p:cNvPr id="39" name="TextBox 38"/>
          <p:cNvSpPr txBox="1"/>
          <p:nvPr/>
        </p:nvSpPr>
        <p:spPr>
          <a:xfrm>
            <a:off x="3276600" y="2373868"/>
            <a:ext cx="609600" cy="369332"/>
          </a:xfrm>
          <a:prstGeom prst="rect">
            <a:avLst/>
          </a:prstGeom>
          <a:noFill/>
        </p:spPr>
        <p:txBody>
          <a:bodyPr wrap="square" rtlCol="0">
            <a:spAutoFit/>
          </a:bodyPr>
          <a:lstStyle/>
          <a:p>
            <a:r>
              <a:rPr lang="en-US" dirty="0" smtClean="0"/>
              <a:t>p10</a:t>
            </a:r>
            <a:endParaRPr lang="en-US" dirty="0"/>
          </a:p>
        </p:txBody>
      </p:sp>
      <p:sp>
        <p:nvSpPr>
          <p:cNvPr id="40" name="TextBox 39"/>
          <p:cNvSpPr txBox="1"/>
          <p:nvPr/>
        </p:nvSpPr>
        <p:spPr>
          <a:xfrm>
            <a:off x="1752600" y="1600200"/>
            <a:ext cx="609600" cy="369332"/>
          </a:xfrm>
          <a:prstGeom prst="rect">
            <a:avLst/>
          </a:prstGeom>
          <a:noFill/>
        </p:spPr>
        <p:txBody>
          <a:bodyPr wrap="square" rtlCol="0">
            <a:spAutoFit/>
          </a:bodyPr>
          <a:lstStyle/>
          <a:p>
            <a:r>
              <a:rPr lang="en-US" dirty="0" smtClean="0"/>
              <a:t>p15</a:t>
            </a:r>
            <a:endParaRPr lang="en-US" dirty="0"/>
          </a:p>
        </p:txBody>
      </p:sp>
      <p:sp>
        <p:nvSpPr>
          <p:cNvPr id="41" name="TextBox 40"/>
          <p:cNvSpPr txBox="1"/>
          <p:nvPr/>
        </p:nvSpPr>
        <p:spPr>
          <a:xfrm>
            <a:off x="914400" y="2069068"/>
            <a:ext cx="609600" cy="369332"/>
          </a:xfrm>
          <a:prstGeom prst="rect">
            <a:avLst/>
          </a:prstGeom>
          <a:noFill/>
        </p:spPr>
        <p:txBody>
          <a:bodyPr wrap="square" rtlCol="0">
            <a:spAutoFit/>
          </a:bodyPr>
          <a:lstStyle/>
          <a:p>
            <a:r>
              <a:rPr lang="en-US" dirty="0" smtClean="0"/>
              <a:t>p17</a:t>
            </a:r>
            <a:endParaRPr lang="en-US" dirty="0"/>
          </a:p>
        </p:txBody>
      </p:sp>
      <p:sp>
        <p:nvSpPr>
          <p:cNvPr id="45" name="Oval 44"/>
          <p:cNvSpPr/>
          <p:nvPr/>
        </p:nvSpPr>
        <p:spPr>
          <a:xfrm flipH="1">
            <a:off x="4953000" y="4343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6202681" y="2286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6126481"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5257800"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5974081"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5791200" y="2971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5669281"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flipH="1">
            <a:off x="5516881" y="3429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53340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flipH="1">
            <a:off x="5105400" y="4114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NN and CP</a:t>
            </a:r>
            <a:endParaRPr lang="en-IN" dirty="0"/>
          </a:p>
        </p:txBody>
      </p:sp>
      <p:sp>
        <p:nvSpPr>
          <p:cNvPr id="3" name="Oval 2"/>
          <p:cNvSpPr/>
          <p:nvPr/>
        </p:nvSpPr>
        <p:spPr>
          <a:xfrm flipH="1">
            <a:off x="1173481"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flipH="1">
            <a:off x="1402081"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1965962"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868681" y="3886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859281" y="1981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240281"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6974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209799"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3154681" y="2667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307081" y="3352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2773681" y="3657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2819399" y="4419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1706881" y="2590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8686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2545081" y="2514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1783081" y="3048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2468881" y="3962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40281" y="2971800"/>
            <a:ext cx="457200" cy="369332"/>
          </a:xfrm>
          <a:prstGeom prst="rect">
            <a:avLst/>
          </a:prstGeom>
          <a:noFill/>
        </p:spPr>
        <p:txBody>
          <a:bodyPr wrap="square" rtlCol="0">
            <a:spAutoFit/>
          </a:bodyPr>
          <a:lstStyle/>
          <a:p>
            <a:r>
              <a:rPr lang="en-US" dirty="0" smtClean="0"/>
              <a:t>p</a:t>
            </a:r>
            <a:endParaRPr lang="en-US" dirty="0"/>
          </a:p>
        </p:txBody>
      </p:sp>
      <p:sp>
        <p:nvSpPr>
          <p:cNvPr id="28" name="TextBox 27"/>
          <p:cNvSpPr txBox="1"/>
          <p:nvPr/>
        </p:nvSpPr>
        <p:spPr>
          <a:xfrm>
            <a:off x="1752600" y="3669268"/>
            <a:ext cx="457200" cy="369332"/>
          </a:xfrm>
          <a:prstGeom prst="rect">
            <a:avLst/>
          </a:prstGeom>
          <a:noFill/>
        </p:spPr>
        <p:txBody>
          <a:bodyPr wrap="square" rtlCol="0">
            <a:spAutoFit/>
          </a:bodyPr>
          <a:lstStyle/>
          <a:p>
            <a:r>
              <a:rPr lang="en-US" dirty="0"/>
              <a:t>q</a:t>
            </a:r>
          </a:p>
        </p:txBody>
      </p:sp>
      <p:cxnSp>
        <p:nvCxnSpPr>
          <p:cNvPr id="35" name="Straight Connector 34"/>
          <p:cNvCxnSpPr>
            <a:stCxn id="10" idx="7"/>
            <a:endCxn id="5" idx="0"/>
          </p:cNvCxnSpPr>
          <p:nvPr/>
        </p:nvCxnSpPr>
        <p:spPr>
          <a:xfrm flipH="1">
            <a:off x="1988821" y="3363959"/>
            <a:ext cx="227673" cy="2936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flipH="1">
            <a:off x="5715000" y="2286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5943600"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6507481" y="3581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5410200" y="3733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6400800" y="18288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6781800" y="2286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7239000"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6751318"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7696200" y="2514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7772400" y="3200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7315200" y="3505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7360918" y="4267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6248400" y="24384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5410200"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flipH="1">
            <a:off x="7086600" y="23622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6324600" y="28956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flipH="1">
            <a:off x="7010400" y="3810000"/>
            <a:ext cx="45719" cy="762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629400" y="1905000"/>
            <a:ext cx="457200" cy="369332"/>
          </a:xfrm>
          <a:prstGeom prst="rect">
            <a:avLst/>
          </a:prstGeom>
          <a:noFill/>
        </p:spPr>
        <p:txBody>
          <a:bodyPr wrap="square" rtlCol="0">
            <a:spAutoFit/>
          </a:bodyPr>
          <a:lstStyle/>
          <a:p>
            <a:r>
              <a:rPr lang="en-US" dirty="0" smtClean="0"/>
              <a:t>p2</a:t>
            </a:r>
            <a:endParaRPr lang="en-US" dirty="0"/>
          </a:p>
        </p:txBody>
      </p:sp>
      <p:cxnSp>
        <p:nvCxnSpPr>
          <p:cNvPr id="57" name="Straight Connector 56"/>
          <p:cNvCxnSpPr>
            <a:stCxn id="52" idx="6"/>
          </p:cNvCxnSpPr>
          <p:nvPr/>
        </p:nvCxnSpPr>
        <p:spPr>
          <a:xfrm flipH="1" flipV="1">
            <a:off x="6782937" y="2333767"/>
            <a:ext cx="303663" cy="6653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10400" y="2373868"/>
            <a:ext cx="457200" cy="369332"/>
          </a:xfrm>
          <a:prstGeom prst="rect">
            <a:avLst/>
          </a:prstGeom>
          <a:noFill/>
        </p:spPr>
        <p:txBody>
          <a:bodyPr wrap="square" rtlCol="0">
            <a:spAutoFit/>
          </a:bodyPr>
          <a:lstStyle/>
          <a:p>
            <a:r>
              <a:rPr lang="en-US" dirty="0" smtClean="0"/>
              <a:t>p5</a:t>
            </a:r>
            <a:endParaRPr lang="en-US" dirty="0"/>
          </a:p>
        </p:txBody>
      </p:sp>
      <p:cxnSp>
        <p:nvCxnSpPr>
          <p:cNvPr id="55" name="Straight Connector 54"/>
          <p:cNvCxnSpPr/>
          <p:nvPr/>
        </p:nvCxnSpPr>
        <p:spPr>
          <a:xfrm rot="-60000" flipH="1" flipV="1">
            <a:off x="6422340" y="1836791"/>
            <a:ext cx="937259" cy="24765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96000" y="1447800"/>
            <a:ext cx="457200" cy="369332"/>
          </a:xfrm>
          <a:prstGeom prst="rect">
            <a:avLst/>
          </a:prstGeom>
          <a:noFill/>
        </p:spPr>
        <p:txBody>
          <a:bodyPr wrap="square" rtlCol="0">
            <a:spAutoFit/>
          </a:bodyPr>
          <a:lstStyle/>
          <a:p>
            <a:r>
              <a:rPr lang="en-US" dirty="0" smtClean="0"/>
              <a:t>p1</a:t>
            </a:r>
            <a:endParaRPr lang="en-US" dirty="0"/>
          </a:p>
        </p:txBody>
      </p:sp>
      <p:sp>
        <p:nvSpPr>
          <p:cNvPr id="60" name="TextBox 59"/>
          <p:cNvSpPr txBox="1"/>
          <p:nvPr/>
        </p:nvSpPr>
        <p:spPr>
          <a:xfrm>
            <a:off x="7239000" y="4278868"/>
            <a:ext cx="457200" cy="369332"/>
          </a:xfrm>
          <a:prstGeom prst="rect">
            <a:avLst/>
          </a:prstGeom>
          <a:noFill/>
        </p:spPr>
        <p:txBody>
          <a:bodyPr wrap="square" rtlCol="0">
            <a:spAutoFit/>
          </a:bodyPr>
          <a:lstStyle/>
          <a:p>
            <a:r>
              <a:rPr lang="en-US" dirty="0" smtClean="0"/>
              <a:t>p9</a:t>
            </a:r>
            <a:endParaRPr lang="en-US" dirty="0"/>
          </a:p>
        </p:txBody>
      </p:sp>
    </p:spTree>
    <p:extLst>
      <p:ext uri="{BB962C8B-B14F-4D97-AF65-F5344CB8AC3E}">
        <p14:creationId xmlns:p14="http://schemas.microsoft.com/office/powerpoint/2010/main" val="130092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3135</TotalTime>
  <Words>2677</Words>
  <Application>Microsoft Office PowerPoint</Application>
  <PresentationFormat>On-screen Show (4:3)</PresentationFormat>
  <Paragraphs>1238</Paragraphs>
  <Slides>60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Calibri</vt:lpstr>
      <vt:lpstr>Office Theme</vt:lpstr>
      <vt:lpstr>Computational Geometry Figures</vt:lpstr>
      <vt:lpstr>Line and half planes</vt:lpstr>
      <vt:lpstr>Convex polygon - Example</vt:lpstr>
      <vt:lpstr>Convex intersection</vt:lpstr>
      <vt:lpstr>Convex hull</vt:lpstr>
      <vt:lpstr>Convex hull</vt:lpstr>
      <vt:lpstr>Simple polygon (not used)</vt:lpstr>
      <vt:lpstr>Extreme case, Degenerate case</vt:lpstr>
      <vt:lpstr>NN and CP</vt:lpstr>
      <vt:lpstr>Euclidean MST</vt:lpstr>
      <vt:lpstr>Triangulation</vt:lpstr>
      <vt:lpstr>Maximum empty circle</vt:lpstr>
      <vt:lpstr>Bisector</vt:lpstr>
      <vt:lpstr>Line, half-plane, polygon intersections</vt:lpstr>
      <vt:lpstr>PowerPoint Presentation</vt:lpstr>
      <vt:lpstr>Extreme cases</vt:lpstr>
      <vt:lpstr>Line-segment Intersection</vt:lpstr>
      <vt:lpstr>Initial position</vt:lpstr>
      <vt:lpstr>L intersects p1</vt:lpstr>
      <vt:lpstr>L intersects p2</vt:lpstr>
      <vt:lpstr>L intersects p3</vt:lpstr>
      <vt:lpstr>L intersects i13</vt:lpstr>
      <vt:lpstr>L intersects i23</vt:lpstr>
      <vt:lpstr>L intersects q3</vt:lpstr>
      <vt:lpstr>L intersects p4</vt:lpstr>
      <vt:lpstr>L intersects i12</vt:lpstr>
      <vt:lpstr>L intersects p5</vt:lpstr>
      <vt:lpstr>L intersects i14</vt:lpstr>
      <vt:lpstr>L intersects i25</vt:lpstr>
      <vt:lpstr>L intersects i45</vt:lpstr>
      <vt:lpstr>L intersects i15</vt:lpstr>
      <vt:lpstr>L intersects q4</vt:lpstr>
      <vt:lpstr>L intersects q5</vt:lpstr>
      <vt:lpstr>L intersects q2</vt:lpstr>
      <vt:lpstr>L intersects q1</vt:lpstr>
      <vt:lpstr>Final position</vt:lpstr>
      <vt:lpstr>Extreme cases</vt:lpstr>
      <vt:lpstr>Jarvis 0</vt:lpstr>
      <vt:lpstr>Jarvis 1</vt:lpstr>
      <vt:lpstr>PowerPoint Presentation</vt:lpstr>
      <vt:lpstr>PowerPoint Presentation</vt:lpstr>
      <vt:lpstr>PowerPoint Presentation</vt:lpstr>
      <vt:lpstr>PowerPoint Presentation</vt:lpstr>
      <vt:lpstr>Graham scan</vt:lpstr>
      <vt:lpstr>PowerPoint Presentation</vt:lpstr>
      <vt:lpstr>PowerPoint Presentation</vt:lpstr>
      <vt:lpstr>PowerPoint Presentation</vt:lpstr>
      <vt:lpstr>PowerPoint Presentation</vt:lpstr>
      <vt:lpstr>PowerPoint Presentation</vt:lpstr>
      <vt:lpstr>Ear clipping a convex polygon</vt:lpstr>
      <vt:lpstr>Ear Selection</vt:lpstr>
      <vt:lpstr>Triangulating monotone polygon</vt:lpstr>
      <vt:lpstr>Triangulating monotone polygon</vt:lpstr>
      <vt:lpstr>Fisk Algorithm</vt:lpstr>
      <vt:lpstr>PowerPoint Presentation</vt:lpstr>
      <vt:lpstr>PowerPoint Presentation</vt:lpstr>
      <vt:lpstr>Handling split vertex</vt:lpstr>
      <vt:lpstr>Handling merge vertex</vt:lpstr>
      <vt:lpstr>Voronoi Diagram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Geometry Figures</dc:title>
  <dc:creator>user</dc:creator>
  <cp:lastModifiedBy>Dr. Swaminathan J</cp:lastModifiedBy>
  <cp:revision>403</cp:revision>
  <dcterms:created xsi:type="dcterms:W3CDTF">2018-01-07T08:13:09Z</dcterms:created>
  <dcterms:modified xsi:type="dcterms:W3CDTF">2018-03-15T08:34:47Z</dcterms:modified>
</cp:coreProperties>
</file>