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3" d="100"/>
          <a:sy n="113" d="100"/>
        </p:scale>
        <p:origin x="456"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274D42-D612-7B11-5E3D-AD71BC36718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5CF3D5A-DAFD-C2BD-B6FF-B4ADB0A6C1C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0D18595-EDFA-D9E7-564C-4EF142D5FA3D}"/>
              </a:ext>
            </a:extLst>
          </p:cNvPr>
          <p:cNvSpPr>
            <a:spLocks noGrp="1"/>
          </p:cNvSpPr>
          <p:nvPr>
            <p:ph type="dt" sz="half" idx="10"/>
          </p:nvPr>
        </p:nvSpPr>
        <p:spPr/>
        <p:txBody>
          <a:bodyPr/>
          <a:lstStyle/>
          <a:p>
            <a:fld id="{CD15C781-1286-4737-B27D-D093BB515FD3}" type="datetimeFigureOut">
              <a:rPr lang="en-IN" smtClean="0"/>
              <a:t>04-03-2024</a:t>
            </a:fld>
            <a:endParaRPr lang="en-IN"/>
          </a:p>
        </p:txBody>
      </p:sp>
      <p:sp>
        <p:nvSpPr>
          <p:cNvPr id="5" name="Footer Placeholder 4">
            <a:extLst>
              <a:ext uri="{FF2B5EF4-FFF2-40B4-BE49-F238E27FC236}">
                <a16:creationId xmlns:a16="http://schemas.microsoft.com/office/drawing/2014/main" id="{AEC8E5C0-5AD0-A87E-DB47-EB5817571D4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D2D91C6-59AB-8127-E39E-74E3EF148D85}"/>
              </a:ext>
            </a:extLst>
          </p:cNvPr>
          <p:cNvSpPr>
            <a:spLocks noGrp="1"/>
          </p:cNvSpPr>
          <p:nvPr>
            <p:ph type="sldNum" sz="quarter" idx="12"/>
          </p:nvPr>
        </p:nvSpPr>
        <p:spPr/>
        <p:txBody>
          <a:bodyPr/>
          <a:lstStyle/>
          <a:p>
            <a:fld id="{7AF4B09B-4FF0-4677-8708-4CFAFAE6D73C}" type="slidenum">
              <a:rPr lang="en-IN" smtClean="0"/>
              <a:t>‹#›</a:t>
            </a:fld>
            <a:endParaRPr lang="en-IN"/>
          </a:p>
        </p:txBody>
      </p:sp>
    </p:spTree>
    <p:extLst>
      <p:ext uri="{BB962C8B-B14F-4D97-AF65-F5344CB8AC3E}">
        <p14:creationId xmlns:p14="http://schemas.microsoft.com/office/powerpoint/2010/main" val="7962315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811A2B-190F-A683-9889-EF4D9EDBCBB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91B7C15-7D58-EAB9-457A-BF718F6873F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3269E61-1910-BCDA-13B2-E6D7EFC2F8F0}"/>
              </a:ext>
            </a:extLst>
          </p:cNvPr>
          <p:cNvSpPr>
            <a:spLocks noGrp="1"/>
          </p:cNvSpPr>
          <p:nvPr>
            <p:ph type="dt" sz="half" idx="10"/>
          </p:nvPr>
        </p:nvSpPr>
        <p:spPr/>
        <p:txBody>
          <a:bodyPr/>
          <a:lstStyle/>
          <a:p>
            <a:fld id="{CD15C781-1286-4737-B27D-D093BB515FD3}" type="datetimeFigureOut">
              <a:rPr lang="en-IN" smtClean="0"/>
              <a:t>04-03-2024</a:t>
            </a:fld>
            <a:endParaRPr lang="en-IN"/>
          </a:p>
        </p:txBody>
      </p:sp>
      <p:sp>
        <p:nvSpPr>
          <p:cNvPr id="5" name="Footer Placeholder 4">
            <a:extLst>
              <a:ext uri="{FF2B5EF4-FFF2-40B4-BE49-F238E27FC236}">
                <a16:creationId xmlns:a16="http://schemas.microsoft.com/office/drawing/2014/main" id="{65A3BEFA-607A-38B5-6ED4-204B84E3A10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2A7FB34-8BFA-525E-DFB3-E7109ADA1FDB}"/>
              </a:ext>
            </a:extLst>
          </p:cNvPr>
          <p:cNvSpPr>
            <a:spLocks noGrp="1"/>
          </p:cNvSpPr>
          <p:nvPr>
            <p:ph type="sldNum" sz="quarter" idx="12"/>
          </p:nvPr>
        </p:nvSpPr>
        <p:spPr/>
        <p:txBody>
          <a:bodyPr/>
          <a:lstStyle/>
          <a:p>
            <a:fld id="{7AF4B09B-4FF0-4677-8708-4CFAFAE6D73C}" type="slidenum">
              <a:rPr lang="en-IN" smtClean="0"/>
              <a:t>‹#›</a:t>
            </a:fld>
            <a:endParaRPr lang="en-IN"/>
          </a:p>
        </p:txBody>
      </p:sp>
    </p:spTree>
    <p:extLst>
      <p:ext uri="{BB962C8B-B14F-4D97-AF65-F5344CB8AC3E}">
        <p14:creationId xmlns:p14="http://schemas.microsoft.com/office/powerpoint/2010/main" val="18885425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0231B83-D587-DD65-EB4B-88895EB8D95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1D8E69E-3832-6CE3-7512-210A7BC5D19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CA4AFC4-4823-53FB-FC6D-A06676C93A77}"/>
              </a:ext>
            </a:extLst>
          </p:cNvPr>
          <p:cNvSpPr>
            <a:spLocks noGrp="1"/>
          </p:cNvSpPr>
          <p:nvPr>
            <p:ph type="dt" sz="half" idx="10"/>
          </p:nvPr>
        </p:nvSpPr>
        <p:spPr/>
        <p:txBody>
          <a:bodyPr/>
          <a:lstStyle/>
          <a:p>
            <a:fld id="{CD15C781-1286-4737-B27D-D093BB515FD3}" type="datetimeFigureOut">
              <a:rPr lang="en-IN" smtClean="0"/>
              <a:t>04-03-2024</a:t>
            </a:fld>
            <a:endParaRPr lang="en-IN"/>
          </a:p>
        </p:txBody>
      </p:sp>
      <p:sp>
        <p:nvSpPr>
          <p:cNvPr id="5" name="Footer Placeholder 4">
            <a:extLst>
              <a:ext uri="{FF2B5EF4-FFF2-40B4-BE49-F238E27FC236}">
                <a16:creationId xmlns:a16="http://schemas.microsoft.com/office/drawing/2014/main" id="{3B9F49FF-110B-5649-824C-4A5305179D0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7B3056E-B2C0-54FD-D9FB-549DF72E7FFA}"/>
              </a:ext>
            </a:extLst>
          </p:cNvPr>
          <p:cNvSpPr>
            <a:spLocks noGrp="1"/>
          </p:cNvSpPr>
          <p:nvPr>
            <p:ph type="sldNum" sz="quarter" idx="12"/>
          </p:nvPr>
        </p:nvSpPr>
        <p:spPr/>
        <p:txBody>
          <a:bodyPr/>
          <a:lstStyle/>
          <a:p>
            <a:fld id="{7AF4B09B-4FF0-4677-8708-4CFAFAE6D73C}" type="slidenum">
              <a:rPr lang="en-IN" smtClean="0"/>
              <a:t>‹#›</a:t>
            </a:fld>
            <a:endParaRPr lang="en-IN"/>
          </a:p>
        </p:txBody>
      </p:sp>
    </p:spTree>
    <p:extLst>
      <p:ext uri="{BB962C8B-B14F-4D97-AF65-F5344CB8AC3E}">
        <p14:creationId xmlns:p14="http://schemas.microsoft.com/office/powerpoint/2010/main" val="40599904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89A764-C52F-843E-B30E-E966EA52F70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7E24FBF-B66E-F54F-14DA-2AA1175D2B8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3DD182D-2C39-5679-5877-56631642D732}"/>
              </a:ext>
            </a:extLst>
          </p:cNvPr>
          <p:cNvSpPr>
            <a:spLocks noGrp="1"/>
          </p:cNvSpPr>
          <p:nvPr>
            <p:ph type="dt" sz="half" idx="10"/>
          </p:nvPr>
        </p:nvSpPr>
        <p:spPr/>
        <p:txBody>
          <a:bodyPr/>
          <a:lstStyle/>
          <a:p>
            <a:fld id="{CD15C781-1286-4737-B27D-D093BB515FD3}" type="datetimeFigureOut">
              <a:rPr lang="en-IN" smtClean="0"/>
              <a:t>04-03-2024</a:t>
            </a:fld>
            <a:endParaRPr lang="en-IN"/>
          </a:p>
        </p:txBody>
      </p:sp>
      <p:sp>
        <p:nvSpPr>
          <p:cNvPr id="5" name="Footer Placeholder 4">
            <a:extLst>
              <a:ext uri="{FF2B5EF4-FFF2-40B4-BE49-F238E27FC236}">
                <a16:creationId xmlns:a16="http://schemas.microsoft.com/office/drawing/2014/main" id="{10BA1679-8428-C6BC-6ADB-57BD6FCBF60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3995652-7C14-EC3F-AF3B-8521BE019C14}"/>
              </a:ext>
            </a:extLst>
          </p:cNvPr>
          <p:cNvSpPr>
            <a:spLocks noGrp="1"/>
          </p:cNvSpPr>
          <p:nvPr>
            <p:ph type="sldNum" sz="quarter" idx="12"/>
          </p:nvPr>
        </p:nvSpPr>
        <p:spPr/>
        <p:txBody>
          <a:bodyPr/>
          <a:lstStyle/>
          <a:p>
            <a:fld id="{7AF4B09B-4FF0-4677-8708-4CFAFAE6D73C}" type="slidenum">
              <a:rPr lang="en-IN" smtClean="0"/>
              <a:t>‹#›</a:t>
            </a:fld>
            <a:endParaRPr lang="en-IN"/>
          </a:p>
        </p:txBody>
      </p:sp>
    </p:spTree>
    <p:extLst>
      <p:ext uri="{BB962C8B-B14F-4D97-AF65-F5344CB8AC3E}">
        <p14:creationId xmlns:p14="http://schemas.microsoft.com/office/powerpoint/2010/main" val="24749370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C4A936-F718-3E0D-CE15-31C03D25916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4CF2E15-FC0D-4480-517C-50D0A292934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93D0591-7916-5F46-B491-AB670F52AD71}"/>
              </a:ext>
            </a:extLst>
          </p:cNvPr>
          <p:cNvSpPr>
            <a:spLocks noGrp="1"/>
          </p:cNvSpPr>
          <p:nvPr>
            <p:ph type="dt" sz="half" idx="10"/>
          </p:nvPr>
        </p:nvSpPr>
        <p:spPr/>
        <p:txBody>
          <a:bodyPr/>
          <a:lstStyle/>
          <a:p>
            <a:fld id="{CD15C781-1286-4737-B27D-D093BB515FD3}" type="datetimeFigureOut">
              <a:rPr lang="en-IN" smtClean="0"/>
              <a:t>04-03-2024</a:t>
            </a:fld>
            <a:endParaRPr lang="en-IN"/>
          </a:p>
        </p:txBody>
      </p:sp>
      <p:sp>
        <p:nvSpPr>
          <p:cNvPr id="5" name="Footer Placeholder 4">
            <a:extLst>
              <a:ext uri="{FF2B5EF4-FFF2-40B4-BE49-F238E27FC236}">
                <a16:creationId xmlns:a16="http://schemas.microsoft.com/office/drawing/2014/main" id="{DE0CCDE0-4F20-DE7E-D65C-E31CBE52D4E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E5C9B2A-DDC9-D532-D656-37E704DD642D}"/>
              </a:ext>
            </a:extLst>
          </p:cNvPr>
          <p:cNvSpPr>
            <a:spLocks noGrp="1"/>
          </p:cNvSpPr>
          <p:nvPr>
            <p:ph type="sldNum" sz="quarter" idx="12"/>
          </p:nvPr>
        </p:nvSpPr>
        <p:spPr/>
        <p:txBody>
          <a:bodyPr/>
          <a:lstStyle/>
          <a:p>
            <a:fld id="{7AF4B09B-4FF0-4677-8708-4CFAFAE6D73C}" type="slidenum">
              <a:rPr lang="en-IN" smtClean="0"/>
              <a:t>‹#›</a:t>
            </a:fld>
            <a:endParaRPr lang="en-IN"/>
          </a:p>
        </p:txBody>
      </p:sp>
    </p:spTree>
    <p:extLst>
      <p:ext uri="{BB962C8B-B14F-4D97-AF65-F5344CB8AC3E}">
        <p14:creationId xmlns:p14="http://schemas.microsoft.com/office/powerpoint/2010/main" val="11415838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FD2390-6812-F9AF-7C11-114B288DCE6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198A545-E453-74C3-F8E9-A5596B9F91C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CF516DA-29CC-AAFC-3389-619461CA2B8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0F50006-5734-8981-5EF4-A55325ED15AA}"/>
              </a:ext>
            </a:extLst>
          </p:cNvPr>
          <p:cNvSpPr>
            <a:spLocks noGrp="1"/>
          </p:cNvSpPr>
          <p:nvPr>
            <p:ph type="dt" sz="half" idx="10"/>
          </p:nvPr>
        </p:nvSpPr>
        <p:spPr/>
        <p:txBody>
          <a:bodyPr/>
          <a:lstStyle/>
          <a:p>
            <a:fld id="{CD15C781-1286-4737-B27D-D093BB515FD3}" type="datetimeFigureOut">
              <a:rPr lang="en-IN" smtClean="0"/>
              <a:t>04-03-2024</a:t>
            </a:fld>
            <a:endParaRPr lang="en-IN"/>
          </a:p>
        </p:txBody>
      </p:sp>
      <p:sp>
        <p:nvSpPr>
          <p:cNvPr id="6" name="Footer Placeholder 5">
            <a:extLst>
              <a:ext uri="{FF2B5EF4-FFF2-40B4-BE49-F238E27FC236}">
                <a16:creationId xmlns:a16="http://schemas.microsoft.com/office/drawing/2014/main" id="{03584A2C-0D91-699F-2E28-C4E4A1F22AB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EE3457F-6C40-FB6D-23BD-00DB8A5DE053}"/>
              </a:ext>
            </a:extLst>
          </p:cNvPr>
          <p:cNvSpPr>
            <a:spLocks noGrp="1"/>
          </p:cNvSpPr>
          <p:nvPr>
            <p:ph type="sldNum" sz="quarter" idx="12"/>
          </p:nvPr>
        </p:nvSpPr>
        <p:spPr/>
        <p:txBody>
          <a:bodyPr/>
          <a:lstStyle/>
          <a:p>
            <a:fld id="{7AF4B09B-4FF0-4677-8708-4CFAFAE6D73C}" type="slidenum">
              <a:rPr lang="en-IN" smtClean="0"/>
              <a:t>‹#›</a:t>
            </a:fld>
            <a:endParaRPr lang="en-IN"/>
          </a:p>
        </p:txBody>
      </p:sp>
    </p:spTree>
    <p:extLst>
      <p:ext uri="{BB962C8B-B14F-4D97-AF65-F5344CB8AC3E}">
        <p14:creationId xmlns:p14="http://schemas.microsoft.com/office/powerpoint/2010/main" val="39455644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E5DE57-9D83-1D4F-2790-CA5BEBDD862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1E69764-23D7-DA0F-EBEF-9850486CA6E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FB4C5A2-E417-FDB5-2147-E6842BFFFA6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85BC877-E80D-A9C0-DA72-BA916897394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7F6D964-1BAD-14EF-0075-D82D5A10314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60F67A2-4693-6787-FB3E-AB65E8116549}"/>
              </a:ext>
            </a:extLst>
          </p:cNvPr>
          <p:cNvSpPr>
            <a:spLocks noGrp="1"/>
          </p:cNvSpPr>
          <p:nvPr>
            <p:ph type="dt" sz="half" idx="10"/>
          </p:nvPr>
        </p:nvSpPr>
        <p:spPr/>
        <p:txBody>
          <a:bodyPr/>
          <a:lstStyle/>
          <a:p>
            <a:fld id="{CD15C781-1286-4737-B27D-D093BB515FD3}" type="datetimeFigureOut">
              <a:rPr lang="en-IN" smtClean="0"/>
              <a:t>04-03-2024</a:t>
            </a:fld>
            <a:endParaRPr lang="en-IN"/>
          </a:p>
        </p:txBody>
      </p:sp>
      <p:sp>
        <p:nvSpPr>
          <p:cNvPr id="8" name="Footer Placeholder 7">
            <a:extLst>
              <a:ext uri="{FF2B5EF4-FFF2-40B4-BE49-F238E27FC236}">
                <a16:creationId xmlns:a16="http://schemas.microsoft.com/office/drawing/2014/main" id="{FA90CCA0-DE2F-8E63-6DE1-76FC6D37325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D5B3C63-1DE1-F19B-E9EF-5663B82448B0}"/>
              </a:ext>
            </a:extLst>
          </p:cNvPr>
          <p:cNvSpPr>
            <a:spLocks noGrp="1"/>
          </p:cNvSpPr>
          <p:nvPr>
            <p:ph type="sldNum" sz="quarter" idx="12"/>
          </p:nvPr>
        </p:nvSpPr>
        <p:spPr/>
        <p:txBody>
          <a:bodyPr/>
          <a:lstStyle/>
          <a:p>
            <a:fld id="{7AF4B09B-4FF0-4677-8708-4CFAFAE6D73C}" type="slidenum">
              <a:rPr lang="en-IN" smtClean="0"/>
              <a:t>‹#›</a:t>
            </a:fld>
            <a:endParaRPr lang="en-IN"/>
          </a:p>
        </p:txBody>
      </p:sp>
    </p:spTree>
    <p:extLst>
      <p:ext uri="{BB962C8B-B14F-4D97-AF65-F5344CB8AC3E}">
        <p14:creationId xmlns:p14="http://schemas.microsoft.com/office/powerpoint/2010/main" val="2280086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B6C9DB-FFFF-7EB3-F089-0A9F82A19F6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4520267-7540-D1A1-A998-A966FF1E6ACE}"/>
              </a:ext>
            </a:extLst>
          </p:cNvPr>
          <p:cNvSpPr>
            <a:spLocks noGrp="1"/>
          </p:cNvSpPr>
          <p:nvPr>
            <p:ph type="dt" sz="half" idx="10"/>
          </p:nvPr>
        </p:nvSpPr>
        <p:spPr/>
        <p:txBody>
          <a:bodyPr/>
          <a:lstStyle/>
          <a:p>
            <a:fld id="{CD15C781-1286-4737-B27D-D093BB515FD3}" type="datetimeFigureOut">
              <a:rPr lang="en-IN" smtClean="0"/>
              <a:t>04-03-2024</a:t>
            </a:fld>
            <a:endParaRPr lang="en-IN"/>
          </a:p>
        </p:txBody>
      </p:sp>
      <p:sp>
        <p:nvSpPr>
          <p:cNvPr id="4" name="Footer Placeholder 3">
            <a:extLst>
              <a:ext uri="{FF2B5EF4-FFF2-40B4-BE49-F238E27FC236}">
                <a16:creationId xmlns:a16="http://schemas.microsoft.com/office/drawing/2014/main" id="{BAD4670E-B0CA-1851-577D-1A55FE27FDD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680BE38A-469D-C3B7-D4D9-ECDCA82D4BE9}"/>
              </a:ext>
            </a:extLst>
          </p:cNvPr>
          <p:cNvSpPr>
            <a:spLocks noGrp="1"/>
          </p:cNvSpPr>
          <p:nvPr>
            <p:ph type="sldNum" sz="quarter" idx="12"/>
          </p:nvPr>
        </p:nvSpPr>
        <p:spPr/>
        <p:txBody>
          <a:bodyPr/>
          <a:lstStyle/>
          <a:p>
            <a:fld id="{7AF4B09B-4FF0-4677-8708-4CFAFAE6D73C}" type="slidenum">
              <a:rPr lang="en-IN" smtClean="0"/>
              <a:t>‹#›</a:t>
            </a:fld>
            <a:endParaRPr lang="en-IN"/>
          </a:p>
        </p:txBody>
      </p:sp>
    </p:spTree>
    <p:extLst>
      <p:ext uri="{BB962C8B-B14F-4D97-AF65-F5344CB8AC3E}">
        <p14:creationId xmlns:p14="http://schemas.microsoft.com/office/powerpoint/2010/main" val="28901072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9F17D2A-C076-0F0C-1827-5093BF459F18}"/>
              </a:ext>
            </a:extLst>
          </p:cNvPr>
          <p:cNvSpPr>
            <a:spLocks noGrp="1"/>
          </p:cNvSpPr>
          <p:nvPr>
            <p:ph type="dt" sz="half" idx="10"/>
          </p:nvPr>
        </p:nvSpPr>
        <p:spPr/>
        <p:txBody>
          <a:bodyPr/>
          <a:lstStyle/>
          <a:p>
            <a:fld id="{CD15C781-1286-4737-B27D-D093BB515FD3}" type="datetimeFigureOut">
              <a:rPr lang="en-IN" smtClean="0"/>
              <a:t>04-03-2024</a:t>
            </a:fld>
            <a:endParaRPr lang="en-IN"/>
          </a:p>
        </p:txBody>
      </p:sp>
      <p:sp>
        <p:nvSpPr>
          <p:cNvPr id="3" name="Footer Placeholder 2">
            <a:extLst>
              <a:ext uri="{FF2B5EF4-FFF2-40B4-BE49-F238E27FC236}">
                <a16:creationId xmlns:a16="http://schemas.microsoft.com/office/drawing/2014/main" id="{EA719C4C-7158-B752-03B9-420FF359B5F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B34C8A6-1B2A-60DB-82BF-341404294BC2}"/>
              </a:ext>
            </a:extLst>
          </p:cNvPr>
          <p:cNvSpPr>
            <a:spLocks noGrp="1"/>
          </p:cNvSpPr>
          <p:nvPr>
            <p:ph type="sldNum" sz="quarter" idx="12"/>
          </p:nvPr>
        </p:nvSpPr>
        <p:spPr/>
        <p:txBody>
          <a:bodyPr/>
          <a:lstStyle/>
          <a:p>
            <a:fld id="{7AF4B09B-4FF0-4677-8708-4CFAFAE6D73C}" type="slidenum">
              <a:rPr lang="en-IN" smtClean="0"/>
              <a:t>‹#›</a:t>
            </a:fld>
            <a:endParaRPr lang="en-IN"/>
          </a:p>
        </p:txBody>
      </p:sp>
    </p:spTree>
    <p:extLst>
      <p:ext uri="{BB962C8B-B14F-4D97-AF65-F5344CB8AC3E}">
        <p14:creationId xmlns:p14="http://schemas.microsoft.com/office/powerpoint/2010/main" val="14952728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D92962-8448-A344-7F53-79A11770B79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E73E78B-2BC9-1BD1-7CFB-1613F3C9DC5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DBA2FA3-596D-3E74-F005-827B1EC33E3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E4742F6-8239-2A12-DDD3-A9794700957C}"/>
              </a:ext>
            </a:extLst>
          </p:cNvPr>
          <p:cNvSpPr>
            <a:spLocks noGrp="1"/>
          </p:cNvSpPr>
          <p:nvPr>
            <p:ph type="dt" sz="half" idx="10"/>
          </p:nvPr>
        </p:nvSpPr>
        <p:spPr/>
        <p:txBody>
          <a:bodyPr/>
          <a:lstStyle/>
          <a:p>
            <a:fld id="{CD15C781-1286-4737-B27D-D093BB515FD3}" type="datetimeFigureOut">
              <a:rPr lang="en-IN" smtClean="0"/>
              <a:t>04-03-2024</a:t>
            </a:fld>
            <a:endParaRPr lang="en-IN"/>
          </a:p>
        </p:txBody>
      </p:sp>
      <p:sp>
        <p:nvSpPr>
          <p:cNvPr id="6" name="Footer Placeholder 5">
            <a:extLst>
              <a:ext uri="{FF2B5EF4-FFF2-40B4-BE49-F238E27FC236}">
                <a16:creationId xmlns:a16="http://schemas.microsoft.com/office/drawing/2014/main" id="{9AD0A442-3EBA-4308-FC46-E8B405633B6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9AA558B-DC67-B497-BA89-766E5BAFD3E9}"/>
              </a:ext>
            </a:extLst>
          </p:cNvPr>
          <p:cNvSpPr>
            <a:spLocks noGrp="1"/>
          </p:cNvSpPr>
          <p:nvPr>
            <p:ph type="sldNum" sz="quarter" idx="12"/>
          </p:nvPr>
        </p:nvSpPr>
        <p:spPr/>
        <p:txBody>
          <a:bodyPr/>
          <a:lstStyle/>
          <a:p>
            <a:fld id="{7AF4B09B-4FF0-4677-8708-4CFAFAE6D73C}" type="slidenum">
              <a:rPr lang="en-IN" smtClean="0"/>
              <a:t>‹#›</a:t>
            </a:fld>
            <a:endParaRPr lang="en-IN"/>
          </a:p>
        </p:txBody>
      </p:sp>
    </p:spTree>
    <p:extLst>
      <p:ext uri="{BB962C8B-B14F-4D97-AF65-F5344CB8AC3E}">
        <p14:creationId xmlns:p14="http://schemas.microsoft.com/office/powerpoint/2010/main" val="27036512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3864EE-8F91-9AD8-AF49-9CEC8926F92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7C0A954-6881-E0EE-894F-90CAFC9FE20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773C77A-B86C-0E82-7003-A315FDBC0E7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E86ACF0-70F9-1168-980F-B69DAFFCE562}"/>
              </a:ext>
            </a:extLst>
          </p:cNvPr>
          <p:cNvSpPr>
            <a:spLocks noGrp="1"/>
          </p:cNvSpPr>
          <p:nvPr>
            <p:ph type="dt" sz="half" idx="10"/>
          </p:nvPr>
        </p:nvSpPr>
        <p:spPr/>
        <p:txBody>
          <a:bodyPr/>
          <a:lstStyle/>
          <a:p>
            <a:fld id="{CD15C781-1286-4737-B27D-D093BB515FD3}" type="datetimeFigureOut">
              <a:rPr lang="en-IN" smtClean="0"/>
              <a:t>04-03-2024</a:t>
            </a:fld>
            <a:endParaRPr lang="en-IN"/>
          </a:p>
        </p:txBody>
      </p:sp>
      <p:sp>
        <p:nvSpPr>
          <p:cNvPr id="6" name="Footer Placeholder 5">
            <a:extLst>
              <a:ext uri="{FF2B5EF4-FFF2-40B4-BE49-F238E27FC236}">
                <a16:creationId xmlns:a16="http://schemas.microsoft.com/office/drawing/2014/main" id="{C1C522A1-D927-6D36-736F-A66D8255ABD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E58DFD5-B479-9720-501A-9B8D94706317}"/>
              </a:ext>
            </a:extLst>
          </p:cNvPr>
          <p:cNvSpPr>
            <a:spLocks noGrp="1"/>
          </p:cNvSpPr>
          <p:nvPr>
            <p:ph type="sldNum" sz="quarter" idx="12"/>
          </p:nvPr>
        </p:nvSpPr>
        <p:spPr/>
        <p:txBody>
          <a:bodyPr/>
          <a:lstStyle/>
          <a:p>
            <a:fld id="{7AF4B09B-4FF0-4677-8708-4CFAFAE6D73C}" type="slidenum">
              <a:rPr lang="en-IN" smtClean="0"/>
              <a:t>‹#›</a:t>
            </a:fld>
            <a:endParaRPr lang="en-IN"/>
          </a:p>
        </p:txBody>
      </p:sp>
    </p:spTree>
    <p:extLst>
      <p:ext uri="{BB962C8B-B14F-4D97-AF65-F5344CB8AC3E}">
        <p14:creationId xmlns:p14="http://schemas.microsoft.com/office/powerpoint/2010/main" val="5282045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28B1150-03BA-188B-066F-BB6A7590359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611999C-A85C-ED74-0041-7FA225EDBF6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94CE22F-3D3B-2225-F9E9-F6047E51678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D15C781-1286-4737-B27D-D093BB515FD3}" type="datetimeFigureOut">
              <a:rPr lang="en-IN" smtClean="0"/>
              <a:t>04-03-2024</a:t>
            </a:fld>
            <a:endParaRPr lang="en-IN"/>
          </a:p>
        </p:txBody>
      </p:sp>
      <p:sp>
        <p:nvSpPr>
          <p:cNvPr id="5" name="Footer Placeholder 4">
            <a:extLst>
              <a:ext uri="{FF2B5EF4-FFF2-40B4-BE49-F238E27FC236}">
                <a16:creationId xmlns:a16="http://schemas.microsoft.com/office/drawing/2014/main" id="{459C8574-9A61-11CC-D315-841F48D50B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D003B02A-9CF6-86B5-0572-CBDDD2222B3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AF4B09B-4FF0-4677-8708-4CFAFAE6D73C}" type="slidenum">
              <a:rPr lang="en-IN" smtClean="0"/>
              <a:t>‹#›</a:t>
            </a:fld>
            <a:endParaRPr lang="en-IN"/>
          </a:p>
        </p:txBody>
      </p:sp>
    </p:spTree>
    <p:extLst>
      <p:ext uri="{BB962C8B-B14F-4D97-AF65-F5344CB8AC3E}">
        <p14:creationId xmlns:p14="http://schemas.microsoft.com/office/powerpoint/2010/main" val="25165523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www.novypro.com/project/atliq-mart-promotional-campaign-analysis-codebasics-resume-challenge-9" TargetMode="External"/><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C538A22-1431-01E9-0FC7-C88B2F53A7F3}"/>
              </a:ext>
            </a:extLst>
          </p:cNvPr>
          <p:cNvSpPr txBox="1"/>
          <p:nvPr/>
        </p:nvSpPr>
        <p:spPr>
          <a:xfrm>
            <a:off x="1772815" y="1922106"/>
            <a:ext cx="8294916" cy="2585323"/>
          </a:xfrm>
          <a:prstGeom prst="rect">
            <a:avLst/>
          </a:prstGeom>
          <a:noFill/>
        </p:spPr>
        <p:txBody>
          <a:bodyPr wrap="square" rtlCol="0">
            <a:spAutoFit/>
          </a:bodyPr>
          <a:lstStyle/>
          <a:p>
            <a:r>
              <a:rPr lang="en-IN" sz="5400" dirty="0" err="1">
                <a:solidFill>
                  <a:schemeClr val="bg1"/>
                </a:solidFill>
              </a:rPr>
              <a:t>Atliq</a:t>
            </a:r>
            <a:r>
              <a:rPr lang="en-IN" sz="5400" dirty="0">
                <a:solidFill>
                  <a:schemeClr val="bg1"/>
                </a:solidFill>
              </a:rPr>
              <a:t> Mart Promotional Campaign Analysis</a:t>
            </a:r>
          </a:p>
          <a:p>
            <a:r>
              <a:rPr lang="en-IN" sz="5400" dirty="0">
                <a:solidFill>
                  <a:schemeClr val="bg1"/>
                </a:solidFill>
              </a:rPr>
              <a:t> </a:t>
            </a:r>
            <a:r>
              <a:rPr lang="en-IN" dirty="0">
                <a:solidFill>
                  <a:schemeClr val="bg1"/>
                </a:solidFill>
              </a:rPr>
              <a:t>A </a:t>
            </a:r>
            <a:r>
              <a:rPr lang="en-IN" dirty="0" err="1">
                <a:solidFill>
                  <a:schemeClr val="bg1"/>
                </a:solidFill>
              </a:rPr>
              <a:t>Codebasics</a:t>
            </a:r>
            <a:r>
              <a:rPr lang="en-IN" dirty="0">
                <a:solidFill>
                  <a:schemeClr val="bg1"/>
                </a:solidFill>
              </a:rPr>
              <a:t> Resume Project Challenge </a:t>
            </a:r>
          </a:p>
        </p:txBody>
      </p:sp>
      <p:pic>
        <p:nvPicPr>
          <p:cNvPr id="6" name="Picture 5">
            <a:extLst>
              <a:ext uri="{FF2B5EF4-FFF2-40B4-BE49-F238E27FC236}">
                <a16:creationId xmlns:a16="http://schemas.microsoft.com/office/drawing/2014/main" id="{F582F338-F2C4-A7D3-64FC-5CAA0B1C66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2663" y="310437"/>
            <a:ext cx="1387735" cy="1387735"/>
          </a:xfrm>
          <a:prstGeom prst="rect">
            <a:avLst/>
          </a:prstGeom>
        </p:spPr>
      </p:pic>
      <p:sp>
        <p:nvSpPr>
          <p:cNvPr id="7" name="TextBox 6">
            <a:extLst>
              <a:ext uri="{FF2B5EF4-FFF2-40B4-BE49-F238E27FC236}">
                <a16:creationId xmlns:a16="http://schemas.microsoft.com/office/drawing/2014/main" id="{813C3DCE-822F-9F20-B042-F3A00626F243}"/>
              </a:ext>
            </a:extLst>
          </p:cNvPr>
          <p:cNvSpPr txBox="1"/>
          <p:nvPr/>
        </p:nvSpPr>
        <p:spPr>
          <a:xfrm>
            <a:off x="8752115" y="5421085"/>
            <a:ext cx="3797559" cy="923330"/>
          </a:xfrm>
          <a:prstGeom prst="rect">
            <a:avLst/>
          </a:prstGeom>
          <a:noFill/>
        </p:spPr>
        <p:txBody>
          <a:bodyPr wrap="square" rtlCol="0">
            <a:spAutoFit/>
          </a:bodyPr>
          <a:lstStyle/>
          <a:p>
            <a:r>
              <a:rPr lang="en-IN" dirty="0">
                <a:solidFill>
                  <a:schemeClr val="bg1"/>
                </a:solidFill>
              </a:rPr>
              <a:t>By- Aman Pratap Singh</a:t>
            </a:r>
          </a:p>
          <a:p>
            <a:endParaRPr lang="en-IN" dirty="0">
              <a:solidFill>
                <a:schemeClr val="bg1"/>
              </a:solidFill>
            </a:endParaRPr>
          </a:p>
          <a:p>
            <a:r>
              <a:rPr lang="en-IN" dirty="0">
                <a:solidFill>
                  <a:schemeClr val="bg1"/>
                </a:solidFill>
              </a:rPr>
              <a:t>    ( aka Peter Pandey )</a:t>
            </a:r>
          </a:p>
        </p:txBody>
      </p:sp>
    </p:spTree>
    <p:extLst>
      <p:ext uri="{BB962C8B-B14F-4D97-AF65-F5344CB8AC3E}">
        <p14:creationId xmlns:p14="http://schemas.microsoft.com/office/powerpoint/2010/main" val="1090357422"/>
      </p:ext>
    </p:extLst>
  </p:cSld>
  <p:clrMapOvr>
    <a:masterClrMapping/>
  </p:clrMapOvr>
  <mc:AlternateContent xmlns:mc="http://schemas.openxmlformats.org/markup-compatibility/2006" xmlns:p14="http://schemas.microsoft.com/office/powerpoint/2010/main">
    <mc:Choice Requires="p14">
      <p:transition spd="slow" p14:dur="2000" advTm="14486"/>
    </mc:Choice>
    <mc:Fallback xmlns="">
      <p:transition spd="slow" advTm="14486"/>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7DC4B995-0699-1EC3-689A-CB2055642C05}"/>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E9447048-49EC-D9C9-2D32-2412F50AB3F2}"/>
              </a:ext>
            </a:extLst>
          </p:cNvPr>
          <p:cNvSpPr txBox="1"/>
          <p:nvPr/>
        </p:nvSpPr>
        <p:spPr>
          <a:xfrm>
            <a:off x="305577" y="960765"/>
            <a:ext cx="10340651" cy="1264642"/>
          </a:xfrm>
          <a:prstGeom prst="rect">
            <a:avLst/>
          </a:prstGeom>
          <a:noFill/>
        </p:spPr>
        <p:txBody>
          <a:bodyPr wrap="square">
            <a:spAutoFit/>
          </a:bodyPr>
          <a:lstStyle/>
          <a:p>
            <a:pPr>
              <a:lnSpc>
                <a:spcPct val="107000"/>
              </a:lnSpc>
              <a:spcAft>
                <a:spcPts val="800"/>
              </a:spcAft>
            </a:pPr>
            <a:r>
              <a:rPr lang="en-IN" sz="1800" b="1"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PROBLEM 2: </a:t>
            </a:r>
            <a:r>
              <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Generate a report that provides an overview of the number of stores in each city. The results will be sorted in descending order of store counts, allowing us to identify the cities with the highest store presence. The report includes two essential fields: city and store count, which will assist in optimizing our retail operations.</a:t>
            </a:r>
          </a:p>
        </p:txBody>
      </p:sp>
      <p:pic>
        <p:nvPicPr>
          <p:cNvPr id="5" name="Picture 4">
            <a:extLst>
              <a:ext uri="{FF2B5EF4-FFF2-40B4-BE49-F238E27FC236}">
                <a16:creationId xmlns:a16="http://schemas.microsoft.com/office/drawing/2014/main" id="{30F2CF44-7347-78CC-45D8-EC837FF80C1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00739" y="2814627"/>
            <a:ext cx="3990321" cy="2737376"/>
          </a:xfrm>
          <a:prstGeom prst="rect">
            <a:avLst/>
          </a:prstGeom>
        </p:spPr>
      </p:pic>
    </p:spTree>
    <p:extLst>
      <p:ext uri="{BB962C8B-B14F-4D97-AF65-F5344CB8AC3E}">
        <p14:creationId xmlns:p14="http://schemas.microsoft.com/office/powerpoint/2010/main" val="1025543837"/>
      </p:ext>
    </p:extLst>
  </p:cSld>
  <p:clrMapOvr>
    <a:masterClrMapping/>
  </p:clrMapOvr>
  <mc:AlternateContent xmlns:mc="http://schemas.openxmlformats.org/markup-compatibility/2006" xmlns:p14="http://schemas.microsoft.com/office/powerpoint/2010/main">
    <mc:Choice Requires="p14">
      <p:transition spd="slow" p14:dur="2000" advTm="35034"/>
    </mc:Choice>
    <mc:Fallback xmlns="">
      <p:transition spd="slow" advTm="35034"/>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C1C037B7-7228-A7AF-8C63-F9D0BC0AF84A}"/>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DC9E5A24-825B-4DED-9F27-670B872B12B3}"/>
              </a:ext>
            </a:extLst>
          </p:cNvPr>
          <p:cNvSpPr txBox="1"/>
          <p:nvPr/>
        </p:nvSpPr>
        <p:spPr>
          <a:xfrm>
            <a:off x="408215" y="1092502"/>
            <a:ext cx="10275336" cy="1264642"/>
          </a:xfrm>
          <a:prstGeom prst="rect">
            <a:avLst/>
          </a:prstGeom>
          <a:noFill/>
        </p:spPr>
        <p:txBody>
          <a:bodyPr wrap="square">
            <a:spAutoFit/>
          </a:bodyPr>
          <a:lstStyle/>
          <a:p>
            <a:pPr>
              <a:lnSpc>
                <a:spcPct val="107000"/>
              </a:lnSpc>
              <a:spcAft>
                <a:spcPts val="800"/>
              </a:spcAft>
            </a:pPr>
            <a:r>
              <a:rPr lang="en-IN" sz="1800" b="1"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PROBLEM 3: </a:t>
            </a:r>
            <a:r>
              <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Generate a report that displays each campaign along with the total revenue generated before and after the campaign? The report includes three key fields: </a:t>
            </a:r>
            <a:r>
              <a:rPr lang="en-IN" sz="1800" kern="1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campaign_name</a:t>
            </a:r>
            <a:r>
              <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r>
              <a:rPr lang="en-IN" sz="1800" kern="1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totaI_revenue</a:t>
            </a:r>
            <a:r>
              <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a:t>
            </a:r>
            <a:r>
              <a:rPr lang="en-IN" sz="1800" kern="1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before_promotion</a:t>
            </a:r>
            <a:r>
              <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r>
              <a:rPr lang="en-IN" sz="1800" kern="1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totaI_revenue</a:t>
            </a:r>
            <a:r>
              <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a:t>
            </a:r>
            <a:r>
              <a:rPr lang="en-IN" sz="1800" kern="1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after_promotion</a:t>
            </a:r>
            <a:r>
              <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This report should help in evaluating the financial impact of our promotional campaigns. (Display the values in millions).</a:t>
            </a:r>
          </a:p>
        </p:txBody>
      </p:sp>
      <p:pic>
        <p:nvPicPr>
          <p:cNvPr id="5" name="Picture 4">
            <a:extLst>
              <a:ext uri="{FF2B5EF4-FFF2-40B4-BE49-F238E27FC236}">
                <a16:creationId xmlns:a16="http://schemas.microsoft.com/office/drawing/2014/main" id="{83E228A9-D75A-E52F-DABE-01036F30380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80727" y="2990789"/>
            <a:ext cx="7287207" cy="1510068"/>
          </a:xfrm>
          <a:prstGeom prst="rect">
            <a:avLst/>
          </a:prstGeom>
        </p:spPr>
      </p:pic>
    </p:spTree>
    <p:extLst>
      <p:ext uri="{BB962C8B-B14F-4D97-AF65-F5344CB8AC3E}">
        <p14:creationId xmlns:p14="http://schemas.microsoft.com/office/powerpoint/2010/main" val="131872827"/>
      </p:ext>
    </p:extLst>
  </p:cSld>
  <p:clrMapOvr>
    <a:masterClrMapping/>
  </p:clrMapOvr>
  <mc:AlternateContent xmlns:mc="http://schemas.openxmlformats.org/markup-compatibility/2006" xmlns:p14="http://schemas.microsoft.com/office/powerpoint/2010/main">
    <mc:Choice Requires="p14">
      <p:transition spd="slow" p14:dur="2000" advTm="31829"/>
    </mc:Choice>
    <mc:Fallback xmlns="">
      <p:transition spd="slow" advTm="31829"/>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403FC7D5-8906-9EDE-AAA9-2DBD2C4DE2DE}"/>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49799C64-E6E1-983D-618E-2A8578155738}"/>
              </a:ext>
            </a:extLst>
          </p:cNvPr>
          <p:cNvSpPr txBox="1"/>
          <p:nvPr/>
        </p:nvSpPr>
        <p:spPr>
          <a:xfrm>
            <a:off x="585496" y="1045850"/>
            <a:ext cx="10293998" cy="1264642"/>
          </a:xfrm>
          <a:prstGeom prst="rect">
            <a:avLst/>
          </a:prstGeom>
          <a:noFill/>
        </p:spPr>
        <p:txBody>
          <a:bodyPr wrap="square">
            <a:spAutoFit/>
          </a:bodyPr>
          <a:lstStyle/>
          <a:p>
            <a:pPr>
              <a:lnSpc>
                <a:spcPct val="107000"/>
              </a:lnSpc>
              <a:spcAft>
                <a:spcPts val="800"/>
              </a:spcAft>
            </a:pPr>
            <a:r>
              <a:rPr lang="en-IN" sz="1800" b="1"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PROBLEM 4: </a:t>
            </a:r>
            <a:r>
              <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Produce a report that calculates the Incremental Sold Quantity (ISU%) for each category during the Diwali campaign. Additionally, provide rankings for the categories based on their ISU%. The report will include three key fields: category, </a:t>
            </a:r>
            <a:r>
              <a:rPr lang="en-IN" sz="1800" kern="1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isu</a:t>
            </a:r>
            <a:r>
              <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and rank order. This information will assist in assessing the category-wise success and impact of the Diwali campaign on incremental sales.</a:t>
            </a:r>
          </a:p>
        </p:txBody>
      </p:sp>
      <p:pic>
        <p:nvPicPr>
          <p:cNvPr id="5" name="Picture 4">
            <a:extLst>
              <a:ext uri="{FF2B5EF4-FFF2-40B4-BE49-F238E27FC236}">
                <a16:creationId xmlns:a16="http://schemas.microsoft.com/office/drawing/2014/main" id="{AF8DF35F-C359-B142-2EE4-4F6363E30AB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28392" y="2828840"/>
            <a:ext cx="5225143" cy="2498939"/>
          </a:xfrm>
          <a:prstGeom prst="rect">
            <a:avLst/>
          </a:prstGeom>
        </p:spPr>
      </p:pic>
    </p:spTree>
    <p:extLst>
      <p:ext uri="{BB962C8B-B14F-4D97-AF65-F5344CB8AC3E}">
        <p14:creationId xmlns:p14="http://schemas.microsoft.com/office/powerpoint/2010/main" val="4187633162"/>
      </p:ext>
    </p:extLst>
  </p:cSld>
  <p:clrMapOvr>
    <a:masterClrMapping/>
  </p:clrMapOvr>
  <mc:AlternateContent xmlns:mc="http://schemas.openxmlformats.org/markup-compatibility/2006" xmlns:p14="http://schemas.microsoft.com/office/powerpoint/2010/main">
    <mc:Choice Requires="p14">
      <p:transition spd="slow" p14:dur="2000" advTm="55425"/>
    </mc:Choice>
    <mc:Fallback xmlns="">
      <p:transition spd="slow" advTm="55425"/>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039096AD-D160-CB2F-89B3-A1FD0B288820}"/>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4D73DEE5-9BD5-22B2-FC1F-23AB8A03B8C4}"/>
              </a:ext>
            </a:extLst>
          </p:cNvPr>
          <p:cNvSpPr txBox="1"/>
          <p:nvPr/>
        </p:nvSpPr>
        <p:spPr>
          <a:xfrm>
            <a:off x="352231" y="821915"/>
            <a:ext cx="10517932" cy="1264642"/>
          </a:xfrm>
          <a:prstGeom prst="rect">
            <a:avLst/>
          </a:prstGeom>
          <a:noFill/>
        </p:spPr>
        <p:txBody>
          <a:bodyPr wrap="square">
            <a:spAutoFit/>
          </a:bodyPr>
          <a:lstStyle/>
          <a:p>
            <a:pPr>
              <a:lnSpc>
                <a:spcPct val="107000"/>
              </a:lnSpc>
              <a:spcAft>
                <a:spcPts val="800"/>
              </a:spcAft>
            </a:pPr>
            <a:r>
              <a:rPr lang="en-IN" sz="1800" b="1"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PROBLEM 5: </a:t>
            </a:r>
            <a:r>
              <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Create a report featuring the Top 5 products, ranked by Incremental Revenue Percentage (IR%), across all campaigns. The report will provide essential information including product name, category, and </a:t>
            </a:r>
            <a:r>
              <a:rPr lang="en-IN" sz="1800" kern="1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ir</a:t>
            </a:r>
            <a:r>
              <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This analysis helps identify the most successful products in terms of incremental revenue across our campaigns, assisting in product optimization.</a:t>
            </a:r>
          </a:p>
        </p:txBody>
      </p:sp>
      <p:pic>
        <p:nvPicPr>
          <p:cNvPr id="7" name="Picture 6">
            <a:extLst>
              <a:ext uri="{FF2B5EF4-FFF2-40B4-BE49-F238E27FC236}">
                <a16:creationId xmlns:a16="http://schemas.microsoft.com/office/drawing/2014/main" id="{B349A6AE-A1AE-6598-897B-9CCE470CFE3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39347" y="2771683"/>
            <a:ext cx="7016619" cy="2640072"/>
          </a:xfrm>
          <a:prstGeom prst="rect">
            <a:avLst/>
          </a:prstGeom>
        </p:spPr>
      </p:pic>
    </p:spTree>
    <p:extLst>
      <p:ext uri="{BB962C8B-B14F-4D97-AF65-F5344CB8AC3E}">
        <p14:creationId xmlns:p14="http://schemas.microsoft.com/office/powerpoint/2010/main" val="4221054446"/>
      </p:ext>
    </p:extLst>
  </p:cSld>
  <p:clrMapOvr>
    <a:masterClrMapping/>
  </p:clrMapOvr>
  <mc:AlternateContent xmlns:mc="http://schemas.openxmlformats.org/markup-compatibility/2006" xmlns:p14="http://schemas.microsoft.com/office/powerpoint/2010/main">
    <mc:Choice Requires="p14">
      <p:transition spd="slow" p14:dur="2000" advTm="39778"/>
    </mc:Choice>
    <mc:Fallback xmlns="">
      <p:transition spd="slow" advTm="39778"/>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C42E16A3-8475-3A6A-E4A9-3C8FD4F97420}"/>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7F3D123B-0A81-5221-82CE-B067618F0122}"/>
              </a:ext>
            </a:extLst>
          </p:cNvPr>
          <p:cNvSpPr txBox="1"/>
          <p:nvPr/>
        </p:nvSpPr>
        <p:spPr>
          <a:xfrm>
            <a:off x="324238" y="476985"/>
            <a:ext cx="9790145" cy="1967655"/>
          </a:xfrm>
          <a:prstGeom prst="rect">
            <a:avLst/>
          </a:prstGeom>
          <a:noFill/>
        </p:spPr>
        <p:txBody>
          <a:bodyPr wrap="square">
            <a:spAutoFit/>
          </a:bodyPr>
          <a:lstStyle/>
          <a:p>
            <a:pPr>
              <a:lnSpc>
                <a:spcPct val="107000"/>
              </a:lnSpc>
              <a:spcAft>
                <a:spcPts val="800"/>
              </a:spcAft>
            </a:pPr>
            <a:r>
              <a:rPr lang="en-IN" sz="3500" b="1"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RECOMMENDED INSIGHTS:</a:t>
            </a:r>
            <a:endParaRPr lang="en-IN" sz="35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Now, the insights gathered from the analysis of the records of the </a:t>
            </a:r>
            <a:r>
              <a:rPr lang="en-IN" sz="1800" kern="100" dirty="0" err="1">
                <a:solidFill>
                  <a:schemeClr val="bg1"/>
                </a:solidFill>
                <a:effectLst/>
                <a:latin typeface="Calibri" panose="020F0502020204030204" pitchFamily="34" charset="0"/>
                <a:ea typeface="Calibri" panose="020F0502020204030204" pitchFamily="34" charset="0"/>
                <a:cs typeface="Calibri" panose="020F0502020204030204" pitchFamily="34" charset="0"/>
              </a:rPr>
              <a:t>Atliq</a:t>
            </a:r>
            <a:r>
              <a:rPr lang="en-IN" sz="1800"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Mart, is provided below:</a:t>
            </a:r>
            <a:endPar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2500" b="1"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Store Performance Analysis:</a:t>
            </a:r>
            <a:endParaRPr lang="en-IN" sz="25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300"/>
              <a:buFont typeface="+mj-lt"/>
              <a:buAutoNum type="arabicPeriod"/>
            </a:pPr>
            <a:r>
              <a:rPr lang="en-IN" sz="1800"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Which are the</a:t>
            </a:r>
            <a:r>
              <a:rPr lang="en-IN" sz="1800" kern="100" spc="-55"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a:t>
            </a:r>
            <a:r>
              <a:rPr lang="en-IN" sz="1800"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top</a:t>
            </a:r>
            <a:r>
              <a:rPr lang="en-IN" sz="1800" kern="100" spc="-55"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a:t>
            </a:r>
            <a:r>
              <a:rPr lang="en-IN" sz="1800"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10</a:t>
            </a:r>
            <a:r>
              <a:rPr lang="en-IN" sz="1800" kern="100" spc="-2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a:t>
            </a:r>
            <a:r>
              <a:rPr lang="en-IN" sz="1800"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stores in</a:t>
            </a:r>
            <a:r>
              <a:rPr lang="en-IN" sz="1800" kern="100" spc="-4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a:t>
            </a:r>
            <a:r>
              <a:rPr lang="en-IN" sz="1800"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terms of</a:t>
            </a:r>
            <a:r>
              <a:rPr lang="en-IN" sz="1800" kern="100" spc="-45"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a:t>
            </a:r>
            <a:r>
              <a:rPr lang="en-IN" sz="1800"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Incremental</a:t>
            </a:r>
            <a:r>
              <a:rPr lang="en-IN" sz="1800" kern="100" spc="185"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a:t>
            </a:r>
            <a:r>
              <a:rPr lang="en-IN" sz="1800"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Revenue</a:t>
            </a:r>
            <a:r>
              <a:rPr lang="en-IN" sz="1800" kern="100" spc="16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a:t>
            </a:r>
            <a:r>
              <a:rPr lang="en-IN" sz="1800"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(IR) generated</a:t>
            </a:r>
            <a:r>
              <a:rPr lang="en-IN" sz="1800" kern="100" spc="15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a:t>
            </a:r>
            <a:r>
              <a:rPr lang="en-IN" sz="1800"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from the promotions?</a:t>
            </a:r>
            <a:endPar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7" name="Picture 6">
            <a:extLst>
              <a:ext uri="{FF2B5EF4-FFF2-40B4-BE49-F238E27FC236}">
                <a16:creationId xmlns:a16="http://schemas.microsoft.com/office/drawing/2014/main" id="{AA7968E7-E8CE-6A15-9618-EBB303BBE41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52497" y="2518159"/>
            <a:ext cx="2991267" cy="3974841"/>
          </a:xfrm>
          <a:prstGeom prst="rect">
            <a:avLst/>
          </a:prstGeom>
        </p:spPr>
      </p:pic>
    </p:spTree>
    <p:extLst>
      <p:ext uri="{BB962C8B-B14F-4D97-AF65-F5344CB8AC3E}">
        <p14:creationId xmlns:p14="http://schemas.microsoft.com/office/powerpoint/2010/main" val="1178264931"/>
      </p:ext>
    </p:extLst>
  </p:cSld>
  <p:clrMapOvr>
    <a:masterClrMapping/>
  </p:clrMapOvr>
  <mc:AlternateContent xmlns:mc="http://schemas.openxmlformats.org/markup-compatibility/2006" xmlns:p14="http://schemas.microsoft.com/office/powerpoint/2010/main">
    <mc:Choice Requires="p14">
      <p:transition spd="slow" p14:dur="2000" advTm="48515"/>
    </mc:Choice>
    <mc:Fallback xmlns="">
      <p:transition spd="slow" advTm="48515"/>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B3B55AC0-0748-105A-4FDD-A757AE90B895}"/>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5F190D80-1B7E-F7CE-3F1C-3B58BFAD7A1D}"/>
              </a:ext>
            </a:extLst>
          </p:cNvPr>
          <p:cNvSpPr txBox="1"/>
          <p:nvPr/>
        </p:nvSpPr>
        <p:spPr>
          <a:xfrm>
            <a:off x="457200" y="793102"/>
            <a:ext cx="8689132" cy="866648"/>
          </a:xfrm>
          <a:prstGeom prst="rect">
            <a:avLst/>
          </a:prstGeom>
          <a:noFill/>
        </p:spPr>
        <p:txBody>
          <a:bodyPr wrap="square">
            <a:spAutoFit/>
          </a:bodyPr>
          <a:lstStyle/>
          <a:p>
            <a:pPr marR="295275" lvl="0">
              <a:lnSpc>
                <a:spcPct val="126000"/>
              </a:lnSpc>
              <a:spcBef>
                <a:spcPts val="15"/>
              </a:spcBef>
              <a:spcAft>
                <a:spcPts val="800"/>
              </a:spcAft>
              <a:buSzPts val="1300"/>
              <a:tabLst>
                <a:tab pos="536575" algn="l"/>
              </a:tabLst>
            </a:pPr>
            <a:r>
              <a:rPr lang="en-IN" sz="1800"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2. What are the</a:t>
            </a:r>
            <a:r>
              <a:rPr lang="en-IN" sz="1800" kern="100" spc="-55"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a:t>
            </a:r>
            <a:r>
              <a:rPr lang="en-IN" sz="1800"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bottom 10</a:t>
            </a:r>
            <a:r>
              <a:rPr lang="en-IN" sz="1800" kern="100" spc="-35"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a:t>
            </a:r>
            <a:r>
              <a:rPr lang="en-IN" sz="1800"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stores when it comes to</a:t>
            </a:r>
            <a:r>
              <a:rPr lang="en-IN" sz="1800" kern="100" spc="-35"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a:t>
            </a:r>
            <a:r>
              <a:rPr lang="en-IN" sz="1800"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Incremental</a:t>
            </a:r>
            <a:r>
              <a:rPr lang="en-IN" sz="1800" kern="100" spc="18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a:t>
            </a:r>
            <a:r>
              <a:rPr lang="en-IN" sz="1800"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Sold</a:t>
            </a:r>
            <a:r>
              <a:rPr lang="en-IN" sz="1800" kern="100" spc="-5"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a:t>
            </a:r>
            <a:r>
              <a:rPr lang="en-IN" sz="1800"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Units (ISU) </a:t>
            </a:r>
            <a:r>
              <a:rPr lang="en-IN" sz="1800" kern="100" spc="-1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during</a:t>
            </a:r>
            <a:r>
              <a:rPr lang="en-IN" sz="1800" kern="100" spc="-85"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a:t>
            </a:r>
          </a:p>
          <a:p>
            <a:pPr marR="295275" lvl="0">
              <a:lnSpc>
                <a:spcPct val="126000"/>
              </a:lnSpc>
              <a:spcBef>
                <a:spcPts val="15"/>
              </a:spcBef>
              <a:spcAft>
                <a:spcPts val="800"/>
              </a:spcAft>
              <a:buSzPts val="1300"/>
              <a:tabLst>
                <a:tab pos="536575" algn="l"/>
              </a:tabLst>
            </a:pPr>
            <a:r>
              <a:rPr lang="en-IN" kern="100" spc="-85"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IN" sz="1800" kern="100" spc="-1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the</a:t>
            </a:r>
            <a:r>
              <a:rPr lang="en-IN" sz="1800" kern="100" spc="-7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a:t>
            </a:r>
            <a:r>
              <a:rPr lang="en-IN" sz="1800" kern="100" spc="-1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promotional</a:t>
            </a:r>
            <a:r>
              <a:rPr lang="en-IN" sz="1800" kern="100" spc="-25"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a:t>
            </a:r>
            <a:r>
              <a:rPr lang="en-IN" sz="1800" kern="100" spc="-1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period?</a:t>
            </a:r>
            <a:endPar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Picture 4">
            <a:extLst>
              <a:ext uri="{FF2B5EF4-FFF2-40B4-BE49-F238E27FC236}">
                <a16:creationId xmlns:a16="http://schemas.microsoft.com/office/drawing/2014/main" id="{0A60E34D-D6DA-879B-B243-F629B46297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23799" y="1577892"/>
            <a:ext cx="3000794" cy="4896533"/>
          </a:xfrm>
          <a:prstGeom prst="rect">
            <a:avLst/>
          </a:prstGeom>
        </p:spPr>
      </p:pic>
    </p:spTree>
    <p:extLst>
      <p:ext uri="{BB962C8B-B14F-4D97-AF65-F5344CB8AC3E}">
        <p14:creationId xmlns:p14="http://schemas.microsoft.com/office/powerpoint/2010/main" val="2449181029"/>
      </p:ext>
    </p:extLst>
  </p:cSld>
  <p:clrMapOvr>
    <a:masterClrMapping/>
  </p:clrMapOvr>
  <mc:AlternateContent xmlns:mc="http://schemas.openxmlformats.org/markup-compatibility/2006" xmlns:p14="http://schemas.microsoft.com/office/powerpoint/2010/main">
    <mc:Choice Requires="p14">
      <p:transition spd="slow" p14:dur="2000" advTm="49296"/>
    </mc:Choice>
    <mc:Fallback xmlns="">
      <p:transition spd="slow" advTm="49296"/>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6BDCCF31-787D-72D9-575C-BCC040F015D7}"/>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91BCC815-2B0D-7402-CA93-5B03F19F5F30}"/>
              </a:ext>
            </a:extLst>
          </p:cNvPr>
          <p:cNvSpPr txBox="1"/>
          <p:nvPr/>
        </p:nvSpPr>
        <p:spPr>
          <a:xfrm>
            <a:off x="202941" y="829743"/>
            <a:ext cx="9379598" cy="645177"/>
          </a:xfrm>
          <a:prstGeom prst="rect">
            <a:avLst/>
          </a:prstGeom>
          <a:noFill/>
        </p:spPr>
        <p:txBody>
          <a:bodyPr wrap="square">
            <a:spAutoFit/>
          </a:bodyPr>
          <a:lstStyle/>
          <a:p>
            <a:pPr lvl="0">
              <a:lnSpc>
                <a:spcPts val="1395"/>
              </a:lnSpc>
              <a:buSzPts val="1300"/>
              <a:tabLst>
                <a:tab pos="534670" algn="l"/>
              </a:tabLst>
            </a:pPr>
            <a:r>
              <a:rPr lang="en-US" sz="1800" dirty="0">
                <a:solidFill>
                  <a:schemeClr val="bg1"/>
                </a:solidFill>
                <a:effectLst/>
                <a:latin typeface="Calibri" panose="020F0502020204030204" pitchFamily="34" charset="0"/>
                <a:ea typeface="Arial" panose="020B0604020202020204" pitchFamily="34" charset="0"/>
              </a:rPr>
              <a:t>3. How</a:t>
            </a:r>
            <a:r>
              <a:rPr lang="en-US" sz="1800" spc="-5" dirty="0">
                <a:solidFill>
                  <a:schemeClr val="bg1"/>
                </a:solidFill>
                <a:effectLst/>
                <a:latin typeface="Calibri" panose="020F0502020204030204" pitchFamily="34" charset="0"/>
                <a:ea typeface="Arial" panose="020B0604020202020204" pitchFamily="34" charset="0"/>
              </a:rPr>
              <a:t> </a:t>
            </a:r>
            <a:r>
              <a:rPr lang="en-US" sz="1800" dirty="0">
                <a:solidFill>
                  <a:schemeClr val="bg1"/>
                </a:solidFill>
                <a:effectLst/>
                <a:latin typeface="Calibri" panose="020F0502020204030204" pitchFamily="34" charset="0"/>
                <a:ea typeface="Arial" panose="020B0604020202020204" pitchFamily="34" charset="0"/>
              </a:rPr>
              <a:t>does</a:t>
            </a:r>
            <a:r>
              <a:rPr lang="en-US" sz="1800" spc="65" dirty="0">
                <a:solidFill>
                  <a:schemeClr val="bg1"/>
                </a:solidFill>
                <a:effectLst/>
                <a:latin typeface="Calibri" panose="020F0502020204030204" pitchFamily="34" charset="0"/>
                <a:ea typeface="Arial" panose="020B0604020202020204" pitchFamily="34" charset="0"/>
              </a:rPr>
              <a:t> </a:t>
            </a:r>
            <a:r>
              <a:rPr lang="en-US" sz="1800" dirty="0">
                <a:solidFill>
                  <a:schemeClr val="bg1"/>
                </a:solidFill>
                <a:effectLst/>
                <a:latin typeface="Calibri" panose="020F0502020204030204" pitchFamily="34" charset="0"/>
                <a:ea typeface="Arial" panose="020B0604020202020204" pitchFamily="34" charset="0"/>
              </a:rPr>
              <a:t>the</a:t>
            </a:r>
            <a:r>
              <a:rPr lang="en-US" sz="1800" spc="-40" dirty="0">
                <a:solidFill>
                  <a:schemeClr val="bg1"/>
                </a:solidFill>
                <a:effectLst/>
                <a:latin typeface="Calibri" panose="020F0502020204030204" pitchFamily="34" charset="0"/>
                <a:ea typeface="Arial" panose="020B0604020202020204" pitchFamily="34" charset="0"/>
              </a:rPr>
              <a:t> </a:t>
            </a:r>
            <a:r>
              <a:rPr lang="en-US" sz="1800" dirty="0">
                <a:solidFill>
                  <a:schemeClr val="bg1"/>
                </a:solidFill>
                <a:effectLst/>
                <a:latin typeface="Calibri" panose="020F0502020204030204" pitchFamily="34" charset="0"/>
                <a:ea typeface="Arial" panose="020B0604020202020204" pitchFamily="34" charset="0"/>
              </a:rPr>
              <a:t>performance</a:t>
            </a:r>
            <a:r>
              <a:rPr lang="en-US" sz="1800" spc="245" dirty="0">
                <a:solidFill>
                  <a:schemeClr val="bg1"/>
                </a:solidFill>
                <a:effectLst/>
                <a:latin typeface="Calibri" panose="020F0502020204030204" pitchFamily="34" charset="0"/>
                <a:ea typeface="Arial" panose="020B0604020202020204" pitchFamily="34" charset="0"/>
              </a:rPr>
              <a:t> </a:t>
            </a:r>
            <a:r>
              <a:rPr lang="en-US" sz="1800" dirty="0">
                <a:solidFill>
                  <a:schemeClr val="bg1"/>
                </a:solidFill>
                <a:effectLst/>
                <a:latin typeface="Calibri" panose="020F0502020204030204" pitchFamily="34" charset="0"/>
                <a:ea typeface="Arial" panose="020B0604020202020204" pitchFamily="34" charset="0"/>
              </a:rPr>
              <a:t>of</a:t>
            </a:r>
            <a:r>
              <a:rPr lang="en-US" sz="1800" spc="-15" dirty="0">
                <a:solidFill>
                  <a:schemeClr val="bg1"/>
                </a:solidFill>
                <a:effectLst/>
                <a:latin typeface="Calibri" panose="020F0502020204030204" pitchFamily="34" charset="0"/>
                <a:ea typeface="Arial" panose="020B0604020202020204" pitchFamily="34" charset="0"/>
              </a:rPr>
              <a:t> </a:t>
            </a:r>
            <a:r>
              <a:rPr lang="en-US" sz="1800" dirty="0">
                <a:solidFill>
                  <a:schemeClr val="bg1"/>
                </a:solidFill>
                <a:effectLst/>
                <a:latin typeface="Calibri" panose="020F0502020204030204" pitchFamily="34" charset="0"/>
                <a:ea typeface="Arial" panose="020B0604020202020204" pitchFamily="34" charset="0"/>
              </a:rPr>
              <a:t>stores</a:t>
            </a:r>
            <a:r>
              <a:rPr lang="en-US" sz="1800" spc="20" dirty="0">
                <a:solidFill>
                  <a:schemeClr val="bg1"/>
                </a:solidFill>
                <a:effectLst/>
                <a:latin typeface="Calibri" panose="020F0502020204030204" pitchFamily="34" charset="0"/>
                <a:ea typeface="Arial" panose="020B0604020202020204" pitchFamily="34" charset="0"/>
              </a:rPr>
              <a:t> </a:t>
            </a:r>
            <a:r>
              <a:rPr lang="en-US" sz="1800" dirty="0">
                <a:solidFill>
                  <a:schemeClr val="bg1"/>
                </a:solidFill>
                <a:effectLst/>
                <a:latin typeface="Calibri" panose="020F0502020204030204" pitchFamily="34" charset="0"/>
                <a:ea typeface="Arial" panose="020B0604020202020204" pitchFamily="34" charset="0"/>
              </a:rPr>
              <a:t>vary</a:t>
            </a:r>
            <a:r>
              <a:rPr lang="en-US" sz="1800" spc="-25" dirty="0">
                <a:solidFill>
                  <a:schemeClr val="bg1"/>
                </a:solidFill>
                <a:effectLst/>
                <a:latin typeface="Calibri" panose="020F0502020204030204" pitchFamily="34" charset="0"/>
                <a:ea typeface="Arial" panose="020B0604020202020204" pitchFamily="34" charset="0"/>
              </a:rPr>
              <a:t> </a:t>
            </a:r>
            <a:r>
              <a:rPr lang="en-US" sz="1800" dirty="0">
                <a:solidFill>
                  <a:schemeClr val="bg1"/>
                </a:solidFill>
                <a:effectLst/>
                <a:latin typeface="Calibri" panose="020F0502020204030204" pitchFamily="34" charset="0"/>
                <a:ea typeface="Arial" panose="020B0604020202020204" pitchFamily="34" charset="0"/>
              </a:rPr>
              <a:t>by</a:t>
            </a:r>
            <a:r>
              <a:rPr lang="en-US" sz="1800" spc="-30" dirty="0">
                <a:solidFill>
                  <a:schemeClr val="bg1"/>
                </a:solidFill>
                <a:effectLst/>
                <a:latin typeface="Calibri" panose="020F0502020204030204" pitchFamily="34" charset="0"/>
                <a:ea typeface="Arial" panose="020B0604020202020204" pitchFamily="34" charset="0"/>
              </a:rPr>
              <a:t> </a:t>
            </a:r>
            <a:r>
              <a:rPr lang="en-US" sz="1800" dirty="0">
                <a:solidFill>
                  <a:schemeClr val="bg1"/>
                </a:solidFill>
                <a:effectLst/>
                <a:latin typeface="Calibri" panose="020F0502020204030204" pitchFamily="34" charset="0"/>
                <a:ea typeface="Arial" panose="020B0604020202020204" pitchFamily="34" charset="0"/>
              </a:rPr>
              <a:t>city?</a:t>
            </a:r>
            <a:r>
              <a:rPr lang="en-US" sz="1800" spc="-5" dirty="0">
                <a:solidFill>
                  <a:schemeClr val="bg1"/>
                </a:solidFill>
                <a:effectLst/>
                <a:latin typeface="Calibri" panose="020F0502020204030204" pitchFamily="34" charset="0"/>
                <a:ea typeface="Arial" panose="020B0604020202020204" pitchFamily="34" charset="0"/>
              </a:rPr>
              <a:t> </a:t>
            </a:r>
            <a:r>
              <a:rPr lang="en-US" sz="1800" dirty="0">
                <a:solidFill>
                  <a:schemeClr val="bg1"/>
                </a:solidFill>
                <a:effectLst/>
                <a:latin typeface="Calibri" panose="020F0502020204030204" pitchFamily="34" charset="0"/>
                <a:ea typeface="Arial" panose="020B0604020202020204" pitchFamily="34" charset="0"/>
              </a:rPr>
              <a:t>Are</a:t>
            </a:r>
            <a:r>
              <a:rPr lang="en-US" sz="1800" spc="-15" dirty="0">
                <a:solidFill>
                  <a:schemeClr val="bg1"/>
                </a:solidFill>
                <a:effectLst/>
                <a:latin typeface="Calibri" panose="020F0502020204030204" pitchFamily="34" charset="0"/>
                <a:ea typeface="Arial" panose="020B0604020202020204" pitchFamily="34" charset="0"/>
              </a:rPr>
              <a:t> </a:t>
            </a:r>
            <a:r>
              <a:rPr lang="en-US" sz="1800" dirty="0">
                <a:solidFill>
                  <a:schemeClr val="bg1"/>
                </a:solidFill>
                <a:effectLst/>
                <a:latin typeface="Calibri" panose="020F0502020204030204" pitchFamily="34" charset="0"/>
                <a:ea typeface="Arial" panose="020B0604020202020204" pitchFamily="34" charset="0"/>
              </a:rPr>
              <a:t>there</a:t>
            </a:r>
            <a:r>
              <a:rPr lang="en-US" sz="1800" spc="15" dirty="0">
                <a:solidFill>
                  <a:schemeClr val="bg1"/>
                </a:solidFill>
                <a:effectLst/>
                <a:latin typeface="Calibri" panose="020F0502020204030204" pitchFamily="34" charset="0"/>
                <a:ea typeface="Arial" panose="020B0604020202020204" pitchFamily="34" charset="0"/>
              </a:rPr>
              <a:t> </a:t>
            </a:r>
            <a:r>
              <a:rPr lang="en-US" sz="1800" dirty="0">
                <a:solidFill>
                  <a:schemeClr val="bg1"/>
                </a:solidFill>
                <a:effectLst/>
                <a:latin typeface="Calibri" panose="020F0502020204030204" pitchFamily="34" charset="0"/>
                <a:ea typeface="Arial" panose="020B0604020202020204" pitchFamily="34" charset="0"/>
              </a:rPr>
              <a:t>any</a:t>
            </a:r>
            <a:r>
              <a:rPr lang="en-US" sz="1800" spc="-15" dirty="0">
                <a:solidFill>
                  <a:schemeClr val="bg1"/>
                </a:solidFill>
                <a:effectLst/>
                <a:latin typeface="Calibri" panose="020F0502020204030204" pitchFamily="34" charset="0"/>
                <a:ea typeface="Arial" panose="020B0604020202020204" pitchFamily="34" charset="0"/>
              </a:rPr>
              <a:t> </a:t>
            </a:r>
            <a:r>
              <a:rPr lang="en-US" sz="1800" spc="-10" dirty="0">
                <a:solidFill>
                  <a:schemeClr val="bg1"/>
                </a:solidFill>
                <a:effectLst/>
                <a:latin typeface="Calibri" panose="020F0502020204030204" pitchFamily="34" charset="0"/>
                <a:ea typeface="Arial" panose="020B0604020202020204" pitchFamily="34" charset="0"/>
              </a:rPr>
              <a:t>common</a:t>
            </a:r>
            <a:r>
              <a:rPr lang="en-US" sz="1800" dirty="0">
                <a:solidFill>
                  <a:schemeClr val="bg1"/>
                </a:solidFill>
                <a:effectLst/>
                <a:latin typeface="Calibri" panose="020F0502020204030204" pitchFamily="34" charset="0"/>
                <a:ea typeface="Arial" panose="020B0604020202020204" pitchFamily="34" charset="0"/>
              </a:rPr>
              <a:t> characteristics among</a:t>
            </a:r>
            <a:r>
              <a:rPr lang="en-US" sz="1800" spc="-15" dirty="0">
                <a:solidFill>
                  <a:schemeClr val="bg1"/>
                </a:solidFill>
                <a:effectLst/>
                <a:latin typeface="Calibri" panose="020F0502020204030204" pitchFamily="34" charset="0"/>
                <a:ea typeface="Arial" panose="020B0604020202020204" pitchFamily="34" charset="0"/>
              </a:rPr>
              <a:t>  </a:t>
            </a:r>
          </a:p>
          <a:p>
            <a:pPr lvl="0">
              <a:lnSpc>
                <a:spcPts val="1395"/>
              </a:lnSpc>
              <a:buSzPts val="1300"/>
              <a:tabLst>
                <a:tab pos="534670" algn="l"/>
              </a:tabLst>
            </a:pPr>
            <a:endParaRPr lang="en-US" spc="-15" dirty="0">
              <a:solidFill>
                <a:schemeClr val="bg1"/>
              </a:solidFill>
              <a:latin typeface="Calibri" panose="020F0502020204030204" pitchFamily="34" charset="0"/>
              <a:ea typeface="Arial" panose="020B0604020202020204" pitchFamily="34" charset="0"/>
            </a:endParaRPr>
          </a:p>
          <a:p>
            <a:pPr lvl="0">
              <a:lnSpc>
                <a:spcPts val="1395"/>
              </a:lnSpc>
              <a:buSzPts val="1300"/>
              <a:tabLst>
                <a:tab pos="534670" algn="l"/>
              </a:tabLst>
            </a:pPr>
            <a:r>
              <a:rPr lang="en-US" sz="1800" spc="-15" dirty="0">
                <a:solidFill>
                  <a:schemeClr val="bg1"/>
                </a:solidFill>
                <a:effectLst/>
                <a:latin typeface="Calibri" panose="020F0502020204030204" pitchFamily="34" charset="0"/>
                <a:ea typeface="Arial" panose="020B0604020202020204" pitchFamily="34" charset="0"/>
              </a:rPr>
              <a:t>     </a:t>
            </a:r>
            <a:r>
              <a:rPr lang="en-US" sz="1800" dirty="0">
                <a:solidFill>
                  <a:schemeClr val="bg1"/>
                </a:solidFill>
                <a:effectLst/>
                <a:latin typeface="Calibri" panose="020F0502020204030204" pitchFamily="34" charset="0"/>
                <a:ea typeface="Arial" panose="020B0604020202020204" pitchFamily="34" charset="0"/>
              </a:rPr>
              <a:t>the</a:t>
            </a:r>
            <a:r>
              <a:rPr lang="en-US" sz="1800" spc="-25" dirty="0">
                <a:solidFill>
                  <a:schemeClr val="bg1"/>
                </a:solidFill>
                <a:effectLst/>
                <a:latin typeface="Calibri" panose="020F0502020204030204" pitchFamily="34" charset="0"/>
                <a:ea typeface="Arial" panose="020B0604020202020204" pitchFamily="34" charset="0"/>
              </a:rPr>
              <a:t> </a:t>
            </a:r>
            <a:r>
              <a:rPr lang="en-US" sz="1800" dirty="0">
                <a:solidFill>
                  <a:schemeClr val="bg1"/>
                </a:solidFill>
                <a:effectLst/>
                <a:latin typeface="Calibri" panose="020F0502020204030204" pitchFamily="34" charset="0"/>
                <a:ea typeface="Arial" panose="020B0604020202020204" pitchFamily="34" charset="0"/>
              </a:rPr>
              <a:t>top-performing stores that could be</a:t>
            </a:r>
            <a:r>
              <a:rPr lang="en-US" sz="1800" spc="-10" dirty="0">
                <a:solidFill>
                  <a:schemeClr val="bg1"/>
                </a:solidFill>
                <a:effectLst/>
                <a:latin typeface="Calibri" panose="020F0502020204030204" pitchFamily="34" charset="0"/>
                <a:ea typeface="Arial" panose="020B0604020202020204" pitchFamily="34" charset="0"/>
              </a:rPr>
              <a:t> </a:t>
            </a:r>
            <a:r>
              <a:rPr lang="en-US" sz="1800" dirty="0">
                <a:solidFill>
                  <a:schemeClr val="bg1"/>
                </a:solidFill>
                <a:effectLst/>
                <a:latin typeface="Calibri" panose="020F0502020204030204" pitchFamily="34" charset="0"/>
                <a:ea typeface="Arial" panose="020B0604020202020204" pitchFamily="34" charset="0"/>
              </a:rPr>
              <a:t>leveraged</a:t>
            </a:r>
            <a:r>
              <a:rPr lang="en-US" sz="1800" spc="200" dirty="0">
                <a:solidFill>
                  <a:schemeClr val="bg1"/>
                </a:solidFill>
                <a:effectLst/>
                <a:latin typeface="Calibri" panose="020F0502020204030204" pitchFamily="34" charset="0"/>
                <a:ea typeface="Arial" panose="020B0604020202020204" pitchFamily="34" charset="0"/>
              </a:rPr>
              <a:t> </a:t>
            </a:r>
            <a:r>
              <a:rPr lang="en-US" sz="1800" dirty="0">
                <a:solidFill>
                  <a:schemeClr val="bg1"/>
                </a:solidFill>
                <a:effectLst/>
                <a:latin typeface="Calibri" panose="020F0502020204030204" pitchFamily="34" charset="0"/>
                <a:ea typeface="Arial" panose="020B0604020202020204" pitchFamily="34" charset="0"/>
              </a:rPr>
              <a:t>across other stores?</a:t>
            </a:r>
            <a:endParaRPr lang="en-IN" sz="2400" dirty="0">
              <a:solidFill>
                <a:schemeClr val="bg1"/>
              </a:solidFill>
              <a:effectLst/>
              <a:latin typeface="Arial" panose="020B0604020202020204" pitchFamily="34" charset="0"/>
              <a:ea typeface="Arial" panose="020B0604020202020204" pitchFamily="34" charset="0"/>
            </a:endParaRPr>
          </a:p>
        </p:txBody>
      </p:sp>
      <p:pic>
        <p:nvPicPr>
          <p:cNvPr id="5" name="Picture 4">
            <a:extLst>
              <a:ext uri="{FF2B5EF4-FFF2-40B4-BE49-F238E27FC236}">
                <a16:creationId xmlns:a16="http://schemas.microsoft.com/office/drawing/2014/main" id="{3423C84E-BF99-2B5C-BBE6-9E2F407D9F8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92896" y="1474920"/>
            <a:ext cx="10123716" cy="4713865"/>
          </a:xfrm>
          <a:prstGeom prst="rect">
            <a:avLst/>
          </a:prstGeom>
        </p:spPr>
      </p:pic>
      <p:sp>
        <p:nvSpPr>
          <p:cNvPr id="6" name="TextBox 5">
            <a:extLst>
              <a:ext uri="{FF2B5EF4-FFF2-40B4-BE49-F238E27FC236}">
                <a16:creationId xmlns:a16="http://schemas.microsoft.com/office/drawing/2014/main" id="{DDF84C4E-A620-5851-27D2-1925F8F5711B}"/>
              </a:ext>
            </a:extLst>
          </p:cNvPr>
          <p:cNvSpPr txBox="1"/>
          <p:nvPr/>
        </p:nvSpPr>
        <p:spPr>
          <a:xfrm>
            <a:off x="662473" y="6188785"/>
            <a:ext cx="11347390" cy="671915"/>
          </a:xfrm>
          <a:prstGeom prst="rect">
            <a:avLst/>
          </a:prstGeom>
          <a:noFill/>
        </p:spPr>
        <p:txBody>
          <a:bodyPr wrap="square" rtlCol="0">
            <a:spAutoFit/>
          </a:bodyPr>
          <a:lstStyle/>
          <a:p>
            <a:pPr marL="457200">
              <a:lnSpc>
                <a:spcPct val="107000"/>
              </a:lnSpc>
              <a:spcAft>
                <a:spcPts val="800"/>
              </a:spcAft>
            </a:pPr>
            <a:r>
              <a:rPr lang="en-IN" sz="1800"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Common characteristics among the top revenue generating cities are the number of store counts which are more in these as compared to rest of the cities.</a:t>
            </a:r>
            <a:endPar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27494477"/>
      </p:ext>
    </p:extLst>
  </p:cSld>
  <p:clrMapOvr>
    <a:masterClrMapping/>
  </p:clrMapOvr>
  <mc:AlternateContent xmlns:mc="http://schemas.openxmlformats.org/markup-compatibility/2006" xmlns:p14="http://schemas.microsoft.com/office/powerpoint/2010/main">
    <mc:Choice Requires="p14">
      <p:transition spd="slow" p14:dur="2000" advTm="94339"/>
    </mc:Choice>
    <mc:Fallback xmlns="">
      <p:transition spd="slow" advTm="94339"/>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59E6E96E-058B-FF29-CD1B-8D6E531D6429}"/>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95F1BF47-014A-09EE-429A-C4614CB48058}"/>
              </a:ext>
            </a:extLst>
          </p:cNvPr>
          <p:cNvSpPr txBox="1"/>
          <p:nvPr/>
        </p:nvSpPr>
        <p:spPr>
          <a:xfrm>
            <a:off x="338666" y="589400"/>
            <a:ext cx="9135533" cy="1223284"/>
          </a:xfrm>
          <a:prstGeom prst="rect">
            <a:avLst/>
          </a:prstGeom>
          <a:noFill/>
        </p:spPr>
        <p:txBody>
          <a:bodyPr wrap="square">
            <a:spAutoFit/>
          </a:bodyPr>
          <a:lstStyle/>
          <a:p>
            <a:pPr marL="73660">
              <a:spcBef>
                <a:spcPts val="5"/>
              </a:spcBef>
            </a:pPr>
            <a:r>
              <a:rPr lang="en-US" sz="2500" b="1" kern="0" dirty="0">
                <a:solidFill>
                  <a:schemeClr val="bg1"/>
                </a:solidFill>
                <a:latin typeface="Calibri" panose="020F0502020204030204" pitchFamily="34" charset="0"/>
                <a:ea typeface="Arial" panose="020B0604020202020204" pitchFamily="34" charset="0"/>
              </a:rPr>
              <a:t>P</a:t>
            </a:r>
            <a:r>
              <a:rPr lang="en-US" sz="2500" b="1" kern="0" dirty="0">
                <a:solidFill>
                  <a:schemeClr val="bg1"/>
                </a:solidFill>
                <a:effectLst/>
                <a:latin typeface="Calibri" panose="020F0502020204030204" pitchFamily="34" charset="0"/>
                <a:ea typeface="Arial" panose="020B0604020202020204" pitchFamily="34" charset="0"/>
              </a:rPr>
              <a:t>romotion</a:t>
            </a:r>
            <a:r>
              <a:rPr lang="en-US" sz="2500" b="1" kern="0" spc="45" dirty="0">
                <a:solidFill>
                  <a:schemeClr val="bg1"/>
                </a:solidFill>
                <a:effectLst/>
                <a:latin typeface="Calibri" panose="020F0502020204030204" pitchFamily="34" charset="0"/>
                <a:ea typeface="Arial" panose="020B0604020202020204" pitchFamily="34" charset="0"/>
              </a:rPr>
              <a:t> </a:t>
            </a:r>
            <a:r>
              <a:rPr lang="en-US" sz="2500" b="1" kern="0" dirty="0">
                <a:solidFill>
                  <a:schemeClr val="bg1"/>
                </a:solidFill>
                <a:effectLst/>
                <a:latin typeface="Calibri" panose="020F0502020204030204" pitchFamily="34" charset="0"/>
                <a:ea typeface="Arial" panose="020B0604020202020204" pitchFamily="34" charset="0"/>
              </a:rPr>
              <a:t>Type</a:t>
            </a:r>
            <a:r>
              <a:rPr lang="en-US" sz="2500" b="1" kern="0" spc="25" dirty="0">
                <a:solidFill>
                  <a:schemeClr val="bg1"/>
                </a:solidFill>
                <a:effectLst/>
                <a:latin typeface="Calibri" panose="020F0502020204030204" pitchFamily="34" charset="0"/>
                <a:ea typeface="Arial" panose="020B0604020202020204" pitchFamily="34" charset="0"/>
              </a:rPr>
              <a:t> </a:t>
            </a:r>
            <a:r>
              <a:rPr lang="en-US" sz="2500" b="1" kern="0" spc="-10" dirty="0">
                <a:solidFill>
                  <a:schemeClr val="bg1"/>
                </a:solidFill>
                <a:effectLst/>
                <a:latin typeface="Calibri" panose="020F0502020204030204" pitchFamily="34" charset="0"/>
                <a:ea typeface="Arial" panose="020B0604020202020204" pitchFamily="34" charset="0"/>
              </a:rPr>
              <a:t>Analysis:</a:t>
            </a:r>
          </a:p>
          <a:p>
            <a:pPr marL="73660">
              <a:spcBef>
                <a:spcPts val="5"/>
              </a:spcBef>
            </a:pPr>
            <a:endParaRPr lang="en-IN" sz="2500" b="1" kern="0" dirty="0">
              <a:solidFill>
                <a:schemeClr val="bg1"/>
              </a:solidFill>
              <a:effectLst/>
              <a:latin typeface="Arial" panose="020B0604020202020204" pitchFamily="34" charset="0"/>
              <a:ea typeface="Arial" panose="020B0604020202020204" pitchFamily="34" charset="0"/>
            </a:endParaRPr>
          </a:p>
          <a:p>
            <a:pPr marR="434340" lvl="0">
              <a:lnSpc>
                <a:spcPct val="120000"/>
              </a:lnSpc>
              <a:spcBef>
                <a:spcPts val="415"/>
              </a:spcBef>
              <a:spcAft>
                <a:spcPts val="800"/>
              </a:spcAft>
              <a:buSzPts val="1300"/>
              <a:tabLst>
                <a:tab pos="535305" algn="l"/>
                <a:tab pos="537210" algn="l"/>
              </a:tabLst>
            </a:pPr>
            <a:r>
              <a:rPr lang="en-IN" kern="100" dirty="0">
                <a:solidFill>
                  <a:schemeClr val="bg1"/>
                </a:solidFill>
                <a:latin typeface="Calibri" panose="020F0502020204030204" pitchFamily="34" charset="0"/>
                <a:ea typeface="Calibri" panose="020F0502020204030204" pitchFamily="34" charset="0"/>
                <a:cs typeface="Calibri" panose="020F0502020204030204" pitchFamily="34" charset="0"/>
              </a:rPr>
              <a:t>1. </a:t>
            </a:r>
            <a:r>
              <a:rPr lang="en-IN" sz="1800" kern="100" spc="-4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What</a:t>
            </a:r>
            <a:r>
              <a:rPr lang="en-IN" sz="1800" kern="100" spc="-55"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a:t>
            </a:r>
            <a:r>
              <a:rPr lang="en-IN" sz="1800" kern="100" spc="-4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are</a:t>
            </a:r>
            <a:r>
              <a:rPr lang="en-IN" sz="1800" kern="100" spc="-5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a:t>
            </a:r>
            <a:r>
              <a:rPr lang="en-IN" sz="1800" kern="100" spc="-4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the</a:t>
            </a:r>
            <a:r>
              <a:rPr lang="en-IN" sz="1800" kern="100" spc="-5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a:t>
            </a:r>
            <a:r>
              <a:rPr lang="en-IN" sz="1800" kern="100" spc="-4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top</a:t>
            </a:r>
            <a:r>
              <a:rPr lang="en-IN" sz="1800" kern="100" spc="-5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a:t>
            </a:r>
            <a:r>
              <a:rPr lang="en-IN" sz="1800" kern="100" spc="-4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2</a:t>
            </a:r>
            <a:r>
              <a:rPr lang="en-IN" sz="1800" kern="100" spc="-5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a:t>
            </a:r>
            <a:r>
              <a:rPr lang="en-IN" sz="1800" kern="100" spc="-4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promotion</a:t>
            </a:r>
            <a:r>
              <a:rPr lang="en-IN" sz="1800" kern="100" spc="-5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a:t>
            </a:r>
            <a:r>
              <a:rPr lang="en-IN" sz="1800" kern="100" spc="-4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types</a:t>
            </a:r>
            <a:r>
              <a:rPr lang="en-IN" sz="1800" kern="100" spc="-5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a:t>
            </a:r>
            <a:r>
              <a:rPr lang="en-IN" sz="1800" kern="100" spc="-4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that</a:t>
            </a:r>
            <a:r>
              <a:rPr lang="en-IN" sz="1800" kern="100" spc="-5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a:t>
            </a:r>
            <a:r>
              <a:rPr lang="en-IN" sz="1800" kern="100" spc="-4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resulted in</a:t>
            </a:r>
            <a:r>
              <a:rPr lang="en-IN" sz="1800" kern="100" spc="-5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a:t>
            </a:r>
            <a:r>
              <a:rPr lang="en-IN" sz="1800" kern="100" spc="-4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the</a:t>
            </a:r>
            <a:r>
              <a:rPr lang="en-IN" sz="1800" kern="100" spc="-5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a:t>
            </a:r>
            <a:r>
              <a:rPr lang="en-IN" sz="1800" kern="100" spc="-4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highest</a:t>
            </a:r>
            <a:r>
              <a:rPr lang="en-IN" sz="1800" kern="100" spc="-5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a:t>
            </a:r>
            <a:r>
              <a:rPr lang="en-IN" sz="1800" kern="100" spc="-4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Incremental </a:t>
            </a:r>
            <a:r>
              <a:rPr lang="en-IN" sz="1800" kern="100" spc="-2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Revenue?</a:t>
            </a:r>
            <a:endParaRPr lang="en-IN" sz="1800" kern="100" spc="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Picture 4">
            <a:extLst>
              <a:ext uri="{FF2B5EF4-FFF2-40B4-BE49-F238E27FC236}">
                <a16:creationId xmlns:a16="http://schemas.microsoft.com/office/drawing/2014/main" id="{88DC0076-6DE9-7E6E-559C-6FFADD77D97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76524" y="2198540"/>
            <a:ext cx="3238952" cy="1569127"/>
          </a:xfrm>
          <a:prstGeom prst="rect">
            <a:avLst/>
          </a:prstGeom>
        </p:spPr>
      </p:pic>
      <p:sp>
        <p:nvSpPr>
          <p:cNvPr id="7" name="TextBox 6">
            <a:extLst>
              <a:ext uri="{FF2B5EF4-FFF2-40B4-BE49-F238E27FC236}">
                <a16:creationId xmlns:a16="http://schemas.microsoft.com/office/drawing/2014/main" id="{A719FC35-60E1-3D2A-B344-072D94860A43}"/>
              </a:ext>
            </a:extLst>
          </p:cNvPr>
          <p:cNvSpPr txBox="1"/>
          <p:nvPr/>
        </p:nvSpPr>
        <p:spPr>
          <a:xfrm>
            <a:off x="431799" y="4153523"/>
            <a:ext cx="9508067" cy="412934"/>
          </a:xfrm>
          <a:prstGeom prst="rect">
            <a:avLst/>
          </a:prstGeom>
          <a:noFill/>
        </p:spPr>
        <p:txBody>
          <a:bodyPr wrap="square">
            <a:spAutoFit/>
          </a:bodyPr>
          <a:lstStyle/>
          <a:p>
            <a:pPr marR="184785" lvl="0">
              <a:lnSpc>
                <a:spcPct val="125000"/>
              </a:lnSpc>
              <a:spcBef>
                <a:spcPts val="35"/>
              </a:spcBef>
              <a:spcAft>
                <a:spcPts val="800"/>
              </a:spcAft>
              <a:buSzPts val="1300"/>
              <a:tabLst>
                <a:tab pos="531495" algn="l"/>
                <a:tab pos="537210" algn="l"/>
              </a:tabLst>
            </a:pPr>
            <a:r>
              <a:rPr lang="en-IN" kern="100" dirty="0">
                <a:solidFill>
                  <a:schemeClr val="bg1"/>
                </a:solidFill>
                <a:latin typeface="Calibri" panose="020F0502020204030204" pitchFamily="34" charset="0"/>
                <a:ea typeface="Calibri" panose="020F0502020204030204" pitchFamily="34" charset="0"/>
                <a:cs typeface="Calibri" panose="020F0502020204030204" pitchFamily="34" charset="0"/>
              </a:rPr>
              <a:t>2. </a:t>
            </a:r>
            <a:r>
              <a:rPr lang="en-IN" sz="1800" kern="100" spc="-4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Which</a:t>
            </a:r>
            <a:r>
              <a:rPr lang="en-IN" sz="1800" kern="100" spc="-5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a:t>
            </a:r>
            <a:r>
              <a:rPr lang="en-IN" sz="1800" kern="100" spc="-4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the</a:t>
            </a:r>
            <a:r>
              <a:rPr lang="en-IN" sz="1800" kern="100" spc="-5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a:t>
            </a:r>
            <a:r>
              <a:rPr lang="en-IN" sz="1800" kern="100" spc="-4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bottom</a:t>
            </a:r>
            <a:r>
              <a:rPr lang="en-IN" sz="1800" kern="100" spc="-5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a:t>
            </a:r>
            <a:r>
              <a:rPr lang="en-IN" sz="1800" kern="100" spc="-4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2</a:t>
            </a:r>
            <a:r>
              <a:rPr lang="en-IN" sz="1800" kern="100" spc="-5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a:t>
            </a:r>
            <a:r>
              <a:rPr lang="en-IN" sz="1800" kern="100" spc="-4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promotion</a:t>
            </a:r>
            <a:r>
              <a:rPr lang="en-IN" sz="1800" kern="100" spc="-2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a:t>
            </a:r>
            <a:r>
              <a:rPr lang="en-IN" sz="1800" kern="100" spc="-4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types in</a:t>
            </a:r>
            <a:r>
              <a:rPr lang="en-IN" sz="1800" kern="100" spc="-55"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a:t>
            </a:r>
            <a:r>
              <a:rPr lang="en-IN" sz="1800" kern="100" spc="-4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terms of</a:t>
            </a:r>
            <a:r>
              <a:rPr lang="en-IN" sz="1800" kern="100" spc="-55"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a:t>
            </a:r>
            <a:r>
              <a:rPr lang="en-IN" sz="1800" kern="100" spc="-4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their</a:t>
            </a:r>
            <a:r>
              <a:rPr lang="en-IN" sz="1800" kern="100" spc="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a:t>
            </a:r>
            <a:r>
              <a:rPr lang="en-IN" sz="1800" kern="100" spc="-4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impact</a:t>
            </a:r>
            <a:r>
              <a:rPr lang="en-IN" sz="1800" kern="100" spc="2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a:t>
            </a:r>
            <a:r>
              <a:rPr lang="en-IN" sz="1800" kern="100" spc="-4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on</a:t>
            </a:r>
            <a:r>
              <a:rPr lang="en-IN" sz="1800" kern="100" spc="-55"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a:t>
            </a:r>
            <a:r>
              <a:rPr lang="en-IN" sz="1800" kern="100" spc="-4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Incremental </a:t>
            </a:r>
            <a:r>
              <a:rPr lang="en-IN" sz="1800" kern="100" spc="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Sold</a:t>
            </a:r>
            <a:r>
              <a:rPr lang="en-IN" sz="1800" kern="100" spc="-45"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a:t>
            </a:r>
            <a:r>
              <a:rPr lang="en-IN" sz="1800" kern="100" spc="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Units?</a:t>
            </a:r>
            <a:endParaRPr lang="en-IN" sz="1800" kern="100" spc="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9" name="Picture 8">
            <a:extLst>
              <a:ext uri="{FF2B5EF4-FFF2-40B4-BE49-F238E27FC236}">
                <a16:creationId xmlns:a16="http://schemas.microsoft.com/office/drawing/2014/main" id="{CC34EDFD-D623-95FD-887B-4B538A84961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05103" y="4851399"/>
            <a:ext cx="3181794" cy="1659467"/>
          </a:xfrm>
          <a:prstGeom prst="rect">
            <a:avLst/>
          </a:prstGeom>
        </p:spPr>
      </p:pic>
    </p:spTree>
    <p:extLst>
      <p:ext uri="{BB962C8B-B14F-4D97-AF65-F5344CB8AC3E}">
        <p14:creationId xmlns:p14="http://schemas.microsoft.com/office/powerpoint/2010/main" val="3624809516"/>
      </p:ext>
    </p:extLst>
  </p:cSld>
  <p:clrMapOvr>
    <a:masterClrMapping/>
  </p:clrMapOvr>
  <mc:AlternateContent xmlns:mc="http://schemas.openxmlformats.org/markup-compatibility/2006" xmlns:p14="http://schemas.microsoft.com/office/powerpoint/2010/main">
    <mc:Choice Requires="p14">
      <p:transition spd="slow" p14:dur="2000" advTm="59461"/>
    </mc:Choice>
    <mc:Fallback xmlns="">
      <p:transition spd="slow" advTm="59461"/>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A7870D66-6B9A-D016-7706-FB59D06C6E8C}"/>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40A4C5BE-0F01-5400-76B1-7E49D6CC4091}"/>
              </a:ext>
            </a:extLst>
          </p:cNvPr>
          <p:cNvSpPr txBox="1"/>
          <p:nvPr/>
        </p:nvSpPr>
        <p:spPr>
          <a:xfrm>
            <a:off x="448733" y="770195"/>
            <a:ext cx="10109200" cy="734945"/>
          </a:xfrm>
          <a:prstGeom prst="rect">
            <a:avLst/>
          </a:prstGeom>
          <a:noFill/>
        </p:spPr>
        <p:txBody>
          <a:bodyPr wrap="square">
            <a:spAutoFit/>
          </a:bodyPr>
          <a:lstStyle/>
          <a:p>
            <a:pPr marR="75565" lvl="0">
              <a:lnSpc>
                <a:spcPct val="120000"/>
              </a:lnSpc>
              <a:spcAft>
                <a:spcPts val="800"/>
              </a:spcAft>
              <a:buSzPts val="1300"/>
              <a:tabLst>
                <a:tab pos="532765" algn="l"/>
                <a:tab pos="534035" algn="l"/>
              </a:tabLst>
            </a:pPr>
            <a:r>
              <a:rPr lang="en-IN" sz="1800" kern="100" spc="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3. Is there a significant</a:t>
            </a:r>
            <a:r>
              <a:rPr lang="en-IN" sz="1800" kern="100" spc="2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a:t>
            </a:r>
            <a:r>
              <a:rPr lang="en-IN" sz="1800" kern="100" spc="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difference</a:t>
            </a:r>
            <a:r>
              <a:rPr lang="en-IN" sz="1800" kern="100" spc="2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a:t>
            </a:r>
            <a:r>
              <a:rPr lang="en-IN" sz="1800" kern="100" spc="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in</a:t>
            </a:r>
            <a:r>
              <a:rPr lang="en-IN" sz="1800" kern="100" spc="-3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a:t>
            </a:r>
            <a:r>
              <a:rPr lang="en-IN" sz="1800" kern="100" spc="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the performance</a:t>
            </a:r>
            <a:r>
              <a:rPr lang="en-IN" sz="1800" kern="100" spc="2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a:t>
            </a:r>
            <a:r>
              <a:rPr lang="en-IN" sz="1800" kern="100" spc="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of discount-based promotions versus</a:t>
            </a:r>
            <a:r>
              <a:rPr lang="en-IN" sz="1800" kern="100" spc="-2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a:t>
            </a:r>
            <a:r>
              <a:rPr lang="en-IN" sz="1800" kern="100" spc="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BOGOF (Buy One</a:t>
            </a:r>
            <a:r>
              <a:rPr lang="en-IN" sz="1800" kern="100" spc="-5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a:t>
            </a:r>
            <a:r>
              <a:rPr lang="en-IN" sz="1800" kern="100" spc="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Get</a:t>
            </a:r>
            <a:r>
              <a:rPr lang="en-IN" sz="1800" kern="100" spc="-45"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a:t>
            </a:r>
            <a:r>
              <a:rPr lang="en-IN" sz="1800" kern="100" spc="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One</a:t>
            </a:r>
            <a:r>
              <a:rPr lang="en-IN" sz="1800" kern="100" spc="-45"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a:t>
            </a:r>
            <a:r>
              <a:rPr lang="en-IN" sz="1800" kern="100" spc="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Free)</a:t>
            </a:r>
            <a:r>
              <a:rPr lang="en-IN" sz="1800" kern="100" spc="35"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a:t>
            </a:r>
            <a:r>
              <a:rPr lang="en-IN" sz="1800" kern="100" spc="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or</a:t>
            </a:r>
            <a:r>
              <a:rPr lang="en-IN" sz="1800" kern="100" spc="-55"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a:t>
            </a:r>
            <a:r>
              <a:rPr lang="en-IN" sz="1800" kern="100" spc="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cashback promotions?</a:t>
            </a:r>
            <a:endParaRPr lang="en-IN" sz="1800" kern="100" spc="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Picture 4">
            <a:extLst>
              <a:ext uri="{FF2B5EF4-FFF2-40B4-BE49-F238E27FC236}">
                <a16:creationId xmlns:a16="http://schemas.microsoft.com/office/drawing/2014/main" id="{18A23FDC-BC1B-DACE-9349-A87E6F3F5C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25836" y="2004856"/>
            <a:ext cx="6354062" cy="1991411"/>
          </a:xfrm>
          <a:prstGeom prst="rect">
            <a:avLst/>
          </a:prstGeom>
        </p:spPr>
      </p:pic>
      <p:sp>
        <p:nvSpPr>
          <p:cNvPr id="7" name="TextBox 6">
            <a:extLst>
              <a:ext uri="{FF2B5EF4-FFF2-40B4-BE49-F238E27FC236}">
                <a16:creationId xmlns:a16="http://schemas.microsoft.com/office/drawing/2014/main" id="{6BC0AEA2-EE3B-E103-4767-A9B73386D82F}"/>
              </a:ext>
            </a:extLst>
          </p:cNvPr>
          <p:cNvSpPr txBox="1"/>
          <p:nvPr/>
        </p:nvSpPr>
        <p:spPr>
          <a:xfrm>
            <a:off x="508000" y="4311317"/>
            <a:ext cx="10769599" cy="369332"/>
          </a:xfrm>
          <a:prstGeom prst="rect">
            <a:avLst/>
          </a:prstGeom>
          <a:noFill/>
        </p:spPr>
        <p:txBody>
          <a:bodyPr wrap="square">
            <a:spAutoFit/>
          </a:bodyPr>
          <a:lstStyle/>
          <a:p>
            <a:r>
              <a:rPr lang="en-IN" sz="1800" dirty="0">
                <a:solidFill>
                  <a:schemeClr val="bg1"/>
                </a:solidFill>
                <a:effectLst/>
                <a:latin typeface="Calibri" panose="020F0502020204030204" pitchFamily="34" charset="0"/>
                <a:ea typeface="Calibri" panose="020F0502020204030204" pitchFamily="34" charset="0"/>
              </a:rPr>
              <a:t>4. Which promotions strike</a:t>
            </a:r>
            <a:r>
              <a:rPr lang="en-IN" sz="1800" spc="-20" dirty="0">
                <a:solidFill>
                  <a:schemeClr val="bg1"/>
                </a:solidFill>
                <a:effectLst/>
                <a:latin typeface="Calibri" panose="020F0502020204030204" pitchFamily="34" charset="0"/>
                <a:ea typeface="Calibri" panose="020F0502020204030204" pitchFamily="34" charset="0"/>
              </a:rPr>
              <a:t> </a:t>
            </a:r>
            <a:r>
              <a:rPr lang="en-IN" sz="1800" dirty="0">
                <a:solidFill>
                  <a:schemeClr val="bg1"/>
                </a:solidFill>
                <a:effectLst/>
                <a:latin typeface="Calibri" panose="020F0502020204030204" pitchFamily="34" charset="0"/>
                <a:ea typeface="Calibri" panose="020F0502020204030204" pitchFamily="34" charset="0"/>
              </a:rPr>
              <a:t>the</a:t>
            </a:r>
            <a:r>
              <a:rPr lang="en-IN" sz="1800" spc="-35" dirty="0">
                <a:solidFill>
                  <a:schemeClr val="bg1"/>
                </a:solidFill>
                <a:effectLst/>
                <a:latin typeface="Calibri" panose="020F0502020204030204" pitchFamily="34" charset="0"/>
                <a:ea typeface="Calibri" panose="020F0502020204030204" pitchFamily="34" charset="0"/>
              </a:rPr>
              <a:t> </a:t>
            </a:r>
            <a:r>
              <a:rPr lang="en-IN" sz="1800" dirty="0">
                <a:solidFill>
                  <a:schemeClr val="bg1"/>
                </a:solidFill>
                <a:effectLst/>
                <a:latin typeface="Calibri" panose="020F0502020204030204" pitchFamily="34" charset="0"/>
                <a:ea typeface="Calibri" panose="020F0502020204030204" pitchFamily="34" charset="0"/>
              </a:rPr>
              <a:t>best balance between</a:t>
            </a:r>
            <a:r>
              <a:rPr lang="en-IN" sz="1800" spc="185" dirty="0">
                <a:solidFill>
                  <a:schemeClr val="bg1"/>
                </a:solidFill>
                <a:effectLst/>
                <a:latin typeface="Calibri" panose="020F0502020204030204" pitchFamily="34" charset="0"/>
                <a:ea typeface="Calibri" panose="020F0502020204030204" pitchFamily="34" charset="0"/>
              </a:rPr>
              <a:t> </a:t>
            </a:r>
            <a:r>
              <a:rPr lang="en-IN" sz="1800" dirty="0">
                <a:solidFill>
                  <a:schemeClr val="bg1"/>
                </a:solidFill>
                <a:effectLst/>
                <a:latin typeface="Calibri" panose="020F0502020204030204" pitchFamily="34" charset="0"/>
                <a:ea typeface="Calibri" panose="020F0502020204030204" pitchFamily="34" charset="0"/>
              </a:rPr>
              <a:t>Incremental</a:t>
            </a:r>
            <a:r>
              <a:rPr lang="en-IN" sz="1800" spc="180" dirty="0">
                <a:solidFill>
                  <a:schemeClr val="bg1"/>
                </a:solidFill>
                <a:effectLst/>
                <a:latin typeface="Calibri" panose="020F0502020204030204" pitchFamily="34" charset="0"/>
                <a:ea typeface="Calibri" panose="020F0502020204030204" pitchFamily="34" charset="0"/>
              </a:rPr>
              <a:t> </a:t>
            </a:r>
            <a:r>
              <a:rPr lang="en-IN" sz="1800" dirty="0">
                <a:solidFill>
                  <a:schemeClr val="bg1"/>
                </a:solidFill>
                <a:effectLst/>
                <a:latin typeface="Calibri" panose="020F0502020204030204" pitchFamily="34" charset="0"/>
                <a:ea typeface="Calibri" panose="020F0502020204030204" pitchFamily="34" charset="0"/>
              </a:rPr>
              <a:t>Sold Units and </a:t>
            </a:r>
            <a:r>
              <a:rPr lang="en-IN" sz="1800" spc="-20" dirty="0">
                <a:solidFill>
                  <a:schemeClr val="bg1"/>
                </a:solidFill>
                <a:effectLst/>
                <a:latin typeface="Calibri" panose="020F0502020204030204" pitchFamily="34" charset="0"/>
                <a:ea typeface="Calibri" panose="020F0502020204030204" pitchFamily="34" charset="0"/>
              </a:rPr>
              <a:t>maintaining</a:t>
            </a:r>
            <a:r>
              <a:rPr lang="en-IN" sz="1800" spc="-75" dirty="0">
                <a:solidFill>
                  <a:schemeClr val="bg1"/>
                </a:solidFill>
                <a:effectLst/>
                <a:latin typeface="Calibri" panose="020F0502020204030204" pitchFamily="34" charset="0"/>
                <a:ea typeface="Calibri" panose="020F0502020204030204" pitchFamily="34" charset="0"/>
              </a:rPr>
              <a:t> </a:t>
            </a:r>
            <a:r>
              <a:rPr lang="en-IN" sz="1800" spc="-20" dirty="0">
                <a:solidFill>
                  <a:schemeClr val="bg1"/>
                </a:solidFill>
                <a:effectLst/>
                <a:latin typeface="Calibri" panose="020F0502020204030204" pitchFamily="34" charset="0"/>
                <a:ea typeface="Calibri" panose="020F0502020204030204" pitchFamily="34" charset="0"/>
              </a:rPr>
              <a:t>healthy</a:t>
            </a:r>
            <a:r>
              <a:rPr lang="en-IN" sz="1800" spc="-70" dirty="0">
                <a:solidFill>
                  <a:schemeClr val="bg1"/>
                </a:solidFill>
                <a:effectLst/>
                <a:latin typeface="Calibri" panose="020F0502020204030204" pitchFamily="34" charset="0"/>
                <a:ea typeface="Calibri" panose="020F0502020204030204" pitchFamily="34" charset="0"/>
              </a:rPr>
              <a:t> </a:t>
            </a:r>
            <a:r>
              <a:rPr lang="en-IN" sz="1800" spc="-20" dirty="0">
                <a:solidFill>
                  <a:schemeClr val="bg1"/>
                </a:solidFill>
                <a:effectLst/>
                <a:latin typeface="Calibri" panose="020F0502020204030204" pitchFamily="34" charset="0"/>
                <a:ea typeface="Calibri" panose="020F0502020204030204" pitchFamily="34" charset="0"/>
              </a:rPr>
              <a:t>margins?</a:t>
            </a:r>
            <a:endParaRPr lang="en-IN" dirty="0">
              <a:solidFill>
                <a:schemeClr val="bg1"/>
              </a:solidFill>
            </a:endParaRPr>
          </a:p>
        </p:txBody>
      </p:sp>
      <p:pic>
        <p:nvPicPr>
          <p:cNvPr id="9" name="Picture 8">
            <a:extLst>
              <a:ext uri="{FF2B5EF4-FFF2-40B4-BE49-F238E27FC236}">
                <a16:creationId xmlns:a16="http://schemas.microsoft.com/office/drawing/2014/main" id="{B22F5B2F-8368-93E0-8521-15F4B284279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09443" y="4766733"/>
            <a:ext cx="6373114" cy="1887725"/>
          </a:xfrm>
          <a:prstGeom prst="rect">
            <a:avLst/>
          </a:prstGeom>
        </p:spPr>
      </p:pic>
      <p:sp>
        <p:nvSpPr>
          <p:cNvPr id="10" name="TextBox 9">
            <a:extLst>
              <a:ext uri="{FF2B5EF4-FFF2-40B4-BE49-F238E27FC236}">
                <a16:creationId xmlns:a16="http://schemas.microsoft.com/office/drawing/2014/main" id="{3D6CDBEE-1174-57B7-5977-8D974DEF7A88}"/>
              </a:ext>
            </a:extLst>
          </p:cNvPr>
          <p:cNvSpPr txBox="1"/>
          <p:nvPr/>
        </p:nvSpPr>
        <p:spPr>
          <a:xfrm>
            <a:off x="508000" y="5525929"/>
            <a:ext cx="2127380" cy="369332"/>
          </a:xfrm>
          <a:prstGeom prst="rect">
            <a:avLst/>
          </a:prstGeom>
          <a:noFill/>
        </p:spPr>
        <p:txBody>
          <a:bodyPr wrap="square" rtlCol="0">
            <a:spAutoFit/>
          </a:bodyPr>
          <a:lstStyle/>
          <a:p>
            <a:r>
              <a:rPr lang="en-IN" dirty="0">
                <a:solidFill>
                  <a:schemeClr val="bg1"/>
                </a:solidFill>
              </a:rPr>
              <a:t>Cashback Promotion</a:t>
            </a:r>
          </a:p>
        </p:txBody>
      </p:sp>
    </p:spTree>
    <p:extLst>
      <p:ext uri="{BB962C8B-B14F-4D97-AF65-F5344CB8AC3E}">
        <p14:creationId xmlns:p14="http://schemas.microsoft.com/office/powerpoint/2010/main" val="1799029238"/>
      </p:ext>
    </p:extLst>
  </p:cSld>
  <p:clrMapOvr>
    <a:masterClrMapping/>
  </p:clrMapOvr>
  <mc:AlternateContent xmlns:mc="http://schemas.openxmlformats.org/markup-compatibility/2006" xmlns:p14="http://schemas.microsoft.com/office/powerpoint/2010/main">
    <mc:Choice Requires="p14">
      <p:transition spd="slow" p14:dur="2000" advTm="106366"/>
    </mc:Choice>
    <mc:Fallback xmlns="">
      <p:transition spd="slow" advTm="106366"/>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878B261-132C-DF1D-00B6-07B6165A6C77}"/>
              </a:ext>
            </a:extLst>
          </p:cNvPr>
          <p:cNvSpPr txBox="1"/>
          <p:nvPr/>
        </p:nvSpPr>
        <p:spPr>
          <a:xfrm>
            <a:off x="464197" y="244523"/>
            <a:ext cx="9696839" cy="1523494"/>
          </a:xfrm>
          <a:prstGeom prst="rect">
            <a:avLst/>
          </a:prstGeom>
          <a:noFill/>
        </p:spPr>
        <p:txBody>
          <a:bodyPr wrap="square">
            <a:spAutoFit/>
          </a:bodyPr>
          <a:lstStyle/>
          <a:p>
            <a:pPr>
              <a:spcBef>
                <a:spcPts val="1015"/>
              </a:spcBef>
            </a:pPr>
            <a:r>
              <a:rPr lang="en-US" sz="1800" dirty="0">
                <a:solidFill>
                  <a:schemeClr val="bg1"/>
                </a:solidFill>
                <a:effectLst/>
                <a:latin typeface="Calibri" panose="020F0502020204030204" pitchFamily="34" charset="0"/>
                <a:ea typeface="Arial" panose="020B0604020202020204" pitchFamily="34" charset="0"/>
              </a:rPr>
              <a:t> </a:t>
            </a:r>
            <a:endParaRPr lang="en-IN" sz="2400" dirty="0">
              <a:solidFill>
                <a:schemeClr val="bg1"/>
              </a:solidFill>
              <a:effectLst/>
              <a:latin typeface="Arial" panose="020B0604020202020204" pitchFamily="34" charset="0"/>
              <a:ea typeface="Arial" panose="020B0604020202020204" pitchFamily="34" charset="0"/>
            </a:endParaRPr>
          </a:p>
          <a:p>
            <a:pPr marL="73660"/>
            <a:r>
              <a:rPr lang="en-US" sz="2500" b="1" kern="0" dirty="0">
                <a:solidFill>
                  <a:schemeClr val="bg1"/>
                </a:solidFill>
                <a:effectLst/>
                <a:latin typeface="Calibri" panose="020F0502020204030204" pitchFamily="34" charset="0"/>
                <a:ea typeface="Arial" panose="020B0604020202020204" pitchFamily="34" charset="0"/>
              </a:rPr>
              <a:t>Product</a:t>
            </a:r>
            <a:r>
              <a:rPr lang="en-US" sz="2500" b="1" kern="0" spc="-25" dirty="0">
                <a:solidFill>
                  <a:schemeClr val="bg1"/>
                </a:solidFill>
                <a:effectLst/>
                <a:latin typeface="Calibri" panose="020F0502020204030204" pitchFamily="34" charset="0"/>
                <a:ea typeface="Arial" panose="020B0604020202020204" pitchFamily="34" charset="0"/>
              </a:rPr>
              <a:t> </a:t>
            </a:r>
            <a:r>
              <a:rPr lang="en-US" sz="2500" b="1" kern="0" dirty="0">
                <a:solidFill>
                  <a:schemeClr val="bg1"/>
                </a:solidFill>
                <a:effectLst/>
                <a:latin typeface="Calibri" panose="020F0502020204030204" pitchFamily="34" charset="0"/>
                <a:ea typeface="Arial" panose="020B0604020202020204" pitchFamily="34" charset="0"/>
              </a:rPr>
              <a:t>and</a:t>
            </a:r>
            <a:r>
              <a:rPr lang="en-US" sz="2500" b="1" kern="0" spc="-65" dirty="0">
                <a:solidFill>
                  <a:schemeClr val="bg1"/>
                </a:solidFill>
                <a:effectLst/>
                <a:latin typeface="Calibri" panose="020F0502020204030204" pitchFamily="34" charset="0"/>
                <a:ea typeface="Arial" panose="020B0604020202020204" pitchFamily="34" charset="0"/>
              </a:rPr>
              <a:t> </a:t>
            </a:r>
            <a:r>
              <a:rPr lang="en-US" sz="2500" b="1" kern="0" dirty="0">
                <a:solidFill>
                  <a:schemeClr val="bg1"/>
                </a:solidFill>
                <a:effectLst/>
                <a:latin typeface="Calibri" panose="020F0502020204030204" pitchFamily="34" charset="0"/>
                <a:ea typeface="Arial" panose="020B0604020202020204" pitchFamily="34" charset="0"/>
              </a:rPr>
              <a:t>Category</a:t>
            </a:r>
            <a:r>
              <a:rPr lang="en-US" sz="2500" b="1" kern="0" spc="10" dirty="0">
                <a:solidFill>
                  <a:schemeClr val="bg1"/>
                </a:solidFill>
                <a:effectLst/>
                <a:latin typeface="Calibri" panose="020F0502020204030204" pitchFamily="34" charset="0"/>
                <a:ea typeface="Arial" panose="020B0604020202020204" pitchFamily="34" charset="0"/>
              </a:rPr>
              <a:t> </a:t>
            </a:r>
            <a:r>
              <a:rPr lang="en-US" sz="2500" b="1" kern="0" spc="-10" dirty="0">
                <a:solidFill>
                  <a:schemeClr val="bg1"/>
                </a:solidFill>
                <a:effectLst/>
                <a:latin typeface="Calibri" panose="020F0502020204030204" pitchFamily="34" charset="0"/>
                <a:ea typeface="Arial" panose="020B0604020202020204" pitchFamily="34" charset="0"/>
              </a:rPr>
              <a:t>Analysis:</a:t>
            </a:r>
            <a:r>
              <a:rPr lang="en-IN" sz="2500"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a:t>
            </a:r>
          </a:p>
          <a:p>
            <a:pPr marL="73660"/>
            <a:endParaRPr lang="en-IN" sz="25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776605" lvl="0" indent="-342900">
              <a:lnSpc>
                <a:spcPct val="125000"/>
              </a:lnSpc>
              <a:spcBef>
                <a:spcPts val="490"/>
              </a:spcBef>
              <a:spcAft>
                <a:spcPts val="800"/>
              </a:spcAft>
              <a:buFont typeface="+mj-lt"/>
              <a:buAutoNum type="arabicPeriod"/>
              <a:tabLst>
                <a:tab pos="534670" algn="l"/>
                <a:tab pos="537210" algn="l"/>
              </a:tabLst>
            </a:pPr>
            <a:r>
              <a:rPr lang="en-IN" sz="1800"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Which product categories</a:t>
            </a:r>
            <a:r>
              <a:rPr lang="en-IN" sz="1800" kern="100" spc="2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a:t>
            </a:r>
            <a:r>
              <a:rPr lang="en-IN" sz="1800"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saw the</a:t>
            </a:r>
            <a:r>
              <a:rPr lang="en-IN" sz="1800" kern="100" spc="-5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a:t>
            </a:r>
            <a:r>
              <a:rPr lang="en-IN" sz="1800"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most significant lift in</a:t>
            </a:r>
            <a:r>
              <a:rPr lang="en-IN" sz="1800" kern="100" spc="-35"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a:t>
            </a:r>
            <a:r>
              <a:rPr lang="en-IN" sz="1800"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sales from the </a:t>
            </a:r>
            <a:r>
              <a:rPr lang="en-IN" sz="1800" kern="100" spc="-1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promotions?</a:t>
            </a:r>
            <a:endPar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7" name="Picture 6">
            <a:extLst>
              <a:ext uri="{FF2B5EF4-FFF2-40B4-BE49-F238E27FC236}">
                <a16:creationId xmlns:a16="http://schemas.microsoft.com/office/drawing/2014/main" id="{82AF74E6-5E17-5645-33B8-945D4CF683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27737" y="1996240"/>
            <a:ext cx="7936525" cy="4460544"/>
          </a:xfrm>
          <a:prstGeom prst="rect">
            <a:avLst/>
          </a:prstGeom>
        </p:spPr>
      </p:pic>
      <p:sp>
        <p:nvSpPr>
          <p:cNvPr id="8" name="TextBox 7">
            <a:extLst>
              <a:ext uri="{FF2B5EF4-FFF2-40B4-BE49-F238E27FC236}">
                <a16:creationId xmlns:a16="http://schemas.microsoft.com/office/drawing/2014/main" id="{D70AD2E9-AFD1-5034-5244-74F47B4E9AF0}"/>
              </a:ext>
            </a:extLst>
          </p:cNvPr>
          <p:cNvSpPr txBox="1"/>
          <p:nvPr/>
        </p:nvSpPr>
        <p:spPr>
          <a:xfrm>
            <a:off x="335902" y="2584580"/>
            <a:ext cx="1502229" cy="2308324"/>
          </a:xfrm>
          <a:prstGeom prst="rect">
            <a:avLst/>
          </a:prstGeom>
          <a:noFill/>
        </p:spPr>
        <p:txBody>
          <a:bodyPr wrap="square" rtlCol="0">
            <a:spAutoFit/>
          </a:bodyPr>
          <a:lstStyle/>
          <a:p>
            <a:r>
              <a:rPr lang="en-IN" sz="1800" b="1" i="1" dirty="0">
                <a:solidFill>
                  <a:schemeClr val="bg1"/>
                </a:solidFill>
                <a:effectLst/>
                <a:latin typeface="Calibri" panose="020F0502020204030204" pitchFamily="34" charset="0"/>
                <a:ea typeface="Calibri" panose="020F0502020204030204" pitchFamily="34" charset="0"/>
              </a:rPr>
              <a:t>Combo 1 </a:t>
            </a:r>
            <a:r>
              <a:rPr lang="en-IN" sz="1800" b="1" dirty="0">
                <a:solidFill>
                  <a:schemeClr val="bg1"/>
                </a:solidFill>
                <a:effectLst/>
                <a:latin typeface="Calibri" panose="020F0502020204030204" pitchFamily="34" charset="0"/>
                <a:ea typeface="Calibri" panose="020F0502020204030204" pitchFamily="34" charset="0"/>
              </a:rPr>
              <a:t>and </a:t>
            </a:r>
            <a:r>
              <a:rPr lang="en-IN" sz="1800" b="1" i="1" dirty="0">
                <a:solidFill>
                  <a:schemeClr val="bg1"/>
                </a:solidFill>
                <a:effectLst/>
                <a:latin typeface="Calibri" panose="020F0502020204030204" pitchFamily="34" charset="0"/>
                <a:ea typeface="Calibri" panose="020F0502020204030204" pitchFamily="34" charset="0"/>
              </a:rPr>
              <a:t>Grocery and Staples </a:t>
            </a:r>
            <a:r>
              <a:rPr lang="en-IN" sz="1800" dirty="0">
                <a:solidFill>
                  <a:schemeClr val="bg1"/>
                </a:solidFill>
                <a:effectLst/>
                <a:latin typeface="Calibri" panose="020F0502020204030204" pitchFamily="34" charset="0"/>
                <a:ea typeface="Calibri" panose="020F0502020204030204" pitchFamily="34" charset="0"/>
              </a:rPr>
              <a:t>stand out as the top revenue-generating categories post-offer</a:t>
            </a:r>
            <a:endParaRPr lang="en-IN" dirty="0">
              <a:solidFill>
                <a:schemeClr val="bg1"/>
              </a:solidFill>
            </a:endParaRPr>
          </a:p>
        </p:txBody>
      </p:sp>
      <p:sp>
        <p:nvSpPr>
          <p:cNvPr id="9" name="TextBox 8">
            <a:extLst>
              <a:ext uri="{FF2B5EF4-FFF2-40B4-BE49-F238E27FC236}">
                <a16:creationId xmlns:a16="http://schemas.microsoft.com/office/drawing/2014/main" id="{FB7BD6CD-E86B-3EC1-9872-9A89112162FA}"/>
              </a:ext>
            </a:extLst>
          </p:cNvPr>
          <p:cNvSpPr txBox="1"/>
          <p:nvPr/>
        </p:nvSpPr>
        <p:spPr>
          <a:xfrm>
            <a:off x="10515600" y="2845837"/>
            <a:ext cx="1340498" cy="3416320"/>
          </a:xfrm>
          <a:prstGeom prst="rect">
            <a:avLst/>
          </a:prstGeom>
          <a:noFill/>
        </p:spPr>
        <p:txBody>
          <a:bodyPr wrap="square" rtlCol="0">
            <a:spAutoFit/>
          </a:bodyPr>
          <a:lstStyle/>
          <a:p>
            <a:r>
              <a:rPr lang="en-IN" sz="1800" b="1" i="1" dirty="0">
                <a:solidFill>
                  <a:schemeClr val="bg1"/>
                </a:solidFill>
                <a:effectLst/>
                <a:latin typeface="Calibri" panose="020F0502020204030204" pitchFamily="34" charset="0"/>
                <a:ea typeface="Calibri" panose="020F0502020204030204" pitchFamily="34" charset="0"/>
              </a:rPr>
              <a:t>Home Appliance category</a:t>
            </a:r>
            <a:r>
              <a:rPr lang="en-IN" sz="1800" i="1" dirty="0">
                <a:solidFill>
                  <a:schemeClr val="bg1"/>
                </a:solidFill>
                <a:effectLst/>
                <a:latin typeface="Calibri" panose="020F0502020204030204" pitchFamily="34" charset="0"/>
                <a:ea typeface="Calibri" panose="020F0502020204030204" pitchFamily="34" charset="0"/>
              </a:rPr>
              <a:t> </a:t>
            </a:r>
            <a:r>
              <a:rPr lang="en-IN" sz="1800" dirty="0">
                <a:solidFill>
                  <a:schemeClr val="bg1"/>
                </a:solidFill>
                <a:effectLst/>
                <a:latin typeface="Calibri" panose="020F0502020204030204" pitchFamily="34" charset="0"/>
                <a:ea typeface="Calibri" panose="020F0502020204030204" pitchFamily="34" charset="0"/>
              </a:rPr>
              <a:t>possess the </a:t>
            </a:r>
            <a:r>
              <a:rPr lang="en-IN" sz="1800" b="1" dirty="0">
                <a:solidFill>
                  <a:schemeClr val="bg1"/>
                </a:solidFill>
                <a:effectLst/>
                <a:latin typeface="Calibri" panose="020F0502020204030204" pitchFamily="34" charset="0"/>
                <a:ea typeface="Calibri" panose="020F0502020204030204" pitchFamily="34" charset="0"/>
              </a:rPr>
              <a:t>highest ISU</a:t>
            </a:r>
            <a:r>
              <a:rPr lang="en-IN" sz="1800" dirty="0">
                <a:solidFill>
                  <a:schemeClr val="bg1"/>
                </a:solidFill>
                <a:effectLst/>
                <a:latin typeface="Calibri" panose="020F0502020204030204" pitchFamily="34" charset="0"/>
                <a:ea typeface="Calibri" panose="020F0502020204030204" pitchFamily="34" charset="0"/>
              </a:rPr>
              <a:t>, indicating that its products sold more than the other categories.</a:t>
            </a:r>
            <a:endParaRPr lang="en-IN" dirty="0">
              <a:solidFill>
                <a:schemeClr val="bg1"/>
              </a:solidFill>
            </a:endParaRPr>
          </a:p>
        </p:txBody>
      </p:sp>
    </p:spTree>
    <p:extLst>
      <p:ext uri="{BB962C8B-B14F-4D97-AF65-F5344CB8AC3E}">
        <p14:creationId xmlns:p14="http://schemas.microsoft.com/office/powerpoint/2010/main" val="2441950148"/>
      </p:ext>
    </p:extLst>
  </p:cSld>
  <p:clrMapOvr>
    <a:masterClrMapping/>
  </p:clrMapOvr>
  <mc:AlternateContent xmlns:mc="http://schemas.openxmlformats.org/markup-compatibility/2006" xmlns:p14="http://schemas.microsoft.com/office/powerpoint/2010/main">
    <mc:Choice Requires="p14">
      <p:transition spd="slow" p14:dur="2000" advTm="49473"/>
    </mc:Choice>
    <mc:Fallback xmlns="">
      <p:transition spd="slow" advTm="49473"/>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AA7A188-D6F3-17D7-E425-BCD8F83BEBBB}"/>
              </a:ext>
            </a:extLst>
          </p:cNvPr>
          <p:cNvSpPr txBox="1"/>
          <p:nvPr/>
        </p:nvSpPr>
        <p:spPr>
          <a:xfrm>
            <a:off x="606489" y="326572"/>
            <a:ext cx="4572000" cy="630942"/>
          </a:xfrm>
          <a:prstGeom prst="rect">
            <a:avLst/>
          </a:prstGeom>
          <a:noFill/>
        </p:spPr>
        <p:txBody>
          <a:bodyPr wrap="square" rtlCol="0">
            <a:spAutoFit/>
          </a:bodyPr>
          <a:lstStyle/>
          <a:p>
            <a:r>
              <a:rPr lang="en-IN" sz="3500" dirty="0">
                <a:solidFill>
                  <a:schemeClr val="bg1"/>
                </a:solidFill>
              </a:rPr>
              <a:t>CONTENTS</a:t>
            </a:r>
          </a:p>
        </p:txBody>
      </p:sp>
      <p:sp>
        <p:nvSpPr>
          <p:cNvPr id="5" name="TextBox 4">
            <a:extLst>
              <a:ext uri="{FF2B5EF4-FFF2-40B4-BE49-F238E27FC236}">
                <a16:creationId xmlns:a16="http://schemas.microsoft.com/office/drawing/2014/main" id="{11A27AFB-1319-9A61-DF2C-28B8D5AB35A4}"/>
              </a:ext>
            </a:extLst>
          </p:cNvPr>
          <p:cNvSpPr txBox="1"/>
          <p:nvPr/>
        </p:nvSpPr>
        <p:spPr>
          <a:xfrm>
            <a:off x="765112" y="1254551"/>
            <a:ext cx="7688424" cy="4814780"/>
          </a:xfrm>
          <a:prstGeom prst="rect">
            <a:avLst/>
          </a:prstGeom>
          <a:noFill/>
          <a:ln>
            <a:solidFill>
              <a:schemeClr val="tx1"/>
            </a:solidFill>
          </a:ln>
        </p:spPr>
        <p:txBody>
          <a:bodyPr wrap="square" rtlCol="0">
            <a:spAutoFit/>
          </a:bodyPr>
          <a:lstStyle/>
          <a:p>
            <a:pPr marL="342900" lvl="0" indent="-342900">
              <a:lnSpc>
                <a:spcPct val="107000"/>
              </a:lnSpc>
              <a:buFont typeface="Symbol" panose="05050102010706020507" pitchFamily="18" charset="2"/>
              <a:buChar char=""/>
            </a:pPr>
            <a:r>
              <a:rPr lang="en-IN" sz="1800" b="1"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Introduction &amp; Problem Statement</a:t>
            </a:r>
          </a:p>
          <a:p>
            <a:pPr marL="342900" lvl="0" indent="-342900">
              <a:lnSpc>
                <a:spcPct val="107000"/>
              </a:lnSpc>
              <a:buFont typeface="Symbol" panose="05050102010706020507" pitchFamily="18" charset="2"/>
              <a:buChar char=""/>
            </a:pPr>
            <a:endPar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1800" b="1"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Tools Used</a:t>
            </a:r>
          </a:p>
          <a:p>
            <a:pPr marL="342900" lvl="0" indent="-342900">
              <a:lnSpc>
                <a:spcPct val="107000"/>
              </a:lnSpc>
              <a:buFont typeface="Symbol" panose="05050102010706020507" pitchFamily="18" charset="2"/>
              <a:buChar char=""/>
            </a:pPr>
            <a:endPar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1800" b="1"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Source Data &amp; Relationship-Entity Diagram</a:t>
            </a:r>
          </a:p>
          <a:p>
            <a:pPr marL="342900" lvl="0" indent="-342900">
              <a:lnSpc>
                <a:spcPct val="107000"/>
              </a:lnSpc>
              <a:buFont typeface="Symbol" panose="05050102010706020507" pitchFamily="18" charset="2"/>
              <a:buChar char=""/>
            </a:pPr>
            <a:endPar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1800" b="1"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Key Metrics</a:t>
            </a:r>
          </a:p>
          <a:p>
            <a:pPr marL="342900" lvl="0" indent="-342900">
              <a:lnSpc>
                <a:spcPct val="107000"/>
              </a:lnSpc>
              <a:buFont typeface="Symbol" panose="05050102010706020507" pitchFamily="18" charset="2"/>
              <a:buChar char=""/>
            </a:pPr>
            <a:endPar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1800" b="1" kern="1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Adhoc</a:t>
            </a:r>
            <a:r>
              <a:rPr lang="en-IN" sz="1800" b="1"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Business Requests</a:t>
            </a:r>
          </a:p>
          <a:p>
            <a:pPr lvl="0">
              <a:lnSpc>
                <a:spcPct val="107000"/>
              </a:lnSpc>
            </a:pPr>
            <a:endPar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1800" b="1"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Recommended Insights</a:t>
            </a:r>
          </a:p>
          <a:p>
            <a:pPr marL="342900" lvl="0" indent="-342900">
              <a:lnSpc>
                <a:spcPct val="107000"/>
              </a:lnSpc>
              <a:buFont typeface="Symbol" panose="05050102010706020507" pitchFamily="18" charset="2"/>
              <a:buChar char=""/>
            </a:pPr>
            <a:endPar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1800" b="1"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Summary</a:t>
            </a:r>
          </a:p>
          <a:p>
            <a:pPr lvl="0">
              <a:lnSpc>
                <a:spcPct val="107000"/>
              </a:lnSpc>
            </a:pPr>
            <a:endParaRPr lang="en-IN" sz="1800" b="1"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a:p>
            <a:pPr marL="285750" lvl="0" indent="-285750">
              <a:lnSpc>
                <a:spcPct val="107000"/>
              </a:lnSpc>
              <a:buFont typeface="Arial" panose="020B0604020202020204" pitchFamily="34" charset="0"/>
              <a:buChar char="•"/>
            </a:pPr>
            <a:r>
              <a:rPr lang="en-IN" b="1" kern="100" dirty="0">
                <a:solidFill>
                  <a:schemeClr val="bg1"/>
                </a:solidFill>
                <a:latin typeface="Calibri" panose="020F0502020204030204" pitchFamily="34" charset="0"/>
                <a:ea typeface="Calibri" panose="020F0502020204030204" pitchFamily="34" charset="0"/>
                <a:cs typeface="Calibri" panose="020F0502020204030204" pitchFamily="34" charset="0"/>
              </a:rPr>
              <a:t>Project Links</a:t>
            </a:r>
            <a:endPar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solidFill>
                <a:schemeClr val="bg1"/>
              </a:solidFill>
            </a:endParaRPr>
          </a:p>
        </p:txBody>
      </p:sp>
    </p:spTree>
    <p:extLst>
      <p:ext uri="{BB962C8B-B14F-4D97-AF65-F5344CB8AC3E}">
        <p14:creationId xmlns:p14="http://schemas.microsoft.com/office/powerpoint/2010/main" val="34693377"/>
      </p:ext>
    </p:extLst>
  </p:cSld>
  <p:clrMapOvr>
    <a:masterClrMapping/>
  </p:clrMapOvr>
  <mc:AlternateContent xmlns:mc="http://schemas.openxmlformats.org/markup-compatibility/2006" xmlns:p14="http://schemas.microsoft.com/office/powerpoint/2010/main">
    <mc:Choice Requires="p14">
      <p:transition spd="slow" p14:dur="2000" advTm="19198"/>
    </mc:Choice>
    <mc:Fallback xmlns="">
      <p:transition spd="slow" advTm="19198"/>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8DAFEC0F-9FB2-80EB-D08F-330D3B304844}"/>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6142928A-D2E1-0422-F2AD-B6C1D14AE024}"/>
              </a:ext>
            </a:extLst>
          </p:cNvPr>
          <p:cNvSpPr txBox="1"/>
          <p:nvPr/>
        </p:nvSpPr>
        <p:spPr>
          <a:xfrm>
            <a:off x="212272" y="401817"/>
            <a:ext cx="9818136" cy="851387"/>
          </a:xfrm>
          <a:prstGeom prst="rect">
            <a:avLst/>
          </a:prstGeom>
          <a:noFill/>
        </p:spPr>
        <p:txBody>
          <a:bodyPr wrap="square">
            <a:spAutoFit/>
          </a:bodyPr>
          <a:lstStyle/>
          <a:p>
            <a:pPr marR="776605">
              <a:lnSpc>
                <a:spcPct val="125000"/>
              </a:lnSpc>
              <a:spcBef>
                <a:spcPts val="490"/>
              </a:spcBef>
              <a:spcAft>
                <a:spcPts val="800"/>
              </a:spcAft>
              <a:tabLst>
                <a:tab pos="534670" algn="l"/>
                <a:tab pos="537210" algn="l"/>
              </a:tabLst>
            </a:pPr>
            <a:r>
              <a:rPr lang="en-IN" sz="1800"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a:t>
            </a:r>
            <a:endPar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R="752475" lvl="0">
              <a:lnSpc>
                <a:spcPct val="120000"/>
              </a:lnSpc>
              <a:spcAft>
                <a:spcPts val="800"/>
              </a:spcAft>
              <a:tabLst>
                <a:tab pos="534670" algn="l"/>
                <a:tab pos="536575" algn="l"/>
              </a:tabLst>
            </a:pPr>
            <a:r>
              <a:rPr lang="en-IN" sz="1800"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2. Are there specific products that respond exceptionally</a:t>
            </a:r>
            <a:r>
              <a:rPr lang="en-IN" sz="1800" kern="100" spc="2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a:t>
            </a:r>
            <a:r>
              <a:rPr lang="en-IN" sz="1800"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well or poorly to </a:t>
            </a:r>
            <a:r>
              <a:rPr lang="en-IN" sz="1800" kern="100" spc="-1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promotions?</a:t>
            </a:r>
            <a:endPar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TextBox 5">
            <a:extLst>
              <a:ext uri="{FF2B5EF4-FFF2-40B4-BE49-F238E27FC236}">
                <a16:creationId xmlns:a16="http://schemas.microsoft.com/office/drawing/2014/main" id="{D8834DA7-7141-FDDD-FE54-1E099EEE5CAF}"/>
              </a:ext>
            </a:extLst>
          </p:cNvPr>
          <p:cNvSpPr txBox="1"/>
          <p:nvPr/>
        </p:nvSpPr>
        <p:spPr>
          <a:xfrm>
            <a:off x="0" y="2239347"/>
            <a:ext cx="1315616" cy="2308324"/>
          </a:xfrm>
          <a:prstGeom prst="rect">
            <a:avLst/>
          </a:prstGeom>
          <a:noFill/>
        </p:spPr>
        <p:txBody>
          <a:bodyPr wrap="square" rtlCol="0">
            <a:spAutoFit/>
          </a:bodyPr>
          <a:lstStyle/>
          <a:p>
            <a:r>
              <a:rPr lang="en-IN" sz="1800" b="1" i="1" dirty="0" err="1">
                <a:solidFill>
                  <a:schemeClr val="bg1"/>
                </a:solidFill>
                <a:effectLst/>
                <a:latin typeface="Calibri" panose="020F0502020204030204" pitchFamily="34" charset="0"/>
                <a:ea typeface="Calibri" panose="020F0502020204030204" pitchFamily="34" charset="0"/>
              </a:rPr>
              <a:t>Atliq</a:t>
            </a:r>
            <a:r>
              <a:rPr lang="en-IN" sz="1800" b="1" i="1" dirty="0">
                <a:solidFill>
                  <a:schemeClr val="bg1"/>
                </a:solidFill>
                <a:effectLst/>
                <a:latin typeface="Calibri" panose="020F0502020204030204" pitchFamily="34" charset="0"/>
                <a:ea typeface="Calibri" panose="020F0502020204030204" pitchFamily="34" charset="0"/>
              </a:rPr>
              <a:t> home</a:t>
            </a:r>
            <a:r>
              <a:rPr lang="en-IN" b="1" i="1" dirty="0">
                <a:solidFill>
                  <a:schemeClr val="bg1"/>
                </a:solidFill>
                <a:latin typeface="Calibri" panose="020F0502020204030204" pitchFamily="34" charset="0"/>
                <a:ea typeface="Calibri" panose="020F0502020204030204" pitchFamily="34" charset="0"/>
              </a:rPr>
              <a:t> </a:t>
            </a:r>
            <a:r>
              <a:rPr lang="en-IN" sz="1800" b="1" i="1" dirty="0">
                <a:solidFill>
                  <a:schemeClr val="bg1"/>
                </a:solidFill>
                <a:effectLst/>
                <a:latin typeface="Calibri" panose="020F0502020204030204" pitchFamily="34" charset="0"/>
                <a:ea typeface="Calibri" panose="020F0502020204030204" pitchFamily="34" charset="0"/>
              </a:rPr>
              <a:t>essential</a:t>
            </a:r>
            <a:r>
              <a:rPr lang="en-IN" b="1" i="1" dirty="0">
                <a:solidFill>
                  <a:schemeClr val="bg1"/>
                </a:solidFill>
                <a:latin typeface="Calibri" panose="020F0502020204030204" pitchFamily="34" charset="0"/>
                <a:ea typeface="Calibri" panose="020F0502020204030204" pitchFamily="34" charset="0"/>
              </a:rPr>
              <a:t> </a:t>
            </a:r>
            <a:r>
              <a:rPr lang="en-IN" sz="1800" b="1" i="1" dirty="0">
                <a:solidFill>
                  <a:schemeClr val="bg1"/>
                </a:solidFill>
                <a:effectLst/>
                <a:latin typeface="Calibri" panose="020F0502020204030204" pitchFamily="34" charset="0"/>
                <a:ea typeface="Calibri" panose="020F0502020204030204" pitchFamily="34" charset="0"/>
              </a:rPr>
              <a:t>&amp; product</a:t>
            </a:r>
            <a:r>
              <a:rPr lang="en-IN" b="1" i="1" dirty="0">
                <a:solidFill>
                  <a:schemeClr val="bg1"/>
                </a:solidFill>
                <a:latin typeface="Calibri" panose="020F0502020204030204" pitchFamily="34" charset="0"/>
                <a:ea typeface="Calibri" panose="020F0502020204030204" pitchFamily="34" charset="0"/>
              </a:rPr>
              <a:t> </a:t>
            </a:r>
            <a:r>
              <a:rPr lang="en-IN" sz="1800" b="1" i="1" dirty="0">
                <a:solidFill>
                  <a:schemeClr val="bg1"/>
                </a:solidFill>
                <a:effectLst/>
                <a:latin typeface="Calibri" panose="020F0502020204030204" pitchFamily="34" charset="0"/>
                <a:ea typeface="Calibri" panose="020F0502020204030204" pitchFamily="34" charset="0"/>
              </a:rPr>
              <a:t>combo</a:t>
            </a:r>
            <a:r>
              <a:rPr lang="en-IN" sz="1800" b="1" dirty="0">
                <a:solidFill>
                  <a:schemeClr val="bg1"/>
                </a:solidFill>
                <a:effectLst/>
                <a:latin typeface="Calibri" panose="020F0502020204030204" pitchFamily="34" charset="0"/>
                <a:ea typeface="Calibri" panose="020F0502020204030204" pitchFamily="34" charset="0"/>
              </a:rPr>
              <a:t>, experiences a major positive impact.</a:t>
            </a:r>
            <a:endParaRPr lang="en-IN" dirty="0">
              <a:solidFill>
                <a:schemeClr val="bg1"/>
              </a:solidFill>
            </a:endParaRPr>
          </a:p>
        </p:txBody>
      </p:sp>
      <p:sp>
        <p:nvSpPr>
          <p:cNvPr id="7" name="TextBox 6">
            <a:extLst>
              <a:ext uri="{FF2B5EF4-FFF2-40B4-BE49-F238E27FC236}">
                <a16:creationId xmlns:a16="http://schemas.microsoft.com/office/drawing/2014/main" id="{9FAC5AC7-07F3-D015-3ED1-90DD49CAC81E}"/>
              </a:ext>
            </a:extLst>
          </p:cNvPr>
          <p:cNvSpPr txBox="1"/>
          <p:nvPr/>
        </p:nvSpPr>
        <p:spPr>
          <a:xfrm>
            <a:off x="10291665" y="1311389"/>
            <a:ext cx="1735494" cy="4801314"/>
          </a:xfrm>
          <a:prstGeom prst="rect">
            <a:avLst/>
          </a:prstGeom>
          <a:noFill/>
        </p:spPr>
        <p:txBody>
          <a:bodyPr wrap="square" rtlCol="0">
            <a:spAutoFit/>
          </a:bodyPr>
          <a:lstStyle/>
          <a:p>
            <a:r>
              <a:rPr lang="en-IN" sz="1800" b="1" i="1" dirty="0" err="1">
                <a:solidFill>
                  <a:schemeClr val="bg1"/>
                </a:solidFill>
                <a:effectLst/>
                <a:latin typeface="Calibri" panose="020F0502020204030204" pitchFamily="34" charset="0"/>
                <a:ea typeface="Calibri" panose="020F0502020204030204" pitchFamily="34" charset="0"/>
              </a:rPr>
              <a:t>Atliq</a:t>
            </a:r>
            <a:r>
              <a:rPr lang="en-IN" sz="1800" b="1" i="1" dirty="0">
                <a:solidFill>
                  <a:schemeClr val="bg1"/>
                </a:solidFill>
                <a:effectLst/>
                <a:latin typeface="Calibri" panose="020F0502020204030204" pitchFamily="34" charset="0"/>
                <a:ea typeface="Calibri" panose="020F0502020204030204" pitchFamily="34" charset="0"/>
              </a:rPr>
              <a:t> Scrub</a:t>
            </a:r>
            <a:r>
              <a:rPr lang="en-IN" b="1" i="1" dirty="0">
                <a:solidFill>
                  <a:schemeClr val="bg1"/>
                </a:solidFill>
                <a:latin typeface="Calibri" panose="020F0502020204030204" pitchFamily="34" charset="0"/>
                <a:ea typeface="Calibri" panose="020F0502020204030204" pitchFamily="34" charset="0"/>
              </a:rPr>
              <a:t> </a:t>
            </a:r>
            <a:r>
              <a:rPr lang="en-IN" sz="1800" b="1" i="1" dirty="0">
                <a:solidFill>
                  <a:schemeClr val="bg1"/>
                </a:solidFill>
                <a:effectLst/>
                <a:latin typeface="Calibri" panose="020F0502020204030204" pitchFamily="34" charset="0"/>
                <a:ea typeface="Calibri" panose="020F0502020204030204" pitchFamily="34" charset="0"/>
              </a:rPr>
              <a:t>Sponge</a:t>
            </a:r>
            <a:r>
              <a:rPr lang="en-IN" b="1" i="1" dirty="0">
                <a:solidFill>
                  <a:schemeClr val="bg1"/>
                </a:solidFill>
                <a:latin typeface="Calibri" panose="020F0502020204030204" pitchFamily="34" charset="0"/>
                <a:ea typeface="Calibri" panose="020F0502020204030204" pitchFamily="34" charset="0"/>
              </a:rPr>
              <a:t> </a:t>
            </a:r>
            <a:r>
              <a:rPr lang="en-IN" sz="1800" b="1" i="1" dirty="0">
                <a:solidFill>
                  <a:schemeClr val="bg1"/>
                </a:solidFill>
                <a:effectLst/>
                <a:latin typeface="Calibri" panose="020F0502020204030204" pitchFamily="34" charset="0"/>
                <a:ea typeface="Calibri" panose="020F0502020204030204" pitchFamily="34" charset="0"/>
              </a:rPr>
              <a:t>for</a:t>
            </a:r>
            <a:r>
              <a:rPr lang="en-IN" b="1" i="1" dirty="0">
                <a:solidFill>
                  <a:schemeClr val="bg1"/>
                </a:solidFill>
                <a:latin typeface="Calibri" panose="020F0502020204030204" pitchFamily="34" charset="0"/>
                <a:ea typeface="Calibri" panose="020F0502020204030204" pitchFamily="34" charset="0"/>
              </a:rPr>
              <a:t> </a:t>
            </a:r>
            <a:r>
              <a:rPr lang="en-IN" sz="1800" b="1" i="1" dirty="0">
                <a:solidFill>
                  <a:schemeClr val="bg1"/>
                </a:solidFill>
                <a:effectLst/>
                <a:latin typeface="Calibri" panose="020F0502020204030204" pitchFamily="34" charset="0"/>
                <a:ea typeface="Calibri" panose="020F0502020204030204" pitchFamily="34" charset="0"/>
              </a:rPr>
              <a:t>Dishwash</a:t>
            </a:r>
            <a:r>
              <a:rPr lang="en-IN" sz="1800" b="1" dirty="0">
                <a:solidFill>
                  <a:schemeClr val="bg1"/>
                </a:solidFill>
                <a:effectLst/>
                <a:latin typeface="Calibri" panose="020F0502020204030204" pitchFamily="34" charset="0"/>
                <a:ea typeface="Calibri" panose="020F0502020204030204" pitchFamily="34" charset="0"/>
              </a:rPr>
              <a:t>, </a:t>
            </a:r>
            <a:r>
              <a:rPr lang="en-IN" sz="1800" b="1" i="1" dirty="0">
                <a:solidFill>
                  <a:schemeClr val="bg1"/>
                </a:solidFill>
                <a:effectLst/>
                <a:latin typeface="Calibri" panose="020F0502020204030204" pitchFamily="34" charset="0"/>
                <a:ea typeface="Calibri" panose="020F0502020204030204" pitchFamily="34" charset="0"/>
              </a:rPr>
              <a:t> </a:t>
            </a:r>
            <a:r>
              <a:rPr lang="en-IN" sz="1800" b="1" i="1" dirty="0" err="1">
                <a:solidFill>
                  <a:schemeClr val="bg1"/>
                </a:solidFill>
                <a:effectLst/>
                <a:latin typeface="Calibri" panose="020F0502020204030204" pitchFamily="34" charset="0"/>
                <a:ea typeface="Calibri" panose="020F0502020204030204" pitchFamily="34" charset="0"/>
              </a:rPr>
              <a:t>Atliq</a:t>
            </a:r>
            <a:r>
              <a:rPr lang="en-IN" sz="1800" b="1" i="1" dirty="0">
                <a:solidFill>
                  <a:schemeClr val="bg1"/>
                </a:solidFill>
                <a:effectLst/>
                <a:latin typeface="Calibri" panose="020F0502020204030204" pitchFamily="34" charset="0"/>
                <a:ea typeface="Calibri" panose="020F0502020204030204" pitchFamily="34" charset="0"/>
              </a:rPr>
              <a:t> cream</a:t>
            </a:r>
            <a:r>
              <a:rPr lang="en-IN" b="1" i="1" dirty="0">
                <a:solidFill>
                  <a:schemeClr val="bg1"/>
                </a:solidFill>
                <a:latin typeface="Calibri" panose="020F0502020204030204" pitchFamily="34" charset="0"/>
                <a:ea typeface="Calibri" panose="020F0502020204030204" pitchFamily="34" charset="0"/>
              </a:rPr>
              <a:t> </a:t>
            </a:r>
            <a:r>
              <a:rPr lang="en-IN" sz="1800" b="1" i="1" dirty="0">
                <a:solidFill>
                  <a:schemeClr val="bg1"/>
                </a:solidFill>
                <a:effectLst/>
                <a:latin typeface="Calibri" panose="020F0502020204030204" pitchFamily="34" charset="0"/>
                <a:ea typeface="Calibri" panose="020F0502020204030204" pitchFamily="34" charset="0"/>
              </a:rPr>
              <a:t>beauty</a:t>
            </a:r>
            <a:r>
              <a:rPr lang="en-IN" b="1" i="1" dirty="0">
                <a:solidFill>
                  <a:schemeClr val="bg1"/>
                </a:solidFill>
                <a:latin typeface="Calibri" panose="020F0502020204030204" pitchFamily="34" charset="0"/>
                <a:ea typeface="Calibri" panose="020F0502020204030204" pitchFamily="34" charset="0"/>
              </a:rPr>
              <a:t> </a:t>
            </a:r>
            <a:r>
              <a:rPr lang="en-IN" sz="1800" b="1" i="1" dirty="0">
                <a:solidFill>
                  <a:schemeClr val="bg1"/>
                </a:solidFill>
                <a:effectLst/>
                <a:latin typeface="Calibri" panose="020F0502020204030204" pitchFamily="34" charset="0"/>
                <a:ea typeface="Calibri" panose="020F0502020204030204" pitchFamily="34" charset="0"/>
              </a:rPr>
              <a:t>bathing</a:t>
            </a:r>
            <a:r>
              <a:rPr lang="en-IN" b="1" i="1" dirty="0">
                <a:solidFill>
                  <a:schemeClr val="bg1"/>
                </a:solidFill>
                <a:latin typeface="Calibri" panose="020F0502020204030204" pitchFamily="34" charset="0"/>
                <a:ea typeface="Calibri" panose="020F0502020204030204" pitchFamily="34" charset="0"/>
              </a:rPr>
              <a:t> </a:t>
            </a:r>
            <a:r>
              <a:rPr lang="en-IN" sz="1800" b="1" i="1" dirty="0">
                <a:solidFill>
                  <a:schemeClr val="bg1"/>
                </a:solidFill>
                <a:effectLst/>
                <a:latin typeface="Calibri" panose="020F0502020204030204" pitchFamily="34" charset="0"/>
                <a:ea typeface="Calibri" panose="020F0502020204030204" pitchFamily="34" charset="0"/>
              </a:rPr>
              <a:t>soap(125 gm</a:t>
            </a:r>
            <a:r>
              <a:rPr lang="en-IN" sz="1800" b="1" dirty="0">
                <a:solidFill>
                  <a:schemeClr val="bg1"/>
                </a:solidFill>
                <a:effectLst/>
                <a:latin typeface="Calibri" panose="020F0502020204030204" pitchFamily="34" charset="0"/>
                <a:ea typeface="Calibri" panose="020F0502020204030204" pitchFamily="34" charset="0"/>
              </a:rPr>
              <a:t>), </a:t>
            </a:r>
            <a:r>
              <a:rPr lang="en-IN" sz="1800" b="1" i="1" dirty="0" err="1">
                <a:solidFill>
                  <a:schemeClr val="bg1"/>
                </a:solidFill>
                <a:effectLst/>
                <a:latin typeface="Calibri" panose="020F0502020204030204" pitchFamily="34" charset="0"/>
                <a:ea typeface="Calibri" panose="020F0502020204030204" pitchFamily="34" charset="0"/>
              </a:rPr>
              <a:t>Atliq</a:t>
            </a:r>
            <a:r>
              <a:rPr lang="en-IN" b="1" i="1" dirty="0">
                <a:solidFill>
                  <a:schemeClr val="bg1"/>
                </a:solidFill>
                <a:latin typeface="Calibri" panose="020F0502020204030204" pitchFamily="34" charset="0"/>
                <a:ea typeface="Calibri" panose="020F0502020204030204" pitchFamily="34" charset="0"/>
              </a:rPr>
              <a:t> </a:t>
            </a:r>
            <a:r>
              <a:rPr lang="en-IN" sz="1800" b="1" i="1" dirty="0">
                <a:solidFill>
                  <a:schemeClr val="bg1"/>
                </a:solidFill>
                <a:effectLst/>
                <a:latin typeface="Calibri" panose="020F0502020204030204" pitchFamily="34" charset="0"/>
                <a:ea typeface="Calibri" panose="020F0502020204030204" pitchFamily="34" charset="0"/>
              </a:rPr>
              <a:t>lime</a:t>
            </a:r>
            <a:r>
              <a:rPr lang="en-IN" b="1" i="1" dirty="0">
                <a:solidFill>
                  <a:schemeClr val="bg1"/>
                </a:solidFill>
                <a:latin typeface="Calibri" panose="020F0502020204030204" pitchFamily="34" charset="0"/>
                <a:ea typeface="Calibri" panose="020F0502020204030204" pitchFamily="34" charset="0"/>
              </a:rPr>
              <a:t> </a:t>
            </a:r>
            <a:r>
              <a:rPr lang="en-IN" sz="1800" b="1" i="1" dirty="0">
                <a:solidFill>
                  <a:schemeClr val="bg1"/>
                </a:solidFill>
                <a:effectLst/>
                <a:latin typeface="Calibri" panose="020F0502020204030204" pitchFamily="34" charset="0"/>
                <a:ea typeface="Calibri" panose="020F0502020204030204" pitchFamily="34" charset="0"/>
              </a:rPr>
              <a:t>cool</a:t>
            </a:r>
            <a:r>
              <a:rPr lang="en-IN" b="1" i="1" dirty="0">
                <a:solidFill>
                  <a:schemeClr val="bg1"/>
                </a:solidFill>
                <a:latin typeface="Calibri" panose="020F0502020204030204" pitchFamily="34" charset="0"/>
                <a:ea typeface="Calibri" panose="020F0502020204030204" pitchFamily="34" charset="0"/>
              </a:rPr>
              <a:t> </a:t>
            </a:r>
            <a:r>
              <a:rPr lang="en-IN" sz="1800" b="1" i="1" dirty="0">
                <a:solidFill>
                  <a:schemeClr val="bg1"/>
                </a:solidFill>
                <a:effectLst/>
                <a:latin typeface="Calibri" panose="020F0502020204030204" pitchFamily="34" charset="0"/>
                <a:ea typeface="Calibri" panose="020F0502020204030204" pitchFamily="34" charset="0"/>
              </a:rPr>
              <a:t>bathing</a:t>
            </a:r>
            <a:r>
              <a:rPr lang="en-IN" b="1" i="1" dirty="0">
                <a:solidFill>
                  <a:schemeClr val="bg1"/>
                </a:solidFill>
                <a:latin typeface="Calibri" panose="020F0502020204030204" pitchFamily="34" charset="0"/>
                <a:ea typeface="Calibri" panose="020F0502020204030204" pitchFamily="34" charset="0"/>
              </a:rPr>
              <a:t> </a:t>
            </a:r>
            <a:r>
              <a:rPr lang="en-IN" sz="1800" b="1" i="1" dirty="0">
                <a:solidFill>
                  <a:schemeClr val="bg1"/>
                </a:solidFill>
                <a:effectLst/>
                <a:latin typeface="Calibri" panose="020F0502020204030204" pitchFamily="34" charset="0"/>
                <a:ea typeface="Calibri" panose="020F0502020204030204" pitchFamily="34" charset="0"/>
              </a:rPr>
              <a:t>bar(125 gm), </a:t>
            </a:r>
            <a:r>
              <a:rPr lang="en-IN" sz="1800" b="1" i="1" dirty="0" err="1">
                <a:solidFill>
                  <a:schemeClr val="bg1"/>
                </a:solidFill>
                <a:effectLst/>
                <a:latin typeface="Calibri" panose="020F0502020204030204" pitchFamily="34" charset="0"/>
                <a:ea typeface="Calibri" panose="020F0502020204030204" pitchFamily="34" charset="0"/>
              </a:rPr>
              <a:t>Atliq</a:t>
            </a:r>
            <a:r>
              <a:rPr lang="en-IN" b="1" i="1" dirty="0">
                <a:solidFill>
                  <a:schemeClr val="bg1"/>
                </a:solidFill>
                <a:latin typeface="Calibri" panose="020F0502020204030204" pitchFamily="34" charset="0"/>
                <a:ea typeface="Calibri" panose="020F0502020204030204" pitchFamily="34" charset="0"/>
              </a:rPr>
              <a:t> </a:t>
            </a:r>
            <a:r>
              <a:rPr lang="en-IN" sz="1800" b="1" i="1" dirty="0">
                <a:solidFill>
                  <a:schemeClr val="bg1"/>
                </a:solidFill>
                <a:effectLst/>
                <a:latin typeface="Calibri" panose="020F0502020204030204" pitchFamily="34" charset="0"/>
                <a:ea typeface="Calibri" panose="020F0502020204030204" pitchFamily="34" charset="0"/>
              </a:rPr>
              <a:t>body</a:t>
            </a:r>
            <a:r>
              <a:rPr lang="en-IN" b="1" i="1" dirty="0">
                <a:solidFill>
                  <a:schemeClr val="bg1"/>
                </a:solidFill>
                <a:latin typeface="Calibri" panose="020F0502020204030204" pitchFamily="34" charset="0"/>
                <a:ea typeface="Calibri" panose="020F0502020204030204" pitchFamily="34" charset="0"/>
              </a:rPr>
              <a:t> </a:t>
            </a:r>
            <a:r>
              <a:rPr lang="en-IN" sz="1800" b="1" i="1" dirty="0">
                <a:solidFill>
                  <a:schemeClr val="bg1"/>
                </a:solidFill>
                <a:effectLst/>
                <a:latin typeface="Calibri" panose="020F0502020204030204" pitchFamily="34" charset="0"/>
                <a:ea typeface="Calibri" panose="020F0502020204030204" pitchFamily="34" charset="0"/>
              </a:rPr>
              <a:t>milk</a:t>
            </a:r>
            <a:r>
              <a:rPr lang="en-IN" b="1" i="1" dirty="0">
                <a:solidFill>
                  <a:schemeClr val="bg1"/>
                </a:solidFill>
                <a:latin typeface="Calibri" panose="020F0502020204030204" pitchFamily="34" charset="0"/>
                <a:ea typeface="Calibri" panose="020F0502020204030204" pitchFamily="34" charset="0"/>
              </a:rPr>
              <a:t> </a:t>
            </a:r>
            <a:r>
              <a:rPr lang="en-IN" sz="1800" b="1" i="1" dirty="0">
                <a:solidFill>
                  <a:schemeClr val="bg1"/>
                </a:solidFill>
                <a:effectLst/>
                <a:latin typeface="Calibri" panose="020F0502020204030204" pitchFamily="34" charset="0"/>
                <a:ea typeface="Calibri" panose="020F0502020204030204" pitchFamily="34" charset="0"/>
              </a:rPr>
              <a:t>nourishing</a:t>
            </a:r>
            <a:r>
              <a:rPr lang="en-IN" b="1" i="1" dirty="0">
                <a:solidFill>
                  <a:schemeClr val="bg1"/>
                </a:solidFill>
                <a:latin typeface="Calibri" panose="020F0502020204030204" pitchFamily="34" charset="0"/>
                <a:ea typeface="Calibri" panose="020F0502020204030204" pitchFamily="34" charset="0"/>
              </a:rPr>
              <a:t> </a:t>
            </a:r>
            <a:r>
              <a:rPr lang="en-IN" sz="1800" b="1" i="1" dirty="0">
                <a:solidFill>
                  <a:schemeClr val="bg1"/>
                </a:solidFill>
                <a:effectLst/>
                <a:latin typeface="Calibri" panose="020F0502020204030204" pitchFamily="34" charset="0"/>
                <a:ea typeface="Calibri" panose="020F0502020204030204" pitchFamily="34" charset="0"/>
              </a:rPr>
              <a:t>lotion(120 ml), </a:t>
            </a:r>
            <a:r>
              <a:rPr lang="en-IN" sz="1800" b="1" i="1" dirty="0" err="1">
                <a:solidFill>
                  <a:schemeClr val="bg1"/>
                </a:solidFill>
                <a:effectLst/>
                <a:latin typeface="Calibri" panose="020F0502020204030204" pitchFamily="34" charset="0"/>
                <a:ea typeface="Calibri" panose="020F0502020204030204" pitchFamily="34" charset="0"/>
              </a:rPr>
              <a:t>Atliq</a:t>
            </a:r>
            <a:r>
              <a:rPr lang="en-IN" b="1" i="1" dirty="0">
                <a:solidFill>
                  <a:schemeClr val="bg1"/>
                </a:solidFill>
                <a:latin typeface="Calibri" panose="020F0502020204030204" pitchFamily="34" charset="0"/>
                <a:ea typeface="Calibri" panose="020F0502020204030204" pitchFamily="34" charset="0"/>
              </a:rPr>
              <a:t> </a:t>
            </a:r>
            <a:r>
              <a:rPr lang="en-IN" sz="1800" b="1" i="1" dirty="0" err="1">
                <a:solidFill>
                  <a:schemeClr val="bg1"/>
                </a:solidFill>
                <a:effectLst/>
                <a:latin typeface="Calibri" panose="020F0502020204030204" pitchFamily="34" charset="0"/>
                <a:ea typeface="Calibri" panose="020F0502020204030204" pitchFamily="34" charset="0"/>
              </a:rPr>
              <a:t>doodh</a:t>
            </a:r>
            <a:r>
              <a:rPr lang="en-IN" b="1" i="1" dirty="0">
                <a:solidFill>
                  <a:schemeClr val="bg1"/>
                </a:solidFill>
                <a:latin typeface="Calibri" panose="020F0502020204030204" pitchFamily="34" charset="0"/>
                <a:ea typeface="Calibri" panose="020F0502020204030204" pitchFamily="34" charset="0"/>
              </a:rPr>
              <a:t> </a:t>
            </a:r>
            <a:r>
              <a:rPr lang="en-IN" sz="1800" b="1" i="1" dirty="0">
                <a:solidFill>
                  <a:schemeClr val="bg1"/>
                </a:solidFill>
                <a:effectLst/>
                <a:latin typeface="Calibri" panose="020F0502020204030204" pitchFamily="34" charset="0"/>
                <a:ea typeface="Calibri" panose="020F0502020204030204" pitchFamily="34" charset="0"/>
              </a:rPr>
              <a:t>kesar</a:t>
            </a:r>
            <a:r>
              <a:rPr lang="en-IN" b="1" i="1" dirty="0">
                <a:solidFill>
                  <a:schemeClr val="bg1"/>
                </a:solidFill>
                <a:latin typeface="Calibri" panose="020F0502020204030204" pitchFamily="34" charset="0"/>
                <a:ea typeface="Calibri" panose="020F0502020204030204" pitchFamily="34" charset="0"/>
              </a:rPr>
              <a:t> </a:t>
            </a:r>
            <a:r>
              <a:rPr lang="en-IN" sz="1800" b="1" i="1" dirty="0">
                <a:solidFill>
                  <a:schemeClr val="bg1"/>
                </a:solidFill>
                <a:effectLst/>
                <a:latin typeface="Calibri" panose="020F0502020204030204" pitchFamily="34" charset="0"/>
                <a:ea typeface="Calibri" panose="020F0502020204030204" pitchFamily="34" charset="0"/>
              </a:rPr>
              <a:t>body lotion(200ml).</a:t>
            </a:r>
          </a:p>
          <a:p>
            <a:r>
              <a:rPr lang="en-IN" b="1" dirty="0">
                <a:solidFill>
                  <a:schemeClr val="bg1"/>
                </a:solidFill>
                <a:latin typeface="Calibri" panose="020F0502020204030204" pitchFamily="34" charset="0"/>
                <a:ea typeface="Calibri" panose="020F0502020204030204" pitchFamily="34" charset="0"/>
              </a:rPr>
              <a:t>had  the minimal impact of the campaign</a:t>
            </a:r>
          </a:p>
        </p:txBody>
      </p:sp>
      <p:pic>
        <p:nvPicPr>
          <p:cNvPr id="8" name="Picture 7">
            <a:extLst>
              <a:ext uri="{FF2B5EF4-FFF2-40B4-BE49-F238E27FC236}">
                <a16:creationId xmlns:a16="http://schemas.microsoft.com/office/drawing/2014/main" id="{D587354A-4F23-8F2C-465A-997D8FF0B20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80797" y="1714500"/>
            <a:ext cx="8245686" cy="4940300"/>
          </a:xfrm>
          <a:prstGeom prst="rect">
            <a:avLst/>
          </a:prstGeom>
        </p:spPr>
      </p:pic>
    </p:spTree>
    <p:extLst>
      <p:ext uri="{BB962C8B-B14F-4D97-AF65-F5344CB8AC3E}">
        <p14:creationId xmlns:p14="http://schemas.microsoft.com/office/powerpoint/2010/main" val="4020421998"/>
      </p:ext>
    </p:extLst>
  </p:cSld>
  <p:clrMapOvr>
    <a:masterClrMapping/>
  </p:clrMapOvr>
  <mc:AlternateContent xmlns:mc="http://schemas.openxmlformats.org/markup-compatibility/2006" xmlns:p14="http://schemas.microsoft.com/office/powerpoint/2010/main">
    <mc:Choice Requires="p14">
      <p:transition spd="slow" p14:dur="2000" advTm="68096"/>
    </mc:Choice>
    <mc:Fallback xmlns="">
      <p:transition spd="slow" advTm="68096"/>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C699EA95-990C-D1CA-52A0-0B80D9EC0BF1}"/>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B16D6C47-EE8B-AEE3-3BF6-070ED0BC7EA0}"/>
              </a:ext>
            </a:extLst>
          </p:cNvPr>
          <p:cNvSpPr txBox="1"/>
          <p:nvPr/>
        </p:nvSpPr>
        <p:spPr>
          <a:xfrm>
            <a:off x="352231" y="542263"/>
            <a:ext cx="9351606" cy="402546"/>
          </a:xfrm>
          <a:prstGeom prst="rect">
            <a:avLst/>
          </a:prstGeom>
          <a:noFill/>
        </p:spPr>
        <p:txBody>
          <a:bodyPr wrap="square">
            <a:spAutoFit/>
          </a:bodyPr>
          <a:lstStyle/>
          <a:p>
            <a:pPr marR="785495" lvl="0">
              <a:lnSpc>
                <a:spcPct val="120000"/>
              </a:lnSpc>
              <a:spcBef>
                <a:spcPts val="45"/>
              </a:spcBef>
              <a:spcAft>
                <a:spcPts val="800"/>
              </a:spcAft>
              <a:tabLst>
                <a:tab pos="535940" algn="l"/>
                <a:tab pos="537210" algn="l"/>
              </a:tabLst>
            </a:pPr>
            <a:r>
              <a:rPr lang="en-IN" sz="1800" kern="100" spc="-4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3. What</a:t>
            </a:r>
            <a:r>
              <a:rPr lang="en-IN" sz="1800" kern="100" spc="-5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a:t>
            </a:r>
            <a:r>
              <a:rPr lang="en-IN" sz="1800" kern="100" spc="-4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is</a:t>
            </a:r>
            <a:r>
              <a:rPr lang="en-IN" sz="1800" kern="100" spc="-5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a:t>
            </a:r>
            <a:r>
              <a:rPr lang="en-IN" sz="1800" kern="100" spc="-4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the</a:t>
            </a:r>
            <a:r>
              <a:rPr lang="en-IN" sz="1800" kern="100" spc="-9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a:t>
            </a:r>
            <a:r>
              <a:rPr lang="en-IN" sz="1800" kern="100" spc="-4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correlation</a:t>
            </a:r>
            <a:r>
              <a:rPr lang="en-IN" sz="1800" kern="100" spc="-35"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a:t>
            </a:r>
            <a:r>
              <a:rPr lang="en-IN" sz="1800" kern="100" spc="-4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between</a:t>
            </a:r>
            <a:r>
              <a:rPr lang="en-IN" sz="1800" kern="100" spc="35"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a:t>
            </a:r>
            <a:r>
              <a:rPr lang="en-IN" sz="1800" kern="100" spc="-4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product</a:t>
            </a:r>
            <a:r>
              <a:rPr lang="en-IN" sz="1800" kern="100" spc="2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a:t>
            </a:r>
            <a:r>
              <a:rPr lang="en-IN" sz="1800" kern="100" spc="-4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category</a:t>
            </a:r>
            <a:r>
              <a:rPr lang="en-IN" sz="1800"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a:t>
            </a:r>
            <a:r>
              <a:rPr lang="en-IN" sz="1800" kern="100" spc="-4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and</a:t>
            </a:r>
            <a:r>
              <a:rPr lang="en-IN" sz="1800" kern="100" spc="-45"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a:t>
            </a:r>
            <a:r>
              <a:rPr lang="en-IN" sz="1800" kern="100" spc="-4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promotion</a:t>
            </a:r>
            <a:r>
              <a:rPr lang="en-IN" sz="1800" kern="100" spc="-45"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a:t>
            </a:r>
            <a:r>
              <a:rPr lang="en-IN" sz="1800" kern="100" spc="-4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type </a:t>
            </a:r>
            <a:r>
              <a:rPr lang="en-IN" sz="1800" kern="100" spc="-1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effectiveness?</a:t>
            </a:r>
            <a:endPar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Picture 4">
            <a:extLst>
              <a:ext uri="{FF2B5EF4-FFF2-40B4-BE49-F238E27FC236}">
                <a16:creationId xmlns:a16="http://schemas.microsoft.com/office/drawing/2014/main" id="{562AA816-A89C-6881-9EB8-104A3616116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04412" y="1541480"/>
            <a:ext cx="8916644" cy="2991267"/>
          </a:xfrm>
          <a:prstGeom prst="rect">
            <a:avLst/>
          </a:prstGeom>
        </p:spPr>
      </p:pic>
      <p:sp>
        <p:nvSpPr>
          <p:cNvPr id="4" name="TextBox 3">
            <a:extLst>
              <a:ext uri="{FF2B5EF4-FFF2-40B4-BE49-F238E27FC236}">
                <a16:creationId xmlns:a16="http://schemas.microsoft.com/office/drawing/2014/main" id="{4B784564-E5C2-BF88-3764-937D21B087C4}"/>
              </a:ext>
            </a:extLst>
          </p:cNvPr>
          <p:cNvSpPr txBox="1"/>
          <p:nvPr/>
        </p:nvSpPr>
        <p:spPr>
          <a:xfrm>
            <a:off x="1202266" y="5129418"/>
            <a:ext cx="8678334" cy="671915"/>
          </a:xfrm>
          <a:prstGeom prst="rect">
            <a:avLst/>
          </a:prstGeom>
          <a:noFill/>
        </p:spPr>
        <p:txBody>
          <a:bodyPr wrap="square">
            <a:spAutoFit/>
          </a:bodyPr>
          <a:lstStyle/>
          <a:p>
            <a:pPr marL="466725">
              <a:lnSpc>
                <a:spcPct val="107000"/>
              </a:lnSpc>
              <a:spcAft>
                <a:spcPts val="800"/>
              </a:spcAft>
            </a:pPr>
            <a:r>
              <a:rPr lang="en-IN" sz="1800" b="1"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Grocery and staples </a:t>
            </a:r>
            <a:r>
              <a:rPr lang="en-IN" sz="1800"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benefited the maximum with the promotional offers while </a:t>
            </a:r>
            <a:r>
              <a:rPr lang="en-IN" sz="1800" b="1"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Home care </a:t>
            </a:r>
            <a:r>
              <a:rPr lang="en-IN" sz="1800"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experiencing the least impact.</a:t>
            </a:r>
            <a:endPar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048063864"/>
      </p:ext>
    </p:extLst>
  </p:cSld>
  <p:clrMapOvr>
    <a:masterClrMapping/>
  </p:clrMapOvr>
  <mc:AlternateContent xmlns:mc="http://schemas.openxmlformats.org/markup-compatibility/2006" xmlns:p14="http://schemas.microsoft.com/office/powerpoint/2010/main">
    <mc:Choice Requires="p14">
      <p:transition spd="slow" p14:dur="2000" advTm="42295"/>
    </mc:Choice>
    <mc:Fallback xmlns="">
      <p:transition spd="slow" advTm="42295"/>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584288E7-E7F3-E555-A59C-B4BA8015B079}"/>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0D5EC60D-8FD8-7F76-79E9-8E4E2BB452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88619" y="1542984"/>
            <a:ext cx="3029373" cy="5115639"/>
          </a:xfrm>
          <a:prstGeom prst="rect">
            <a:avLst/>
          </a:prstGeom>
        </p:spPr>
      </p:pic>
      <p:sp>
        <p:nvSpPr>
          <p:cNvPr id="5" name="TextBox 4">
            <a:extLst>
              <a:ext uri="{FF2B5EF4-FFF2-40B4-BE49-F238E27FC236}">
                <a16:creationId xmlns:a16="http://schemas.microsoft.com/office/drawing/2014/main" id="{D1F85714-D81F-161F-2E4F-13D19A6D30FC}"/>
              </a:ext>
            </a:extLst>
          </p:cNvPr>
          <p:cNvSpPr txBox="1"/>
          <p:nvPr/>
        </p:nvSpPr>
        <p:spPr>
          <a:xfrm>
            <a:off x="5173048" y="2451447"/>
            <a:ext cx="7018952" cy="1264642"/>
          </a:xfrm>
          <a:prstGeom prst="rect">
            <a:avLst/>
          </a:prstGeom>
          <a:noFill/>
        </p:spPr>
        <p:txBody>
          <a:bodyPr wrap="square">
            <a:spAutoFit/>
          </a:bodyPr>
          <a:lstStyle/>
          <a:p>
            <a:pPr marL="457200">
              <a:lnSpc>
                <a:spcPct val="107000"/>
              </a:lnSpc>
              <a:spcAft>
                <a:spcPts val="800"/>
              </a:spcAft>
            </a:pPr>
            <a:r>
              <a:rPr lang="en-IN" sz="1800" b="1"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Bengaluru, Chennai and Hyderabad </a:t>
            </a:r>
            <a:r>
              <a:rPr lang="en-IN" sz="1800"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availed the most offers due the fact that there are more number of stores in these cities as compared to </a:t>
            </a:r>
            <a:r>
              <a:rPr lang="en-IN" sz="1800" b="1"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Trivandrum </a:t>
            </a:r>
            <a:r>
              <a:rPr lang="en-IN" sz="1800"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and </a:t>
            </a:r>
            <a:r>
              <a:rPr lang="en-IN" sz="1800" b="1" kern="100" dirty="0" err="1">
                <a:solidFill>
                  <a:schemeClr val="bg1"/>
                </a:solidFill>
                <a:effectLst/>
                <a:latin typeface="Calibri" panose="020F0502020204030204" pitchFamily="34" charset="0"/>
                <a:ea typeface="Calibri" panose="020F0502020204030204" pitchFamily="34" charset="0"/>
                <a:cs typeface="Calibri" panose="020F0502020204030204" pitchFamily="34" charset="0"/>
              </a:rPr>
              <a:t>Vijawada</a:t>
            </a:r>
            <a:r>
              <a:rPr lang="en-IN" sz="1800" b="1"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a:t>
            </a:r>
            <a:r>
              <a:rPr lang="en-IN" sz="1800"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which have the least number of stores.</a:t>
            </a:r>
            <a:endPar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TextBox 6">
            <a:extLst>
              <a:ext uri="{FF2B5EF4-FFF2-40B4-BE49-F238E27FC236}">
                <a16:creationId xmlns:a16="http://schemas.microsoft.com/office/drawing/2014/main" id="{328775B9-70E3-D0E6-5F56-1D457533F984}"/>
              </a:ext>
            </a:extLst>
          </p:cNvPr>
          <p:cNvSpPr txBox="1"/>
          <p:nvPr/>
        </p:nvSpPr>
        <p:spPr>
          <a:xfrm>
            <a:off x="501521" y="603043"/>
            <a:ext cx="6097554" cy="485710"/>
          </a:xfrm>
          <a:prstGeom prst="rect">
            <a:avLst/>
          </a:prstGeom>
          <a:noFill/>
        </p:spPr>
        <p:txBody>
          <a:bodyPr wrap="square">
            <a:spAutoFit/>
          </a:bodyPr>
          <a:lstStyle/>
          <a:p>
            <a:pPr>
              <a:lnSpc>
                <a:spcPct val="107000"/>
              </a:lnSpc>
              <a:spcAft>
                <a:spcPts val="800"/>
              </a:spcAft>
            </a:pPr>
            <a:r>
              <a:rPr lang="en-IN" sz="2500" b="1"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Additional Insights:</a:t>
            </a:r>
            <a:endParaRPr lang="en-IN" sz="25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 name="TextBox 7">
            <a:extLst>
              <a:ext uri="{FF2B5EF4-FFF2-40B4-BE49-F238E27FC236}">
                <a16:creationId xmlns:a16="http://schemas.microsoft.com/office/drawing/2014/main" id="{CB47EF05-FF7F-4C73-06CB-4483A0B9A8EB}"/>
              </a:ext>
            </a:extLst>
          </p:cNvPr>
          <p:cNvSpPr txBox="1"/>
          <p:nvPr/>
        </p:nvSpPr>
        <p:spPr>
          <a:xfrm>
            <a:off x="625151" y="1772816"/>
            <a:ext cx="382555" cy="369332"/>
          </a:xfrm>
          <a:prstGeom prst="rect">
            <a:avLst/>
          </a:prstGeom>
          <a:noFill/>
        </p:spPr>
        <p:txBody>
          <a:bodyPr wrap="square" rtlCol="0">
            <a:spAutoFit/>
          </a:bodyPr>
          <a:lstStyle/>
          <a:p>
            <a:r>
              <a:rPr lang="en-IN" dirty="0">
                <a:solidFill>
                  <a:schemeClr val="bg1"/>
                </a:solidFill>
              </a:rPr>
              <a:t>1.</a:t>
            </a:r>
          </a:p>
        </p:txBody>
      </p:sp>
    </p:spTree>
    <p:extLst>
      <p:ext uri="{BB962C8B-B14F-4D97-AF65-F5344CB8AC3E}">
        <p14:creationId xmlns:p14="http://schemas.microsoft.com/office/powerpoint/2010/main" val="1433763001"/>
      </p:ext>
    </p:extLst>
  </p:cSld>
  <p:clrMapOvr>
    <a:masterClrMapping/>
  </p:clrMapOvr>
  <mc:AlternateContent xmlns:mc="http://schemas.openxmlformats.org/markup-compatibility/2006" xmlns:p14="http://schemas.microsoft.com/office/powerpoint/2010/main">
    <mc:Choice Requires="p14">
      <p:transition spd="slow" p14:dur="2000" advTm="24659"/>
    </mc:Choice>
    <mc:Fallback xmlns="">
      <p:transition spd="slow" advTm="24659"/>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BCCB2078-5186-08C9-8A06-E5A26C3BE777}"/>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DA981F0B-FF5C-B5D1-9505-5F32F73CA64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95424" y="970881"/>
            <a:ext cx="3057952" cy="5401429"/>
          </a:xfrm>
          <a:prstGeom prst="rect">
            <a:avLst/>
          </a:prstGeom>
        </p:spPr>
      </p:pic>
      <p:sp>
        <p:nvSpPr>
          <p:cNvPr id="5" name="TextBox 4">
            <a:extLst>
              <a:ext uri="{FF2B5EF4-FFF2-40B4-BE49-F238E27FC236}">
                <a16:creationId xmlns:a16="http://schemas.microsoft.com/office/drawing/2014/main" id="{96FD21EA-CDA2-7110-C92B-4EEBFE2BB660}"/>
              </a:ext>
            </a:extLst>
          </p:cNvPr>
          <p:cNvSpPr txBox="1"/>
          <p:nvPr/>
        </p:nvSpPr>
        <p:spPr>
          <a:xfrm>
            <a:off x="6473112" y="2999680"/>
            <a:ext cx="6097554" cy="671915"/>
          </a:xfrm>
          <a:prstGeom prst="rect">
            <a:avLst/>
          </a:prstGeom>
          <a:noFill/>
        </p:spPr>
        <p:txBody>
          <a:bodyPr wrap="square">
            <a:spAutoFit/>
          </a:bodyPr>
          <a:lstStyle/>
          <a:p>
            <a:pPr marL="228600">
              <a:lnSpc>
                <a:spcPct val="107000"/>
              </a:lnSpc>
              <a:spcAft>
                <a:spcPts val="800"/>
              </a:spcAft>
            </a:pPr>
            <a:r>
              <a:rPr lang="en-IN" sz="1800" b="1"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Atliq_home_essential_&amp;_</a:t>
            </a:r>
            <a:r>
              <a:rPr lang="en-IN" sz="1800" b="1" kern="100" dirty="0" err="1">
                <a:solidFill>
                  <a:schemeClr val="bg1"/>
                </a:solidFill>
                <a:effectLst/>
                <a:latin typeface="Calibri" panose="020F0502020204030204" pitchFamily="34" charset="0"/>
                <a:ea typeface="Calibri" panose="020F0502020204030204" pitchFamily="34" charset="0"/>
                <a:cs typeface="Calibri" panose="020F0502020204030204" pitchFamily="34" charset="0"/>
              </a:rPr>
              <a:t>product_combo</a:t>
            </a:r>
            <a:r>
              <a:rPr lang="en-IN" sz="1800" b="1"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a:t>
            </a:r>
            <a:r>
              <a:rPr lang="en-IN" sz="1800"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product generates the highest incremental revenue of 136%.</a:t>
            </a:r>
            <a:endPar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TextBox 5">
            <a:extLst>
              <a:ext uri="{FF2B5EF4-FFF2-40B4-BE49-F238E27FC236}">
                <a16:creationId xmlns:a16="http://schemas.microsoft.com/office/drawing/2014/main" id="{64FCF218-6A77-D9D2-E849-41F10C2EC1CB}"/>
              </a:ext>
            </a:extLst>
          </p:cNvPr>
          <p:cNvSpPr txBox="1"/>
          <p:nvPr/>
        </p:nvSpPr>
        <p:spPr>
          <a:xfrm>
            <a:off x="410547" y="1371600"/>
            <a:ext cx="578498" cy="369332"/>
          </a:xfrm>
          <a:prstGeom prst="rect">
            <a:avLst/>
          </a:prstGeom>
          <a:noFill/>
        </p:spPr>
        <p:txBody>
          <a:bodyPr wrap="square" rtlCol="0">
            <a:spAutoFit/>
          </a:bodyPr>
          <a:lstStyle/>
          <a:p>
            <a:r>
              <a:rPr lang="en-IN" dirty="0">
                <a:solidFill>
                  <a:schemeClr val="bg1"/>
                </a:solidFill>
              </a:rPr>
              <a:t>2.</a:t>
            </a:r>
          </a:p>
        </p:txBody>
      </p:sp>
    </p:spTree>
    <p:extLst>
      <p:ext uri="{BB962C8B-B14F-4D97-AF65-F5344CB8AC3E}">
        <p14:creationId xmlns:p14="http://schemas.microsoft.com/office/powerpoint/2010/main" val="681232785"/>
      </p:ext>
    </p:extLst>
  </p:cSld>
  <p:clrMapOvr>
    <a:masterClrMapping/>
  </p:clrMapOvr>
  <mc:AlternateContent xmlns:mc="http://schemas.openxmlformats.org/markup-compatibility/2006" xmlns:p14="http://schemas.microsoft.com/office/powerpoint/2010/main">
    <mc:Choice Requires="p14">
      <p:transition spd="slow" p14:dur="2000" advTm="15978"/>
    </mc:Choice>
    <mc:Fallback xmlns="">
      <p:transition spd="slow" advTm="15978"/>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1FC2FEAD-6277-F61E-3AB8-9812E47BBD0D}"/>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C6E68BD6-2EF8-8C17-A53D-C7532959EDC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92151" y="2185814"/>
            <a:ext cx="6239746" cy="2486372"/>
          </a:xfrm>
          <a:prstGeom prst="rect">
            <a:avLst/>
          </a:prstGeom>
        </p:spPr>
      </p:pic>
      <p:sp>
        <p:nvSpPr>
          <p:cNvPr id="5" name="TextBox 4">
            <a:extLst>
              <a:ext uri="{FF2B5EF4-FFF2-40B4-BE49-F238E27FC236}">
                <a16:creationId xmlns:a16="http://schemas.microsoft.com/office/drawing/2014/main" id="{4663E41D-0CF8-6A81-40A2-F02AC010D51C}"/>
              </a:ext>
            </a:extLst>
          </p:cNvPr>
          <p:cNvSpPr txBox="1"/>
          <p:nvPr/>
        </p:nvSpPr>
        <p:spPr>
          <a:xfrm>
            <a:off x="1910442" y="4969605"/>
            <a:ext cx="8549174" cy="671915"/>
          </a:xfrm>
          <a:prstGeom prst="rect">
            <a:avLst/>
          </a:prstGeom>
          <a:noFill/>
        </p:spPr>
        <p:txBody>
          <a:bodyPr wrap="square">
            <a:spAutoFit/>
          </a:bodyPr>
          <a:lstStyle/>
          <a:p>
            <a:pPr marL="457200">
              <a:lnSpc>
                <a:spcPct val="107000"/>
              </a:lnSpc>
              <a:spcAft>
                <a:spcPts val="800"/>
              </a:spcAft>
            </a:pPr>
            <a:r>
              <a:rPr lang="en-IN" sz="1800" b="1"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Atliq_fusion_container_set_of_3 </a:t>
            </a:r>
            <a:r>
              <a:rPr lang="en-IN" sz="1800"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and </a:t>
            </a:r>
            <a:r>
              <a:rPr lang="en-IN" sz="1800" b="1" kern="100" dirty="0" err="1">
                <a:solidFill>
                  <a:schemeClr val="bg1"/>
                </a:solidFill>
                <a:effectLst/>
                <a:latin typeface="Calibri" panose="020F0502020204030204" pitchFamily="34" charset="0"/>
                <a:ea typeface="Calibri" panose="020F0502020204030204" pitchFamily="34" charset="0"/>
                <a:cs typeface="Calibri" panose="020F0502020204030204" pitchFamily="34" charset="0"/>
              </a:rPr>
              <a:t>Atliq_scrub_sponge_for_dishwash</a:t>
            </a:r>
            <a:r>
              <a:rPr lang="en-IN" sz="1800" b="1"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a:t>
            </a:r>
            <a:r>
              <a:rPr lang="en-IN" sz="1800"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are the least sold products.</a:t>
            </a:r>
            <a:endPar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TextBox 5">
            <a:extLst>
              <a:ext uri="{FF2B5EF4-FFF2-40B4-BE49-F238E27FC236}">
                <a16:creationId xmlns:a16="http://schemas.microsoft.com/office/drawing/2014/main" id="{88C70360-630B-618F-AF73-CF29C4534303}"/>
              </a:ext>
            </a:extLst>
          </p:cNvPr>
          <p:cNvSpPr txBox="1"/>
          <p:nvPr/>
        </p:nvSpPr>
        <p:spPr>
          <a:xfrm>
            <a:off x="457200" y="1007706"/>
            <a:ext cx="587829" cy="369332"/>
          </a:xfrm>
          <a:prstGeom prst="rect">
            <a:avLst/>
          </a:prstGeom>
          <a:noFill/>
        </p:spPr>
        <p:txBody>
          <a:bodyPr wrap="square" rtlCol="0">
            <a:spAutoFit/>
          </a:bodyPr>
          <a:lstStyle/>
          <a:p>
            <a:r>
              <a:rPr lang="en-IN" dirty="0">
                <a:solidFill>
                  <a:schemeClr val="bg1"/>
                </a:solidFill>
              </a:rPr>
              <a:t>3.</a:t>
            </a:r>
          </a:p>
        </p:txBody>
      </p:sp>
    </p:spTree>
    <p:extLst>
      <p:ext uri="{BB962C8B-B14F-4D97-AF65-F5344CB8AC3E}">
        <p14:creationId xmlns:p14="http://schemas.microsoft.com/office/powerpoint/2010/main" val="1264812675"/>
      </p:ext>
    </p:extLst>
  </p:cSld>
  <p:clrMapOvr>
    <a:masterClrMapping/>
  </p:clrMapOvr>
  <mc:AlternateContent xmlns:mc="http://schemas.openxmlformats.org/markup-compatibility/2006" xmlns:p14="http://schemas.microsoft.com/office/powerpoint/2010/main">
    <mc:Choice Requires="p14">
      <p:transition spd="slow" p14:dur="2000" advTm="16421"/>
    </mc:Choice>
    <mc:Fallback xmlns="">
      <p:transition spd="slow" advTm="16421"/>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47148EDB-604D-F1BB-0B86-BF0CA1BAF1A8}"/>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522E0BA0-C57E-76E7-D620-340E9905D0D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38732" y="1870988"/>
            <a:ext cx="8754697" cy="2705478"/>
          </a:xfrm>
          <a:prstGeom prst="rect">
            <a:avLst/>
          </a:prstGeom>
        </p:spPr>
      </p:pic>
      <p:sp>
        <p:nvSpPr>
          <p:cNvPr id="5" name="TextBox 4">
            <a:extLst>
              <a:ext uri="{FF2B5EF4-FFF2-40B4-BE49-F238E27FC236}">
                <a16:creationId xmlns:a16="http://schemas.microsoft.com/office/drawing/2014/main" id="{F3B441B1-9019-AA2D-EA16-765EFB408CD9}"/>
              </a:ext>
            </a:extLst>
          </p:cNvPr>
          <p:cNvSpPr txBox="1"/>
          <p:nvPr/>
        </p:nvSpPr>
        <p:spPr>
          <a:xfrm>
            <a:off x="654961" y="4932281"/>
            <a:ext cx="9897962" cy="671915"/>
          </a:xfrm>
          <a:prstGeom prst="rect">
            <a:avLst/>
          </a:prstGeom>
          <a:noFill/>
        </p:spPr>
        <p:txBody>
          <a:bodyPr wrap="square">
            <a:spAutoFit/>
          </a:bodyPr>
          <a:lstStyle/>
          <a:p>
            <a:pPr marL="457200">
              <a:lnSpc>
                <a:spcPct val="107000"/>
              </a:lnSpc>
              <a:spcAft>
                <a:spcPts val="800"/>
              </a:spcAft>
            </a:pPr>
            <a:r>
              <a:rPr lang="en-IN" sz="1800" b="1"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Bengaluru, Chennai, Hyderabad, Mysuru and Coimbatore </a:t>
            </a:r>
            <a:r>
              <a:rPr lang="en-IN" sz="1800"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are the top 5 cities from where around 70-75% of the revenue is generated before and after the offer.</a:t>
            </a:r>
            <a:endPar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TextBox 5">
            <a:extLst>
              <a:ext uri="{FF2B5EF4-FFF2-40B4-BE49-F238E27FC236}">
                <a16:creationId xmlns:a16="http://schemas.microsoft.com/office/drawing/2014/main" id="{DE16E584-888B-A6C7-7107-CDFB63953875}"/>
              </a:ext>
            </a:extLst>
          </p:cNvPr>
          <p:cNvSpPr txBox="1"/>
          <p:nvPr/>
        </p:nvSpPr>
        <p:spPr>
          <a:xfrm>
            <a:off x="654961" y="905069"/>
            <a:ext cx="492704" cy="369332"/>
          </a:xfrm>
          <a:prstGeom prst="rect">
            <a:avLst/>
          </a:prstGeom>
          <a:noFill/>
        </p:spPr>
        <p:txBody>
          <a:bodyPr wrap="square" rtlCol="0">
            <a:spAutoFit/>
          </a:bodyPr>
          <a:lstStyle/>
          <a:p>
            <a:r>
              <a:rPr lang="en-IN" dirty="0">
                <a:solidFill>
                  <a:schemeClr val="bg1"/>
                </a:solidFill>
              </a:rPr>
              <a:t>4.</a:t>
            </a:r>
          </a:p>
        </p:txBody>
      </p:sp>
    </p:spTree>
    <p:extLst>
      <p:ext uri="{BB962C8B-B14F-4D97-AF65-F5344CB8AC3E}">
        <p14:creationId xmlns:p14="http://schemas.microsoft.com/office/powerpoint/2010/main" val="4078587916"/>
      </p:ext>
    </p:extLst>
  </p:cSld>
  <p:clrMapOvr>
    <a:masterClrMapping/>
  </p:clrMapOvr>
  <mc:AlternateContent xmlns:mc="http://schemas.openxmlformats.org/markup-compatibility/2006" xmlns:p14="http://schemas.microsoft.com/office/powerpoint/2010/main">
    <mc:Choice Requires="p14">
      <p:transition spd="slow" p14:dur="2000" advTm="45709"/>
    </mc:Choice>
    <mc:Fallback xmlns="">
      <p:transition spd="slow" advTm="45709"/>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0B61A5DC-23AD-D197-A0C9-A3A2263DB603}"/>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CC5294A7-224E-5AAB-E610-1C18D4F900B6}"/>
              </a:ext>
            </a:extLst>
          </p:cNvPr>
          <p:cNvSpPr txBox="1"/>
          <p:nvPr/>
        </p:nvSpPr>
        <p:spPr>
          <a:xfrm>
            <a:off x="408214" y="679739"/>
            <a:ext cx="10648561" cy="968278"/>
          </a:xfrm>
          <a:prstGeom prst="rect">
            <a:avLst/>
          </a:prstGeom>
          <a:noFill/>
        </p:spPr>
        <p:txBody>
          <a:bodyPr wrap="square">
            <a:spAutoFit/>
          </a:bodyPr>
          <a:lstStyle/>
          <a:p>
            <a:pPr lvl="0">
              <a:lnSpc>
                <a:spcPct val="107000"/>
              </a:lnSpc>
              <a:spcAft>
                <a:spcPts val="800"/>
              </a:spcAft>
            </a:pPr>
            <a:r>
              <a:rPr lang="en-IN" sz="1800"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5. The before revenue, after revenue and the total revenue for both the campaigns (Diwali and Sankranti) combined are 141 million, 247.98 million and 388.69 million respectively (currency unit is Indian Rupees). Thus, having a positive impact by promotional offers.</a:t>
            </a:r>
            <a:endPar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8ECB5BBB-2B8E-E4A8-94BE-B48539DFE8EF}"/>
              </a:ext>
            </a:extLst>
          </p:cNvPr>
          <p:cNvSpPr txBox="1"/>
          <p:nvPr/>
        </p:nvSpPr>
        <p:spPr>
          <a:xfrm>
            <a:off x="408213" y="2016233"/>
            <a:ext cx="11460325" cy="2860463"/>
          </a:xfrm>
          <a:prstGeom prst="rect">
            <a:avLst/>
          </a:prstGeom>
          <a:noFill/>
        </p:spPr>
        <p:txBody>
          <a:bodyPr wrap="square">
            <a:spAutoFit/>
          </a:bodyPr>
          <a:lstStyle/>
          <a:p>
            <a:pPr lvl="0">
              <a:lnSpc>
                <a:spcPct val="107000"/>
              </a:lnSpc>
              <a:spcAft>
                <a:spcPts val="800"/>
              </a:spcAft>
            </a:pPr>
            <a:r>
              <a:rPr lang="en-IN" sz="1800"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6. The average revenue per unit sold before the offer is Rs. 673.05 and the average revenue per unit sold after the offer is Rs. 569.46. When the average revenue per unit sold after the offer is less than the average revenue sold before the offer, but the total revenue after the offer is applied is more than the total revenue before the offer, it suggests a few potential scenarios for the business:</a:t>
            </a:r>
          </a:p>
          <a:p>
            <a:pPr marL="285750" lvl="0" indent="-285750">
              <a:lnSpc>
                <a:spcPct val="107000"/>
              </a:lnSpc>
              <a:spcAft>
                <a:spcPts val="800"/>
              </a:spcAft>
              <a:buFont typeface="Arial" panose="020B0604020202020204" pitchFamily="34" charset="0"/>
              <a:buChar char="•"/>
            </a:pPr>
            <a:r>
              <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Increased volume with lower margins.</a:t>
            </a:r>
          </a:p>
          <a:p>
            <a:pPr marL="285750" lvl="0" indent="-285750">
              <a:lnSpc>
                <a:spcPct val="107000"/>
              </a:lnSpc>
              <a:spcAft>
                <a:spcPts val="800"/>
              </a:spcAft>
              <a:buFont typeface="Arial" panose="020B0604020202020204" pitchFamily="34" charset="0"/>
              <a:buChar char="•"/>
            </a:pPr>
            <a:r>
              <a:rPr lang="en-IN" kern="100" dirty="0">
                <a:solidFill>
                  <a:schemeClr val="bg1"/>
                </a:solidFill>
                <a:latin typeface="Calibri" panose="020F0502020204030204" pitchFamily="34" charset="0"/>
                <a:ea typeface="Calibri" panose="020F0502020204030204" pitchFamily="34" charset="0"/>
                <a:cs typeface="Times New Roman" panose="02020603050405020304" pitchFamily="18" charset="0"/>
              </a:rPr>
              <a:t>Effectiveness of Promotions.</a:t>
            </a:r>
          </a:p>
          <a:p>
            <a:pPr marL="285750" lvl="0" indent="-285750">
              <a:lnSpc>
                <a:spcPct val="107000"/>
              </a:lnSpc>
              <a:spcAft>
                <a:spcPts val="800"/>
              </a:spcAft>
              <a:buFont typeface="Arial" panose="020B0604020202020204" pitchFamily="34" charset="0"/>
              <a:buChar char="•"/>
            </a:pPr>
            <a:r>
              <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Potential long-term impact.</a:t>
            </a:r>
          </a:p>
          <a:p>
            <a:pPr marL="285750" lvl="0" indent="-285750">
              <a:lnSpc>
                <a:spcPct val="107000"/>
              </a:lnSpc>
              <a:spcAft>
                <a:spcPts val="800"/>
              </a:spcAft>
              <a:buFont typeface="Arial" panose="020B0604020202020204" pitchFamily="34" charset="0"/>
              <a:buChar char="•"/>
            </a:pPr>
            <a:endPar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TextBox 6">
            <a:extLst>
              <a:ext uri="{FF2B5EF4-FFF2-40B4-BE49-F238E27FC236}">
                <a16:creationId xmlns:a16="http://schemas.microsoft.com/office/drawing/2014/main" id="{D33A511C-4124-8280-66C4-5948CA7ED611}"/>
              </a:ext>
            </a:extLst>
          </p:cNvPr>
          <p:cNvSpPr txBox="1"/>
          <p:nvPr/>
        </p:nvSpPr>
        <p:spPr>
          <a:xfrm>
            <a:off x="408213" y="4755643"/>
            <a:ext cx="11525640" cy="671915"/>
          </a:xfrm>
          <a:prstGeom prst="rect">
            <a:avLst/>
          </a:prstGeom>
          <a:noFill/>
        </p:spPr>
        <p:txBody>
          <a:bodyPr wrap="square">
            <a:spAutoFit/>
          </a:bodyPr>
          <a:lstStyle/>
          <a:p>
            <a:pPr lvl="0">
              <a:lnSpc>
                <a:spcPct val="107000"/>
              </a:lnSpc>
              <a:spcAft>
                <a:spcPts val="800"/>
              </a:spcAft>
            </a:pPr>
            <a:r>
              <a:rPr lang="en-IN" sz="1800"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7. The </a:t>
            </a:r>
            <a:r>
              <a:rPr lang="en-IN" sz="1800" b="1"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ROI is 7</a:t>
            </a:r>
            <a:r>
              <a:rPr lang="en-IN" sz="1800"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which suggests that for every unit of investment made, the business is generating seven units of return. This indicates that the business is likely performing well in terms of efficiency and profitability. </a:t>
            </a:r>
            <a:endPar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033970913"/>
      </p:ext>
    </p:extLst>
  </p:cSld>
  <p:clrMapOvr>
    <a:masterClrMapping/>
  </p:clrMapOvr>
  <mc:AlternateContent xmlns:mc="http://schemas.openxmlformats.org/markup-compatibility/2006" xmlns:p14="http://schemas.microsoft.com/office/powerpoint/2010/main">
    <mc:Choice Requires="p14">
      <p:transition spd="slow" p14:dur="2000" advTm="146009"/>
    </mc:Choice>
    <mc:Fallback xmlns="">
      <p:transition spd="slow" advTm="146009"/>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25C99725-A3D0-B50A-83D5-9E5F1820D9EB}"/>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F7CF8496-C3A4-CA5C-3869-85C44565DBD9}"/>
              </a:ext>
            </a:extLst>
          </p:cNvPr>
          <p:cNvSpPr txBox="1"/>
          <p:nvPr/>
        </p:nvSpPr>
        <p:spPr>
          <a:xfrm>
            <a:off x="398882" y="1156708"/>
            <a:ext cx="9827467" cy="2860463"/>
          </a:xfrm>
          <a:prstGeom prst="rect">
            <a:avLst/>
          </a:prstGeom>
          <a:noFill/>
        </p:spPr>
        <p:txBody>
          <a:bodyPr wrap="square">
            <a:spAutoFit/>
          </a:bodyPr>
          <a:lstStyle/>
          <a:p>
            <a:pPr lvl="0">
              <a:lnSpc>
                <a:spcPct val="107000"/>
              </a:lnSpc>
              <a:spcAft>
                <a:spcPts val="800"/>
              </a:spcAft>
            </a:pPr>
            <a:r>
              <a:rPr lang="en-IN" b="1" kern="100" dirty="0">
                <a:solidFill>
                  <a:schemeClr val="bg1"/>
                </a:solidFill>
                <a:latin typeface="Calibri" panose="020F0502020204030204" pitchFamily="34" charset="0"/>
                <a:ea typeface="Calibri" panose="020F0502020204030204" pitchFamily="34" charset="0"/>
                <a:cs typeface="Calibri" panose="020F0502020204030204" pitchFamily="34" charset="0"/>
              </a:rPr>
              <a:t>8</a:t>
            </a:r>
            <a:r>
              <a:rPr lang="en-IN" sz="1800" b="1"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Discount effectiveness:</a:t>
            </a:r>
            <a:r>
              <a:rPr lang="en-IN" sz="1800"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A discount effectiveness of 82 suggests that the discounts offered have been highly effective in driving sales and generating revenue after the discount was applied. Here's what this high discount effectiveness indicates about the discounts and products sold after the discount was applied:</a:t>
            </a:r>
          </a:p>
          <a:p>
            <a:pPr lvl="0">
              <a:lnSpc>
                <a:spcPct val="107000"/>
              </a:lnSpc>
              <a:spcAft>
                <a:spcPts val="800"/>
              </a:spcAft>
            </a:pPr>
            <a:endParaRPr lang="en-IN" kern="1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marL="285750" lvl="0" indent="-285750">
              <a:lnSpc>
                <a:spcPct val="107000"/>
              </a:lnSpc>
              <a:spcAft>
                <a:spcPts val="800"/>
              </a:spcAft>
              <a:buFont typeface="Arial" panose="020B0604020202020204" pitchFamily="34" charset="0"/>
              <a:buChar char="•"/>
            </a:pPr>
            <a:r>
              <a:rPr lang="en-IN" sz="1800"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Strong Customer Response</a:t>
            </a:r>
          </a:p>
          <a:p>
            <a:pPr marL="285750" lvl="0" indent="-285750">
              <a:lnSpc>
                <a:spcPct val="107000"/>
              </a:lnSpc>
              <a:spcAft>
                <a:spcPts val="800"/>
              </a:spcAft>
              <a:buFont typeface="Arial" panose="020B0604020202020204" pitchFamily="34" charset="0"/>
              <a:buChar char="•"/>
            </a:pPr>
            <a:r>
              <a:rPr lang="en-IN" sz="1800"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Effective Pricing Strategy</a:t>
            </a:r>
          </a:p>
          <a:p>
            <a:pPr marL="285750" lvl="0" indent="-285750">
              <a:lnSpc>
                <a:spcPct val="107000"/>
              </a:lnSpc>
              <a:spcAft>
                <a:spcPts val="800"/>
              </a:spcAft>
              <a:buFont typeface="Arial" panose="020B0604020202020204" pitchFamily="34" charset="0"/>
              <a:buChar char="•"/>
            </a:pPr>
            <a:r>
              <a:rPr lang="en-IN" kern="100" dirty="0">
                <a:solidFill>
                  <a:schemeClr val="bg1"/>
                </a:solidFill>
                <a:latin typeface="Calibri" panose="020F0502020204030204" pitchFamily="34" charset="0"/>
                <a:ea typeface="Calibri" panose="020F0502020204030204" pitchFamily="34" charset="0"/>
                <a:cs typeface="Calibri" panose="020F0502020204030204" pitchFamily="34" charset="0"/>
              </a:rPr>
              <a:t>Increased Sales volume.</a:t>
            </a:r>
            <a:endPar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880243164"/>
      </p:ext>
    </p:extLst>
  </p:cSld>
  <p:clrMapOvr>
    <a:masterClrMapping/>
  </p:clrMapOvr>
  <mc:AlternateContent xmlns:mc="http://schemas.openxmlformats.org/markup-compatibility/2006" xmlns:p14="http://schemas.microsoft.com/office/powerpoint/2010/main">
    <mc:Choice Requires="p14">
      <p:transition spd="slow" p14:dur="2000" advTm="34891"/>
    </mc:Choice>
    <mc:Fallback xmlns="">
      <p:transition spd="slow" advTm="34891"/>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92301D05-6B6B-4277-5332-A5D8C3FFF202}"/>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117B1189-C68E-5F64-4150-9A69844F7EB5}"/>
              </a:ext>
            </a:extLst>
          </p:cNvPr>
          <p:cNvSpPr txBox="1"/>
          <p:nvPr/>
        </p:nvSpPr>
        <p:spPr>
          <a:xfrm>
            <a:off x="305577" y="121072"/>
            <a:ext cx="10797852" cy="6157263"/>
          </a:xfrm>
          <a:prstGeom prst="rect">
            <a:avLst/>
          </a:prstGeom>
          <a:noFill/>
        </p:spPr>
        <p:txBody>
          <a:bodyPr wrap="square">
            <a:spAutoFit/>
          </a:bodyPr>
          <a:lstStyle/>
          <a:p>
            <a:pPr>
              <a:lnSpc>
                <a:spcPct val="107000"/>
              </a:lnSpc>
              <a:spcAft>
                <a:spcPts val="800"/>
              </a:spcAft>
            </a:pPr>
            <a:r>
              <a:rPr lang="en-IN" sz="3500" b="1"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SUMMARY:</a:t>
            </a:r>
            <a:endParaRPr lang="en-IN" sz="35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1. For </a:t>
            </a:r>
            <a:r>
              <a:rPr lang="en-IN" sz="1800" b="1"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Diwali</a:t>
            </a:r>
            <a:r>
              <a:rPr lang="en-IN" sz="1800"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the revenue before the offer was</a:t>
            </a:r>
            <a:r>
              <a:rPr lang="en-IN" sz="1800" b="1"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Rs. 82.57 million</a:t>
            </a:r>
            <a:r>
              <a:rPr lang="en-IN" sz="1800"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while after the offer was applied, it was </a:t>
            </a:r>
            <a:r>
              <a:rPr lang="en-IN" sz="1800" b="1"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Rs. 160.29 million (an increase of 94% in revenue)</a:t>
            </a:r>
            <a:r>
              <a:rPr lang="en-IN" sz="1800"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For </a:t>
            </a:r>
            <a:r>
              <a:rPr lang="en-IN" sz="1800" b="1"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Sankranti</a:t>
            </a:r>
            <a:r>
              <a:rPr lang="en-IN" sz="1800"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the revenue before offer was Rs</a:t>
            </a:r>
            <a:r>
              <a:rPr lang="en-IN" sz="1800" b="1"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58.13 million</a:t>
            </a:r>
            <a:r>
              <a:rPr lang="en-IN" sz="1800"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and after the offer was applied, the revenue turned out to be </a:t>
            </a:r>
            <a:r>
              <a:rPr lang="en-IN" sz="1800" b="1"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Rs. 87.70 million (an increase of 50.86% in revenue)</a:t>
            </a:r>
            <a:r>
              <a:rPr lang="en-IN" sz="1800"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Thus, Diwali is the most successful campaign among the two campaigns.</a:t>
            </a:r>
            <a:endPar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b="1"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2. The ISU of Home appliance category</a:t>
            </a:r>
            <a:r>
              <a:rPr lang="en-IN" sz="1800"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is the highest, which means that products under home appliance category are sold much larger than the other product categories. However, </a:t>
            </a:r>
            <a:r>
              <a:rPr lang="en-IN" sz="1800" b="1"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Combo 1 and Grocery and staples </a:t>
            </a:r>
            <a:r>
              <a:rPr lang="en-IN" sz="1800"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are the categories, generating highest revenue after the offer, indicating that the promotional offer had a strong impact on these 2 categories. </a:t>
            </a:r>
            <a:endPar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b="1"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3. Bengaluru, Chennai, Hyderabad, Mysuru and Coimbatore </a:t>
            </a:r>
            <a:r>
              <a:rPr lang="en-IN" sz="1800"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are the top 5 cities from where around 70-75% of the revenue is generated before and after the offer. This may be due to the higher number of stores present in these cities than the rest of the cities.</a:t>
            </a:r>
            <a:endPar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However, cities like </a:t>
            </a:r>
            <a:r>
              <a:rPr lang="en-IN" sz="1800" b="1" kern="100" dirty="0" err="1">
                <a:solidFill>
                  <a:schemeClr val="bg1"/>
                </a:solidFill>
                <a:effectLst/>
                <a:latin typeface="Calibri" panose="020F0502020204030204" pitchFamily="34" charset="0"/>
                <a:ea typeface="Calibri" panose="020F0502020204030204" pitchFamily="34" charset="0"/>
                <a:cs typeface="Calibri" panose="020F0502020204030204" pitchFamily="34" charset="0"/>
              </a:rPr>
              <a:t>Vijaywada</a:t>
            </a:r>
            <a:r>
              <a:rPr lang="en-IN" sz="1800" b="1"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a:t>
            </a:r>
            <a:r>
              <a:rPr lang="en-IN" sz="1800"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and </a:t>
            </a:r>
            <a:r>
              <a:rPr lang="en-IN" sz="1800" b="1"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Trivandrum </a:t>
            </a:r>
            <a:r>
              <a:rPr lang="en-IN" sz="1800"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has showed immense potential as there revenue before and after the offer were increased by </a:t>
            </a:r>
            <a:r>
              <a:rPr lang="en-IN" sz="1800" b="1"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1.5 times</a:t>
            </a:r>
            <a:r>
              <a:rPr lang="en-IN" sz="1800"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and </a:t>
            </a:r>
            <a:r>
              <a:rPr lang="en-IN" sz="1800" b="1"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2 times</a:t>
            </a:r>
            <a:r>
              <a:rPr lang="en-IN" sz="1800"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respectively by only having store count of 2 in their cities. So, increasing the store count in these cities will generate more revenue from these cities.</a:t>
            </a:r>
            <a:endPar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b="1"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4. BOGOF </a:t>
            </a:r>
            <a:r>
              <a:rPr lang="en-IN" sz="1800"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and </a:t>
            </a:r>
            <a:r>
              <a:rPr lang="en-IN" sz="1800" b="1"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Cashback </a:t>
            </a:r>
            <a:r>
              <a:rPr lang="en-IN" sz="1800"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promotions are more preferred by the customers than the </a:t>
            </a:r>
            <a:r>
              <a:rPr lang="en-IN" sz="1800" b="1"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Discount based promotions. </a:t>
            </a:r>
            <a:r>
              <a:rPr lang="en-IN" sz="1800"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Also, </a:t>
            </a:r>
            <a:r>
              <a:rPr lang="en-IN" sz="1800" b="1"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Cashback Promotions </a:t>
            </a:r>
            <a:r>
              <a:rPr lang="en-IN" sz="1800"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are the best promotions for striking the balance between incremental sold units and maintaining healthy margins.</a:t>
            </a:r>
            <a:endPar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966273007"/>
      </p:ext>
    </p:extLst>
  </p:cSld>
  <p:clrMapOvr>
    <a:masterClrMapping/>
  </p:clrMapOvr>
  <mc:AlternateContent xmlns:mc="http://schemas.openxmlformats.org/markup-compatibility/2006" xmlns:p14="http://schemas.microsoft.com/office/powerpoint/2010/main">
    <mc:Choice Requires="p14">
      <p:transition spd="slow" p14:dur="2000" advTm="140349"/>
    </mc:Choice>
    <mc:Fallback xmlns="">
      <p:transition spd="slow" advTm="140349"/>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325A2A53-740F-1270-4F6B-A4B1615CA2EA}"/>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B627FA15-F5FA-8F0B-BB89-756253EFC856}"/>
              </a:ext>
            </a:extLst>
          </p:cNvPr>
          <p:cNvSpPr txBox="1"/>
          <p:nvPr/>
        </p:nvSpPr>
        <p:spPr>
          <a:xfrm>
            <a:off x="261258" y="382555"/>
            <a:ext cx="10683550" cy="5689956"/>
          </a:xfrm>
          <a:prstGeom prst="rect">
            <a:avLst/>
          </a:prstGeom>
          <a:noFill/>
        </p:spPr>
        <p:txBody>
          <a:bodyPr wrap="square">
            <a:spAutoFit/>
          </a:bodyPr>
          <a:lstStyle/>
          <a:p>
            <a:pPr>
              <a:lnSpc>
                <a:spcPct val="107000"/>
              </a:lnSpc>
              <a:spcAft>
                <a:spcPts val="800"/>
              </a:spcAft>
            </a:pPr>
            <a:r>
              <a:rPr lang="en-IN" sz="3200" b="1"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PROJECT LINKS:</a:t>
            </a:r>
            <a:endParaRPr lang="en-IN" kern="100"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b="1"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b="1"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Medium: </a:t>
            </a:r>
          </a:p>
          <a:p>
            <a:pPr>
              <a:lnSpc>
                <a:spcPct val="107000"/>
              </a:lnSpc>
              <a:spcAft>
                <a:spcPts val="800"/>
              </a:spcAft>
            </a:pPr>
            <a:endParaRPr lang="en-IN" b="1" u="sng" kern="100"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u="sng"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https://medium.com/@amansingh010793/atliq-mart-promotional-campaign-analysis-codebasics-resume-challenge-9-3137cec0b0b9</a:t>
            </a:r>
            <a:endParaRPr lang="en-IN" sz="1800" u="sng"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a:p>
            <a:pPr marL="685800">
              <a:lnSpc>
                <a:spcPct val="107000"/>
              </a:lnSpc>
              <a:spcAft>
                <a:spcPts val="800"/>
              </a:spcAft>
            </a:pPr>
            <a:r>
              <a:rPr lang="en-IN" sz="1800" b="1"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a:t>
            </a:r>
            <a:endPar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b="1" kern="100" dirty="0" err="1">
                <a:solidFill>
                  <a:schemeClr val="bg1"/>
                </a:solidFill>
                <a:effectLst/>
                <a:latin typeface="Calibri" panose="020F0502020204030204" pitchFamily="34" charset="0"/>
                <a:ea typeface="Calibri" panose="020F0502020204030204" pitchFamily="34" charset="0"/>
                <a:cs typeface="Calibri" panose="020F0502020204030204" pitchFamily="34" charset="0"/>
              </a:rPr>
              <a:t>novyPro</a:t>
            </a:r>
            <a:r>
              <a:rPr lang="en-IN" sz="1800" b="1"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(Dashboard Link) :</a:t>
            </a:r>
          </a:p>
          <a:p>
            <a:pPr>
              <a:lnSpc>
                <a:spcPct val="107000"/>
              </a:lnSpc>
              <a:spcAft>
                <a:spcPts val="800"/>
              </a:spcAft>
            </a:pPr>
            <a:endParaRPr lang="en-IN" b="1" kern="1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nSpc>
                <a:spcPct val="107000"/>
              </a:lnSpc>
              <a:spcAft>
                <a:spcPts val="800"/>
              </a:spcAft>
            </a:pPr>
            <a:r>
              <a:rPr lang="en-IN" b="0" i="0" dirty="0">
                <a:solidFill>
                  <a:schemeClr val="bg1"/>
                </a:solidFill>
                <a:effectLst/>
                <a:latin typeface="source-serif-pro"/>
                <a:hlinkClick r:id="rId3">
                  <a:extLst>
                    <a:ext uri="{A12FA001-AC4F-418D-AE19-62706E023703}">
                      <ahyp:hlinkClr xmlns:ahyp="http://schemas.microsoft.com/office/drawing/2018/hyperlinkcolor" val="tx"/>
                    </a:ext>
                  </a:extLst>
                </a:hlinkClick>
              </a:rPr>
              <a:t>https://www.novypro.com/project/atliq-mart-promotional-campaign-analysis-codebasics-resume-challenge-9</a:t>
            </a:r>
            <a:endParaRPr lang="en-IN" sz="1800" b="1"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685800">
              <a:lnSpc>
                <a:spcPct val="107000"/>
              </a:lnSpc>
              <a:spcAft>
                <a:spcPts val="800"/>
              </a:spcAft>
            </a:pPr>
            <a:r>
              <a:rPr lang="en-IN" sz="1800"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a:t>
            </a:r>
            <a:endPar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b="1" kern="100" dirty="0" err="1">
                <a:solidFill>
                  <a:schemeClr val="bg1"/>
                </a:solidFill>
                <a:effectLst/>
                <a:latin typeface="Calibri" panose="020F0502020204030204" pitchFamily="34" charset="0"/>
                <a:ea typeface="Calibri" panose="020F0502020204030204" pitchFamily="34" charset="0"/>
                <a:cs typeface="Calibri" panose="020F0502020204030204" pitchFamily="34" charset="0"/>
              </a:rPr>
              <a:t>Github</a:t>
            </a:r>
            <a:r>
              <a:rPr lang="en-IN" sz="1800" b="1"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(SQL Queries): </a:t>
            </a:r>
          </a:p>
          <a:p>
            <a:pPr>
              <a:lnSpc>
                <a:spcPct val="107000"/>
              </a:lnSpc>
              <a:spcAft>
                <a:spcPts val="800"/>
              </a:spcAft>
            </a:pPr>
            <a:endParaRPr lang="en-IN" kern="1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nSpc>
                <a:spcPct val="107000"/>
              </a:lnSpc>
              <a:spcAft>
                <a:spcPts val="800"/>
              </a:spcAft>
            </a:pPr>
            <a:r>
              <a:rPr lang="en-IN" sz="1800" u="sng"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https://github.com/AmAn-1234567890/Atliq-Promotional-Campaign-analysis--Codebasics-challenge-9</a:t>
            </a:r>
          </a:p>
        </p:txBody>
      </p:sp>
    </p:spTree>
    <p:extLst>
      <p:ext uri="{BB962C8B-B14F-4D97-AF65-F5344CB8AC3E}">
        <p14:creationId xmlns:p14="http://schemas.microsoft.com/office/powerpoint/2010/main" val="2931054732"/>
      </p:ext>
    </p:extLst>
  </p:cSld>
  <p:clrMapOvr>
    <a:masterClrMapping/>
  </p:clrMapOvr>
  <mc:AlternateContent xmlns:mc="http://schemas.openxmlformats.org/markup-compatibility/2006" xmlns:p14="http://schemas.microsoft.com/office/powerpoint/2010/main">
    <mc:Choice Requires="p14">
      <p:transition spd="slow" p14:dur="2000" advTm="33668"/>
    </mc:Choice>
    <mc:Fallback xmlns="">
      <p:transition spd="slow" advTm="33668"/>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F54F7AB-8E2A-0914-EE4A-7020D0D9BE76}"/>
              </a:ext>
            </a:extLst>
          </p:cNvPr>
          <p:cNvSpPr txBox="1"/>
          <p:nvPr/>
        </p:nvSpPr>
        <p:spPr>
          <a:xfrm>
            <a:off x="485192" y="989045"/>
            <a:ext cx="3704253" cy="630942"/>
          </a:xfrm>
          <a:prstGeom prst="rect">
            <a:avLst/>
          </a:prstGeom>
          <a:noFill/>
        </p:spPr>
        <p:txBody>
          <a:bodyPr wrap="square" rtlCol="0">
            <a:spAutoFit/>
          </a:bodyPr>
          <a:lstStyle/>
          <a:p>
            <a:r>
              <a:rPr lang="en-IN" sz="3500" dirty="0">
                <a:solidFill>
                  <a:schemeClr val="bg1"/>
                </a:solidFill>
              </a:rPr>
              <a:t>INTRODUCTION:</a:t>
            </a:r>
          </a:p>
        </p:txBody>
      </p:sp>
      <p:sp>
        <p:nvSpPr>
          <p:cNvPr id="5" name="TextBox 4">
            <a:extLst>
              <a:ext uri="{FF2B5EF4-FFF2-40B4-BE49-F238E27FC236}">
                <a16:creationId xmlns:a16="http://schemas.microsoft.com/office/drawing/2014/main" id="{8136ABE7-2DEA-3369-EF4D-BAA8FEB42592}"/>
              </a:ext>
            </a:extLst>
          </p:cNvPr>
          <p:cNvSpPr txBox="1"/>
          <p:nvPr/>
        </p:nvSpPr>
        <p:spPr>
          <a:xfrm>
            <a:off x="485191" y="2061766"/>
            <a:ext cx="11019453" cy="1070871"/>
          </a:xfrm>
          <a:prstGeom prst="rect">
            <a:avLst/>
          </a:prstGeom>
          <a:noFill/>
        </p:spPr>
        <p:txBody>
          <a:bodyPr wrap="square" rtlCol="0">
            <a:spAutoFit/>
          </a:bodyPr>
          <a:lstStyle/>
          <a:p>
            <a:pPr>
              <a:lnSpc>
                <a:spcPct val="107000"/>
              </a:lnSpc>
              <a:spcAft>
                <a:spcPts val="800"/>
              </a:spcAft>
            </a:pPr>
            <a:r>
              <a:rPr lang="en-IN" sz="1800" kern="1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Atliq</a:t>
            </a:r>
            <a:r>
              <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Mart is a retail giant with over 50 supermarkets in the southern region of India. All their 50 stores ran a massive promotion during the Diwali 2023 and Sankranti 2024 (festive time in India) on their </a:t>
            </a:r>
            <a:r>
              <a:rPr lang="en-IN" sz="1800" kern="1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Atliq</a:t>
            </a:r>
            <a:r>
              <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branded products.</a:t>
            </a:r>
          </a:p>
          <a:p>
            <a:pPr>
              <a:lnSpc>
                <a:spcPct val="107000"/>
              </a:lnSpc>
              <a:spcAft>
                <a:spcPts val="800"/>
              </a:spcAft>
            </a:pPr>
            <a:r>
              <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The industry domain is FMCG.</a:t>
            </a:r>
          </a:p>
        </p:txBody>
      </p:sp>
      <p:sp>
        <p:nvSpPr>
          <p:cNvPr id="7" name="TextBox 6">
            <a:extLst>
              <a:ext uri="{FF2B5EF4-FFF2-40B4-BE49-F238E27FC236}">
                <a16:creationId xmlns:a16="http://schemas.microsoft.com/office/drawing/2014/main" id="{103777E9-FC7E-82CB-74CF-09D4F3FD54A5}"/>
              </a:ext>
            </a:extLst>
          </p:cNvPr>
          <p:cNvSpPr txBox="1"/>
          <p:nvPr/>
        </p:nvSpPr>
        <p:spPr>
          <a:xfrm>
            <a:off x="485192" y="3794841"/>
            <a:ext cx="6097554" cy="630942"/>
          </a:xfrm>
          <a:prstGeom prst="rect">
            <a:avLst/>
          </a:prstGeom>
          <a:noFill/>
        </p:spPr>
        <p:txBody>
          <a:bodyPr wrap="square">
            <a:spAutoFit/>
          </a:bodyPr>
          <a:lstStyle/>
          <a:p>
            <a:r>
              <a:rPr lang="en-IN" sz="3500" dirty="0">
                <a:solidFill>
                  <a:schemeClr val="bg1"/>
                </a:solidFill>
              </a:rPr>
              <a:t>PROBLEM STATEMENT:</a:t>
            </a:r>
          </a:p>
        </p:txBody>
      </p:sp>
      <p:sp>
        <p:nvSpPr>
          <p:cNvPr id="9" name="TextBox 8">
            <a:extLst>
              <a:ext uri="{FF2B5EF4-FFF2-40B4-BE49-F238E27FC236}">
                <a16:creationId xmlns:a16="http://schemas.microsoft.com/office/drawing/2014/main" id="{BE4DD9CB-DD5C-477A-BEC2-2692A0A192FD}"/>
              </a:ext>
            </a:extLst>
          </p:cNvPr>
          <p:cNvSpPr txBox="1"/>
          <p:nvPr/>
        </p:nvSpPr>
        <p:spPr>
          <a:xfrm>
            <a:off x="485192" y="4674837"/>
            <a:ext cx="11094098" cy="646331"/>
          </a:xfrm>
          <a:prstGeom prst="rect">
            <a:avLst/>
          </a:prstGeom>
          <a:noFill/>
        </p:spPr>
        <p:txBody>
          <a:bodyPr wrap="square">
            <a:spAutoFit/>
          </a:bodyPr>
          <a:lstStyle/>
          <a:p>
            <a:r>
              <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Analyse promotions and provide tangible insights in order to make more informed decisions over the next promotional period</a:t>
            </a:r>
            <a:endParaRPr lang="en-IN" dirty="0"/>
          </a:p>
        </p:txBody>
      </p:sp>
    </p:spTree>
    <p:extLst>
      <p:ext uri="{BB962C8B-B14F-4D97-AF65-F5344CB8AC3E}">
        <p14:creationId xmlns:p14="http://schemas.microsoft.com/office/powerpoint/2010/main" val="2761040973"/>
      </p:ext>
    </p:extLst>
  </p:cSld>
  <p:clrMapOvr>
    <a:masterClrMapping/>
  </p:clrMapOvr>
  <mc:AlternateContent xmlns:mc="http://schemas.openxmlformats.org/markup-compatibility/2006" xmlns:p14="http://schemas.microsoft.com/office/powerpoint/2010/main">
    <mc:Choice Requires="p14">
      <p:transition spd="slow" p14:dur="2000" advTm="47498"/>
    </mc:Choice>
    <mc:Fallback xmlns="">
      <p:transition spd="slow" advTm="47498"/>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DA5E4A25-5211-903F-C7F6-AFAB4999ADA3}"/>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79259708-D5D0-B7FE-452B-FC8A344378C8}"/>
              </a:ext>
            </a:extLst>
          </p:cNvPr>
          <p:cNvSpPr txBox="1"/>
          <p:nvPr/>
        </p:nvSpPr>
        <p:spPr>
          <a:xfrm>
            <a:off x="3303038" y="2752529"/>
            <a:ext cx="7445829" cy="1169551"/>
          </a:xfrm>
          <a:prstGeom prst="rect">
            <a:avLst/>
          </a:prstGeom>
          <a:noFill/>
        </p:spPr>
        <p:txBody>
          <a:bodyPr wrap="square" rtlCol="0">
            <a:spAutoFit/>
          </a:bodyPr>
          <a:lstStyle/>
          <a:p>
            <a:r>
              <a:rPr lang="en-IN" sz="7000" dirty="0">
                <a:solidFill>
                  <a:schemeClr val="bg1"/>
                </a:solidFill>
              </a:rPr>
              <a:t>THANK YOU</a:t>
            </a:r>
          </a:p>
        </p:txBody>
      </p:sp>
    </p:spTree>
    <p:extLst>
      <p:ext uri="{BB962C8B-B14F-4D97-AF65-F5344CB8AC3E}">
        <p14:creationId xmlns:p14="http://schemas.microsoft.com/office/powerpoint/2010/main" val="3422112383"/>
      </p:ext>
    </p:extLst>
  </p:cSld>
  <p:clrMapOvr>
    <a:masterClrMapping/>
  </p:clrMapOvr>
  <mc:AlternateContent xmlns:mc="http://schemas.openxmlformats.org/markup-compatibility/2006" xmlns:p14="http://schemas.microsoft.com/office/powerpoint/2010/main">
    <mc:Choice Requires="p14">
      <p:transition spd="slow" p14:dur="2000" advTm="24672"/>
    </mc:Choice>
    <mc:Fallback xmlns="">
      <p:transition spd="slow" advTm="24672"/>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8FA3F8BD-164C-BB1F-C899-FADD8163B023}"/>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DE344592-E926-CB6D-351A-BD3D7D0150A9}"/>
              </a:ext>
            </a:extLst>
          </p:cNvPr>
          <p:cNvSpPr txBox="1"/>
          <p:nvPr/>
        </p:nvSpPr>
        <p:spPr>
          <a:xfrm>
            <a:off x="718457" y="1660849"/>
            <a:ext cx="10235682" cy="375552"/>
          </a:xfrm>
          <a:prstGeom prst="rect">
            <a:avLst/>
          </a:prstGeom>
          <a:noFill/>
        </p:spPr>
        <p:txBody>
          <a:bodyPr wrap="square" rtlCol="0">
            <a:spAutoFit/>
          </a:bodyPr>
          <a:lstStyle/>
          <a:p>
            <a:pPr>
              <a:lnSpc>
                <a:spcPct val="107000"/>
              </a:lnSpc>
              <a:spcAft>
                <a:spcPts val="800"/>
              </a:spcAft>
            </a:pPr>
            <a:r>
              <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a:t>
            </a:r>
          </a:p>
        </p:txBody>
      </p:sp>
      <p:sp>
        <p:nvSpPr>
          <p:cNvPr id="6" name="TextBox 5">
            <a:extLst>
              <a:ext uri="{FF2B5EF4-FFF2-40B4-BE49-F238E27FC236}">
                <a16:creationId xmlns:a16="http://schemas.microsoft.com/office/drawing/2014/main" id="{653B14CA-767B-D305-9B9B-63DD37257166}"/>
              </a:ext>
            </a:extLst>
          </p:cNvPr>
          <p:cNvSpPr txBox="1"/>
          <p:nvPr/>
        </p:nvSpPr>
        <p:spPr>
          <a:xfrm>
            <a:off x="718457" y="789466"/>
            <a:ext cx="10394302" cy="3441968"/>
          </a:xfrm>
          <a:prstGeom prst="rect">
            <a:avLst/>
          </a:prstGeom>
          <a:noFill/>
        </p:spPr>
        <p:txBody>
          <a:bodyPr wrap="square">
            <a:spAutoFit/>
          </a:bodyPr>
          <a:lstStyle/>
          <a:p>
            <a:pPr>
              <a:lnSpc>
                <a:spcPct val="107000"/>
              </a:lnSpc>
              <a:spcAft>
                <a:spcPts val="800"/>
              </a:spcAft>
            </a:pPr>
            <a:r>
              <a:rPr lang="en-IN" sz="3500" b="1"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TOOLS USED:</a:t>
            </a:r>
            <a:endParaRPr lang="en-IN" sz="35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b="1" kern="100"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b="1"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b="1"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MySQL Workbench:  </a:t>
            </a:r>
            <a:r>
              <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Creating SQL queries for ad-hoc business requests.</a:t>
            </a:r>
          </a:p>
          <a:p>
            <a:pPr>
              <a:lnSpc>
                <a:spcPct val="107000"/>
              </a:lnSpc>
              <a:spcAft>
                <a:spcPts val="800"/>
              </a:spcAft>
            </a:pPr>
            <a:endPar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b="1" kern="1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PowerBI</a:t>
            </a:r>
            <a:r>
              <a:rPr lang="en-IN" sz="1800" b="1"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r>
              <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For Data cleaning, modelling, creating metrics using DAX and data visualization.</a:t>
            </a:r>
          </a:p>
          <a:p>
            <a:pPr>
              <a:lnSpc>
                <a:spcPct val="107000"/>
              </a:lnSpc>
              <a:spcAft>
                <a:spcPts val="800"/>
              </a:spcAft>
            </a:pPr>
            <a:endPar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r>
              <a:rPr lang="en-IN" sz="18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PowerPoint: </a:t>
            </a:r>
            <a:r>
              <a:rPr lang="en-IN"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For creating background themes for the </a:t>
            </a:r>
            <a:r>
              <a:rPr lang="en-IN" sz="18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PowerBI</a:t>
            </a:r>
            <a:r>
              <a:rPr lang="en-IN"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reports in SVG format &amp; Presentation.</a:t>
            </a:r>
            <a:endParaRPr lang="en-IN" dirty="0">
              <a:solidFill>
                <a:schemeClr val="bg1"/>
              </a:solidFill>
            </a:endParaRPr>
          </a:p>
        </p:txBody>
      </p:sp>
    </p:spTree>
    <p:extLst>
      <p:ext uri="{BB962C8B-B14F-4D97-AF65-F5344CB8AC3E}">
        <p14:creationId xmlns:p14="http://schemas.microsoft.com/office/powerpoint/2010/main" val="3142129611"/>
      </p:ext>
    </p:extLst>
  </p:cSld>
  <p:clrMapOvr>
    <a:masterClrMapping/>
  </p:clrMapOvr>
  <mc:AlternateContent xmlns:mc="http://schemas.openxmlformats.org/markup-compatibility/2006" xmlns:p14="http://schemas.microsoft.com/office/powerpoint/2010/main">
    <mc:Choice Requires="p14">
      <p:transition spd="slow" p14:dur="2000" advTm="36826"/>
    </mc:Choice>
    <mc:Fallback xmlns="">
      <p:transition spd="slow" advTm="36826"/>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8B9036BB-D1BD-EAB4-9717-770C718D3947}"/>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364E45F7-6ADB-D792-07EC-7069F6CBD028}"/>
              </a:ext>
            </a:extLst>
          </p:cNvPr>
          <p:cNvSpPr txBox="1"/>
          <p:nvPr/>
        </p:nvSpPr>
        <p:spPr>
          <a:xfrm>
            <a:off x="373225" y="480147"/>
            <a:ext cx="9759820" cy="2148730"/>
          </a:xfrm>
          <a:prstGeom prst="rect">
            <a:avLst/>
          </a:prstGeom>
          <a:noFill/>
        </p:spPr>
        <p:txBody>
          <a:bodyPr wrap="square">
            <a:spAutoFit/>
          </a:bodyPr>
          <a:lstStyle/>
          <a:p>
            <a:pPr>
              <a:lnSpc>
                <a:spcPct val="107000"/>
              </a:lnSpc>
              <a:spcAft>
                <a:spcPts val="800"/>
              </a:spcAft>
            </a:pPr>
            <a:r>
              <a:rPr lang="en-IN" sz="3500" b="1"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SOURCE DATA &amp; RELATIONSHIP ENTITY DIAGRAM:</a:t>
            </a:r>
            <a:endParaRPr lang="en-IN" sz="35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The 4 datasets provided are in the CSV file format.</a:t>
            </a:r>
          </a:p>
          <a:p>
            <a:pPr>
              <a:lnSpc>
                <a:spcPct val="107000"/>
              </a:lnSpc>
              <a:spcAft>
                <a:spcPts val="800"/>
              </a:spcAft>
            </a:pPr>
            <a:r>
              <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There are 3 dimension tables namely, </a:t>
            </a:r>
            <a:r>
              <a:rPr lang="en-IN" sz="1800" kern="1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dim_campaigns</a:t>
            </a:r>
            <a:r>
              <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r>
              <a:rPr lang="en-IN" sz="1800" kern="1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dim_products</a:t>
            </a:r>
            <a:r>
              <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and </a:t>
            </a:r>
            <a:r>
              <a:rPr lang="en-IN" sz="1800" kern="1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dim_stores</a:t>
            </a:r>
            <a:r>
              <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and 1 </a:t>
            </a:r>
            <a:r>
              <a:rPr lang="en-IN" sz="1800" kern="1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fact_table</a:t>
            </a:r>
            <a:r>
              <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which is </a:t>
            </a:r>
            <a:r>
              <a:rPr lang="en-IN" sz="1800" kern="1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fact_events</a:t>
            </a:r>
            <a:r>
              <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a:t>
            </a:r>
          </a:p>
        </p:txBody>
      </p:sp>
      <p:pic>
        <p:nvPicPr>
          <p:cNvPr id="5" name="Picture 4">
            <a:extLst>
              <a:ext uri="{FF2B5EF4-FFF2-40B4-BE49-F238E27FC236}">
                <a16:creationId xmlns:a16="http://schemas.microsoft.com/office/drawing/2014/main" id="{BEABE61C-574B-2E7A-D8E0-3B8CB87CA3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83159" y="2574732"/>
            <a:ext cx="5915608" cy="3566553"/>
          </a:xfrm>
          <a:prstGeom prst="rect">
            <a:avLst/>
          </a:prstGeom>
        </p:spPr>
      </p:pic>
      <p:sp>
        <p:nvSpPr>
          <p:cNvPr id="6" name="TextBox 5">
            <a:extLst>
              <a:ext uri="{FF2B5EF4-FFF2-40B4-BE49-F238E27FC236}">
                <a16:creationId xmlns:a16="http://schemas.microsoft.com/office/drawing/2014/main" id="{1F710D00-EB48-9C94-7160-E9E5A0A7B25F}"/>
              </a:ext>
            </a:extLst>
          </p:cNvPr>
          <p:cNvSpPr txBox="1"/>
          <p:nvPr/>
        </p:nvSpPr>
        <p:spPr>
          <a:xfrm>
            <a:off x="4254759" y="6270171"/>
            <a:ext cx="2892490" cy="369332"/>
          </a:xfrm>
          <a:prstGeom prst="rect">
            <a:avLst/>
          </a:prstGeom>
          <a:noFill/>
        </p:spPr>
        <p:txBody>
          <a:bodyPr wrap="square" rtlCol="0">
            <a:spAutoFit/>
          </a:bodyPr>
          <a:lstStyle/>
          <a:p>
            <a:r>
              <a:rPr lang="en-IN" dirty="0">
                <a:solidFill>
                  <a:schemeClr val="bg1"/>
                </a:solidFill>
              </a:rPr>
              <a:t>       Relationship Schema</a:t>
            </a:r>
          </a:p>
        </p:txBody>
      </p:sp>
    </p:spTree>
    <p:extLst>
      <p:ext uri="{BB962C8B-B14F-4D97-AF65-F5344CB8AC3E}">
        <p14:creationId xmlns:p14="http://schemas.microsoft.com/office/powerpoint/2010/main" val="1578570808"/>
      </p:ext>
    </p:extLst>
  </p:cSld>
  <p:clrMapOvr>
    <a:masterClrMapping/>
  </p:clrMapOvr>
  <mc:AlternateContent xmlns:mc="http://schemas.openxmlformats.org/markup-compatibility/2006" xmlns:p14="http://schemas.microsoft.com/office/powerpoint/2010/main">
    <mc:Choice Requires="p14">
      <p:transition spd="slow" p14:dur="2000" advTm="103884"/>
    </mc:Choice>
    <mc:Fallback xmlns="">
      <p:transition spd="slow" advTm="103884"/>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45513CC3-BB93-935D-5C2D-82FFDFC2A36C}"/>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618610D3-35BD-38BF-462D-C7712157AC18}"/>
              </a:ext>
            </a:extLst>
          </p:cNvPr>
          <p:cNvSpPr txBox="1"/>
          <p:nvPr/>
        </p:nvSpPr>
        <p:spPr>
          <a:xfrm>
            <a:off x="74645" y="800620"/>
            <a:ext cx="11028784" cy="5009769"/>
          </a:xfrm>
          <a:prstGeom prst="rect">
            <a:avLst/>
          </a:prstGeom>
          <a:noFill/>
        </p:spPr>
        <p:txBody>
          <a:bodyPr wrap="square">
            <a:spAutoFit/>
          </a:bodyPr>
          <a:lstStyle/>
          <a:p>
            <a:pPr>
              <a:lnSpc>
                <a:spcPct val="107000"/>
              </a:lnSpc>
              <a:spcAft>
                <a:spcPts val="800"/>
              </a:spcAft>
            </a:pPr>
            <a:r>
              <a:rPr lang="en-IN" sz="3500" b="1"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KEY METRICS:</a:t>
            </a:r>
            <a:endParaRPr lang="en-IN" sz="35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The key metrics that have been used for the analysis of the sales and revenue of </a:t>
            </a:r>
            <a:r>
              <a:rPr lang="en-IN" sz="1800" kern="1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Atliq</a:t>
            </a:r>
            <a:r>
              <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Mart are:</a:t>
            </a:r>
          </a:p>
          <a:p>
            <a:pPr marL="342900" lvl="0" indent="-342900">
              <a:lnSpc>
                <a:spcPct val="107000"/>
              </a:lnSpc>
              <a:buAutoNum type="arabicPeriod"/>
            </a:pPr>
            <a:r>
              <a:rPr lang="en-IN" sz="1800" b="1"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Before Revenue: </a:t>
            </a:r>
            <a:r>
              <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This measures the revenue before the offer was applied.</a:t>
            </a:r>
          </a:p>
          <a:p>
            <a:pPr lvl="0">
              <a:lnSpc>
                <a:spcPct val="107000"/>
              </a:lnSpc>
            </a:pPr>
            <a:r>
              <a:rPr lang="en-IN" b="1" kern="100" dirty="0">
                <a:solidFill>
                  <a:schemeClr val="bg1"/>
                </a:solidFill>
                <a:latin typeface="Calibri" panose="020F0502020204030204" pitchFamily="34" charset="0"/>
                <a:ea typeface="Calibri" panose="020F0502020204030204" pitchFamily="34" charset="0"/>
                <a:cs typeface="Times New Roman" panose="02020603050405020304" pitchFamily="18" charset="0"/>
              </a:rPr>
              <a:t>      </a:t>
            </a:r>
            <a:r>
              <a:rPr lang="en-IN" sz="1800" b="1"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Formula: (Base Price * Quantity Sold After Offer)</a:t>
            </a:r>
          </a:p>
          <a:p>
            <a:pPr lvl="0">
              <a:lnSpc>
                <a:spcPct val="107000"/>
              </a:lnSpc>
            </a:pPr>
            <a:endParaRPr lang="en-IN" b="1" kern="100"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pPr>
            <a:r>
              <a:rPr lang="en-IN" sz="1800" b="1"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p>
          <a:p>
            <a:pPr marL="457200">
              <a:lnSpc>
                <a:spcPct val="107000"/>
              </a:lnSpc>
            </a:pPr>
            <a:endPar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lvl="0">
              <a:lnSpc>
                <a:spcPct val="107000"/>
              </a:lnSpc>
            </a:pPr>
            <a:r>
              <a:rPr lang="en-IN" sz="1800" b="1"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2.  After Revenue: </a:t>
            </a:r>
            <a:r>
              <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This measures the revenue after the offer was applied.</a:t>
            </a:r>
          </a:p>
          <a:p>
            <a:pPr lvl="0">
              <a:lnSpc>
                <a:spcPct val="107000"/>
              </a:lnSpc>
            </a:pPr>
            <a:r>
              <a:rPr lang="en-IN" sz="1800" b="1"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Formula: (Base Price * Promo type*Quantity Sold After Offer)</a:t>
            </a:r>
          </a:p>
          <a:p>
            <a:pPr lvl="0">
              <a:lnSpc>
                <a:spcPct val="107000"/>
              </a:lnSpc>
            </a:pPr>
            <a:endParaRPr lang="en-IN" b="1" kern="100"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a:p>
            <a:pPr lvl="0">
              <a:lnSpc>
                <a:spcPct val="107000"/>
              </a:lnSpc>
            </a:pPr>
            <a:endPar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pPr>
            <a:r>
              <a:rPr lang="en-IN" sz="1800" b="1"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endPar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lvl="0">
              <a:lnSpc>
                <a:spcPct val="107000"/>
              </a:lnSpc>
            </a:pPr>
            <a:r>
              <a:rPr lang="en-IN" sz="1800" b="1"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3. Total Revenue: </a:t>
            </a:r>
            <a:r>
              <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This measures the total revenue, i.e., before and after the offer was applied.</a:t>
            </a:r>
          </a:p>
          <a:p>
            <a:pPr lvl="0">
              <a:lnSpc>
                <a:spcPct val="107000"/>
              </a:lnSpc>
            </a:pPr>
            <a:r>
              <a:rPr lang="en-IN" b="1" kern="100" dirty="0">
                <a:solidFill>
                  <a:schemeClr val="bg1"/>
                </a:solidFill>
                <a:latin typeface="Calibri" panose="020F0502020204030204" pitchFamily="34" charset="0"/>
                <a:ea typeface="Calibri" panose="020F0502020204030204" pitchFamily="34" charset="0"/>
                <a:cs typeface="Times New Roman" panose="02020603050405020304" pitchFamily="18" charset="0"/>
              </a:rPr>
              <a:t>     </a:t>
            </a:r>
            <a:r>
              <a:rPr lang="en-IN" sz="1800" b="1"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Formula: (Before Revenue + After Revenue)</a:t>
            </a:r>
            <a:endPar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7" name="Picture 6">
            <a:extLst>
              <a:ext uri="{FF2B5EF4-FFF2-40B4-BE49-F238E27FC236}">
                <a16:creationId xmlns:a16="http://schemas.microsoft.com/office/drawing/2014/main" id="{58DAEEF4-2D26-C230-C89D-A030DFC96B1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55898" y="1823949"/>
            <a:ext cx="1454225" cy="939375"/>
          </a:xfrm>
          <a:prstGeom prst="rect">
            <a:avLst/>
          </a:prstGeom>
        </p:spPr>
      </p:pic>
      <p:pic>
        <p:nvPicPr>
          <p:cNvPr id="9" name="Picture 8">
            <a:extLst>
              <a:ext uri="{FF2B5EF4-FFF2-40B4-BE49-F238E27FC236}">
                <a16:creationId xmlns:a16="http://schemas.microsoft.com/office/drawing/2014/main" id="{250F7166-0FE3-B3FA-71B3-42FC52344B8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598269" y="3214274"/>
            <a:ext cx="1505160" cy="1047896"/>
          </a:xfrm>
          <a:prstGeom prst="rect">
            <a:avLst/>
          </a:prstGeom>
        </p:spPr>
      </p:pic>
      <p:pic>
        <p:nvPicPr>
          <p:cNvPr id="11" name="Picture 10">
            <a:extLst>
              <a:ext uri="{FF2B5EF4-FFF2-40B4-BE49-F238E27FC236}">
                <a16:creationId xmlns:a16="http://schemas.microsoft.com/office/drawing/2014/main" id="{7365D5BF-FE6B-AA61-E9C9-DE4C23C9D61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506614" y="4575035"/>
            <a:ext cx="1552792" cy="1066949"/>
          </a:xfrm>
          <a:prstGeom prst="rect">
            <a:avLst/>
          </a:prstGeom>
        </p:spPr>
      </p:pic>
    </p:spTree>
    <p:extLst>
      <p:ext uri="{BB962C8B-B14F-4D97-AF65-F5344CB8AC3E}">
        <p14:creationId xmlns:p14="http://schemas.microsoft.com/office/powerpoint/2010/main" val="1952935581"/>
      </p:ext>
    </p:extLst>
  </p:cSld>
  <p:clrMapOvr>
    <a:masterClrMapping/>
  </p:clrMapOvr>
  <mc:AlternateContent xmlns:mc="http://schemas.openxmlformats.org/markup-compatibility/2006" xmlns:p14="http://schemas.microsoft.com/office/powerpoint/2010/main">
    <mc:Choice Requires="p14">
      <p:transition spd="slow" p14:dur="2000" advTm="93743"/>
    </mc:Choice>
    <mc:Fallback xmlns="">
      <p:transition spd="slow" advTm="93743"/>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03A2D6EF-E5A4-291F-3C1E-60CCD2244179}"/>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809E64D2-D1D0-C2BE-8106-F84156B91E5C}"/>
              </a:ext>
            </a:extLst>
          </p:cNvPr>
          <p:cNvSpPr txBox="1"/>
          <p:nvPr/>
        </p:nvSpPr>
        <p:spPr>
          <a:xfrm>
            <a:off x="258925" y="967948"/>
            <a:ext cx="9239638" cy="5413726"/>
          </a:xfrm>
          <a:prstGeom prst="rect">
            <a:avLst/>
          </a:prstGeom>
          <a:noFill/>
        </p:spPr>
        <p:txBody>
          <a:bodyPr wrap="square">
            <a:spAutoFit/>
          </a:bodyPr>
          <a:lstStyle/>
          <a:p>
            <a:pPr lvl="0" algn="just">
              <a:lnSpc>
                <a:spcPct val="107000"/>
              </a:lnSpc>
            </a:pPr>
            <a:r>
              <a:rPr lang="en-IN" sz="1800" b="1"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4. Incremental Revenue (IR):</a:t>
            </a:r>
            <a:r>
              <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This measures the additional revenue generated as a result     </a:t>
            </a:r>
          </a:p>
          <a:p>
            <a:pPr lvl="0" algn="just">
              <a:lnSpc>
                <a:spcPct val="107000"/>
              </a:lnSpc>
            </a:pPr>
            <a:r>
              <a:rPr lang="en-IN" kern="100" dirty="0">
                <a:solidFill>
                  <a:schemeClr val="bg1"/>
                </a:solidFill>
                <a:latin typeface="Calibri" panose="020F0502020204030204" pitchFamily="34" charset="0"/>
                <a:ea typeface="Calibri" panose="020F0502020204030204" pitchFamily="34" charset="0"/>
                <a:cs typeface="Times New Roman" panose="02020603050405020304" pitchFamily="18" charset="0"/>
              </a:rPr>
              <a:t>    </a:t>
            </a:r>
            <a:r>
              <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of the promotional offer. </a:t>
            </a:r>
          </a:p>
          <a:p>
            <a:pPr lvl="0" algn="just">
              <a:lnSpc>
                <a:spcPct val="107000"/>
              </a:lnSpc>
            </a:pPr>
            <a:r>
              <a:rPr lang="en-IN" b="1" kern="100" dirty="0">
                <a:solidFill>
                  <a:schemeClr val="bg1"/>
                </a:solidFill>
                <a:latin typeface="Calibri" panose="020F0502020204030204" pitchFamily="34" charset="0"/>
                <a:ea typeface="Calibri" panose="020F0502020204030204" pitchFamily="34" charset="0"/>
                <a:cs typeface="Times New Roman" panose="02020603050405020304" pitchFamily="18" charset="0"/>
              </a:rPr>
              <a:t>   </a:t>
            </a:r>
            <a:r>
              <a:rPr lang="en-IN" sz="1800" b="1"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Formula</a:t>
            </a:r>
            <a:r>
              <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r>
              <a:rPr lang="en-IN" sz="1800" b="1"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Incremental Revenue = (After Revenue-Before Revenue) / (Before Revenue)  * 100%</a:t>
            </a:r>
            <a:endPar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07000"/>
              </a:lnSpc>
            </a:pPr>
            <a:r>
              <a:rPr lang="en-IN" sz="1800" b="1"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endPar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lvl="0" algn="just">
              <a:lnSpc>
                <a:spcPct val="107000"/>
              </a:lnSpc>
            </a:pPr>
            <a:r>
              <a:rPr lang="en-IN" sz="1800" b="1"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5. Incremental Sold Units</a:t>
            </a:r>
            <a:r>
              <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This measures the additional units sold as a result of the promotional </a:t>
            </a:r>
          </a:p>
          <a:p>
            <a:pPr lvl="0" algn="just">
              <a:lnSpc>
                <a:spcPct val="107000"/>
              </a:lnSpc>
            </a:pPr>
            <a:r>
              <a:rPr lang="en-IN" kern="100" dirty="0">
                <a:solidFill>
                  <a:schemeClr val="bg1"/>
                </a:solidFill>
                <a:latin typeface="Calibri" panose="020F0502020204030204" pitchFamily="34" charset="0"/>
                <a:ea typeface="Calibri" panose="020F0502020204030204" pitchFamily="34" charset="0"/>
                <a:cs typeface="Times New Roman" panose="02020603050405020304" pitchFamily="18" charset="0"/>
              </a:rPr>
              <a:t>    </a:t>
            </a:r>
            <a:r>
              <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offer.</a:t>
            </a:r>
          </a:p>
          <a:p>
            <a:pPr lvl="0" algn="just">
              <a:lnSpc>
                <a:spcPct val="107000"/>
              </a:lnSpc>
            </a:pPr>
            <a:r>
              <a:rPr lang="en-IN" b="1" kern="100" dirty="0">
                <a:solidFill>
                  <a:schemeClr val="bg1"/>
                </a:solidFill>
                <a:latin typeface="Calibri" panose="020F0502020204030204" pitchFamily="34" charset="0"/>
                <a:ea typeface="Calibri" panose="020F0502020204030204" pitchFamily="34" charset="0"/>
                <a:cs typeface="Times New Roman" panose="02020603050405020304" pitchFamily="18" charset="0"/>
              </a:rPr>
              <a:t>    </a:t>
            </a:r>
            <a:r>
              <a:rPr lang="en-IN" sz="1800" b="1"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Formula: Incremental Sold Units = (Quantity Sold After Offer - Quantity Sold Before Offer) / </a:t>
            </a:r>
          </a:p>
          <a:p>
            <a:pPr lvl="0" algn="just">
              <a:lnSpc>
                <a:spcPct val="107000"/>
              </a:lnSpc>
            </a:pPr>
            <a:r>
              <a:rPr lang="en-IN" b="1" kern="100" dirty="0">
                <a:solidFill>
                  <a:schemeClr val="bg1"/>
                </a:solidFill>
                <a:latin typeface="Calibri" panose="020F0502020204030204" pitchFamily="34" charset="0"/>
                <a:ea typeface="Calibri" panose="020F0502020204030204" pitchFamily="34" charset="0"/>
                <a:cs typeface="Times New Roman" panose="02020603050405020304" pitchFamily="18" charset="0"/>
              </a:rPr>
              <a:t>    </a:t>
            </a:r>
            <a:r>
              <a:rPr lang="en-IN" sz="1800" b="1"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(Quantity Sold Before Offer) * 100%</a:t>
            </a:r>
            <a:endPar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408940" algn="just">
              <a:lnSpc>
                <a:spcPct val="107000"/>
              </a:lnSpc>
            </a:pPr>
            <a:r>
              <a:rPr lang="en-IN" sz="1800" b="1"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endPar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lvl="0" algn="just">
              <a:lnSpc>
                <a:spcPct val="107000"/>
              </a:lnSpc>
            </a:pPr>
            <a:r>
              <a:rPr lang="en-IN" sz="1800" b="1"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6. Average Revenue per Unit Sold Before Offer</a:t>
            </a:r>
            <a:r>
              <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This calculates the average revenue generated </a:t>
            </a:r>
          </a:p>
          <a:p>
            <a:pPr lvl="0" algn="just">
              <a:lnSpc>
                <a:spcPct val="107000"/>
              </a:lnSpc>
            </a:pPr>
            <a:r>
              <a:rPr lang="en-IN" kern="100" dirty="0">
                <a:solidFill>
                  <a:schemeClr val="bg1"/>
                </a:solidFill>
                <a:latin typeface="Calibri" panose="020F0502020204030204" pitchFamily="34" charset="0"/>
                <a:ea typeface="Calibri" panose="020F0502020204030204" pitchFamily="34" charset="0"/>
                <a:cs typeface="Times New Roman" panose="02020603050405020304" pitchFamily="18" charset="0"/>
              </a:rPr>
              <a:t>    </a:t>
            </a:r>
            <a:r>
              <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per unit sold before the promotional offer is applied. </a:t>
            </a:r>
          </a:p>
          <a:p>
            <a:pPr lvl="0" algn="just">
              <a:lnSpc>
                <a:spcPct val="107000"/>
              </a:lnSpc>
            </a:pPr>
            <a:r>
              <a:rPr lang="en-IN" b="1" kern="100" dirty="0">
                <a:solidFill>
                  <a:schemeClr val="bg1"/>
                </a:solidFill>
                <a:latin typeface="Calibri" panose="020F0502020204030204" pitchFamily="34" charset="0"/>
                <a:ea typeface="Calibri" panose="020F0502020204030204" pitchFamily="34" charset="0"/>
                <a:cs typeface="Times New Roman" panose="02020603050405020304" pitchFamily="18" charset="0"/>
              </a:rPr>
              <a:t>    </a:t>
            </a:r>
            <a:r>
              <a:rPr lang="en-IN" sz="1800" b="1"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Formula</a:t>
            </a:r>
            <a:r>
              <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r>
              <a:rPr lang="en-IN" sz="1800" b="1"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Average Revenue per Unit Sold Before Offer = (After Revenue / Quantity Sold </a:t>
            </a:r>
          </a:p>
          <a:p>
            <a:pPr lvl="0" algn="just">
              <a:lnSpc>
                <a:spcPct val="107000"/>
              </a:lnSpc>
            </a:pPr>
            <a:r>
              <a:rPr lang="en-IN" b="1" kern="100" dirty="0">
                <a:solidFill>
                  <a:schemeClr val="bg1"/>
                </a:solidFill>
                <a:latin typeface="Calibri" panose="020F0502020204030204" pitchFamily="34" charset="0"/>
                <a:ea typeface="Calibri" panose="020F0502020204030204" pitchFamily="34" charset="0"/>
                <a:cs typeface="Times New Roman" panose="02020603050405020304" pitchFamily="18" charset="0"/>
              </a:rPr>
              <a:t>    </a:t>
            </a:r>
            <a:r>
              <a:rPr lang="en-IN" sz="1800" b="1"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Before Offer)</a:t>
            </a:r>
            <a:endPar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408940" algn="just">
              <a:lnSpc>
                <a:spcPct val="107000"/>
              </a:lnSpc>
            </a:pPr>
            <a:r>
              <a:rPr lang="en-IN" sz="1800" b="1"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endPar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AutoNum type="arabicPeriod" startAt="7"/>
            </a:pPr>
            <a:r>
              <a:rPr lang="en-IN" sz="1800" b="1"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Average Revenue per Unit Sold After Offer</a:t>
            </a:r>
            <a:r>
              <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This calculates the average revenue generated per unit sold after the promotional offer is applied.</a:t>
            </a:r>
          </a:p>
          <a:p>
            <a:pPr lvl="0" algn="just">
              <a:lnSpc>
                <a:spcPct val="107000"/>
              </a:lnSpc>
            </a:pPr>
            <a:r>
              <a:rPr lang="en-IN" sz="1800" b="1"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Formula</a:t>
            </a:r>
            <a:r>
              <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r>
              <a:rPr lang="en-IN" sz="1800" b="1"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Average Revenue per Unit Sold After Offer = (After Revenue / Quantity Sold After  </a:t>
            </a:r>
          </a:p>
          <a:p>
            <a:pPr lvl="0" algn="just">
              <a:lnSpc>
                <a:spcPct val="107000"/>
              </a:lnSpc>
            </a:pPr>
            <a:r>
              <a:rPr lang="en-IN" b="1" kern="100" dirty="0">
                <a:solidFill>
                  <a:schemeClr val="bg1"/>
                </a:solidFill>
                <a:latin typeface="Calibri" panose="020F0502020204030204" pitchFamily="34" charset="0"/>
                <a:ea typeface="Calibri" panose="020F0502020204030204" pitchFamily="34" charset="0"/>
                <a:cs typeface="Times New Roman" panose="02020603050405020304" pitchFamily="18" charset="0"/>
              </a:rPr>
              <a:t>      </a:t>
            </a:r>
            <a:r>
              <a:rPr lang="en-IN" sz="1800" b="1"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Offer)</a:t>
            </a:r>
            <a:r>
              <a:rPr lang="en-IN" b="1" kern="100" dirty="0">
                <a:solidFill>
                  <a:schemeClr val="bg1"/>
                </a:solidFill>
                <a:latin typeface="Calibri" panose="020F0502020204030204" pitchFamily="34" charset="0"/>
                <a:ea typeface="Calibri" panose="020F0502020204030204" pitchFamily="34" charset="0"/>
                <a:cs typeface="Times New Roman" panose="02020603050405020304" pitchFamily="18" charset="0"/>
              </a:rPr>
              <a:t>.</a:t>
            </a:r>
            <a:endPar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Picture 4">
            <a:extLst>
              <a:ext uri="{FF2B5EF4-FFF2-40B4-BE49-F238E27FC236}">
                <a16:creationId xmlns:a16="http://schemas.microsoft.com/office/drawing/2014/main" id="{A9825FD7-6406-3F2C-D684-77E1AA2352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98563" y="791766"/>
            <a:ext cx="1562318" cy="1038370"/>
          </a:xfrm>
          <a:prstGeom prst="rect">
            <a:avLst/>
          </a:prstGeom>
        </p:spPr>
      </p:pic>
      <p:pic>
        <p:nvPicPr>
          <p:cNvPr id="7" name="Picture 6">
            <a:extLst>
              <a:ext uri="{FF2B5EF4-FFF2-40B4-BE49-F238E27FC236}">
                <a16:creationId xmlns:a16="http://schemas.microsoft.com/office/drawing/2014/main" id="{FAC8EA98-5583-778E-792C-2DB1C4636FA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460458" y="2169737"/>
            <a:ext cx="1600423" cy="1047896"/>
          </a:xfrm>
          <a:prstGeom prst="rect">
            <a:avLst/>
          </a:prstGeom>
        </p:spPr>
      </p:pic>
      <p:pic>
        <p:nvPicPr>
          <p:cNvPr id="9" name="Picture 8">
            <a:extLst>
              <a:ext uri="{FF2B5EF4-FFF2-40B4-BE49-F238E27FC236}">
                <a16:creationId xmlns:a16="http://schemas.microsoft.com/office/drawing/2014/main" id="{D7CA7963-A036-133F-5A8B-8F24BD779C9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527142" y="3557235"/>
            <a:ext cx="1533739" cy="1086002"/>
          </a:xfrm>
          <a:prstGeom prst="rect">
            <a:avLst/>
          </a:prstGeom>
        </p:spPr>
      </p:pic>
      <p:pic>
        <p:nvPicPr>
          <p:cNvPr id="11" name="Picture 10">
            <a:extLst>
              <a:ext uri="{FF2B5EF4-FFF2-40B4-BE49-F238E27FC236}">
                <a16:creationId xmlns:a16="http://schemas.microsoft.com/office/drawing/2014/main" id="{DFC3ED48-4D4C-E2F1-DF52-15238073AF1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546301" y="5113601"/>
            <a:ext cx="1619476" cy="952633"/>
          </a:xfrm>
          <a:prstGeom prst="rect">
            <a:avLst/>
          </a:prstGeom>
        </p:spPr>
      </p:pic>
    </p:spTree>
    <p:extLst>
      <p:ext uri="{BB962C8B-B14F-4D97-AF65-F5344CB8AC3E}">
        <p14:creationId xmlns:p14="http://schemas.microsoft.com/office/powerpoint/2010/main" val="2224683375"/>
      </p:ext>
    </p:extLst>
  </p:cSld>
  <p:clrMapOvr>
    <a:masterClrMapping/>
  </p:clrMapOvr>
  <mc:AlternateContent xmlns:mc="http://schemas.openxmlformats.org/markup-compatibility/2006" xmlns:p14="http://schemas.microsoft.com/office/powerpoint/2010/main">
    <mc:Choice Requires="p14">
      <p:transition spd="slow" p14:dur="2000" advTm="78599"/>
    </mc:Choice>
    <mc:Fallback xmlns="">
      <p:transition spd="slow" advTm="78599"/>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263D376C-9297-956F-2E9F-3FAB0DF9A4DC}"/>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FF1FC7F9-CDFC-0D50-E32F-0804271182C2}"/>
              </a:ext>
            </a:extLst>
          </p:cNvPr>
          <p:cNvSpPr txBox="1"/>
          <p:nvPr/>
        </p:nvSpPr>
        <p:spPr>
          <a:xfrm>
            <a:off x="242596" y="854772"/>
            <a:ext cx="8530512" cy="5662897"/>
          </a:xfrm>
          <a:prstGeom prst="rect">
            <a:avLst/>
          </a:prstGeom>
          <a:noFill/>
        </p:spPr>
        <p:txBody>
          <a:bodyPr wrap="square">
            <a:spAutoFit/>
          </a:bodyPr>
          <a:lstStyle/>
          <a:p>
            <a:pPr lvl="0">
              <a:lnSpc>
                <a:spcPct val="107000"/>
              </a:lnSpc>
            </a:pPr>
            <a:r>
              <a:rPr lang="en-IN" sz="1800" b="1"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8. Discount offer:</a:t>
            </a:r>
            <a:r>
              <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This metric signifies about the discount offered after the offer is  </a:t>
            </a:r>
          </a:p>
          <a:p>
            <a:pPr lvl="0">
              <a:lnSpc>
                <a:spcPct val="107000"/>
              </a:lnSpc>
            </a:pPr>
            <a:r>
              <a:rPr lang="en-IN" kern="100" dirty="0">
                <a:solidFill>
                  <a:schemeClr val="bg1"/>
                </a:solidFill>
                <a:latin typeface="Calibri" panose="020F0502020204030204" pitchFamily="34" charset="0"/>
                <a:ea typeface="Calibri" panose="020F0502020204030204" pitchFamily="34" charset="0"/>
                <a:cs typeface="Times New Roman" panose="02020603050405020304" pitchFamily="18" charset="0"/>
              </a:rPr>
              <a:t>    </a:t>
            </a:r>
            <a:r>
              <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applied.</a:t>
            </a:r>
          </a:p>
          <a:p>
            <a:pPr lvl="0">
              <a:lnSpc>
                <a:spcPct val="107000"/>
              </a:lnSpc>
            </a:pPr>
            <a:r>
              <a:rPr lang="en-IN" b="1" kern="100" dirty="0">
                <a:solidFill>
                  <a:schemeClr val="bg1"/>
                </a:solidFill>
                <a:latin typeface="Calibri" panose="020F0502020204030204" pitchFamily="34" charset="0"/>
                <a:ea typeface="Calibri" panose="020F0502020204030204" pitchFamily="34" charset="0"/>
                <a:cs typeface="Times New Roman" panose="02020603050405020304" pitchFamily="18" charset="0"/>
              </a:rPr>
              <a:t>    </a:t>
            </a:r>
            <a:r>
              <a:rPr lang="en-IN" sz="1800" b="1"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Formula:</a:t>
            </a:r>
            <a:r>
              <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r>
              <a:rPr lang="en-IN" sz="1800" b="1"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(Base price * Promo offer)</a:t>
            </a:r>
            <a:endPar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408940">
              <a:lnSpc>
                <a:spcPct val="107000"/>
              </a:lnSpc>
            </a:pPr>
            <a:r>
              <a:rPr lang="en-IN" sz="1800" b="1"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endPar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lvl="0">
              <a:lnSpc>
                <a:spcPct val="107000"/>
              </a:lnSpc>
            </a:pPr>
            <a:r>
              <a:rPr lang="en-IN" sz="1800" b="1"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9. Discount Effectiveness</a:t>
            </a:r>
            <a:r>
              <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This metric evaluates the effectiveness of each discount offer in </a:t>
            </a:r>
          </a:p>
          <a:p>
            <a:pPr lvl="0">
              <a:lnSpc>
                <a:spcPct val="107000"/>
              </a:lnSpc>
            </a:pPr>
            <a:r>
              <a:rPr lang="en-IN" kern="100" dirty="0">
                <a:solidFill>
                  <a:schemeClr val="bg1"/>
                </a:solidFill>
                <a:latin typeface="Calibri" panose="020F0502020204030204" pitchFamily="34" charset="0"/>
                <a:ea typeface="Calibri" panose="020F0502020204030204" pitchFamily="34" charset="0"/>
                <a:cs typeface="Times New Roman" panose="02020603050405020304" pitchFamily="18" charset="0"/>
              </a:rPr>
              <a:t>    </a:t>
            </a:r>
            <a:r>
              <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driving sales.</a:t>
            </a:r>
          </a:p>
          <a:p>
            <a:pPr lvl="0">
              <a:lnSpc>
                <a:spcPct val="107000"/>
              </a:lnSpc>
            </a:pPr>
            <a:r>
              <a:rPr lang="en-IN" b="1" kern="100" dirty="0">
                <a:solidFill>
                  <a:schemeClr val="bg1"/>
                </a:solidFill>
                <a:latin typeface="Calibri" panose="020F0502020204030204" pitchFamily="34" charset="0"/>
                <a:ea typeface="Calibri" panose="020F0502020204030204" pitchFamily="34" charset="0"/>
                <a:cs typeface="Times New Roman" panose="02020603050405020304" pitchFamily="18" charset="0"/>
              </a:rPr>
              <a:t>    </a:t>
            </a:r>
            <a:r>
              <a:rPr lang="en-IN" sz="1800" b="1"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Formula</a:t>
            </a:r>
            <a:r>
              <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r>
              <a:rPr lang="en-IN" sz="1800" b="1"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Discount Effectiveness = ((Quantity Sold After Offer - Quantity Sold Before </a:t>
            </a:r>
          </a:p>
          <a:p>
            <a:pPr lvl="0">
              <a:lnSpc>
                <a:spcPct val="107000"/>
              </a:lnSpc>
            </a:pPr>
            <a:r>
              <a:rPr lang="en-IN" b="1" kern="100" dirty="0">
                <a:solidFill>
                  <a:schemeClr val="bg1"/>
                </a:solidFill>
                <a:latin typeface="Calibri" panose="020F0502020204030204" pitchFamily="34" charset="0"/>
                <a:ea typeface="Calibri" panose="020F0502020204030204" pitchFamily="34" charset="0"/>
                <a:cs typeface="Times New Roman" panose="02020603050405020304" pitchFamily="18" charset="0"/>
              </a:rPr>
              <a:t>    </a:t>
            </a:r>
            <a:r>
              <a:rPr lang="en-IN" sz="1800" b="1"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Offer) / Discount Offer) * 100%</a:t>
            </a:r>
            <a:endPar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408940">
              <a:lnSpc>
                <a:spcPct val="107000"/>
              </a:lnSpc>
            </a:pPr>
            <a:r>
              <a:rPr lang="en-IN" sz="1800" b="1"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endPar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lvl="0">
              <a:lnSpc>
                <a:spcPct val="107000"/>
              </a:lnSpc>
            </a:pPr>
            <a:r>
              <a:rPr lang="en-IN" sz="1800" b="1"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10. Total Discount offered:</a:t>
            </a:r>
            <a:r>
              <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This represents the total discount offered on all the products.</a:t>
            </a:r>
          </a:p>
          <a:p>
            <a:pPr lvl="0">
              <a:lnSpc>
                <a:spcPct val="107000"/>
              </a:lnSpc>
            </a:pPr>
            <a:r>
              <a:rPr lang="en-IN" b="1" kern="100" dirty="0">
                <a:solidFill>
                  <a:schemeClr val="bg1"/>
                </a:solidFill>
                <a:latin typeface="Calibri" panose="020F0502020204030204" pitchFamily="34" charset="0"/>
                <a:ea typeface="Calibri" panose="020F0502020204030204" pitchFamily="34" charset="0"/>
                <a:cs typeface="Times New Roman" panose="02020603050405020304" pitchFamily="18" charset="0"/>
              </a:rPr>
              <a:t>       </a:t>
            </a:r>
            <a:r>
              <a:rPr lang="en-IN" sz="1800" b="1"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Formula</a:t>
            </a:r>
            <a:r>
              <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r>
              <a:rPr lang="en-IN" sz="1800" b="1"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Total Discount offered = (Discount offer* Quantity Sold After Offer)</a:t>
            </a:r>
            <a:endPar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408940">
              <a:lnSpc>
                <a:spcPct val="107000"/>
              </a:lnSpc>
            </a:pPr>
            <a:r>
              <a:rPr lang="en-IN" sz="1800" b="1"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endPar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lvl="0">
              <a:lnSpc>
                <a:spcPct val="107000"/>
              </a:lnSpc>
            </a:pPr>
            <a:r>
              <a:rPr lang="en-IN" sz="1800" b="1"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11. Return on Investment (ROI) of the Promotion:</a:t>
            </a:r>
            <a:r>
              <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This measures the return on </a:t>
            </a:r>
          </a:p>
          <a:p>
            <a:pPr lvl="0">
              <a:lnSpc>
                <a:spcPct val="107000"/>
              </a:lnSpc>
            </a:pPr>
            <a:r>
              <a:rPr lang="en-IN" kern="100" dirty="0">
                <a:solidFill>
                  <a:schemeClr val="bg1"/>
                </a:solidFill>
                <a:latin typeface="Calibri" panose="020F0502020204030204" pitchFamily="34" charset="0"/>
                <a:ea typeface="Calibri" panose="020F0502020204030204" pitchFamily="34" charset="0"/>
                <a:cs typeface="Times New Roman" panose="02020603050405020304" pitchFamily="18" charset="0"/>
              </a:rPr>
              <a:t>       </a:t>
            </a:r>
            <a:r>
              <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investment generated from the promotional campaign.</a:t>
            </a:r>
          </a:p>
          <a:p>
            <a:pPr lvl="0">
              <a:lnSpc>
                <a:spcPct val="107000"/>
              </a:lnSpc>
            </a:pPr>
            <a:r>
              <a:rPr lang="en-IN" b="1" kern="100" dirty="0">
                <a:solidFill>
                  <a:schemeClr val="bg1"/>
                </a:solidFill>
                <a:latin typeface="Calibri" panose="020F0502020204030204" pitchFamily="34" charset="0"/>
                <a:ea typeface="Calibri" panose="020F0502020204030204" pitchFamily="34" charset="0"/>
                <a:cs typeface="Times New Roman" panose="02020603050405020304" pitchFamily="18" charset="0"/>
              </a:rPr>
              <a:t>      </a:t>
            </a:r>
            <a:r>
              <a:rPr lang="en-IN" sz="1800" b="1"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Formula</a:t>
            </a:r>
            <a:r>
              <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r>
              <a:rPr lang="en-IN" sz="1800" b="1"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ROI = ((After Revenue – Before Revenue) - Total Promotional Cost) / (Total </a:t>
            </a:r>
          </a:p>
          <a:p>
            <a:pPr lvl="0">
              <a:lnSpc>
                <a:spcPct val="107000"/>
              </a:lnSpc>
            </a:pPr>
            <a:r>
              <a:rPr lang="en-IN" b="1" kern="100" dirty="0">
                <a:solidFill>
                  <a:schemeClr val="bg1"/>
                </a:solidFill>
                <a:latin typeface="Calibri" panose="020F0502020204030204" pitchFamily="34" charset="0"/>
                <a:ea typeface="Calibri" panose="020F0502020204030204" pitchFamily="34" charset="0"/>
                <a:cs typeface="Times New Roman" panose="02020603050405020304" pitchFamily="18" charset="0"/>
              </a:rPr>
              <a:t>      </a:t>
            </a:r>
            <a:r>
              <a:rPr lang="en-IN" sz="1800" b="1"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Promotional Cost)</a:t>
            </a:r>
            <a:endParaRPr lang="en-IN" b="1" kern="100"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a:p>
            <a:pPr lvl="0">
              <a:lnSpc>
                <a:spcPct val="107000"/>
              </a:lnSpc>
            </a:pPr>
            <a:r>
              <a:rPr lang="en-IN" sz="1800" b="1"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r>
              <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(Here, Total Discount offered is assumed to be Total Promotional Cost).</a:t>
            </a:r>
          </a:p>
          <a:p>
            <a:pPr lvl="0">
              <a:lnSpc>
                <a:spcPct val="107000"/>
              </a:lnSpc>
            </a:pPr>
            <a:endPar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500" b="1"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Note: </a:t>
            </a:r>
            <a:r>
              <a:rPr lang="en-IN" sz="15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The currency is in Indian Rupee. So, all the relevant metrics are according to Indian Rupee currency.</a:t>
            </a:r>
          </a:p>
        </p:txBody>
      </p:sp>
      <p:pic>
        <p:nvPicPr>
          <p:cNvPr id="5" name="Picture 4">
            <a:extLst>
              <a:ext uri="{FF2B5EF4-FFF2-40B4-BE49-F238E27FC236}">
                <a16:creationId xmlns:a16="http://schemas.microsoft.com/office/drawing/2014/main" id="{A1EDDA75-86A2-8356-A913-BF9DB7A6BE5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10393" y="1877901"/>
            <a:ext cx="1619476" cy="1124107"/>
          </a:xfrm>
          <a:prstGeom prst="rect">
            <a:avLst/>
          </a:prstGeom>
        </p:spPr>
      </p:pic>
      <p:pic>
        <p:nvPicPr>
          <p:cNvPr id="7" name="Picture 6">
            <a:extLst>
              <a:ext uri="{FF2B5EF4-FFF2-40B4-BE49-F238E27FC236}">
                <a16:creationId xmlns:a16="http://schemas.microsoft.com/office/drawing/2014/main" id="{E30499A9-C7B7-5449-AD67-A30CB186920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472314" y="3429000"/>
            <a:ext cx="1495634" cy="981212"/>
          </a:xfrm>
          <a:prstGeom prst="rect">
            <a:avLst/>
          </a:prstGeom>
        </p:spPr>
      </p:pic>
      <p:pic>
        <p:nvPicPr>
          <p:cNvPr id="9" name="Picture 8">
            <a:extLst>
              <a:ext uri="{FF2B5EF4-FFF2-40B4-BE49-F238E27FC236}">
                <a16:creationId xmlns:a16="http://schemas.microsoft.com/office/drawing/2014/main" id="{B5CFA57F-BD3D-6575-1D53-055B477D289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357998" y="4837204"/>
            <a:ext cx="1724266" cy="1190791"/>
          </a:xfrm>
          <a:prstGeom prst="rect">
            <a:avLst/>
          </a:prstGeom>
        </p:spPr>
      </p:pic>
    </p:spTree>
    <p:extLst>
      <p:ext uri="{BB962C8B-B14F-4D97-AF65-F5344CB8AC3E}">
        <p14:creationId xmlns:p14="http://schemas.microsoft.com/office/powerpoint/2010/main" val="504768960"/>
      </p:ext>
    </p:extLst>
  </p:cSld>
  <p:clrMapOvr>
    <a:masterClrMapping/>
  </p:clrMapOvr>
  <mc:AlternateContent xmlns:mc="http://schemas.openxmlformats.org/markup-compatibility/2006" xmlns:p14="http://schemas.microsoft.com/office/powerpoint/2010/main">
    <mc:Choice Requires="p14">
      <p:transition spd="slow" p14:dur="2000" advTm="81279"/>
    </mc:Choice>
    <mc:Fallback xmlns="">
      <p:transition spd="slow" advTm="81279"/>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24166AB9-17E5-B1C9-66AC-95525923B3B3}"/>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91EDF0EE-38EA-5343-8260-F2E337C694BE}"/>
              </a:ext>
            </a:extLst>
          </p:cNvPr>
          <p:cNvSpPr txBox="1"/>
          <p:nvPr/>
        </p:nvSpPr>
        <p:spPr>
          <a:xfrm>
            <a:off x="345232" y="699557"/>
            <a:ext cx="8530512" cy="3436775"/>
          </a:xfrm>
          <a:prstGeom prst="rect">
            <a:avLst/>
          </a:prstGeom>
          <a:noFill/>
        </p:spPr>
        <p:txBody>
          <a:bodyPr wrap="square">
            <a:spAutoFit/>
          </a:bodyPr>
          <a:lstStyle/>
          <a:p>
            <a:pPr>
              <a:lnSpc>
                <a:spcPct val="107000"/>
              </a:lnSpc>
              <a:spcAft>
                <a:spcPts val="800"/>
              </a:spcAft>
            </a:pPr>
            <a:r>
              <a:rPr lang="en-IN" sz="3500" b="1"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ADHOC BUSINESS REQUESTS:</a:t>
            </a:r>
            <a:endParaRPr lang="en-IN" sz="35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There are 5 </a:t>
            </a:r>
            <a:r>
              <a:rPr lang="en-IN" sz="1800" kern="1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adhoc</a:t>
            </a:r>
            <a:r>
              <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business requests and the subsequent information is extracted using MySQL. </a:t>
            </a:r>
          </a:p>
          <a:p>
            <a:pPr>
              <a:lnSpc>
                <a:spcPct val="107000"/>
              </a:lnSpc>
              <a:spcAft>
                <a:spcPts val="800"/>
              </a:spcAft>
            </a:pPr>
            <a:endParaRPr lang="en-IN" sz="1800" b="1"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b="1"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PROBLEM 1: </a:t>
            </a:r>
            <a:r>
              <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Provide a list of products with a base price greater than 500 and that are featured in promo type of 'BOGOF' (Buy One Get One Free). This information will help us identify high-value products that are currently being heavily discounted, which can be useful for evaluating our pricing and promotion strategies.</a:t>
            </a:r>
          </a:p>
        </p:txBody>
      </p:sp>
      <p:pic>
        <p:nvPicPr>
          <p:cNvPr id="4" name="Picture 3">
            <a:extLst>
              <a:ext uri="{FF2B5EF4-FFF2-40B4-BE49-F238E27FC236}">
                <a16:creationId xmlns:a16="http://schemas.microsoft.com/office/drawing/2014/main" id="{C944E159-85E1-A8B1-5254-4BDA5C2C896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00781" y="4792604"/>
            <a:ext cx="8694686" cy="1365839"/>
          </a:xfrm>
          <a:prstGeom prst="rect">
            <a:avLst/>
          </a:prstGeom>
        </p:spPr>
      </p:pic>
    </p:spTree>
    <p:extLst>
      <p:ext uri="{BB962C8B-B14F-4D97-AF65-F5344CB8AC3E}">
        <p14:creationId xmlns:p14="http://schemas.microsoft.com/office/powerpoint/2010/main" val="608010197"/>
      </p:ext>
    </p:extLst>
  </p:cSld>
  <p:clrMapOvr>
    <a:masterClrMapping/>
  </p:clrMapOvr>
  <mc:AlternateContent xmlns:mc="http://schemas.openxmlformats.org/markup-compatibility/2006" xmlns:p14="http://schemas.microsoft.com/office/powerpoint/2010/main">
    <mc:Choice Requires="p14">
      <p:transition spd="slow" p14:dur="2000" advTm="45841"/>
    </mc:Choice>
    <mc:Fallback xmlns="">
      <p:transition spd="slow" advTm="45841"/>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228</TotalTime>
  <Words>2144</Words>
  <Application>Microsoft Office PowerPoint</Application>
  <PresentationFormat>Widescreen</PresentationFormat>
  <Paragraphs>170</Paragraphs>
  <Slides>30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30</vt:i4>
      </vt:variant>
    </vt:vector>
  </HeadingPairs>
  <TitlesOfParts>
    <vt:vector size="36" baseType="lpstr">
      <vt:lpstr>Arial</vt:lpstr>
      <vt:lpstr>Calibri</vt:lpstr>
      <vt:lpstr>Calibri Light</vt:lpstr>
      <vt:lpstr>source-serif-pro</vt:lpstr>
      <vt:lpstr>Symbol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AMAN SINGH</dc:creator>
  <cp:lastModifiedBy>AMAN SINGH</cp:lastModifiedBy>
  <cp:revision>31</cp:revision>
  <dcterms:created xsi:type="dcterms:W3CDTF">2024-03-03T19:28:41Z</dcterms:created>
  <dcterms:modified xsi:type="dcterms:W3CDTF">2024-03-04T10:25:55Z</dcterms:modified>
</cp:coreProperties>
</file>