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Nunito Bold" panose="020B0604020202020204" charset="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50" d="100"/>
          <a:sy n="50" d="100"/>
        </p:scale>
        <p:origin x="8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i Posimsetti" userId="3eaa0286c0356a9d" providerId="LiveId" clId="{4E6CF9BB-5458-41F3-891C-9342D6F7EE87}"/>
    <pc:docChg chg="modSld">
      <pc:chgData name="Bhargavi Posimsetti" userId="3eaa0286c0356a9d" providerId="LiveId" clId="{4E6CF9BB-5458-41F3-891C-9342D6F7EE87}" dt="2025-02-16T04:01:18.303" v="33" actId="1076"/>
      <pc:docMkLst>
        <pc:docMk/>
      </pc:docMkLst>
      <pc:sldChg chg="modSp mod">
        <pc:chgData name="Bhargavi Posimsetti" userId="3eaa0286c0356a9d" providerId="LiveId" clId="{4E6CF9BB-5458-41F3-891C-9342D6F7EE87}" dt="2025-02-16T04:01:18.303" v="33" actId="1076"/>
        <pc:sldMkLst>
          <pc:docMk/>
          <pc:sldMk cId="0" sldId="256"/>
        </pc:sldMkLst>
        <pc:spChg chg="mod">
          <ac:chgData name="Bhargavi Posimsetti" userId="3eaa0286c0356a9d" providerId="LiveId" clId="{4E6CF9BB-5458-41F3-891C-9342D6F7EE87}" dt="2025-02-15T12:56:19.141" v="4" actId="1076"/>
          <ac:spMkLst>
            <pc:docMk/>
            <pc:sldMk cId="0" sldId="256"/>
            <ac:spMk id="3" creationId="{40D07905-1E7D-2CE7-42FA-B8B620B756AE}"/>
          </ac:spMkLst>
        </pc:spChg>
        <pc:spChg chg="mod">
          <ac:chgData name="Bhargavi Posimsetti" userId="3eaa0286c0356a9d" providerId="LiveId" clId="{4E6CF9BB-5458-41F3-891C-9342D6F7EE87}" dt="2025-02-15T12:58:45.960" v="31" actId="20577"/>
          <ac:spMkLst>
            <pc:docMk/>
            <pc:sldMk cId="0" sldId="256"/>
            <ac:spMk id="1048584" creationId="{00000000-0000-0000-0000-000000000000}"/>
          </ac:spMkLst>
        </pc:spChg>
        <pc:spChg chg="mod">
          <ac:chgData name="Bhargavi Posimsetti" userId="3eaa0286c0356a9d" providerId="LiveId" clId="{4E6CF9BB-5458-41F3-891C-9342D6F7EE87}" dt="2025-02-15T12:56:55.023" v="10" actId="1076"/>
          <ac:spMkLst>
            <pc:docMk/>
            <pc:sldMk cId="0" sldId="256"/>
            <ac:spMk id="1048586" creationId="{00000000-0000-0000-0000-000000000000}"/>
          </ac:spMkLst>
        </pc:spChg>
        <pc:spChg chg="mod">
          <ac:chgData name="Bhargavi Posimsetti" userId="3eaa0286c0356a9d" providerId="LiveId" clId="{4E6CF9BB-5458-41F3-891C-9342D6F7EE87}" dt="2025-02-15T12:56:53.326" v="9" actId="1076"/>
          <ac:spMkLst>
            <pc:docMk/>
            <pc:sldMk cId="0" sldId="256"/>
            <ac:spMk id="1048587" creationId="{00000000-0000-0000-0000-000000000000}"/>
          </ac:spMkLst>
        </pc:spChg>
        <pc:picChg chg="mod">
          <ac:chgData name="Bhargavi Posimsetti" userId="3eaa0286c0356a9d" providerId="LiveId" clId="{4E6CF9BB-5458-41F3-891C-9342D6F7EE87}" dt="2025-02-16T04:01:18.303" v="33" actId="1076"/>
          <ac:picMkLst>
            <pc:docMk/>
            <pc:sldMk cId="0" sldId="256"/>
            <ac:picMk id="8" creationId="{00000000-0000-0000-0000-000000000000}"/>
          </ac:picMkLst>
        </pc:picChg>
      </pc:sldChg>
      <pc:sldChg chg="modSp mod">
        <pc:chgData name="Bhargavi Posimsetti" userId="3eaa0286c0356a9d" providerId="LiveId" clId="{4E6CF9BB-5458-41F3-891C-9342D6F7EE87}" dt="2025-02-16T03:38:19.653" v="32"/>
        <pc:sldMkLst>
          <pc:docMk/>
          <pc:sldMk cId="0" sldId="261"/>
        </pc:sldMkLst>
        <pc:spChg chg="mod">
          <ac:chgData name="Bhargavi Posimsetti" userId="3eaa0286c0356a9d" providerId="LiveId" clId="{4E6CF9BB-5458-41F3-891C-9342D6F7EE87}" dt="2025-02-16T03:38:19.653" v="32"/>
          <ac:spMkLst>
            <pc:docMk/>
            <pc:sldMk cId="0" sldId="261"/>
            <ac:spMk id="1048607" creationId="{00000000-0000-0000-0000-000000000000}"/>
          </ac:spMkLst>
        </pc:spChg>
      </pc:sldChg>
    </pc:docChg>
  </pc:docChgLst>
  <pc:docChgLst>
    <pc:chgData name="Bhargavi Posimsetti" userId="3eaa0286c0356a9d" providerId="LiveId" clId="{4809D66A-9E0C-4214-B00B-596CD02D8AA6}"/>
    <pc:docChg chg="modSld">
      <pc:chgData name="Bhargavi Posimsetti" userId="3eaa0286c0356a9d" providerId="LiveId" clId="{4809D66A-9E0C-4214-B00B-596CD02D8AA6}" dt="2024-09-20T05:14:46.204" v="18" actId="20577"/>
      <pc:docMkLst>
        <pc:docMk/>
      </pc:docMkLst>
      <pc:sldChg chg="modSp mod">
        <pc:chgData name="Bhargavi Posimsetti" userId="3eaa0286c0356a9d" providerId="LiveId" clId="{4809D66A-9E0C-4214-B00B-596CD02D8AA6}" dt="2024-09-20T05:14:46.204" v="18" actId="20577"/>
        <pc:sldMkLst>
          <pc:docMk/>
          <pc:sldMk cId="0" sldId="256"/>
        </pc:sldMkLst>
      </pc:sldChg>
    </pc:docChg>
  </pc:docChgLst>
  <pc:docChgLst>
    <pc:chgData name="Bhargavi Posimsetti" userId="3eaa0286c0356a9d" providerId="LiveId" clId="{C4433972-46EA-4B40-B1E4-D90D322DC0D6}"/>
    <pc:docChg chg="modSld">
      <pc:chgData name="Bhargavi Posimsetti" userId="3eaa0286c0356a9d" providerId="LiveId" clId="{C4433972-46EA-4B40-B1E4-D90D322DC0D6}" dt="2025-03-23T03:28:55.150" v="0" actId="15"/>
      <pc:docMkLst>
        <pc:docMk/>
      </pc:docMkLst>
      <pc:sldChg chg="modSp mod">
        <pc:chgData name="Bhargavi Posimsetti" userId="3eaa0286c0356a9d" providerId="LiveId" clId="{C4433972-46EA-4B40-B1E4-D90D322DC0D6}" dt="2025-03-23T03:28:55.150" v="0" actId="15"/>
        <pc:sldMkLst>
          <pc:docMk/>
          <pc:sldMk cId="0" sldId="257"/>
        </pc:sldMkLst>
        <pc:spChg chg="mod">
          <ac:chgData name="Bhargavi Posimsetti" userId="3eaa0286c0356a9d" providerId="LiveId" clId="{C4433972-46EA-4B40-B1E4-D90D322DC0D6}" dt="2025-03-23T03:28:55.150" v="0" actId="15"/>
          <ac:spMkLst>
            <pc:docMk/>
            <pc:sldMk cId="0" sldId="257"/>
            <ac:spMk id="104858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9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9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2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8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/>
          <p:nvPr/>
        </p:nvGrpSpPr>
        <p:grpSpPr>
          <a:xfrm>
            <a:off x="228605" y="-419245"/>
            <a:ext cx="16984850" cy="10609227"/>
            <a:chOff x="-16933" y="-85796"/>
            <a:chExt cx="1258137" cy="785869"/>
          </a:xfrm>
        </p:grpSpPr>
        <p:sp>
          <p:nvSpPr>
            <p:cNvPr id="1048584" name="Freeform 3"/>
            <p:cNvSpPr/>
            <p:nvPr/>
          </p:nvSpPr>
          <p:spPr>
            <a:xfrm>
              <a:off x="0" y="-19121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252730" marR="281305" indent="-698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800" b="1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                   DEPARTMENT OF ARTIFICIAL INTELLIGENCE AND MACHINE LEARNING</a:t>
              </a:r>
              <a:endParaRPr lang="en-IN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252730" marR="281305" indent="-6985"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2800" b="1">
                  <a:solidFill>
                    <a:srgbClr val="17365D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                SWARNANDHRA COLLEGE OF ENGINEERING&amp;TECHNOLOGY</a:t>
              </a:r>
              <a:endParaRPr lang="en-IN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493395" marR="479425" algn="ctr">
                <a:spcBef>
                  <a:spcPts val="10"/>
                </a:spcBef>
                <a:spcAft>
                  <a:spcPts val="0"/>
                </a:spcAft>
              </a:pPr>
              <a:endParaRPr lang="en-IN" sz="4800"/>
            </a:p>
            <a:p>
              <a:pPr marL="5029200"/>
              <a:r>
                <a:rPr lang="en-IN" sz="8800" b="1"/>
                <a:t>WEATHER APP        </a:t>
              </a:r>
            </a:p>
            <a:p>
              <a:pPr marL="5029200"/>
              <a:endParaRPr lang="en-IN" sz="3200">
                <a:solidFill>
                  <a:srgbClr val="FF0000"/>
                </a:solidFill>
              </a:endParaRPr>
            </a:p>
            <a:p>
              <a:pPr marL="5029200"/>
              <a:endParaRPr lang="en-IN" sz="3200">
                <a:solidFill>
                  <a:srgbClr val="FF0000"/>
                </a:solidFill>
              </a:endParaRPr>
            </a:p>
            <a:p>
              <a:pPr marL="2697163">
                <a:tabLst>
                  <a:tab pos="2773363" algn="l"/>
                </a:tabLst>
              </a:pPr>
              <a:endParaRPr lang="en-IN" sz="3200">
                <a:solidFill>
                  <a:srgbClr val="FF0000"/>
                </a:solidFill>
              </a:endParaRPr>
            </a:p>
            <a:p>
              <a:pPr marL="2697163"/>
              <a:endParaRPr lang="en-IN" sz="3200">
                <a:solidFill>
                  <a:srgbClr val="FF0000"/>
                </a:solidFill>
              </a:endParaRPr>
            </a:p>
            <a:p>
              <a:pPr marL="2697163"/>
              <a:endParaRPr lang="en-IN" sz="3200">
                <a:solidFill>
                  <a:srgbClr val="FF0000"/>
                </a:solidFill>
              </a:endParaRPr>
            </a:p>
            <a:p>
              <a:pPr marL="3230563"/>
              <a:r>
                <a:rPr lang="en-IN" sz="3200" b="1">
                  <a:solidFill>
                    <a:srgbClr val="FF0000"/>
                  </a:solidFill>
                </a:rPr>
                <a:t>Under the guidance of:                                    Submitted by:</a:t>
              </a:r>
            </a:p>
            <a:p>
              <a:pPr marL="898525" indent="-92075">
                <a:tabLst>
                  <a:tab pos="2149475" algn="l"/>
                  <a:tab pos="2606675" algn="l"/>
                </a:tabLst>
              </a:pPr>
              <a:r>
                <a:rPr lang="en-IN" sz="2800"/>
                <a:t>                                     Ms. B.Haritha                                                         </a:t>
              </a:r>
              <a:r>
                <a:rPr lang="en-IN" sz="2800" err="1"/>
                <a:t>Posimsetti</a:t>
              </a:r>
              <a:r>
                <a:rPr lang="en-IN" sz="2800"/>
                <a:t> B V </a:t>
              </a:r>
              <a:r>
                <a:rPr lang="en-IN" sz="2800" err="1"/>
                <a:t>V</a:t>
              </a:r>
              <a:r>
                <a:rPr lang="en-IN" sz="2800"/>
                <a:t> </a:t>
              </a:r>
              <a:r>
                <a:rPr lang="en-IN" sz="2800" err="1"/>
                <a:t>Lakshmi</a:t>
              </a:r>
              <a:r>
                <a:rPr lang="en-IN" sz="2800"/>
                <a:t> 22A21A6184</a:t>
              </a:r>
            </a:p>
            <a:p>
              <a:pPr marL="2606675">
                <a:tabLst>
                  <a:tab pos="2606675" algn="l"/>
                </a:tabLst>
              </a:pPr>
              <a:r>
                <a:rPr lang="en-IN" sz="2800"/>
                <a:t>                  M.Tech                                                                 </a:t>
              </a:r>
              <a:r>
                <a:rPr lang="en-IN" sz="2800" err="1"/>
                <a:t>Tiruveedula</a:t>
              </a:r>
              <a:r>
                <a:rPr lang="en-IN" sz="2800"/>
                <a:t> Dinesh-22A21A61B0</a:t>
              </a:r>
            </a:p>
            <a:p>
              <a:pPr marL="2239963">
                <a:tabLst>
                  <a:tab pos="1798638" algn="l"/>
                  <a:tab pos="1965325" algn="l"/>
                </a:tabLst>
              </a:pPr>
              <a:r>
                <a:rPr lang="en-IN" sz="2800"/>
                <a:t>              Assistant Professor                                                     Satti MaheswaraReddy-22A21A6199</a:t>
              </a:r>
            </a:p>
            <a:p>
              <a:pPr marL="5029200"/>
              <a:r>
                <a:rPr lang="en-IN" sz="2800"/>
                <a:t>                                                                  </a:t>
              </a:r>
              <a:r>
                <a:rPr lang="en-IN" sz="2800" err="1"/>
                <a:t>Surampudi</a:t>
              </a:r>
              <a:r>
                <a:rPr lang="en-IN" sz="2800"/>
                <a:t> V S Tejasri-23A25A6114</a:t>
              </a:r>
            </a:p>
            <a:p>
              <a:pPr marL="5029200"/>
              <a:r>
                <a:rPr lang="en-IN" sz="2800"/>
                <a:t>                                                                  Pulaparthi  R L N  Manikanta-22A21A6187</a:t>
              </a:r>
            </a:p>
          </p:txBody>
        </p:sp>
        <p:sp>
          <p:nvSpPr>
            <p:cNvPr id="1048585" name="TextBox 4"/>
            <p:cNvSpPr txBox="1"/>
            <p:nvPr/>
          </p:nvSpPr>
          <p:spPr>
            <a:xfrm>
              <a:off x="-16933" y="-85796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586" name="Freeform 5"/>
          <p:cNvSpPr/>
          <p:nvPr/>
        </p:nvSpPr>
        <p:spPr>
          <a:xfrm rot="180474">
            <a:off x="698178" y="5766258"/>
            <a:ext cx="2493094" cy="2345473"/>
          </a:xfrm>
          <a:custGeom>
            <a:avLst/>
            <a:gdLst/>
            <a:ahLst/>
            <a:cxnLst/>
            <a:rect l="l" t="t" r="r" b="b"/>
            <a:pathLst>
              <a:path w="3322638" h="3322638">
                <a:moveTo>
                  <a:pt x="0" y="0"/>
                </a:moveTo>
                <a:lnTo>
                  <a:pt x="3322638" y="0"/>
                </a:lnTo>
                <a:lnTo>
                  <a:pt x="3322638" y="3322638"/>
                </a:lnTo>
                <a:lnTo>
                  <a:pt x="0" y="332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r>
              <a:rPr lang="en-IN"/>
              <a:t> </a:t>
            </a:r>
          </a:p>
        </p:txBody>
      </p:sp>
      <p:sp>
        <p:nvSpPr>
          <p:cNvPr id="1048587" name="Freeform 6"/>
          <p:cNvSpPr/>
          <p:nvPr/>
        </p:nvSpPr>
        <p:spPr>
          <a:xfrm>
            <a:off x="714316" y="2643057"/>
            <a:ext cx="2550016" cy="2461391"/>
          </a:xfrm>
          <a:custGeom>
            <a:avLst/>
            <a:gdLst/>
            <a:ahLst/>
            <a:cxnLst/>
            <a:rect l="l" t="t" r="r" b="b"/>
            <a:pathLst>
              <a:path w="3162687" h="3028273">
                <a:moveTo>
                  <a:pt x="0" y="0"/>
                </a:moveTo>
                <a:lnTo>
                  <a:pt x="3162687" y="0"/>
                </a:lnTo>
                <a:lnTo>
                  <a:pt x="3162687" y="3028273"/>
                </a:lnTo>
                <a:lnTo>
                  <a:pt x="0" y="302827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40D07905-1E7D-2CE7-42FA-B8B620B756AE}"/>
              </a:ext>
            </a:extLst>
          </p:cNvPr>
          <p:cNvSpPr/>
          <p:nvPr/>
        </p:nvSpPr>
        <p:spPr>
          <a:xfrm>
            <a:off x="14184560" y="2191172"/>
            <a:ext cx="2575834" cy="2166572"/>
          </a:xfrm>
          <a:custGeom>
            <a:avLst/>
            <a:gdLst/>
            <a:ahLst/>
            <a:cxnLst/>
            <a:rect l="l" t="t" r="r" b="b"/>
            <a:pathLst>
              <a:path w="2830622" h="2331403">
                <a:moveTo>
                  <a:pt x="0" y="0"/>
                </a:moveTo>
                <a:lnTo>
                  <a:pt x="2830622" y="0"/>
                </a:lnTo>
                <a:lnTo>
                  <a:pt x="2830622" y="2331403"/>
                </a:lnTo>
                <a:lnTo>
                  <a:pt x="0" y="2331403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pic>
        <p:nvPicPr>
          <p:cNvPr id="8" name="Picture 7" descr="OI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2940" y="477871"/>
            <a:ext cx="1571636" cy="14380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>
            <a:off x="537270" y="-1638300"/>
            <a:ext cx="17213459" cy="11135039"/>
            <a:chOff x="-33867" y="-133350"/>
            <a:chExt cx="1275071" cy="824818"/>
          </a:xfrm>
        </p:grpSpPr>
        <p:sp>
          <p:nvSpPr>
            <p:cNvPr id="1048616" name="Freeform 3"/>
            <p:cNvSpPr/>
            <p:nvPr/>
          </p:nvSpPr>
          <p:spPr>
            <a:xfrm>
              <a:off x="-33867" y="41460"/>
              <a:ext cx="1241204" cy="650008"/>
            </a:xfrm>
            <a:custGeom>
              <a:avLst/>
              <a:gdLst/>
              <a:ahLst/>
              <a:cxnLst/>
              <a:rect l="l" t="t" r="r" b="b"/>
              <a:pathLst>
                <a:path w="1241204" h="65000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6418"/>
                  </a:lnTo>
                  <a:cubicBezTo>
                    <a:pt x="1241204" y="630492"/>
                    <a:pt x="1221688" y="650008"/>
                    <a:pt x="1197615" y="650008"/>
                  </a:cubicBezTo>
                  <a:lnTo>
                    <a:pt x="43589" y="650008"/>
                  </a:lnTo>
                  <a:cubicBezTo>
                    <a:pt x="19516" y="650008"/>
                    <a:pt x="0" y="630492"/>
                    <a:pt x="0" y="60641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441325" indent="-76200"/>
              <a:r>
                <a:rPr lang="en-IN" sz="5400" b="1"/>
                <a:t>Experimental Results:</a:t>
              </a:r>
            </a:p>
            <a:p>
              <a:pPr marL="441325" indent="-76200"/>
              <a:endParaRPr lang="en-IN" sz="5400" b="1"/>
            </a:p>
            <a:p>
              <a:pPr marL="441325" indent="-76200"/>
              <a:endParaRPr lang="en-IN" sz="5400" b="1"/>
            </a:p>
            <a:p>
              <a:pPr marL="441325" indent="-76200"/>
              <a:endParaRPr lang="en-IN" sz="5400" b="1"/>
            </a:p>
            <a:p>
              <a:pPr marL="441325" indent="-76200"/>
              <a:endParaRPr lang="en-IN" sz="5400" b="1"/>
            </a:p>
            <a:p>
              <a:pPr marL="441325" indent="-76200"/>
              <a:endParaRPr lang="en-IN" sz="5400" b="1"/>
            </a:p>
            <a:p>
              <a:pPr marL="441325" indent="-76200"/>
              <a:endParaRPr lang="en-IN" sz="5400" b="1"/>
            </a:p>
            <a:p>
              <a:pPr marL="441325" indent="-76200"/>
              <a:endParaRPr lang="en-IN" sz="5400" b="1"/>
            </a:p>
            <a:p>
              <a:pPr marL="441325" indent="-76200"/>
              <a:endParaRPr lang="en-IN" sz="5400" b="1"/>
            </a:p>
            <a:p>
              <a:pPr marL="441325" indent="-76200"/>
              <a:endParaRPr lang="en-IN" sz="3600"/>
            </a:p>
            <a:p>
              <a:pPr marL="441325" indent="-76200"/>
              <a:r>
                <a:rPr lang="en-IN" sz="3600"/>
                <a:t>                                 </a:t>
              </a:r>
              <a:r>
                <a:rPr lang="en-IN" sz="3600" b="1"/>
                <a:t>Default Location : </a:t>
              </a:r>
              <a:r>
                <a:rPr lang="en-IN" sz="3600" b="1" err="1"/>
                <a:t>Seetharampuram</a:t>
              </a:r>
              <a:endParaRPr lang="en-IN" sz="3600" b="1"/>
            </a:p>
            <a:p>
              <a:pPr marL="441325" indent="-76200"/>
              <a:endParaRPr lang="en-IN" sz="3600" b="1"/>
            </a:p>
          </p:txBody>
        </p:sp>
        <p:sp>
          <p:nvSpPr>
            <p:cNvPr id="1048617" name="TextBox 4"/>
            <p:cNvSpPr txBox="1"/>
            <p:nvPr/>
          </p:nvSpPr>
          <p:spPr>
            <a:xfrm>
              <a:off x="0" y="-133350"/>
              <a:ext cx="1241204" cy="78335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pic>
        <p:nvPicPr>
          <p:cNvPr id="2097153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8785"/>
            <a:ext cx="14401800" cy="6400801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"/>
          <p:cNvGrpSpPr/>
          <p:nvPr/>
        </p:nvGrpSpPr>
        <p:grpSpPr>
          <a:xfrm>
            <a:off x="765873" y="789638"/>
            <a:ext cx="16756254" cy="8758364"/>
            <a:chOff x="0" y="0"/>
            <a:chExt cx="1241204" cy="648768"/>
          </a:xfrm>
        </p:grpSpPr>
        <p:sp>
          <p:nvSpPr>
            <p:cNvPr id="1048618" name="Freeform 3"/>
            <p:cNvSpPr/>
            <p:nvPr/>
          </p:nvSpPr>
          <p:spPr>
            <a:xfrm>
              <a:off x="0" y="0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  <a:p>
              <a:endParaRPr lang="en-IN"/>
            </a:p>
          </p:txBody>
        </p:sp>
        <p:sp>
          <p:nvSpPr>
            <p:cNvPr id="1048619" name="TextBox 4"/>
            <p:cNvSpPr txBox="1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pic>
        <p:nvPicPr>
          <p:cNvPr id="209715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55068"/>
            <a:ext cx="14784068" cy="3672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2ADAF4-4FD4-435A-ED31-53F9EDA49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168820"/>
            <a:ext cx="14784068" cy="388653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"/>
          <p:cNvGrpSpPr/>
          <p:nvPr/>
        </p:nvGrpSpPr>
        <p:grpSpPr>
          <a:xfrm>
            <a:off x="765873" y="789638"/>
            <a:ext cx="16756254" cy="8758364"/>
            <a:chOff x="0" y="0"/>
            <a:chExt cx="1241204" cy="648768"/>
          </a:xfrm>
        </p:grpSpPr>
        <p:sp>
          <p:nvSpPr>
            <p:cNvPr id="1048626" name="Freeform 3"/>
            <p:cNvSpPr/>
            <p:nvPr/>
          </p:nvSpPr>
          <p:spPr>
            <a:xfrm>
              <a:off x="0" y="0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441325">
                <a:lnSpc>
                  <a:spcPct val="150000"/>
                </a:lnSpc>
              </a:pPr>
              <a:r>
                <a:rPr lang="en-IN" sz="5400" b="1"/>
                <a:t>Conclusion:</a:t>
              </a:r>
              <a:endParaRPr lang="en-US" sz="3600"/>
            </a:p>
            <a:p>
              <a:pPr marL="1012825" indent="-5715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600"/>
                <a:t>The weather app effectively fetches and presents real-time weather data in a user-friendly manner.</a:t>
              </a:r>
            </a:p>
            <a:p>
              <a:pPr marL="1012825" indent="-5715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600"/>
                <a:t>The project highlights successful integration of APIs and frontend development skills.</a:t>
              </a:r>
            </a:p>
            <a:p>
              <a:pPr marL="1012825" indent="-5715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600"/>
                <a:t>Future enhancements might include advanced weather forecasting features or map integration.</a:t>
              </a:r>
            </a:p>
            <a:p>
              <a:pPr marL="441325">
                <a:lnSpc>
                  <a:spcPct val="150000"/>
                </a:lnSpc>
              </a:pPr>
              <a:endParaRPr lang="en-IN" sz="3600"/>
            </a:p>
          </p:txBody>
        </p:sp>
        <p:sp>
          <p:nvSpPr>
            <p:cNvPr id="1048627" name="TextBox 4"/>
            <p:cNvSpPr txBox="1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628" name="TextBox 5"/>
          <p:cNvSpPr txBox="1"/>
          <p:nvPr/>
        </p:nvSpPr>
        <p:spPr>
          <a:xfrm>
            <a:off x="5852440" y="6941549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5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d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/>
          <p:nvPr/>
        </p:nvGrpSpPr>
        <p:grpSpPr>
          <a:xfrm>
            <a:off x="152466" y="190198"/>
            <a:ext cx="17213391" cy="10558588"/>
            <a:chOff x="-51082" y="-44403"/>
            <a:chExt cx="1275066" cy="782118"/>
          </a:xfrm>
        </p:grpSpPr>
        <p:sp>
          <p:nvSpPr>
            <p:cNvPr id="1048629" name="Freeform 3"/>
            <p:cNvSpPr/>
            <p:nvPr/>
          </p:nvSpPr>
          <p:spPr>
            <a:xfrm>
              <a:off x="-17220" y="-3751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365125">
                <a:tabLst>
                  <a:tab pos="182245" algn="l"/>
                </a:tabLst>
              </a:pPr>
              <a:r>
                <a:rPr lang="en-IN" sz="5400" b="1"/>
                <a:t>Reference:</a:t>
              </a:r>
              <a:endParaRPr lang="en-IN" sz="3600"/>
            </a:p>
            <a:p>
              <a:pPr marL="936625" indent="-57150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182245" algn="l"/>
                </a:tabLst>
              </a:pPr>
              <a:r>
                <a:rPr lang="en-IN" sz="3600" b="1"/>
                <a:t> OpenWeatherMap API Documentation: </a:t>
              </a:r>
              <a:r>
                <a:rPr lang="en-IN" sz="3600"/>
                <a:t>[OpenWeatherMap API](https://openweathermap.org/api)</a:t>
              </a:r>
            </a:p>
            <a:p>
              <a:pPr marL="936625" indent="-57150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182245" algn="l"/>
                </a:tabLst>
              </a:pPr>
              <a:r>
                <a:rPr lang="en-IN" sz="3600" b="1"/>
                <a:t>YouTube Tutorials on Weather App Development</a:t>
              </a:r>
              <a:r>
                <a:rPr lang="en-IN" sz="3600"/>
                <a:t>: [Weather App Development - YouTube Playlist](https://www.youtube.com/playlist?list=PL5tZ-4Atj8XOnBkd1sDpXqkJX2sy5kZ3h)</a:t>
              </a:r>
            </a:p>
            <a:p>
              <a:pPr marL="936625" indent="-571500">
                <a:lnSpc>
                  <a:spcPct val="150000"/>
                </a:lnSpc>
                <a:buFont typeface="Arial" panose="020B0604020202020204" pitchFamily="34" charset="0"/>
                <a:buChar char="•"/>
                <a:tabLst>
                  <a:tab pos="182245" algn="l"/>
                </a:tabLst>
              </a:pPr>
              <a:r>
                <a:rPr lang="en-IN" sz="3600" b="1"/>
                <a:t>GitHub</a:t>
              </a:r>
              <a:r>
                <a:rPr lang="en-IN" sz="3600"/>
                <a:t>: https://github.com</a:t>
              </a:r>
            </a:p>
          </p:txBody>
        </p:sp>
        <p:sp>
          <p:nvSpPr>
            <p:cNvPr id="1048630" name="TextBox 4"/>
            <p:cNvSpPr txBox="1"/>
            <p:nvPr/>
          </p:nvSpPr>
          <p:spPr>
            <a:xfrm>
              <a:off x="-51082" y="-44403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 lang="en-IN"/>
            </a:p>
          </p:txBody>
        </p:sp>
      </p:grpSp>
      <p:sp>
        <p:nvSpPr>
          <p:cNvPr id="1048631" name="TextBox 5"/>
          <p:cNvSpPr txBox="1"/>
          <p:nvPr/>
        </p:nvSpPr>
        <p:spPr>
          <a:xfrm>
            <a:off x="5852440" y="6941549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5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d</a:t>
            </a:r>
          </a:p>
        </p:txBody>
      </p:sp>
      <p:sp>
        <p:nvSpPr>
          <p:cNvPr id="1048632" name="Freeform 5"/>
          <p:cNvSpPr/>
          <p:nvPr/>
        </p:nvSpPr>
        <p:spPr>
          <a:xfrm rot="180474">
            <a:off x="14021691" y="6606301"/>
            <a:ext cx="3198077" cy="2747714"/>
          </a:xfrm>
          <a:custGeom>
            <a:avLst/>
            <a:gdLst/>
            <a:ahLst/>
            <a:cxnLst/>
            <a:rect l="l" t="t" r="r" b="b"/>
            <a:pathLst>
              <a:path w="3322638" h="3322638">
                <a:moveTo>
                  <a:pt x="0" y="0"/>
                </a:moveTo>
                <a:lnTo>
                  <a:pt x="3322638" y="0"/>
                </a:lnTo>
                <a:lnTo>
                  <a:pt x="3322638" y="3322638"/>
                </a:lnTo>
                <a:lnTo>
                  <a:pt x="0" y="332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2"/>
          <p:cNvGrpSpPr/>
          <p:nvPr/>
        </p:nvGrpSpPr>
        <p:grpSpPr>
          <a:xfrm>
            <a:off x="609597" y="-1010586"/>
            <a:ext cx="16912530" cy="10558588"/>
            <a:chOff x="-11576" y="-133350"/>
            <a:chExt cx="1252780" cy="782118"/>
          </a:xfrm>
        </p:grpSpPr>
        <p:sp>
          <p:nvSpPr>
            <p:cNvPr id="1048633" name="Freeform 3"/>
            <p:cNvSpPr/>
            <p:nvPr/>
          </p:nvSpPr>
          <p:spPr>
            <a:xfrm>
              <a:off x="-11576" y="-3751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IN" sz="5400" b="1"/>
            </a:p>
            <a:p>
              <a:endParaRPr lang="en-IN" sz="5400" b="1"/>
            </a:p>
            <a:p>
              <a:endParaRPr lang="en-IN" sz="5400" b="1"/>
            </a:p>
            <a:p>
              <a:r>
                <a:rPr lang="en-IN" sz="5400" b="1"/>
                <a:t>                                  </a:t>
              </a:r>
            </a:p>
            <a:p>
              <a:r>
                <a:rPr lang="en-IN" sz="8000" b="1"/>
                <a:t>                       THANK YOU!!</a:t>
              </a:r>
            </a:p>
          </p:txBody>
        </p:sp>
        <p:sp>
          <p:nvSpPr>
            <p:cNvPr id="1048634" name="TextBox 4"/>
            <p:cNvSpPr txBox="1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 sz="5400"/>
            </a:p>
          </p:txBody>
        </p:sp>
      </p:grpSp>
      <p:sp>
        <p:nvSpPr>
          <p:cNvPr id="1048635" name="TextBox 5"/>
          <p:cNvSpPr txBox="1"/>
          <p:nvPr/>
        </p:nvSpPr>
        <p:spPr>
          <a:xfrm>
            <a:off x="5852440" y="6941549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5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d</a:t>
            </a:r>
          </a:p>
        </p:txBody>
      </p:sp>
      <p:sp>
        <p:nvSpPr>
          <p:cNvPr id="1048636" name="Freeform 5"/>
          <p:cNvSpPr/>
          <p:nvPr/>
        </p:nvSpPr>
        <p:spPr>
          <a:xfrm>
            <a:off x="12877800" y="1050011"/>
            <a:ext cx="3882062" cy="3195837"/>
          </a:xfrm>
          <a:custGeom>
            <a:avLst/>
            <a:gdLst/>
            <a:ahLst/>
            <a:cxnLst/>
            <a:rect l="l" t="t" r="r" b="b"/>
            <a:pathLst>
              <a:path w="5969572" h="5006978">
                <a:moveTo>
                  <a:pt x="0" y="0"/>
                </a:moveTo>
                <a:lnTo>
                  <a:pt x="5969572" y="0"/>
                </a:lnTo>
                <a:lnTo>
                  <a:pt x="5969572" y="5006978"/>
                </a:lnTo>
                <a:lnTo>
                  <a:pt x="0" y="5006978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48637" name="Freeform 5"/>
          <p:cNvSpPr/>
          <p:nvPr/>
        </p:nvSpPr>
        <p:spPr>
          <a:xfrm>
            <a:off x="922149" y="6591301"/>
            <a:ext cx="4415727" cy="2867964"/>
          </a:xfrm>
          <a:custGeom>
            <a:avLst/>
            <a:gdLst/>
            <a:ahLst/>
            <a:cxnLst/>
            <a:rect l="l" t="t" r="r" b="b"/>
            <a:pathLst>
              <a:path w="7869815" h="4456283">
                <a:moveTo>
                  <a:pt x="0" y="0"/>
                </a:moveTo>
                <a:lnTo>
                  <a:pt x="7869815" y="0"/>
                </a:lnTo>
                <a:lnTo>
                  <a:pt x="7869815" y="4456283"/>
                </a:lnTo>
                <a:lnTo>
                  <a:pt x="0" y="44562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/>
          <p:cNvGrpSpPr/>
          <p:nvPr/>
        </p:nvGrpSpPr>
        <p:grpSpPr>
          <a:xfrm>
            <a:off x="1066800" y="-1181100"/>
            <a:ext cx="16794486" cy="10558588"/>
            <a:chOff x="-2832" y="-133350"/>
            <a:chExt cx="1244036" cy="782118"/>
          </a:xfrm>
        </p:grpSpPr>
        <p:sp>
          <p:nvSpPr>
            <p:cNvPr id="1048589" name="Freeform 3"/>
            <p:cNvSpPr/>
            <p:nvPr/>
          </p:nvSpPr>
          <p:spPr>
            <a:xfrm>
              <a:off x="-2832" y="-3910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625475" indent="-92075"/>
              <a:endParaRPr lang="en-IN"/>
            </a:p>
            <a:p>
              <a:pPr marL="625475" indent="-92075"/>
              <a:r>
                <a:rPr lang="en-IN" sz="5400" b="1"/>
                <a:t>Agenda:</a:t>
              </a:r>
            </a:p>
            <a:p>
              <a:pPr marL="2019300" lvl="2" indent="-5715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IN" sz="3600"/>
                <a:t>Introduction</a:t>
              </a:r>
            </a:p>
            <a:p>
              <a:pPr marL="1104900" indent="-5715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IN" sz="3600"/>
                <a:t>Abstract</a:t>
              </a:r>
            </a:p>
            <a:p>
              <a:pPr marL="1104900" indent="-5715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IN" sz="3600"/>
                <a:t>Architecture</a:t>
              </a:r>
            </a:p>
            <a:p>
              <a:pPr marL="1104900" indent="-5715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IN" sz="3600"/>
                <a:t>Dataset</a:t>
              </a:r>
            </a:p>
            <a:p>
              <a:pPr marL="1104900" indent="-5715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IN" sz="3600"/>
                <a:t>UML Diagrams</a:t>
              </a:r>
            </a:p>
            <a:p>
              <a:pPr marL="1104900" indent="-5715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IN" sz="3600"/>
                <a:t>Code Screenshots</a:t>
              </a:r>
            </a:p>
            <a:p>
              <a:pPr marL="1104900" indent="-5715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IN" sz="3600"/>
                <a:t>Experimental Results</a:t>
              </a:r>
            </a:p>
            <a:p>
              <a:pPr marL="1104900" indent="-5715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IN" sz="3600"/>
                <a:t>Conclusion</a:t>
              </a:r>
            </a:p>
            <a:p>
              <a:pPr marL="1104900" indent="-5715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IN" sz="3600"/>
                <a:t>Reference</a:t>
              </a:r>
            </a:p>
          </p:txBody>
        </p:sp>
        <p:sp>
          <p:nvSpPr>
            <p:cNvPr id="1048590" name="TextBox 4"/>
            <p:cNvSpPr txBox="1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591" name="Freeform 6"/>
          <p:cNvSpPr/>
          <p:nvPr/>
        </p:nvSpPr>
        <p:spPr>
          <a:xfrm>
            <a:off x="15901281" y="8495622"/>
            <a:ext cx="867537" cy="613585"/>
          </a:xfrm>
          <a:custGeom>
            <a:avLst/>
            <a:gdLst/>
            <a:ahLst/>
            <a:cxnLst/>
            <a:rect l="l" t="t" r="r" b="b"/>
            <a:pathLst>
              <a:path w="867537" h="613585">
                <a:moveTo>
                  <a:pt x="0" y="0"/>
                </a:moveTo>
                <a:lnTo>
                  <a:pt x="867537" y="0"/>
                </a:lnTo>
                <a:lnTo>
                  <a:pt x="867537" y="613585"/>
                </a:lnTo>
                <a:lnTo>
                  <a:pt x="0" y="61358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048592" name="Freeform 7"/>
          <p:cNvSpPr/>
          <p:nvPr/>
        </p:nvSpPr>
        <p:spPr>
          <a:xfrm rot="-10800000">
            <a:off x="16234495" y="1130870"/>
            <a:ext cx="674648" cy="477160"/>
          </a:xfrm>
          <a:custGeom>
            <a:avLst/>
            <a:gdLst/>
            <a:ahLst/>
            <a:cxnLst/>
            <a:rect l="l" t="t" r="r" b="b"/>
            <a:pathLst>
              <a:path w="674648" h="477160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1048593" name="Freeform 5"/>
          <p:cNvSpPr/>
          <p:nvPr/>
        </p:nvSpPr>
        <p:spPr>
          <a:xfrm>
            <a:off x="13300906" y="1475375"/>
            <a:ext cx="3882062" cy="3195837"/>
          </a:xfrm>
          <a:custGeom>
            <a:avLst/>
            <a:gdLst/>
            <a:ahLst/>
            <a:cxnLst/>
            <a:rect l="l" t="t" r="r" b="b"/>
            <a:pathLst>
              <a:path w="5969572" h="5006978">
                <a:moveTo>
                  <a:pt x="0" y="0"/>
                </a:moveTo>
                <a:lnTo>
                  <a:pt x="5969572" y="0"/>
                </a:lnTo>
                <a:lnTo>
                  <a:pt x="5969572" y="5006978"/>
                </a:lnTo>
                <a:lnTo>
                  <a:pt x="0" y="5006978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48594" name="Freeform 5"/>
          <p:cNvSpPr/>
          <p:nvPr/>
        </p:nvSpPr>
        <p:spPr>
          <a:xfrm>
            <a:off x="13853728" y="5580247"/>
            <a:ext cx="2945570" cy="3083674"/>
          </a:xfrm>
          <a:custGeom>
            <a:avLst/>
            <a:gdLst/>
            <a:ahLst/>
            <a:cxnLst/>
            <a:rect l="l" t="t" r="r" b="b"/>
            <a:pathLst>
              <a:path w="5417178" h="5214034">
                <a:moveTo>
                  <a:pt x="0" y="0"/>
                </a:moveTo>
                <a:lnTo>
                  <a:pt x="5417178" y="0"/>
                </a:lnTo>
                <a:lnTo>
                  <a:pt x="5417178" y="5214034"/>
                </a:lnTo>
                <a:lnTo>
                  <a:pt x="0" y="5214034"/>
                </a:lnTo>
                <a:lnTo>
                  <a:pt x="0" y="0"/>
                </a:lnTo>
                <a:close/>
              </a:path>
            </a:pathLst>
          </a:custGeom>
          <a:blipFill>
            <a:blip r:embed="rId5" cstate="print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/>
          <p:cNvGrpSpPr/>
          <p:nvPr/>
        </p:nvGrpSpPr>
        <p:grpSpPr>
          <a:xfrm>
            <a:off x="765873" y="789638"/>
            <a:ext cx="16756254" cy="8758364"/>
            <a:chOff x="0" y="0"/>
            <a:chExt cx="1241204" cy="648768"/>
          </a:xfrm>
        </p:grpSpPr>
        <p:sp>
          <p:nvSpPr>
            <p:cNvPr id="1048595" name="Freeform 3"/>
            <p:cNvSpPr/>
            <p:nvPr/>
          </p:nvSpPr>
          <p:spPr>
            <a:xfrm>
              <a:off x="0" y="0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625475"/>
              <a:r>
                <a:rPr lang="en-IN" sz="5400" b="1"/>
                <a:t>Introduction:</a:t>
              </a:r>
            </a:p>
            <a:p>
              <a:pPr marL="625475"/>
              <a:endParaRPr lang="en-IN" sz="3600"/>
            </a:p>
          </p:txBody>
        </p:sp>
        <p:sp>
          <p:nvSpPr>
            <p:cNvPr id="1048596" name="TextBox 4"/>
            <p:cNvSpPr txBox="1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597" name="Freeform 5"/>
          <p:cNvSpPr/>
          <p:nvPr/>
        </p:nvSpPr>
        <p:spPr>
          <a:xfrm>
            <a:off x="16261662" y="8729609"/>
            <a:ext cx="674648" cy="477160"/>
          </a:xfrm>
          <a:custGeom>
            <a:avLst/>
            <a:gdLst/>
            <a:ahLst/>
            <a:cxnLst/>
            <a:rect l="l" t="t" r="r" b="b"/>
            <a:pathLst>
              <a:path w="674648" h="477160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048598" name="TextBox 7"/>
          <p:cNvSpPr txBox="1"/>
          <p:nvPr/>
        </p:nvSpPr>
        <p:spPr>
          <a:xfrm>
            <a:off x="1524000" y="1790700"/>
            <a:ext cx="11582400" cy="665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/>
              <a:t>The weather app provides real-time weather updates based on user input or location. 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/>
              <a:t> Key features include current temperature, humidity, wind speed. 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3600"/>
              <a:t> Built using HTML, CSS, JavaScript, and integrates with the   </a:t>
            </a:r>
            <a:r>
              <a:rPr lang="en-IN" sz="3600" err="1"/>
              <a:t>OpenWeatherMap</a:t>
            </a:r>
            <a:r>
              <a:rPr lang="en-IN" sz="3600"/>
              <a:t> API.  </a:t>
            </a:r>
          </a:p>
          <a:p>
            <a:pPr>
              <a:lnSpc>
                <a:spcPct val="150000"/>
              </a:lnSpc>
            </a:pPr>
            <a:endParaRPr lang="en-IN" sz="360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sz="3600"/>
          </a:p>
        </p:txBody>
      </p:sp>
      <p:sp>
        <p:nvSpPr>
          <p:cNvPr id="1048599" name="Freeform 6"/>
          <p:cNvSpPr/>
          <p:nvPr/>
        </p:nvSpPr>
        <p:spPr>
          <a:xfrm>
            <a:off x="13220700" y="6003946"/>
            <a:ext cx="3543300" cy="2971863"/>
          </a:xfrm>
          <a:custGeom>
            <a:avLst/>
            <a:gdLst/>
            <a:ahLst/>
            <a:cxnLst/>
            <a:rect l="l" t="t" r="r" b="b"/>
            <a:pathLst>
              <a:path w="4116351" h="3200463">
                <a:moveTo>
                  <a:pt x="0" y="0"/>
                </a:moveTo>
                <a:lnTo>
                  <a:pt x="4116351" y="0"/>
                </a:lnTo>
                <a:lnTo>
                  <a:pt x="4116351" y="3200463"/>
                </a:lnTo>
                <a:lnTo>
                  <a:pt x="0" y="320046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>
              <a:alphaModFix amt="61000"/>
            </a:blip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"/>
          <p:cNvGrpSpPr/>
          <p:nvPr/>
        </p:nvGrpSpPr>
        <p:grpSpPr>
          <a:xfrm>
            <a:off x="765873" y="899019"/>
            <a:ext cx="16756254" cy="8809003"/>
            <a:chOff x="0" y="0"/>
            <a:chExt cx="1241204" cy="652519"/>
          </a:xfrm>
        </p:grpSpPr>
        <p:sp>
          <p:nvSpPr>
            <p:cNvPr id="1048600" name="Freeform 3"/>
            <p:cNvSpPr/>
            <p:nvPr/>
          </p:nvSpPr>
          <p:spPr>
            <a:xfrm>
              <a:off x="0" y="0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533400">
                <a:lnSpc>
                  <a:spcPct val="150000"/>
                </a:lnSpc>
              </a:pPr>
              <a:r>
                <a:rPr lang="en-IN" sz="5400" b="1"/>
                <a:t>Abstract:</a:t>
              </a:r>
              <a:r>
                <a:rPr lang="en-US" sz="3600" b="1"/>
                <a:t>  </a:t>
              </a:r>
            </a:p>
            <a:p>
              <a:pPr marL="533400">
                <a:lnSpc>
                  <a:spcPct val="150000"/>
                </a:lnSpc>
              </a:pPr>
              <a:r>
                <a:rPr lang="en-US" sz="3600"/>
                <a:t>This project aims to develop a weather app that delivers real-time weather information. Users can search for conditions in any city and check the weather for their current location using data from an external API. With a focus on simplicity, the app provides essential details like temperature, wind speed, and humidity for quick and accurate updates.</a:t>
              </a:r>
            </a:p>
          </p:txBody>
        </p:sp>
        <p:sp>
          <p:nvSpPr>
            <p:cNvPr id="1048601" name="TextBox 4"/>
            <p:cNvSpPr txBox="1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602" name="Freeform 6"/>
          <p:cNvSpPr/>
          <p:nvPr/>
        </p:nvSpPr>
        <p:spPr>
          <a:xfrm>
            <a:off x="16261662" y="8729609"/>
            <a:ext cx="674648" cy="477160"/>
          </a:xfrm>
          <a:custGeom>
            <a:avLst/>
            <a:gdLst/>
            <a:ahLst/>
            <a:cxnLst/>
            <a:rect l="l" t="t" r="r" b="b"/>
            <a:pathLst>
              <a:path w="674648" h="477160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2" name="Freeform 7">
            <a:extLst>
              <a:ext uri="{FF2B5EF4-FFF2-40B4-BE49-F238E27FC236}">
                <a16:creationId xmlns:a16="http://schemas.microsoft.com/office/drawing/2014/main" id="{E68B5882-7540-784E-E811-ADD319D16A88}"/>
              </a:ext>
            </a:extLst>
          </p:cNvPr>
          <p:cNvSpPr/>
          <p:nvPr/>
        </p:nvSpPr>
        <p:spPr>
          <a:xfrm rot="274452">
            <a:off x="1080128" y="7102521"/>
            <a:ext cx="2633169" cy="2112949"/>
          </a:xfrm>
          <a:custGeom>
            <a:avLst/>
            <a:gdLst/>
            <a:ahLst/>
            <a:cxnLst/>
            <a:rect l="l" t="t" r="r" b="b"/>
            <a:pathLst>
              <a:path w="2830622" h="2331403">
                <a:moveTo>
                  <a:pt x="0" y="0"/>
                </a:moveTo>
                <a:lnTo>
                  <a:pt x="2830622" y="0"/>
                </a:lnTo>
                <a:lnTo>
                  <a:pt x="2830622" y="2331403"/>
                </a:lnTo>
                <a:lnTo>
                  <a:pt x="0" y="2331403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2"/>
          <p:cNvGrpSpPr/>
          <p:nvPr/>
        </p:nvGrpSpPr>
        <p:grpSpPr>
          <a:xfrm>
            <a:off x="765873" y="738998"/>
            <a:ext cx="16756254" cy="8809003"/>
            <a:chOff x="0" y="0"/>
            <a:chExt cx="1241204" cy="652519"/>
          </a:xfrm>
        </p:grpSpPr>
        <p:sp>
          <p:nvSpPr>
            <p:cNvPr id="1048603" name="Freeform 3"/>
            <p:cNvSpPr/>
            <p:nvPr/>
          </p:nvSpPr>
          <p:spPr>
            <a:xfrm>
              <a:off x="0" y="0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625475"/>
              <a:r>
                <a:rPr lang="en-IN" sz="5400" b="1"/>
                <a:t>Architecture:</a:t>
              </a:r>
            </a:p>
            <a:p>
              <a:pPr marL="1196975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/>
                <a:t> The frontend is developed using HTML, CSS, and JavaScript to create the user interface.  </a:t>
              </a:r>
            </a:p>
            <a:p>
              <a:pPr marL="1196975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/>
                <a:t>Weather data is obtained from the OpenWeatherMap API.  </a:t>
              </a:r>
            </a:p>
            <a:p>
              <a:pPr marL="1196975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/>
                <a:t>The app operates on a request-response model: user searches → API request → data display.  </a:t>
              </a:r>
            </a:p>
            <a:p>
              <a:pPr marL="625475">
                <a:lnSpc>
                  <a:spcPct val="150000"/>
                </a:lnSpc>
              </a:pPr>
              <a:endParaRPr lang="en-US" sz="3600"/>
            </a:p>
            <a:p>
              <a:pPr marL="1196975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3600"/>
            </a:p>
          </p:txBody>
        </p:sp>
        <p:sp>
          <p:nvSpPr>
            <p:cNvPr id="1048604" name="TextBox 4"/>
            <p:cNvSpPr txBox="1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605" name="Freeform 5"/>
          <p:cNvSpPr/>
          <p:nvPr/>
        </p:nvSpPr>
        <p:spPr>
          <a:xfrm>
            <a:off x="16261662" y="8729609"/>
            <a:ext cx="674648" cy="477160"/>
          </a:xfrm>
          <a:custGeom>
            <a:avLst/>
            <a:gdLst/>
            <a:ahLst/>
            <a:cxnLst/>
            <a:rect l="l" t="t" r="r" b="b"/>
            <a:pathLst>
              <a:path w="674648" h="477160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print"/>
            <a:stretch>
              <a:fillRect/>
            </a:stretch>
          </a:blipFill>
        </p:spPr>
      </p:sp>
      <p:sp>
        <p:nvSpPr>
          <p:cNvPr id="1048606" name="Freeform 5"/>
          <p:cNvSpPr/>
          <p:nvPr/>
        </p:nvSpPr>
        <p:spPr>
          <a:xfrm>
            <a:off x="765873" y="6743700"/>
            <a:ext cx="4415727" cy="2804301"/>
          </a:xfrm>
          <a:custGeom>
            <a:avLst/>
            <a:gdLst/>
            <a:ahLst/>
            <a:cxnLst/>
            <a:rect l="l" t="t" r="r" b="b"/>
            <a:pathLst>
              <a:path w="7869815" h="4456283">
                <a:moveTo>
                  <a:pt x="0" y="0"/>
                </a:moveTo>
                <a:lnTo>
                  <a:pt x="7869815" y="0"/>
                </a:lnTo>
                <a:lnTo>
                  <a:pt x="7869815" y="4456283"/>
                </a:lnTo>
                <a:lnTo>
                  <a:pt x="0" y="4456283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print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2"/>
          <p:cNvGrpSpPr/>
          <p:nvPr/>
        </p:nvGrpSpPr>
        <p:grpSpPr>
          <a:xfrm>
            <a:off x="765873" y="738998"/>
            <a:ext cx="16756254" cy="8809003"/>
            <a:chOff x="0" y="0"/>
            <a:chExt cx="1241204" cy="652519"/>
          </a:xfrm>
        </p:grpSpPr>
        <p:sp>
          <p:nvSpPr>
            <p:cNvPr id="1048607" name="Freeform 3"/>
            <p:cNvSpPr/>
            <p:nvPr/>
          </p:nvSpPr>
          <p:spPr>
            <a:xfrm>
              <a:off x="0" y="0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441325">
                <a:lnSpc>
                  <a:spcPct val="150000"/>
                </a:lnSpc>
              </a:pPr>
              <a:r>
                <a:rPr lang="en-IN" sz="5400" b="1"/>
                <a:t>Dataset used:</a:t>
              </a:r>
              <a:r>
                <a:rPr lang="en-US" sz="3600"/>
                <a:t> </a:t>
              </a:r>
            </a:p>
            <a:p>
              <a:pPr marL="1196975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/>
                <a:t>The frontend is developed using HTML, CSS, and JavaScript to create the user interface.  </a:t>
              </a:r>
            </a:p>
            <a:p>
              <a:pPr marL="1196975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/>
                <a:t>Weather data is obtained from the OpenWeatherMap API.  </a:t>
              </a:r>
            </a:p>
            <a:p>
              <a:pPr marL="1196975" indent="-5715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600"/>
                <a:t>The app operates on a request-response model: user searches → API request → data display.  </a:t>
              </a:r>
            </a:p>
            <a:p>
              <a:pPr marL="441325">
                <a:lnSpc>
                  <a:spcPct val="150000"/>
                </a:lnSpc>
              </a:pPr>
              <a:endParaRPr lang="en-IN" sz="5400" b="1"/>
            </a:p>
          </p:txBody>
        </p:sp>
        <p:sp>
          <p:nvSpPr>
            <p:cNvPr id="1048608" name="TextBox 4"/>
            <p:cNvSpPr txBox="1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609" name="Freeform 10"/>
          <p:cNvSpPr/>
          <p:nvPr/>
        </p:nvSpPr>
        <p:spPr>
          <a:xfrm>
            <a:off x="12877800" y="761858"/>
            <a:ext cx="4258345" cy="2986087"/>
          </a:xfrm>
          <a:custGeom>
            <a:avLst/>
            <a:gdLst/>
            <a:ahLst/>
            <a:cxnLst/>
            <a:rect l="l" t="t" r="r" b="b"/>
            <a:pathLst>
              <a:path w="4258345" h="3422645">
                <a:moveTo>
                  <a:pt x="0" y="0"/>
                </a:moveTo>
                <a:lnTo>
                  <a:pt x="4258345" y="0"/>
                </a:lnTo>
                <a:lnTo>
                  <a:pt x="4258345" y="3422645"/>
                </a:lnTo>
                <a:lnTo>
                  <a:pt x="0" y="3422645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/>
          <p:nvPr/>
        </p:nvGrpSpPr>
        <p:grpSpPr>
          <a:xfrm>
            <a:off x="765873" y="-1061226"/>
            <a:ext cx="16756254" cy="10822729"/>
            <a:chOff x="0" y="-133350"/>
            <a:chExt cx="1241204" cy="801684"/>
          </a:xfrm>
        </p:grpSpPr>
        <p:sp>
          <p:nvSpPr>
            <p:cNvPr id="1048610" name="Freeform 3"/>
            <p:cNvSpPr/>
            <p:nvPr/>
          </p:nvSpPr>
          <p:spPr>
            <a:xfrm>
              <a:off x="0" y="15815"/>
              <a:ext cx="1241204" cy="652519"/>
            </a:xfrm>
            <a:custGeom>
              <a:avLst/>
              <a:gdLst/>
              <a:ahLst/>
              <a:cxnLst/>
              <a:rect l="l" t="t" r="r" b="b"/>
              <a:pathLst>
                <a:path w="1241204" h="652519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8929"/>
                  </a:lnTo>
                  <a:cubicBezTo>
                    <a:pt x="1241204" y="633003"/>
                    <a:pt x="1221688" y="652519"/>
                    <a:pt x="1197615" y="652519"/>
                  </a:cubicBezTo>
                  <a:lnTo>
                    <a:pt x="43589" y="652519"/>
                  </a:lnTo>
                  <a:cubicBezTo>
                    <a:pt x="19516" y="652519"/>
                    <a:pt x="0" y="633003"/>
                    <a:pt x="0" y="608929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625475"/>
              <a:r>
                <a:rPr lang="en-IN" sz="5400" b="1"/>
                <a:t>UML Diagram:</a:t>
              </a:r>
            </a:p>
          </p:txBody>
        </p:sp>
        <p:sp>
          <p:nvSpPr>
            <p:cNvPr id="1048611" name="TextBox 4"/>
            <p:cNvSpPr txBox="1"/>
            <p:nvPr/>
          </p:nvSpPr>
          <p:spPr>
            <a:xfrm>
              <a:off x="0" y="-133350"/>
              <a:ext cx="1241204" cy="785869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612" name="TextBox 5"/>
          <p:cNvSpPr txBox="1"/>
          <p:nvPr/>
        </p:nvSpPr>
        <p:spPr>
          <a:xfrm>
            <a:off x="2727176" y="6970396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5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</a:t>
            </a:r>
          </a:p>
        </p:txBody>
      </p:sp>
      <p:sp>
        <p:nvSpPr>
          <p:cNvPr id="1048613" name="TextBox 6"/>
          <p:cNvSpPr txBox="1"/>
          <p:nvPr/>
        </p:nvSpPr>
        <p:spPr>
          <a:xfrm>
            <a:off x="1709793" y="8021257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5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</a:t>
            </a:r>
          </a:p>
        </p:txBody>
      </p:sp>
      <p:sp>
        <p:nvSpPr>
          <p:cNvPr id="1048614" name="TextBox 7"/>
          <p:cNvSpPr txBox="1"/>
          <p:nvPr/>
        </p:nvSpPr>
        <p:spPr>
          <a:xfrm>
            <a:off x="6895718" y="6970396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5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y</a:t>
            </a:r>
          </a:p>
        </p:txBody>
      </p:sp>
      <p:sp>
        <p:nvSpPr>
          <p:cNvPr id="1048615" name="TextBox 8"/>
          <p:cNvSpPr txBox="1"/>
          <p:nvPr/>
        </p:nvSpPr>
        <p:spPr>
          <a:xfrm>
            <a:off x="1862193" y="8173657"/>
            <a:ext cx="913116" cy="70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15"/>
              </a:lnSpc>
            </a:pPr>
            <a:r>
              <a:rPr lang="en-US" sz="4760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c</a:t>
            </a:r>
          </a:p>
        </p:txBody>
      </p:sp>
      <p:pic>
        <p:nvPicPr>
          <p:cNvPr id="2097152" name="Picture 8" descr="Screenshot 2024-09-08 1034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476500"/>
            <a:ext cx="12624436" cy="650711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2"/>
          <p:cNvGrpSpPr/>
          <p:nvPr/>
        </p:nvGrpSpPr>
        <p:grpSpPr>
          <a:xfrm>
            <a:off x="765873" y="789638"/>
            <a:ext cx="16756254" cy="8758364"/>
            <a:chOff x="0" y="0"/>
            <a:chExt cx="1241204" cy="648768"/>
          </a:xfrm>
        </p:grpSpPr>
        <p:sp>
          <p:nvSpPr>
            <p:cNvPr id="1048620" name="Freeform 3"/>
            <p:cNvSpPr/>
            <p:nvPr/>
          </p:nvSpPr>
          <p:spPr>
            <a:xfrm>
              <a:off x="0" y="0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pPr marL="441325"/>
              <a:r>
                <a:rPr lang="en-IN" sz="5400" b="1"/>
                <a:t>Code Screenshots:</a:t>
              </a:r>
            </a:p>
            <a:p>
              <a:pPr marL="441325"/>
              <a:endParaRPr lang="en-IN" sz="3600"/>
            </a:p>
            <a:p>
              <a:pPr marL="441325"/>
              <a:endParaRPr lang="en-IN" sz="5400" b="1"/>
            </a:p>
            <a:p>
              <a:pPr marL="441325"/>
              <a:endParaRPr lang="en-IN" sz="5400" b="1"/>
            </a:p>
            <a:p>
              <a:pPr marL="441325"/>
              <a:endParaRPr lang="en-IN" sz="5400" b="1"/>
            </a:p>
            <a:p>
              <a:pPr marL="441325"/>
              <a:endParaRPr lang="en-IN" sz="5400" b="1"/>
            </a:p>
            <a:p>
              <a:pPr marL="441325"/>
              <a:endParaRPr lang="en-IN" sz="5400" b="1"/>
            </a:p>
            <a:p>
              <a:pPr marL="441325"/>
              <a:endParaRPr lang="en-IN" sz="5400" b="1"/>
            </a:p>
            <a:p>
              <a:pPr marL="441325"/>
              <a:endParaRPr lang="en-IN" sz="5400" b="1"/>
            </a:p>
            <a:p>
              <a:pPr marL="441325"/>
              <a:endParaRPr lang="en-IN" sz="5400" b="1"/>
            </a:p>
            <a:p>
              <a:pPr marL="441325"/>
              <a:r>
                <a:rPr lang="en-IN" sz="3600" b="1"/>
                <a:t>                                                      HTML&amp;JAVA SCRIPT Code</a:t>
              </a:r>
            </a:p>
          </p:txBody>
        </p:sp>
        <p:sp>
          <p:nvSpPr>
            <p:cNvPr id="1048621" name="TextBox 4"/>
            <p:cNvSpPr txBox="1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622" name="Freeform 6"/>
          <p:cNvSpPr/>
          <p:nvPr/>
        </p:nvSpPr>
        <p:spPr>
          <a:xfrm>
            <a:off x="16261662" y="8729609"/>
            <a:ext cx="674648" cy="477160"/>
          </a:xfrm>
          <a:custGeom>
            <a:avLst/>
            <a:gdLst/>
            <a:ahLst/>
            <a:cxnLst/>
            <a:rect l="l" t="t" r="r" b="b"/>
            <a:pathLst>
              <a:path w="674648" h="477160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pic>
        <p:nvPicPr>
          <p:cNvPr id="209715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714500"/>
            <a:ext cx="7391400" cy="6820240"/>
          </a:xfrm>
          <a:prstGeom prst="rect">
            <a:avLst/>
          </a:prstGeom>
        </p:spPr>
      </p:pic>
      <p:pic>
        <p:nvPicPr>
          <p:cNvPr id="2097157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0" y="1714500"/>
            <a:ext cx="8062542" cy="68202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C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533400" y="764318"/>
            <a:ext cx="16756254" cy="8758364"/>
            <a:chOff x="0" y="0"/>
            <a:chExt cx="1241204" cy="648768"/>
          </a:xfrm>
        </p:grpSpPr>
        <p:sp>
          <p:nvSpPr>
            <p:cNvPr id="1048623" name="Freeform 3"/>
            <p:cNvSpPr/>
            <p:nvPr/>
          </p:nvSpPr>
          <p:spPr>
            <a:xfrm>
              <a:off x="0" y="0"/>
              <a:ext cx="1241204" cy="648768"/>
            </a:xfrm>
            <a:custGeom>
              <a:avLst/>
              <a:gdLst/>
              <a:ahLst/>
              <a:cxnLst/>
              <a:rect l="l" t="t" r="r" b="b"/>
              <a:pathLst>
                <a:path w="1241204" h="648768">
                  <a:moveTo>
                    <a:pt x="43589" y="0"/>
                  </a:moveTo>
                  <a:lnTo>
                    <a:pt x="1197615" y="0"/>
                  </a:lnTo>
                  <a:cubicBezTo>
                    <a:pt x="1221688" y="0"/>
                    <a:pt x="1241204" y="19516"/>
                    <a:pt x="1241204" y="43589"/>
                  </a:cubicBezTo>
                  <a:lnTo>
                    <a:pt x="1241204" y="605178"/>
                  </a:lnTo>
                  <a:cubicBezTo>
                    <a:pt x="1241204" y="629252"/>
                    <a:pt x="1221688" y="648768"/>
                    <a:pt x="1197615" y="648768"/>
                  </a:cubicBezTo>
                  <a:lnTo>
                    <a:pt x="43589" y="648768"/>
                  </a:lnTo>
                  <a:cubicBezTo>
                    <a:pt x="19516" y="648768"/>
                    <a:pt x="0" y="629252"/>
                    <a:pt x="0" y="605178"/>
                  </a:cubicBezTo>
                  <a:lnTo>
                    <a:pt x="0" y="43589"/>
                  </a:lnTo>
                  <a:cubicBezTo>
                    <a:pt x="0" y="19516"/>
                    <a:pt x="19516" y="0"/>
                    <a:pt x="43589" y="0"/>
                  </a:cubicBezTo>
                  <a:close/>
                </a:path>
              </a:pathLst>
            </a:custGeom>
            <a:solidFill>
              <a:srgbClr val="FFFFFF"/>
            </a:solidFill>
            <a:ln w="66675" cap="rnd">
              <a:solidFill>
                <a:srgbClr val="619AC4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endParaRPr lang="en-IN" sz="3600" b="1"/>
            </a:p>
            <a:p>
              <a:r>
                <a:rPr lang="en-IN" sz="3200" b="1"/>
                <a:t>                                                                     </a:t>
              </a:r>
              <a:r>
                <a:rPr lang="en-IN" sz="3600" b="1"/>
                <a:t>CSS Code </a:t>
              </a:r>
            </a:p>
          </p:txBody>
        </p:sp>
        <p:sp>
          <p:nvSpPr>
            <p:cNvPr id="1048624" name="TextBox 4"/>
            <p:cNvSpPr txBox="1"/>
            <p:nvPr/>
          </p:nvSpPr>
          <p:spPr>
            <a:xfrm>
              <a:off x="0" y="-133350"/>
              <a:ext cx="1241204" cy="782118"/>
            </a:xfrm>
            <a:prstGeom prst="rect">
              <a:avLst/>
            </a:prstGeom>
          </p:spPr>
          <p:txBody>
            <a:bodyPr lIns="56444" tIns="56444" rIns="56444" bIns="56444" rtlCol="0" anchor="ctr"/>
            <a:lstStyle/>
            <a:p>
              <a:pPr algn="ctr">
                <a:lnSpc>
                  <a:spcPts val="9620"/>
                </a:lnSpc>
              </a:pPr>
              <a:endParaRPr/>
            </a:p>
          </p:txBody>
        </p:sp>
      </p:grpSp>
      <p:sp>
        <p:nvSpPr>
          <p:cNvPr id="1048625" name="Freeform 6"/>
          <p:cNvSpPr/>
          <p:nvPr/>
        </p:nvSpPr>
        <p:spPr>
          <a:xfrm>
            <a:off x="16261662" y="8729609"/>
            <a:ext cx="674648" cy="477160"/>
          </a:xfrm>
          <a:custGeom>
            <a:avLst/>
            <a:gdLst/>
            <a:ahLst/>
            <a:cxnLst/>
            <a:rect l="l" t="t" r="r" b="b"/>
            <a:pathLst>
              <a:path w="674648" h="477160">
                <a:moveTo>
                  <a:pt x="0" y="0"/>
                </a:moveTo>
                <a:lnTo>
                  <a:pt x="674648" y="0"/>
                </a:lnTo>
                <a:lnTo>
                  <a:pt x="674648" y="477160"/>
                </a:lnTo>
                <a:lnTo>
                  <a:pt x="0" y="477160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pic>
        <p:nvPicPr>
          <p:cNvPr id="2097158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106" y="952500"/>
            <a:ext cx="7391400" cy="7849280"/>
          </a:xfrm>
          <a:prstGeom prst="rect">
            <a:avLst/>
          </a:prstGeom>
        </p:spPr>
      </p:pic>
      <p:pic>
        <p:nvPicPr>
          <p:cNvPr id="209715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952500"/>
            <a:ext cx="8145654" cy="78492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406</Words>
  <Application>Microsoft Office PowerPoint</Application>
  <PresentationFormat>Custom</PresentationFormat>
  <Paragraphs>117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Wingdings</vt:lpstr>
      <vt:lpstr>Times New Roman</vt:lpstr>
      <vt:lpstr>Arial</vt:lpstr>
      <vt:lpstr>Nunito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 Symbols Presentation Blue and White Simple Style</dc:title>
  <dc:creator>I2207</dc:creator>
  <cp:lastModifiedBy>Bhargavi Posimsetti</cp:lastModifiedBy>
  <cp:revision>5</cp:revision>
  <dcterms:created xsi:type="dcterms:W3CDTF">2006-08-15T13:00:00Z</dcterms:created>
  <dcterms:modified xsi:type="dcterms:W3CDTF">2025-03-23T03:29:05Z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10906a394cce43139ee02db79c8ad6bc</vt:lpwstr>
  </property>
  <property fmtid="{D5CDD505-2E9C-101B-9397-08002B2CF9AE}" pid="3" name="KSOProductBuildVer">
    <vt:lpwstr>1033-12.2.0.13472</vt:lpwstr>
  </property>
</Properties>
</file>