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3BCDD12-6C79-4B09-87DD-4F5941EC5152}" type="datetimeFigureOut">
              <a:rPr lang="en-IN" smtClean="0"/>
              <a:t>09-03-2018</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5D2637B-79BB-48FB-91AA-DB7D0C5606F5}"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BCDD12-6C79-4B09-87DD-4F5941EC5152}" type="datetimeFigureOut">
              <a:rPr lang="en-IN" smtClean="0"/>
              <a:t>09-03-2018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D2637B-79BB-48FB-91AA-DB7D0C5606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CDD12-6C79-4B09-87DD-4F5941EC5152}" type="datetimeFigureOut">
              <a:rPr lang="en-IN" smtClean="0"/>
              <a:t>09-03-2018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D2637B-79BB-48FB-91AA-DB7D0C5606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BCDD12-6C79-4B09-87DD-4F5941EC5152}" type="datetimeFigureOut">
              <a:rPr lang="en-IN" smtClean="0"/>
              <a:t>09-03-2018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D2637B-79BB-48FB-91AA-DB7D0C5606F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3BCDD12-6C79-4B09-87DD-4F5941EC5152}" type="datetimeFigureOut">
              <a:rPr lang="en-IN" smtClean="0"/>
              <a:t>09-03-2018</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D2637B-79BB-48FB-91AA-DB7D0C5606F5}"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CDD12-6C79-4B09-87DD-4F5941EC5152}" type="datetimeFigureOut">
              <a:rPr lang="en-IN" smtClean="0"/>
              <a:t>09-03-2018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D2637B-79BB-48FB-91AA-DB7D0C5606F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CDD12-6C79-4B09-87DD-4F5941EC5152}" type="datetimeFigureOut">
              <a:rPr lang="en-IN" smtClean="0"/>
              <a:t>09-03-2018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D2637B-79BB-48FB-91AA-DB7D0C5606F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BCDD12-6C79-4B09-87DD-4F5941EC5152}" type="datetimeFigureOut">
              <a:rPr lang="en-IN" smtClean="0"/>
              <a:t>09-03-2018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D2637B-79BB-48FB-91AA-DB7D0C5606F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3BCDD12-6C79-4B09-87DD-4F5941EC5152}" type="datetimeFigureOut">
              <a:rPr lang="en-IN" smtClean="0"/>
              <a:t>09-03-2018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D2637B-79BB-48FB-91AA-DB7D0C5606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CDD12-6C79-4B09-87DD-4F5941EC5152}" type="datetimeFigureOut">
              <a:rPr lang="en-IN" smtClean="0"/>
              <a:t>09-03-2018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D2637B-79BB-48FB-91AA-DB7D0C5606F5}"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C3BCDD12-6C79-4B09-87DD-4F5941EC5152}" type="datetimeFigureOut">
              <a:rPr lang="en-IN" smtClean="0"/>
              <a:t>09-03-2018</a:t>
            </a:fld>
            <a:endParaRPr lang="en-IN"/>
          </a:p>
        </p:txBody>
      </p:sp>
      <p:sp>
        <p:nvSpPr>
          <p:cNvPr id="7" name="Slide Number Placeholder 6"/>
          <p:cNvSpPr>
            <a:spLocks noGrp="1"/>
          </p:cNvSpPr>
          <p:nvPr>
            <p:ph type="sldNum" sz="quarter" idx="12"/>
          </p:nvPr>
        </p:nvSpPr>
        <p:spPr/>
        <p:txBody>
          <a:bodyPr/>
          <a:lstStyle/>
          <a:p>
            <a:fld id="{A5D2637B-79BB-48FB-91AA-DB7D0C5606F5}"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C3BCDD12-6C79-4B09-87DD-4F5941EC5152}" type="datetimeFigureOut">
              <a:rPr lang="en-IN" smtClean="0"/>
              <a:t>09-03-2018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5D2637B-79BB-48FB-91AA-DB7D0C5606F5}"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43608" y="476673"/>
            <a:ext cx="7632848" cy="1872207"/>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cap="all" baseline="0">
                <a:solidFill>
                  <a:schemeClr val="accent1">
                    <a:lumMod val="50000"/>
                  </a:schemeClr>
                </a:solidFill>
                <a:latin typeface="+mj-lt"/>
                <a:ea typeface="+mj-ea"/>
                <a:cs typeface="+mj-cs"/>
              </a:defRPr>
            </a:lvl1pPr>
          </a:lstStyle>
          <a:p>
            <a:r>
              <a:rPr lang="en-IN" sz="2800" b="1"/>
              <a:t>PREDICTING STOCK MARKET PRICE USING TIME SERIES FORECASTING</a:t>
            </a:r>
            <a:endParaRPr lang="en-IN" sz="2800" b="1" dirty="0"/>
          </a:p>
        </p:txBody>
      </p:sp>
      <p:sp>
        <p:nvSpPr>
          <p:cNvPr id="5" name="Subtitle 2"/>
          <p:cNvSpPr txBox="1">
            <a:spLocks/>
          </p:cNvSpPr>
          <p:nvPr/>
        </p:nvSpPr>
        <p:spPr>
          <a:xfrm>
            <a:off x="755576" y="3227033"/>
            <a:ext cx="6624735" cy="2218191"/>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l"/>
            <a:r>
              <a:rPr lang="en-IN" sz="2000" dirty="0" err="1">
                <a:solidFill>
                  <a:schemeClr val="tx1"/>
                </a:solidFill>
                <a:latin typeface="Times New Roman" pitchFamily="18" charset="0"/>
                <a:cs typeface="Times New Roman" pitchFamily="18" charset="0"/>
              </a:rPr>
              <a:t>M.Harika</a:t>
            </a:r>
            <a:r>
              <a:rPr lang="en-IN" sz="2000" dirty="0">
                <a:solidFill>
                  <a:schemeClr val="tx1"/>
                </a:solidFill>
                <a:latin typeface="Times New Roman" pitchFamily="18" charset="0"/>
                <a:cs typeface="Times New Roman" pitchFamily="18" charset="0"/>
              </a:rPr>
              <a:t>			314126510062</a:t>
            </a:r>
          </a:p>
          <a:p>
            <a:pPr algn="l"/>
            <a:r>
              <a:rPr lang="en-IN" sz="2000" dirty="0" err="1">
                <a:solidFill>
                  <a:schemeClr val="tx1"/>
                </a:solidFill>
                <a:latin typeface="Times New Roman" pitchFamily="18" charset="0"/>
                <a:cs typeface="Times New Roman" pitchFamily="18" charset="0"/>
              </a:rPr>
              <a:t>G.Bhargavi</a:t>
            </a:r>
            <a:r>
              <a:rPr lang="en-IN" sz="2000" dirty="0">
                <a:solidFill>
                  <a:schemeClr val="tx1"/>
                </a:solidFill>
                <a:latin typeface="Times New Roman" pitchFamily="18" charset="0"/>
                <a:cs typeface="Times New Roman" pitchFamily="18" charset="0"/>
              </a:rPr>
              <a:t>		314126510025</a:t>
            </a:r>
          </a:p>
          <a:p>
            <a:pPr algn="l"/>
            <a:r>
              <a:rPr lang="en-IN" sz="2000" dirty="0" err="1">
                <a:solidFill>
                  <a:schemeClr val="tx1"/>
                </a:solidFill>
                <a:latin typeface="Times New Roman" pitchFamily="18" charset="0"/>
                <a:cs typeface="Times New Roman" pitchFamily="18" charset="0"/>
              </a:rPr>
              <a:t>G.Priyasha</a:t>
            </a:r>
            <a:r>
              <a:rPr lang="en-IN" sz="2000" dirty="0">
                <a:solidFill>
                  <a:schemeClr val="tx1"/>
                </a:solidFill>
                <a:latin typeface="Times New Roman" pitchFamily="18" charset="0"/>
                <a:cs typeface="Times New Roman" pitchFamily="18" charset="0"/>
              </a:rPr>
              <a:t>		314126510021</a:t>
            </a:r>
          </a:p>
          <a:p>
            <a:pPr algn="l"/>
            <a:r>
              <a:rPr lang="en-IN" sz="2000" dirty="0" err="1">
                <a:solidFill>
                  <a:schemeClr val="tx1"/>
                </a:solidFill>
                <a:latin typeface="Times New Roman" pitchFamily="18" charset="0"/>
                <a:cs typeface="Times New Roman" pitchFamily="18" charset="0"/>
              </a:rPr>
              <a:t>I.Vijay</a:t>
            </a:r>
            <a:r>
              <a:rPr lang="en-IN" sz="2000" dirty="0">
                <a:solidFill>
                  <a:schemeClr val="tx1"/>
                </a:solidFill>
                <a:latin typeface="Times New Roman" pitchFamily="18" charset="0"/>
                <a:cs typeface="Times New Roman" pitchFamily="18" charset="0"/>
              </a:rPr>
              <a:t> Kumar		314126510026</a:t>
            </a:r>
          </a:p>
        </p:txBody>
      </p:sp>
      <p:sp>
        <p:nvSpPr>
          <p:cNvPr id="6" name="TextBox 5">
            <a:extLst>
              <a:ext uri="{FF2B5EF4-FFF2-40B4-BE49-F238E27FC236}">
                <a16:creationId xmlns:a16="http://schemas.microsoft.com/office/drawing/2014/main" id="{93642B80-E6A8-4CA8-87D0-B2154594AC78}"/>
              </a:ext>
            </a:extLst>
          </p:cNvPr>
          <p:cNvSpPr txBox="1"/>
          <p:nvPr/>
        </p:nvSpPr>
        <p:spPr>
          <a:xfrm>
            <a:off x="5076056" y="5445224"/>
            <a:ext cx="2304255" cy="923330"/>
          </a:xfrm>
          <a:prstGeom prst="rect">
            <a:avLst/>
          </a:prstGeom>
          <a:noFill/>
        </p:spPr>
        <p:txBody>
          <a:bodyPr wrap="square" rtlCol="0">
            <a:spAutoFit/>
          </a:bodyPr>
          <a:lstStyle/>
          <a:p>
            <a:r>
              <a:rPr lang="en-IN" dirty="0">
                <a:latin typeface="Times New Roman" pitchFamily="18" charset="0"/>
                <a:cs typeface="Times New Roman" pitchFamily="18" charset="0"/>
              </a:rPr>
              <a:t>PROJECT GUIDE</a:t>
            </a:r>
          </a:p>
          <a:p>
            <a:r>
              <a:rPr lang="en-IN" dirty="0">
                <a:latin typeface="Times New Roman" pitchFamily="18" charset="0"/>
                <a:cs typeface="Times New Roman" pitchFamily="18" charset="0"/>
              </a:rPr>
              <a:t>    K.SURESH</a:t>
            </a:r>
          </a:p>
          <a:p>
            <a:r>
              <a:rPr lang="en-IN" dirty="0">
                <a:latin typeface="Times New Roman" pitchFamily="18" charset="0"/>
                <a:cs typeface="Times New Roman" pitchFamily="18" charset="0"/>
              </a:rPr>
              <a:t>     (Asst. Prof)</a:t>
            </a:r>
          </a:p>
        </p:txBody>
      </p:sp>
    </p:spTree>
    <p:extLst>
      <p:ext uri="{BB962C8B-B14F-4D97-AF65-F5344CB8AC3E}">
        <p14:creationId xmlns:p14="http://schemas.microsoft.com/office/powerpoint/2010/main" val="2450697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chemeClr val="tx1"/>
                </a:solidFill>
                <a:latin typeface="Times New Roman" pitchFamily="18" charset="0"/>
                <a:cs typeface="Times New Roman" pitchFamily="18" charset="0"/>
              </a:rPr>
              <a:t>ARCHITECTURE DESIGN</a:t>
            </a:r>
          </a:p>
        </p:txBody>
      </p:sp>
      <p:sp>
        <p:nvSpPr>
          <p:cNvPr id="3" name="Content Placeholder 2"/>
          <p:cNvSpPr>
            <a:spLocks noGrp="1"/>
          </p:cNvSpPr>
          <p:nvPr>
            <p:ph idx="1"/>
          </p:nvPr>
        </p:nvSpPr>
        <p:spPr>
          <a:xfrm>
            <a:off x="467544" y="1916832"/>
            <a:ext cx="8568952" cy="4824536"/>
          </a:xfrm>
        </p:spPr>
        <p:txBody>
          <a:bodyPr/>
          <a:lstStyle/>
          <a:p>
            <a:pPr marL="114300" indent="0">
              <a:buNone/>
            </a:pPr>
            <a:endParaRPr lang="en-IN" dirty="0"/>
          </a:p>
        </p:txBody>
      </p:sp>
      <p:sp>
        <p:nvSpPr>
          <p:cNvPr id="4" name="Title 1"/>
          <p:cNvSpPr txBox="1">
            <a:spLocks/>
          </p:cNvSpPr>
          <p:nvPr/>
        </p:nvSpPr>
        <p:spPr>
          <a:xfrm>
            <a:off x="1115616" y="188640"/>
            <a:ext cx="7632848"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endParaRPr lang="en-IN" sz="2800" dirty="0">
              <a:latin typeface="Times New Roman" pitchFamily="18" charset="0"/>
              <a:cs typeface="Times New Roman" pitchFamily="18" charset="0"/>
            </a:endParaRPr>
          </a:p>
        </p:txBody>
      </p:sp>
      <p:sp>
        <p:nvSpPr>
          <p:cNvPr id="5" name="Rectangle 4"/>
          <p:cNvSpPr/>
          <p:nvPr/>
        </p:nvSpPr>
        <p:spPr>
          <a:xfrm>
            <a:off x="3377951" y="1679512"/>
            <a:ext cx="3324201" cy="368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cs typeface="Times New Roman" pitchFamily="18" charset="0"/>
              </a:rPr>
              <a:t>Graphical  User  Interface</a:t>
            </a:r>
          </a:p>
        </p:txBody>
      </p:sp>
      <p:sp>
        <p:nvSpPr>
          <p:cNvPr id="7" name="Rectangle 6"/>
          <p:cNvSpPr/>
          <p:nvPr/>
        </p:nvSpPr>
        <p:spPr>
          <a:xfrm>
            <a:off x="2652756" y="2201207"/>
            <a:ext cx="46819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Pattern Evaluation</a:t>
            </a:r>
          </a:p>
        </p:txBody>
      </p:sp>
      <p:sp>
        <p:nvSpPr>
          <p:cNvPr id="8" name="Rectangle 7"/>
          <p:cNvSpPr/>
          <p:nvPr/>
        </p:nvSpPr>
        <p:spPr>
          <a:xfrm>
            <a:off x="2339752" y="2996952"/>
            <a:ext cx="5328592" cy="447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Mining Engine</a:t>
            </a:r>
          </a:p>
        </p:txBody>
      </p:sp>
      <p:sp>
        <p:nvSpPr>
          <p:cNvPr id="9" name="Rectangle 8"/>
          <p:cNvSpPr/>
          <p:nvPr/>
        </p:nvSpPr>
        <p:spPr>
          <a:xfrm>
            <a:off x="2123728" y="3778693"/>
            <a:ext cx="5832648" cy="454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Cleaning,  Integration, Selection</a:t>
            </a:r>
          </a:p>
        </p:txBody>
      </p:sp>
      <p:sp>
        <p:nvSpPr>
          <p:cNvPr id="10" name="Rectangle 9"/>
          <p:cNvSpPr/>
          <p:nvPr/>
        </p:nvSpPr>
        <p:spPr>
          <a:xfrm>
            <a:off x="1907704" y="4581128"/>
            <a:ext cx="62646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Database Warehouse</a:t>
            </a:r>
          </a:p>
        </p:txBody>
      </p:sp>
      <p:sp>
        <p:nvSpPr>
          <p:cNvPr id="11" name="Can 10"/>
          <p:cNvSpPr/>
          <p:nvPr/>
        </p:nvSpPr>
        <p:spPr>
          <a:xfrm>
            <a:off x="1942130" y="5625244"/>
            <a:ext cx="1477741"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lake</a:t>
            </a:r>
          </a:p>
        </p:txBody>
      </p:sp>
      <p:sp>
        <p:nvSpPr>
          <p:cNvPr id="12" name="Can 11"/>
          <p:cNvSpPr/>
          <p:nvPr/>
        </p:nvSpPr>
        <p:spPr>
          <a:xfrm>
            <a:off x="6588224" y="5553236"/>
            <a:ext cx="1549393" cy="9361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Other Sources</a:t>
            </a:r>
          </a:p>
        </p:txBody>
      </p:sp>
      <p:cxnSp>
        <p:nvCxnSpPr>
          <p:cNvPr id="13" name="Straight Arrow Connector 12"/>
          <p:cNvCxnSpPr/>
          <p:nvPr/>
        </p:nvCxnSpPr>
        <p:spPr>
          <a:xfrm>
            <a:off x="3851920" y="1836522"/>
            <a:ext cx="0" cy="368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56176" y="1836522"/>
            <a:ext cx="0" cy="368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51920" y="263691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156176" y="263691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788024" y="4233634"/>
            <a:ext cx="0" cy="347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88024" y="3444400"/>
            <a:ext cx="0" cy="334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915816" y="5013176"/>
            <a:ext cx="0" cy="612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524328" y="5013176"/>
            <a:ext cx="0" cy="612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1"/>
            <a:endCxn id="10" idx="1"/>
          </p:cNvCxnSpPr>
          <p:nvPr/>
        </p:nvCxnSpPr>
        <p:spPr>
          <a:xfrm rot="10800000" flipV="1">
            <a:off x="1907704" y="3220676"/>
            <a:ext cx="432048" cy="1576476"/>
          </a:xfrm>
          <a:prstGeom prst="bentConnector3">
            <a:avLst>
              <a:gd name="adj1" fmla="val 15291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13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chemeClr val="tx1"/>
                </a:solidFill>
                <a:latin typeface="Times New Roman" pitchFamily="18" charset="0"/>
                <a:cs typeface="Times New Roman" pitchFamily="18" charset="0"/>
              </a:rPr>
              <a:t>IMPLEMENTATION</a:t>
            </a:r>
          </a:p>
        </p:txBody>
      </p:sp>
      <p:sp>
        <p:nvSpPr>
          <p:cNvPr id="6" name="TextBox 5">
            <a:extLst>
              <a:ext uri="{FF2B5EF4-FFF2-40B4-BE49-F238E27FC236}">
                <a16:creationId xmlns:a16="http://schemas.microsoft.com/office/drawing/2014/main" id="{AAD5D99A-FEDC-4C60-8E20-C206DFB476F4}"/>
              </a:ext>
            </a:extLst>
          </p:cNvPr>
          <p:cNvSpPr txBox="1"/>
          <p:nvPr/>
        </p:nvSpPr>
        <p:spPr>
          <a:xfrm>
            <a:off x="1763688" y="6309320"/>
            <a:ext cx="4392488" cy="369332"/>
          </a:xfrm>
          <a:prstGeom prst="rect">
            <a:avLst/>
          </a:prstGeom>
          <a:noFill/>
        </p:spPr>
        <p:txBody>
          <a:bodyPr wrap="square" rtlCol="0">
            <a:spAutoFit/>
          </a:bodyPr>
          <a:lstStyle/>
          <a:p>
            <a:r>
              <a:rPr lang="en-US" dirty="0"/>
              <a:t>PREDICTED DATA OF ARIMA </a:t>
            </a:r>
          </a:p>
        </p:txBody>
      </p:sp>
      <p:pic>
        <p:nvPicPr>
          <p:cNvPr id="8" name="Content Placeholder 7">
            <a:extLst>
              <a:ext uri="{FF2B5EF4-FFF2-40B4-BE49-F238E27FC236}">
                <a16:creationId xmlns:a16="http://schemas.microsoft.com/office/drawing/2014/main" id="{231DF0A8-4C86-4A63-A74D-315A1AD41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556792"/>
            <a:ext cx="8640960" cy="4752528"/>
          </a:xfrm>
        </p:spPr>
      </p:pic>
    </p:spTree>
    <p:extLst>
      <p:ext uri="{BB962C8B-B14F-4D97-AF65-F5344CB8AC3E}">
        <p14:creationId xmlns:p14="http://schemas.microsoft.com/office/powerpoint/2010/main" val="263576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B3FE-305B-4CFD-9990-A1616FB19BDE}"/>
              </a:ext>
            </a:extLst>
          </p:cNvPr>
          <p:cNvSpPr>
            <a:spLocks noGrp="1"/>
          </p:cNvSpPr>
          <p:nvPr>
            <p:ph type="title"/>
          </p:nvPr>
        </p:nvSpPr>
        <p:spPr/>
        <p:txBody>
          <a:bodyPr/>
          <a:lstStyle/>
          <a:p>
            <a:r>
              <a:rPr lang="en-US" dirty="0"/>
              <a:t>CONTD…</a:t>
            </a:r>
          </a:p>
        </p:txBody>
      </p:sp>
      <p:sp>
        <p:nvSpPr>
          <p:cNvPr id="6" name="TextBox 5">
            <a:extLst>
              <a:ext uri="{FF2B5EF4-FFF2-40B4-BE49-F238E27FC236}">
                <a16:creationId xmlns:a16="http://schemas.microsoft.com/office/drawing/2014/main" id="{44430C42-4009-4C99-83DC-7A85265D0FC6}"/>
              </a:ext>
            </a:extLst>
          </p:cNvPr>
          <p:cNvSpPr txBox="1"/>
          <p:nvPr/>
        </p:nvSpPr>
        <p:spPr>
          <a:xfrm>
            <a:off x="1979712" y="6309320"/>
            <a:ext cx="4824536" cy="369332"/>
          </a:xfrm>
          <a:prstGeom prst="rect">
            <a:avLst/>
          </a:prstGeom>
          <a:noFill/>
        </p:spPr>
        <p:txBody>
          <a:bodyPr wrap="square" rtlCol="0">
            <a:spAutoFit/>
          </a:bodyPr>
          <a:lstStyle/>
          <a:p>
            <a:r>
              <a:rPr lang="en-US" dirty="0"/>
              <a:t>                Fitted plot of </a:t>
            </a:r>
            <a:r>
              <a:rPr lang="en-US" dirty="0" err="1"/>
              <a:t>arima</a:t>
            </a:r>
            <a:endParaRPr lang="en-US" dirty="0"/>
          </a:p>
        </p:txBody>
      </p:sp>
      <p:pic>
        <p:nvPicPr>
          <p:cNvPr id="5" name="Picture 4">
            <a:extLst>
              <a:ext uri="{FF2B5EF4-FFF2-40B4-BE49-F238E27FC236}">
                <a16:creationId xmlns:a16="http://schemas.microsoft.com/office/drawing/2014/main" id="{6E8F9B4E-7664-407A-91A6-4A80E5787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5734"/>
            <a:ext cx="8784975" cy="4279570"/>
          </a:xfrm>
          <a:prstGeom prst="rect">
            <a:avLst/>
          </a:prstGeom>
        </p:spPr>
      </p:pic>
    </p:spTree>
    <p:extLst>
      <p:ext uri="{BB962C8B-B14F-4D97-AF65-F5344CB8AC3E}">
        <p14:creationId xmlns:p14="http://schemas.microsoft.com/office/powerpoint/2010/main" val="134921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48C8-3F24-4834-94EF-35F37AEB70D6}"/>
              </a:ext>
            </a:extLst>
          </p:cNvPr>
          <p:cNvSpPr>
            <a:spLocks noGrp="1"/>
          </p:cNvSpPr>
          <p:nvPr>
            <p:ph type="title"/>
          </p:nvPr>
        </p:nvSpPr>
        <p:spPr/>
        <p:txBody>
          <a:bodyPr/>
          <a:lstStyle/>
          <a:p>
            <a:r>
              <a:rPr lang="en-US" dirty="0"/>
              <a:t>CONTD…</a:t>
            </a:r>
          </a:p>
        </p:txBody>
      </p:sp>
      <p:sp>
        <p:nvSpPr>
          <p:cNvPr id="5" name="TextBox 4">
            <a:extLst>
              <a:ext uri="{FF2B5EF4-FFF2-40B4-BE49-F238E27FC236}">
                <a16:creationId xmlns:a16="http://schemas.microsoft.com/office/drawing/2014/main" id="{353CE58C-D4C5-43E0-A96E-D1F4D6EA390A}"/>
              </a:ext>
            </a:extLst>
          </p:cNvPr>
          <p:cNvSpPr txBox="1"/>
          <p:nvPr/>
        </p:nvSpPr>
        <p:spPr>
          <a:xfrm>
            <a:off x="1547664" y="6309320"/>
            <a:ext cx="6624736" cy="369332"/>
          </a:xfrm>
          <a:prstGeom prst="rect">
            <a:avLst/>
          </a:prstGeom>
          <a:noFill/>
        </p:spPr>
        <p:txBody>
          <a:bodyPr wrap="square" rtlCol="0">
            <a:spAutoFit/>
          </a:bodyPr>
          <a:lstStyle/>
          <a:p>
            <a:r>
              <a:rPr lang="en-US" dirty="0"/>
              <a:t>                                            prophet</a:t>
            </a:r>
          </a:p>
        </p:txBody>
      </p:sp>
      <p:pic>
        <p:nvPicPr>
          <p:cNvPr id="6" name="Picture 5">
            <a:extLst>
              <a:ext uri="{FF2B5EF4-FFF2-40B4-BE49-F238E27FC236}">
                <a16:creationId xmlns:a16="http://schemas.microsoft.com/office/drawing/2014/main" id="{983B2666-1A87-42AA-8949-486509B9E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580892"/>
            <a:ext cx="8712968" cy="4584412"/>
          </a:xfrm>
          <a:prstGeom prst="rect">
            <a:avLst/>
          </a:prstGeom>
        </p:spPr>
      </p:pic>
    </p:spTree>
    <p:extLst>
      <p:ext uri="{BB962C8B-B14F-4D97-AF65-F5344CB8AC3E}">
        <p14:creationId xmlns:p14="http://schemas.microsoft.com/office/powerpoint/2010/main" val="247817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043C-5B0A-4B4B-A0C1-C9AC50AD540A}"/>
              </a:ext>
            </a:extLst>
          </p:cNvPr>
          <p:cNvSpPr>
            <a:spLocks noGrp="1"/>
          </p:cNvSpPr>
          <p:nvPr>
            <p:ph type="title"/>
          </p:nvPr>
        </p:nvSpPr>
        <p:spPr/>
        <p:txBody>
          <a:bodyPr/>
          <a:lstStyle/>
          <a:p>
            <a:r>
              <a:rPr lang="en-US" dirty="0" err="1"/>
              <a:t>Contd</a:t>
            </a:r>
            <a:r>
              <a:rPr lang="en-US" dirty="0"/>
              <a:t>…</a:t>
            </a:r>
          </a:p>
        </p:txBody>
      </p:sp>
      <p:sp>
        <p:nvSpPr>
          <p:cNvPr id="5" name="TextBox 4">
            <a:extLst>
              <a:ext uri="{FF2B5EF4-FFF2-40B4-BE49-F238E27FC236}">
                <a16:creationId xmlns:a16="http://schemas.microsoft.com/office/drawing/2014/main" id="{9041F7D6-1AED-4D8E-ADE3-7295F46ECE62}"/>
              </a:ext>
            </a:extLst>
          </p:cNvPr>
          <p:cNvSpPr txBox="1"/>
          <p:nvPr/>
        </p:nvSpPr>
        <p:spPr>
          <a:xfrm>
            <a:off x="1475656" y="6093296"/>
            <a:ext cx="6120680" cy="369332"/>
          </a:xfrm>
          <a:prstGeom prst="rect">
            <a:avLst/>
          </a:prstGeom>
          <a:noFill/>
        </p:spPr>
        <p:txBody>
          <a:bodyPr wrap="square" rtlCol="0">
            <a:spAutoFit/>
          </a:bodyPr>
          <a:lstStyle/>
          <a:p>
            <a:r>
              <a:rPr lang="en-US" dirty="0"/>
              <a:t>                                        </a:t>
            </a:r>
            <a:r>
              <a:rPr lang="en-US" dirty="0" err="1"/>
              <a:t>prophet_components</a:t>
            </a:r>
            <a:r>
              <a:rPr lang="en-US" dirty="0"/>
              <a:t> </a:t>
            </a:r>
          </a:p>
        </p:txBody>
      </p:sp>
      <p:pic>
        <p:nvPicPr>
          <p:cNvPr id="6" name="Picture 5">
            <a:extLst>
              <a:ext uri="{FF2B5EF4-FFF2-40B4-BE49-F238E27FC236}">
                <a16:creationId xmlns:a16="http://schemas.microsoft.com/office/drawing/2014/main" id="{8CE832A9-5550-4489-9278-8F18DD7DC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538023"/>
            <a:ext cx="8712968" cy="4555273"/>
          </a:xfrm>
          <a:prstGeom prst="rect">
            <a:avLst/>
          </a:prstGeom>
        </p:spPr>
      </p:pic>
    </p:spTree>
    <p:extLst>
      <p:ext uri="{BB962C8B-B14F-4D97-AF65-F5344CB8AC3E}">
        <p14:creationId xmlns:p14="http://schemas.microsoft.com/office/powerpoint/2010/main" val="117783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132FB5-F41C-4A60-B0A6-C97105B7EB20}"/>
              </a:ext>
            </a:extLst>
          </p:cNvPr>
          <p:cNvSpPr txBox="1"/>
          <p:nvPr/>
        </p:nvSpPr>
        <p:spPr>
          <a:xfrm>
            <a:off x="1115616" y="1916832"/>
            <a:ext cx="7272808" cy="769441"/>
          </a:xfrm>
          <a:prstGeom prst="rect">
            <a:avLst/>
          </a:prstGeom>
          <a:noFill/>
        </p:spPr>
        <p:txBody>
          <a:bodyPr wrap="square" rtlCol="0">
            <a:spAutoFit/>
          </a:bodyPr>
          <a:lstStyle/>
          <a:p>
            <a:pPr algn="ctr"/>
            <a:r>
              <a:rPr lang="en-US" sz="4400" dirty="0">
                <a:solidFill>
                  <a:schemeClr val="accent2">
                    <a:lumMod val="75000"/>
                  </a:schemeClr>
                </a:solidFill>
              </a:rPr>
              <a:t> THANKYOU</a:t>
            </a:r>
          </a:p>
        </p:txBody>
      </p:sp>
    </p:spTree>
    <p:extLst>
      <p:ext uri="{BB962C8B-B14F-4D97-AF65-F5344CB8AC3E}">
        <p14:creationId xmlns:p14="http://schemas.microsoft.com/office/powerpoint/2010/main" val="82356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solidFill>
                  <a:schemeClr val="tx1"/>
                </a:solidFill>
              </a:rPr>
              <a:t>BASE PAPER</a:t>
            </a:r>
          </a:p>
        </p:txBody>
      </p:sp>
      <p:sp>
        <p:nvSpPr>
          <p:cNvPr id="3" name="Content Placeholder 2"/>
          <p:cNvSpPr>
            <a:spLocks noGrp="1"/>
          </p:cNvSpPr>
          <p:nvPr>
            <p:ph idx="1"/>
          </p:nvPr>
        </p:nvSpPr>
        <p:spPr/>
        <p:txBody>
          <a:bodyPr/>
          <a:lstStyle/>
          <a:p>
            <a:pPr>
              <a:buFont typeface="Wingdings" pitchFamily="2" charset="2"/>
              <a:buChar char="Ø"/>
            </a:pPr>
            <a:r>
              <a:rPr lang="en-IN" dirty="0">
                <a:solidFill>
                  <a:schemeClr val="tx1"/>
                </a:solidFill>
                <a:latin typeface="Times New Roman" pitchFamily="18" charset="0"/>
                <a:cs typeface="Times New Roman" pitchFamily="18" charset="0"/>
              </a:rPr>
              <a:t>The idea of this project is taken from the paper titled as “Stock Price Forecasting Using Information From Yahoo Finance and Google Trend”.</a:t>
            </a:r>
          </a:p>
          <a:p>
            <a:pPr>
              <a:buFont typeface="Wingdings" pitchFamily="2" charset="2"/>
              <a:buChar char="Ø"/>
            </a:pPr>
            <a:r>
              <a:rPr lang="en-IN" dirty="0">
                <a:solidFill>
                  <a:schemeClr val="tx1"/>
                </a:solidFill>
                <a:latin typeface="Times New Roman" pitchFamily="18" charset="0"/>
                <a:cs typeface="Times New Roman" pitchFamily="18" charset="0"/>
              </a:rPr>
              <a:t>In this paper, they first applied the conventional ARMA time series analysis on the historical weekly stock prices of Apple company and then obtained forecasting results.</a:t>
            </a:r>
          </a:p>
          <a:p>
            <a:pPr>
              <a:buFont typeface="Wingdings" pitchFamily="2" charset="2"/>
              <a:buChar char="Ø"/>
            </a:pPr>
            <a:r>
              <a:rPr lang="en-IN" dirty="0">
                <a:solidFill>
                  <a:schemeClr val="tx1"/>
                </a:solidFill>
                <a:latin typeface="Times New Roman" pitchFamily="18" charset="0"/>
                <a:cs typeface="Times New Roman" pitchFamily="18" charset="0"/>
              </a:rPr>
              <a:t> Then they proposed an algorithm to evaluate news/events related to Apple stock</a:t>
            </a:r>
          </a:p>
          <a:p>
            <a:endParaRPr lang="en-IN" dirty="0"/>
          </a:p>
        </p:txBody>
      </p:sp>
    </p:spTree>
    <p:extLst>
      <p:ext uri="{BB962C8B-B14F-4D97-AF65-F5344CB8AC3E}">
        <p14:creationId xmlns:p14="http://schemas.microsoft.com/office/powerpoint/2010/main" val="230723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60672" cy="1039427"/>
          </a:xfrm>
        </p:spPr>
        <p:txBody>
          <a:bodyPr/>
          <a:lstStyle/>
          <a:p>
            <a:pPr algn="l"/>
            <a:r>
              <a:rPr lang="en-IN" b="1" dirty="0">
                <a:solidFill>
                  <a:schemeClr val="tx1"/>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2060848"/>
            <a:ext cx="8229600" cy="4104456"/>
          </a:xfrm>
        </p:spPr>
        <p:txBody>
          <a:bodyPr/>
          <a:lstStyle/>
          <a:p>
            <a:r>
              <a:rPr lang="en-IN" dirty="0">
                <a:solidFill>
                  <a:schemeClr val="tx1"/>
                </a:solidFill>
                <a:latin typeface="Times New Roman" pitchFamily="18" charset="0"/>
                <a:cs typeface="Times New Roman" pitchFamily="18" charset="0"/>
              </a:rPr>
              <a:t>Stock market price forecasting is a critical and important topic in financial and Academic studies. The aim of this project is to test various algorithms to build a model which can make predictions with less error and more accuracy. Many new machine learning algorithms are being created</a:t>
            </a:r>
            <a:r>
              <a:rPr lang="en-IN" dirty="0">
                <a:latin typeface="Times New Roman" pitchFamily="18" charset="0"/>
                <a:cs typeface="Times New Roman" pitchFamily="18" charset="0"/>
              </a:rPr>
              <a:t>.</a:t>
            </a:r>
          </a:p>
          <a:p>
            <a:pPr>
              <a:lnSpc>
                <a:spcPct val="150000"/>
              </a:lnSpc>
            </a:pPr>
            <a:endParaRPr lang="en-IN" dirty="0"/>
          </a:p>
        </p:txBody>
      </p:sp>
    </p:spTree>
    <p:extLst>
      <p:ext uri="{BB962C8B-B14F-4D97-AF65-F5344CB8AC3E}">
        <p14:creationId xmlns:p14="http://schemas.microsoft.com/office/powerpoint/2010/main" val="122136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chemeClr val="tx1"/>
                </a:solidFill>
                <a:latin typeface="Times New Roman" pitchFamily="18" charset="0"/>
                <a:cs typeface="Times New Roman" pitchFamily="18" charset="0"/>
              </a:rPr>
              <a:t>CONTD…</a:t>
            </a:r>
          </a:p>
        </p:txBody>
      </p:sp>
      <p:sp>
        <p:nvSpPr>
          <p:cNvPr id="3" name="Content Placeholder 2"/>
          <p:cNvSpPr>
            <a:spLocks noGrp="1"/>
          </p:cNvSpPr>
          <p:nvPr>
            <p:ph idx="1"/>
          </p:nvPr>
        </p:nvSpPr>
        <p:spPr>
          <a:xfrm>
            <a:off x="457200" y="2276872"/>
            <a:ext cx="8229600" cy="3849291"/>
          </a:xfrm>
        </p:spPr>
        <p:txBody>
          <a:bodyPr/>
          <a:lstStyle/>
          <a:p>
            <a:r>
              <a:rPr lang="en-IN" dirty="0">
                <a:solidFill>
                  <a:schemeClr val="tx1"/>
                </a:solidFill>
                <a:latin typeface="Times New Roman" pitchFamily="18" charset="0"/>
                <a:cs typeface="Times New Roman" pitchFamily="18" charset="0"/>
              </a:rPr>
              <a:t>The algorithms used are recurring neural networks, long short term memory networks, gated recurrent networks and deep learning networks which have potential to outperform conventional forecasting methods if tuned properly for such type of data.</a:t>
            </a:r>
          </a:p>
          <a:p>
            <a:endParaRPr lang="en-IN" dirty="0"/>
          </a:p>
        </p:txBody>
      </p:sp>
    </p:spTree>
    <p:extLst>
      <p:ext uri="{BB962C8B-B14F-4D97-AF65-F5344CB8AC3E}">
        <p14:creationId xmlns:p14="http://schemas.microsoft.com/office/powerpoint/2010/main" val="391339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chemeClr val="tx1"/>
                </a:solidFill>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2060849"/>
            <a:ext cx="8229600" cy="3024336"/>
          </a:xfrm>
        </p:spPr>
        <p:txBody>
          <a:bodyPr/>
          <a:lstStyle/>
          <a:p>
            <a:pPr marL="114300" indent="0">
              <a:buNone/>
            </a:pPr>
            <a:r>
              <a:rPr lang="en-IN" dirty="0">
                <a:solidFill>
                  <a:schemeClr val="tx1"/>
                </a:solidFill>
                <a:latin typeface="Times New Roman" pitchFamily="18" charset="0"/>
                <a:cs typeface="Times New Roman" pitchFamily="18" charset="0"/>
              </a:rPr>
              <a:t>The main aim is to predict the prices of stock market  using the methods in Time Series Analysis such as:</a:t>
            </a:r>
          </a:p>
          <a:p>
            <a:pPr lvl="2">
              <a:buFont typeface="Wingdings" pitchFamily="2" charset="2"/>
              <a:buChar char="§"/>
            </a:pPr>
            <a:endParaRPr lang="en-IN" sz="2400" dirty="0">
              <a:solidFill>
                <a:schemeClr val="tx1"/>
              </a:solidFill>
              <a:latin typeface="Times New Roman" pitchFamily="18" charset="0"/>
              <a:cs typeface="Times New Roman" pitchFamily="18" charset="0"/>
            </a:endParaRPr>
          </a:p>
          <a:p>
            <a:pPr lvl="2">
              <a:buFont typeface="Wingdings" pitchFamily="2" charset="2"/>
              <a:buChar char="§"/>
            </a:pPr>
            <a:r>
              <a:rPr lang="en-IN" sz="2400" dirty="0">
                <a:solidFill>
                  <a:schemeClr val="tx1"/>
                </a:solidFill>
                <a:latin typeface="Times New Roman" pitchFamily="18" charset="0"/>
                <a:cs typeface="Times New Roman" pitchFamily="18" charset="0"/>
              </a:rPr>
              <a:t>Exponential smoothing method</a:t>
            </a:r>
          </a:p>
          <a:p>
            <a:pPr lvl="2">
              <a:buFont typeface="Wingdings" pitchFamily="2" charset="2"/>
              <a:buChar char="§"/>
            </a:pPr>
            <a:r>
              <a:rPr lang="en-IN" sz="2400" dirty="0">
                <a:solidFill>
                  <a:schemeClr val="tx1"/>
                </a:solidFill>
                <a:latin typeface="Times New Roman" pitchFamily="18" charset="0"/>
                <a:cs typeface="Times New Roman" pitchFamily="18" charset="0"/>
              </a:rPr>
              <a:t>Box </a:t>
            </a:r>
            <a:r>
              <a:rPr lang="en-IN" sz="2400" dirty="0" err="1">
                <a:solidFill>
                  <a:schemeClr val="tx1"/>
                </a:solidFill>
                <a:latin typeface="Times New Roman" pitchFamily="18" charset="0"/>
                <a:cs typeface="Times New Roman" pitchFamily="18" charset="0"/>
              </a:rPr>
              <a:t>jenkins</a:t>
            </a:r>
            <a:r>
              <a:rPr lang="en-IN" sz="2400" dirty="0">
                <a:solidFill>
                  <a:schemeClr val="tx1"/>
                </a:solidFill>
                <a:latin typeface="Times New Roman" pitchFamily="18" charset="0"/>
                <a:cs typeface="Times New Roman" pitchFamily="18" charset="0"/>
              </a:rPr>
              <a:t> method</a:t>
            </a:r>
          </a:p>
          <a:p>
            <a:pPr lvl="2">
              <a:buFont typeface="Wingdings" pitchFamily="2" charset="2"/>
              <a:buChar char="§"/>
            </a:pPr>
            <a:r>
              <a:rPr lang="en-IN" sz="2400" dirty="0">
                <a:solidFill>
                  <a:schemeClr val="tx1"/>
                </a:solidFill>
                <a:latin typeface="Times New Roman" pitchFamily="18" charset="0"/>
                <a:cs typeface="Times New Roman" pitchFamily="18" charset="0"/>
              </a:rPr>
              <a:t>Prophet</a:t>
            </a:r>
          </a:p>
          <a:p>
            <a:pPr lvl="2">
              <a:buFont typeface="Wingdings" pitchFamily="2" charset="2"/>
              <a:buChar char="§"/>
            </a:pPr>
            <a:r>
              <a:rPr lang="en-IN" sz="2400" dirty="0">
                <a:solidFill>
                  <a:schemeClr val="tx1"/>
                </a:solidFill>
                <a:latin typeface="Times New Roman" pitchFamily="18" charset="0"/>
                <a:cs typeface="Times New Roman" pitchFamily="18" charset="0"/>
              </a:rPr>
              <a:t>RNN(</a:t>
            </a:r>
            <a:r>
              <a:rPr lang="en-IN" sz="2400" dirty="0" err="1">
                <a:solidFill>
                  <a:schemeClr val="tx1"/>
                </a:solidFill>
                <a:latin typeface="Times New Roman" pitchFamily="18" charset="0"/>
                <a:cs typeface="Times New Roman" pitchFamily="18" charset="0"/>
              </a:rPr>
              <a:t>reccurent</a:t>
            </a:r>
            <a:r>
              <a:rPr lang="en-IN" sz="2400" dirty="0">
                <a:solidFill>
                  <a:schemeClr val="tx1"/>
                </a:solidFill>
                <a:latin typeface="Times New Roman" pitchFamily="18" charset="0"/>
                <a:cs typeface="Times New Roman" pitchFamily="18" charset="0"/>
              </a:rPr>
              <a:t> neural network</a:t>
            </a:r>
            <a:r>
              <a:rPr lang="en-IN" dirty="0">
                <a:solidFill>
                  <a:schemeClr val="tx1"/>
                </a:solidFill>
                <a:latin typeface="Times New Roman" pitchFamily="18" charset="0"/>
                <a:cs typeface="Times New Roman" pitchFamily="18" charset="0"/>
              </a:rPr>
              <a:t>)</a:t>
            </a:r>
            <a:r>
              <a:rPr lang="en-IN" dirty="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104395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chemeClr val="tx1"/>
                </a:solidFill>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r>
              <a:rPr lang="en-IN" dirty="0">
                <a:solidFill>
                  <a:schemeClr val="tx1"/>
                </a:solidFill>
                <a:latin typeface="Times New Roman" pitchFamily="18" charset="0"/>
                <a:cs typeface="Times New Roman" pitchFamily="18" charset="0"/>
              </a:rPr>
              <a:t>Stock price prediction is very important as it is used by most of the business people as well as common people. People will either gain money or lose their entire life savings in stock market activity. It is a chaos system. Building accurate model is difficult as variation in price depends on multiple factors such as news, social media data, fundamentals, production of the company, government bonds, historical price and country’s economics. </a:t>
            </a:r>
          </a:p>
        </p:txBody>
      </p:sp>
    </p:spTree>
    <p:extLst>
      <p:ext uri="{BB962C8B-B14F-4D97-AF65-F5344CB8AC3E}">
        <p14:creationId xmlns:p14="http://schemas.microsoft.com/office/powerpoint/2010/main" val="68944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60672" cy="1039427"/>
          </a:xfrm>
        </p:spPr>
        <p:txBody>
          <a:bodyPr/>
          <a:lstStyle/>
          <a:p>
            <a:pPr algn="l"/>
            <a:r>
              <a:rPr lang="en-IN" b="1" dirty="0">
                <a:solidFill>
                  <a:schemeClr val="tx1"/>
                </a:solidFill>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lnSpcReduction="10000"/>
          </a:bodyPr>
          <a:lstStyle/>
          <a:p>
            <a:r>
              <a:rPr lang="en-IN" dirty="0">
                <a:solidFill>
                  <a:schemeClr val="tx1"/>
                </a:solidFill>
                <a:latin typeface="Times New Roman" pitchFamily="18" charset="0"/>
                <a:cs typeface="Times New Roman" pitchFamily="18" charset="0"/>
              </a:rPr>
              <a:t>The basic theory regarding stock price forecasting is the Efficient Market Hypothesis (EMH), which asserts that the price of a stock reflects all information available and everyone has some degree of access to the information.</a:t>
            </a:r>
          </a:p>
          <a:p>
            <a:r>
              <a:rPr lang="en-IN" dirty="0">
                <a:solidFill>
                  <a:schemeClr val="tx1"/>
                </a:solidFill>
                <a:latin typeface="Times New Roman" pitchFamily="18" charset="0"/>
                <a:cs typeface="Times New Roman" pitchFamily="18" charset="0"/>
              </a:rPr>
              <a:t>Time series analysis covers a large number of forecasting methods. Researchers have developed numerous modifications to the basic ARIMA model and found considerable success in these methods</a:t>
            </a:r>
          </a:p>
          <a:p>
            <a:r>
              <a:rPr lang="en-IN" dirty="0">
                <a:solidFill>
                  <a:schemeClr val="tx1"/>
                </a:solidFill>
                <a:latin typeface="Times New Roman" pitchFamily="18" charset="0"/>
                <a:cs typeface="Times New Roman" pitchFamily="18" charset="0"/>
              </a:rPr>
              <a:t>Almost all the studies suggest that additional factors should be taken into account on top of the basic or unmodified model. The most common and important one of such factors is the online news information related to the stock. </a:t>
            </a:r>
          </a:p>
        </p:txBody>
      </p:sp>
    </p:spTree>
    <p:extLst>
      <p:ext uri="{BB962C8B-B14F-4D97-AF65-F5344CB8AC3E}">
        <p14:creationId xmlns:p14="http://schemas.microsoft.com/office/powerpoint/2010/main" val="380514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chemeClr val="tx1"/>
                </a:solidFill>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lstStyle/>
          <a:p>
            <a:r>
              <a:rPr lang="en-IN" dirty="0">
                <a:solidFill>
                  <a:schemeClr val="tx1"/>
                </a:solidFill>
                <a:latin typeface="Times New Roman" pitchFamily="18" charset="0"/>
                <a:cs typeface="Times New Roman" pitchFamily="18" charset="0"/>
              </a:rPr>
              <a:t>In the present system, only the algorithms of Exponential Smoothening and Box </a:t>
            </a:r>
            <a:r>
              <a:rPr lang="en-IN" dirty="0" err="1">
                <a:solidFill>
                  <a:schemeClr val="tx1"/>
                </a:solidFill>
                <a:latin typeface="Times New Roman" pitchFamily="18" charset="0"/>
                <a:cs typeface="Times New Roman" pitchFamily="18" charset="0"/>
              </a:rPr>
              <a:t>jenkins</a:t>
            </a:r>
            <a:r>
              <a:rPr lang="en-IN" dirty="0">
                <a:solidFill>
                  <a:schemeClr val="tx1"/>
                </a:solidFill>
                <a:latin typeface="Times New Roman" pitchFamily="18" charset="0"/>
                <a:cs typeface="Times New Roman" pitchFamily="18" charset="0"/>
              </a:rPr>
              <a:t> algorithms are implemented.</a:t>
            </a:r>
          </a:p>
          <a:p>
            <a:pPr marL="114300" indent="0">
              <a:buNone/>
            </a:pPr>
            <a:endParaRPr lang="en-IN" dirty="0">
              <a:solidFill>
                <a:schemeClr val="tx1"/>
              </a:solidFill>
              <a:latin typeface="Times New Roman" pitchFamily="18" charset="0"/>
              <a:cs typeface="Times New Roman" pitchFamily="18" charset="0"/>
            </a:endParaRPr>
          </a:p>
          <a:p>
            <a:r>
              <a:rPr lang="en-IN" dirty="0">
                <a:solidFill>
                  <a:schemeClr val="tx1"/>
                </a:solidFill>
                <a:latin typeface="Times New Roman" pitchFamily="18" charset="0"/>
                <a:cs typeface="Times New Roman" pitchFamily="18" charset="0"/>
              </a:rPr>
              <a:t>The above algorithms doesn’t consider the randomness of the values present . They will ignore such values which results in less accuracy and efficiency.</a:t>
            </a:r>
          </a:p>
        </p:txBody>
      </p:sp>
    </p:spTree>
    <p:extLst>
      <p:ext uri="{BB962C8B-B14F-4D97-AF65-F5344CB8AC3E}">
        <p14:creationId xmlns:p14="http://schemas.microsoft.com/office/powerpoint/2010/main" val="259780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chemeClr val="tx1"/>
                </a:solidFill>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lstStyle/>
          <a:p>
            <a:endParaRPr lang="en-IN" dirty="0"/>
          </a:p>
          <a:p>
            <a:r>
              <a:rPr lang="en-IN" dirty="0">
                <a:solidFill>
                  <a:schemeClr val="tx1"/>
                </a:solidFill>
                <a:latin typeface="Times New Roman" pitchFamily="18" charset="0"/>
                <a:cs typeface="Times New Roman" pitchFamily="18" charset="0"/>
              </a:rPr>
              <a:t>We will build a model using recurrent neural network algorithm which will also consider the randomness of input.</a:t>
            </a:r>
          </a:p>
          <a:p>
            <a:pPr marL="114300" indent="0">
              <a:buNone/>
            </a:pPr>
            <a:endParaRPr lang="en-IN" dirty="0">
              <a:solidFill>
                <a:schemeClr val="tx1"/>
              </a:solidFill>
              <a:latin typeface="Times New Roman" pitchFamily="18" charset="0"/>
              <a:cs typeface="Times New Roman" pitchFamily="18" charset="0"/>
            </a:endParaRPr>
          </a:p>
          <a:p>
            <a:r>
              <a:rPr lang="en-IN" dirty="0">
                <a:solidFill>
                  <a:schemeClr val="tx1"/>
                </a:solidFill>
                <a:latin typeface="Times New Roman" pitchFamily="18" charset="0"/>
                <a:cs typeface="Times New Roman" pitchFamily="18" charset="0"/>
              </a:rPr>
              <a:t>As a result, we can achieve more accuracy , more efficiency and less execution time.</a:t>
            </a:r>
          </a:p>
        </p:txBody>
      </p:sp>
    </p:spTree>
    <p:extLst>
      <p:ext uri="{BB962C8B-B14F-4D97-AF65-F5344CB8AC3E}">
        <p14:creationId xmlns:p14="http://schemas.microsoft.com/office/powerpoint/2010/main" val="343265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1195</TotalTime>
  <Words>539</Words>
  <Application>Microsoft Office PowerPoint</Application>
  <PresentationFormat>On-screen Show (4:3)</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 Antiqua</vt:lpstr>
      <vt:lpstr>Century Gothic</vt:lpstr>
      <vt:lpstr>Times New Roman</vt:lpstr>
      <vt:lpstr>Wingdings</vt:lpstr>
      <vt:lpstr>Apothecary</vt:lpstr>
      <vt:lpstr>PowerPoint Presentation</vt:lpstr>
      <vt:lpstr>BASE PAPER</vt:lpstr>
      <vt:lpstr>ABSTRACT</vt:lpstr>
      <vt:lpstr>CONTD…</vt:lpstr>
      <vt:lpstr>PROBLEM STATEMENT</vt:lpstr>
      <vt:lpstr>INTRODUCTION</vt:lpstr>
      <vt:lpstr>LITERATURE SURVEY</vt:lpstr>
      <vt:lpstr>EXISTING  SYSTEM</vt:lpstr>
      <vt:lpstr>PROPOSED SYSTEM</vt:lpstr>
      <vt:lpstr>ARCHITECTURE DESIGN</vt:lpstr>
      <vt:lpstr>IMPLEMENTATION</vt:lpstr>
      <vt:lpstr>CONTD…</vt:lpstr>
      <vt:lpstr>CONTD…</vt:lpstr>
      <vt:lpstr>Contd…</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 medapati</dc:creator>
  <cp:lastModifiedBy>bhargavi bbb</cp:lastModifiedBy>
  <cp:revision>18</cp:revision>
  <dcterms:created xsi:type="dcterms:W3CDTF">2018-01-18T14:31:50Z</dcterms:created>
  <dcterms:modified xsi:type="dcterms:W3CDTF">2018-03-09T01:23:38Z</dcterms:modified>
</cp:coreProperties>
</file>