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9" r:id="rId8"/>
    <p:sldId id="262" r:id="rId9"/>
    <p:sldId id="267"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nvitha Chiramana" userId="ee73b63dd6432f77" providerId="LiveId" clId="{D2828C50-B9B0-4F5C-8C3A-F6D0158DDA88}"/>
    <pc:docChg chg="undo custSel addSld delSld modSld sldOrd">
      <pc:chgData name="Mahanvitha Chiramana" userId="ee73b63dd6432f77" providerId="LiveId" clId="{D2828C50-B9B0-4F5C-8C3A-F6D0158DDA88}" dt="2024-01-13T02:35:47.243" v="2912" actId="27636"/>
      <pc:docMkLst>
        <pc:docMk/>
      </pc:docMkLst>
      <pc:sldChg chg="modSp mod modTransition">
        <pc:chgData name="Mahanvitha Chiramana" userId="ee73b63dd6432f77" providerId="LiveId" clId="{D2828C50-B9B0-4F5C-8C3A-F6D0158DDA88}" dt="2024-01-13T02:35:47.243" v="2912" actId="27636"/>
        <pc:sldMkLst>
          <pc:docMk/>
          <pc:sldMk cId="1362148118" sldId="256"/>
        </pc:sldMkLst>
        <pc:spChg chg="mod">
          <ac:chgData name="Mahanvitha Chiramana" userId="ee73b63dd6432f77" providerId="LiveId" clId="{D2828C50-B9B0-4F5C-8C3A-F6D0158DDA88}" dt="2024-01-13T02:35:47.243" v="2912" actId="27636"/>
          <ac:spMkLst>
            <pc:docMk/>
            <pc:sldMk cId="1362148118" sldId="256"/>
            <ac:spMk id="3" creationId="{3C40BCA1-9AB3-855F-4821-EE985A490387}"/>
          </ac:spMkLst>
        </pc:spChg>
      </pc:sldChg>
      <pc:sldChg chg="modTransition">
        <pc:chgData name="Mahanvitha Chiramana" userId="ee73b63dd6432f77" providerId="LiveId" clId="{D2828C50-B9B0-4F5C-8C3A-F6D0158DDA88}" dt="2024-01-12T16:47:23.360" v="2612"/>
        <pc:sldMkLst>
          <pc:docMk/>
          <pc:sldMk cId="2218834868" sldId="257"/>
        </pc:sldMkLst>
      </pc:sldChg>
      <pc:sldChg chg="modTransition">
        <pc:chgData name="Mahanvitha Chiramana" userId="ee73b63dd6432f77" providerId="LiveId" clId="{D2828C50-B9B0-4F5C-8C3A-F6D0158DDA88}" dt="2024-01-12T16:47:42.495" v="2613"/>
        <pc:sldMkLst>
          <pc:docMk/>
          <pc:sldMk cId="1381360476" sldId="258"/>
        </pc:sldMkLst>
      </pc:sldChg>
      <pc:sldChg chg="modTransition">
        <pc:chgData name="Mahanvitha Chiramana" userId="ee73b63dd6432f77" providerId="LiveId" clId="{D2828C50-B9B0-4F5C-8C3A-F6D0158DDA88}" dt="2024-01-12T16:47:51.638" v="2614"/>
        <pc:sldMkLst>
          <pc:docMk/>
          <pc:sldMk cId="3914481033" sldId="259"/>
        </pc:sldMkLst>
      </pc:sldChg>
      <pc:sldChg chg="modTransition">
        <pc:chgData name="Mahanvitha Chiramana" userId="ee73b63dd6432f77" providerId="LiveId" clId="{D2828C50-B9B0-4F5C-8C3A-F6D0158DDA88}" dt="2024-01-12T16:48:02.961" v="2615"/>
        <pc:sldMkLst>
          <pc:docMk/>
          <pc:sldMk cId="3022888772" sldId="260"/>
        </pc:sldMkLst>
      </pc:sldChg>
      <pc:sldChg chg="addSp delSp modSp mod modTransition">
        <pc:chgData name="Mahanvitha Chiramana" userId="ee73b63dd6432f77" providerId="LiveId" clId="{D2828C50-B9B0-4F5C-8C3A-F6D0158DDA88}" dt="2024-01-12T16:48:15.004" v="2616"/>
        <pc:sldMkLst>
          <pc:docMk/>
          <pc:sldMk cId="4245184572" sldId="261"/>
        </pc:sldMkLst>
        <pc:spChg chg="del mod">
          <ac:chgData name="Mahanvitha Chiramana" userId="ee73b63dd6432f77" providerId="LiveId" clId="{D2828C50-B9B0-4F5C-8C3A-F6D0158DDA88}" dt="2024-01-12T16:12:32.015" v="312"/>
          <ac:spMkLst>
            <pc:docMk/>
            <pc:sldMk cId="4245184572" sldId="261"/>
            <ac:spMk id="3" creationId="{AD2D2AFE-9711-6968-EBB2-017CB99B2417}"/>
          </ac:spMkLst>
        </pc:spChg>
        <pc:spChg chg="add">
          <ac:chgData name="Mahanvitha Chiramana" userId="ee73b63dd6432f77" providerId="LiveId" clId="{D2828C50-B9B0-4F5C-8C3A-F6D0158DDA88}" dt="2024-01-12T16:12:32.015" v="312"/>
          <ac:spMkLst>
            <pc:docMk/>
            <pc:sldMk cId="4245184572" sldId="261"/>
            <ac:spMk id="5" creationId="{8EE88602-6ABF-ECE2-0572-1DF08CE4F5B3}"/>
          </ac:spMkLst>
        </pc:spChg>
        <pc:graphicFrameChg chg="add mod modGraphic">
          <ac:chgData name="Mahanvitha Chiramana" userId="ee73b63dd6432f77" providerId="LiveId" clId="{D2828C50-B9B0-4F5C-8C3A-F6D0158DDA88}" dt="2024-01-12T16:14:03.964" v="321" actId="14734"/>
          <ac:graphicFrameMkLst>
            <pc:docMk/>
            <pc:sldMk cId="4245184572" sldId="261"/>
            <ac:graphicFrameMk id="4" creationId="{E6CDACAC-A974-6824-0D1D-C9587A43B862}"/>
          </ac:graphicFrameMkLst>
        </pc:graphicFrameChg>
      </pc:sldChg>
      <pc:sldChg chg="modSp new mod modTransition">
        <pc:chgData name="Mahanvitha Chiramana" userId="ee73b63dd6432f77" providerId="LiveId" clId="{D2828C50-B9B0-4F5C-8C3A-F6D0158DDA88}" dt="2024-01-12T16:48:28.939" v="2618"/>
        <pc:sldMkLst>
          <pc:docMk/>
          <pc:sldMk cId="3773407896" sldId="262"/>
        </pc:sldMkLst>
        <pc:spChg chg="mod">
          <ac:chgData name="Mahanvitha Chiramana" userId="ee73b63dd6432f77" providerId="LiveId" clId="{D2828C50-B9B0-4F5C-8C3A-F6D0158DDA88}" dt="2024-01-12T15:44:54.713" v="249" actId="20577"/>
          <ac:spMkLst>
            <pc:docMk/>
            <pc:sldMk cId="3773407896" sldId="262"/>
            <ac:spMk id="2" creationId="{D0864703-AD14-364E-7A85-965884F93802}"/>
          </ac:spMkLst>
        </pc:spChg>
        <pc:spChg chg="mod">
          <ac:chgData name="Mahanvitha Chiramana" userId="ee73b63dd6432f77" providerId="LiveId" clId="{D2828C50-B9B0-4F5C-8C3A-F6D0158DDA88}" dt="2024-01-12T16:41:53.220" v="2204" actId="20577"/>
          <ac:spMkLst>
            <pc:docMk/>
            <pc:sldMk cId="3773407896" sldId="262"/>
            <ac:spMk id="3" creationId="{547FA84A-CC41-EC0F-4703-E1EB876F315E}"/>
          </ac:spMkLst>
        </pc:spChg>
      </pc:sldChg>
      <pc:sldChg chg="modSp new del mod">
        <pc:chgData name="Mahanvitha Chiramana" userId="ee73b63dd6432f77" providerId="LiveId" clId="{D2828C50-B9B0-4F5C-8C3A-F6D0158DDA88}" dt="2024-01-12T16:42:42.809" v="2205" actId="2696"/>
        <pc:sldMkLst>
          <pc:docMk/>
          <pc:sldMk cId="870855750" sldId="263"/>
        </pc:sldMkLst>
        <pc:spChg chg="mod">
          <ac:chgData name="Mahanvitha Chiramana" userId="ee73b63dd6432f77" providerId="LiveId" clId="{D2828C50-B9B0-4F5C-8C3A-F6D0158DDA88}" dt="2024-01-12T15:45:31.020" v="279" actId="20577"/>
          <ac:spMkLst>
            <pc:docMk/>
            <pc:sldMk cId="870855750" sldId="263"/>
            <ac:spMk id="2" creationId="{C9BB6ABC-9146-E7C4-08AE-8C37B2402744}"/>
          </ac:spMkLst>
        </pc:spChg>
        <pc:spChg chg="mod">
          <ac:chgData name="Mahanvitha Chiramana" userId="ee73b63dd6432f77" providerId="LiveId" clId="{D2828C50-B9B0-4F5C-8C3A-F6D0158DDA88}" dt="2024-01-12T15:57:45.850" v="280" actId="20577"/>
          <ac:spMkLst>
            <pc:docMk/>
            <pc:sldMk cId="870855750" sldId="263"/>
            <ac:spMk id="3" creationId="{778786A7-3416-8D19-BC23-D3B86A2A067B}"/>
          </ac:spMkLst>
        </pc:spChg>
      </pc:sldChg>
      <pc:sldChg chg="addSp delSp modSp new mod modTransition">
        <pc:chgData name="Mahanvitha Chiramana" userId="ee73b63dd6432f77" providerId="LiveId" clId="{D2828C50-B9B0-4F5C-8C3A-F6D0158DDA88}" dt="2024-01-12T16:50:28.318" v="2648" actId="27309"/>
        <pc:sldMkLst>
          <pc:docMk/>
          <pc:sldMk cId="3126866996" sldId="264"/>
        </pc:sldMkLst>
        <pc:spChg chg="mod">
          <ac:chgData name="Mahanvitha Chiramana" userId="ee73b63dd6432f77" providerId="LiveId" clId="{D2828C50-B9B0-4F5C-8C3A-F6D0158DDA88}" dt="2024-01-12T15:58:39.003" v="311" actId="20577"/>
          <ac:spMkLst>
            <pc:docMk/>
            <pc:sldMk cId="3126866996" sldId="264"/>
            <ac:spMk id="2" creationId="{C357DA76-71E4-5017-8889-C8827CE28D38}"/>
          </ac:spMkLst>
        </pc:spChg>
        <pc:spChg chg="mod">
          <ac:chgData name="Mahanvitha Chiramana" userId="ee73b63dd6432f77" providerId="LiveId" clId="{D2828C50-B9B0-4F5C-8C3A-F6D0158DDA88}" dt="2024-01-12T16:24:17.973" v="967" actId="20577"/>
          <ac:spMkLst>
            <pc:docMk/>
            <pc:sldMk cId="3126866996" sldId="264"/>
            <ac:spMk id="3" creationId="{9E83383F-8845-DC29-8049-96B1AF528181}"/>
          </ac:spMkLst>
        </pc:spChg>
        <pc:graphicFrameChg chg="add del modGraphic">
          <ac:chgData name="Mahanvitha Chiramana" userId="ee73b63dd6432f77" providerId="LiveId" clId="{D2828C50-B9B0-4F5C-8C3A-F6D0158DDA88}" dt="2024-01-12T16:50:28.318" v="2648" actId="27309"/>
          <ac:graphicFrameMkLst>
            <pc:docMk/>
            <pc:sldMk cId="3126866996" sldId="264"/>
            <ac:graphicFrameMk id="5" creationId="{07FC814E-D353-B99D-E60C-636A63398E50}"/>
          </ac:graphicFrameMkLst>
        </pc:graphicFrameChg>
      </pc:sldChg>
      <pc:sldChg chg="modSp new mod modTransition">
        <pc:chgData name="Mahanvitha Chiramana" userId="ee73b63dd6432f77" providerId="LiveId" clId="{D2828C50-B9B0-4F5C-8C3A-F6D0158DDA88}" dt="2024-01-12T16:48:57.571" v="2621"/>
        <pc:sldMkLst>
          <pc:docMk/>
          <pc:sldMk cId="588986305" sldId="265"/>
        </pc:sldMkLst>
        <pc:spChg chg="mod">
          <ac:chgData name="Mahanvitha Chiramana" userId="ee73b63dd6432f77" providerId="LiveId" clId="{D2828C50-B9B0-4F5C-8C3A-F6D0158DDA88}" dt="2024-01-12T16:24:38.763" v="999" actId="20577"/>
          <ac:spMkLst>
            <pc:docMk/>
            <pc:sldMk cId="588986305" sldId="265"/>
            <ac:spMk id="2" creationId="{FAF0A19F-6A20-7DA6-4538-F2B53A392E92}"/>
          </ac:spMkLst>
        </pc:spChg>
        <pc:spChg chg="mod">
          <ac:chgData name="Mahanvitha Chiramana" userId="ee73b63dd6432f77" providerId="LiveId" clId="{D2828C50-B9B0-4F5C-8C3A-F6D0158DDA88}" dt="2024-01-12T16:31:46.030" v="1579" actId="20577"/>
          <ac:spMkLst>
            <pc:docMk/>
            <pc:sldMk cId="588986305" sldId="265"/>
            <ac:spMk id="3" creationId="{1D458176-279F-EA24-792C-927DCE015911}"/>
          </ac:spMkLst>
        </pc:spChg>
      </pc:sldChg>
      <pc:sldChg chg="modSp new mod ord modTransition">
        <pc:chgData name="Mahanvitha Chiramana" userId="ee73b63dd6432f77" providerId="LiveId" clId="{D2828C50-B9B0-4F5C-8C3A-F6D0158DDA88}" dt="2024-01-13T02:25:16.611" v="2659" actId="20577"/>
        <pc:sldMkLst>
          <pc:docMk/>
          <pc:sldMk cId="1188964934" sldId="266"/>
        </pc:sldMkLst>
        <pc:spChg chg="mod">
          <ac:chgData name="Mahanvitha Chiramana" userId="ee73b63dd6432f77" providerId="LiveId" clId="{D2828C50-B9B0-4F5C-8C3A-F6D0158DDA88}" dt="2024-01-13T02:25:16.611" v="2659" actId="20577"/>
          <ac:spMkLst>
            <pc:docMk/>
            <pc:sldMk cId="1188964934" sldId="266"/>
            <ac:spMk id="2" creationId="{BF770BF9-CFE8-8D56-67E2-D2DD2D428BCA}"/>
          </ac:spMkLst>
        </pc:spChg>
        <pc:spChg chg="mod">
          <ac:chgData name="Mahanvitha Chiramana" userId="ee73b63dd6432f77" providerId="LiveId" clId="{D2828C50-B9B0-4F5C-8C3A-F6D0158DDA88}" dt="2024-01-13T02:24:50.445" v="2657" actId="20577"/>
          <ac:spMkLst>
            <pc:docMk/>
            <pc:sldMk cId="1188964934" sldId="266"/>
            <ac:spMk id="3" creationId="{67DA45EA-BFD1-071B-F507-6C444E1D4F9B}"/>
          </ac:spMkLst>
        </pc:spChg>
      </pc:sldChg>
      <pc:sldChg chg="modSp new mod modTransition">
        <pc:chgData name="Mahanvitha Chiramana" userId="ee73b63dd6432f77" providerId="LiveId" clId="{D2828C50-B9B0-4F5C-8C3A-F6D0158DDA88}" dt="2024-01-12T16:48:36.560" v="2619"/>
        <pc:sldMkLst>
          <pc:docMk/>
          <pc:sldMk cId="4170862717" sldId="267"/>
        </pc:sldMkLst>
        <pc:spChg chg="mod">
          <ac:chgData name="Mahanvitha Chiramana" userId="ee73b63dd6432f77" providerId="LiveId" clId="{D2828C50-B9B0-4F5C-8C3A-F6D0158DDA88}" dt="2024-01-12T16:43:12.506" v="2223" actId="20577"/>
          <ac:spMkLst>
            <pc:docMk/>
            <pc:sldMk cId="4170862717" sldId="267"/>
            <ac:spMk id="2" creationId="{049C60E7-0BCF-8227-8827-6C16FCF926CC}"/>
          </ac:spMkLst>
        </pc:spChg>
        <pc:spChg chg="mod">
          <ac:chgData name="Mahanvitha Chiramana" userId="ee73b63dd6432f77" providerId="LiveId" clId="{D2828C50-B9B0-4F5C-8C3A-F6D0158DDA88}" dt="2024-01-12T16:46:03.395" v="2596" actId="20577"/>
          <ac:spMkLst>
            <pc:docMk/>
            <pc:sldMk cId="4170862717" sldId="267"/>
            <ac:spMk id="3" creationId="{ECE3093D-182F-DE21-1523-5A46A6A96575}"/>
          </ac:spMkLst>
        </pc:spChg>
      </pc:sldChg>
      <pc:sldChg chg="modSp new mod modTransition">
        <pc:chgData name="Mahanvitha Chiramana" userId="ee73b63dd6432f77" providerId="LiveId" clId="{D2828C50-B9B0-4F5C-8C3A-F6D0158DDA88}" dt="2024-01-12T16:50:42.331" v="2650"/>
        <pc:sldMkLst>
          <pc:docMk/>
          <pc:sldMk cId="800869976" sldId="268"/>
        </pc:sldMkLst>
        <pc:spChg chg="mod">
          <ac:chgData name="Mahanvitha Chiramana" userId="ee73b63dd6432f77" providerId="LiveId" clId="{D2828C50-B9B0-4F5C-8C3A-F6D0158DDA88}" dt="2024-01-12T16:50:08.750" v="2645" actId="20577"/>
          <ac:spMkLst>
            <pc:docMk/>
            <pc:sldMk cId="800869976" sldId="268"/>
            <ac:spMk id="2" creationId="{7C8F7317-B820-3463-D00F-E04FE2378AC1}"/>
          </ac:spMkLst>
        </pc:spChg>
      </pc:sldChg>
      <pc:sldChg chg="new del">
        <pc:chgData name="Mahanvitha Chiramana" userId="ee73b63dd6432f77" providerId="LiveId" clId="{D2828C50-B9B0-4F5C-8C3A-F6D0158DDA88}" dt="2024-01-12T16:49:28.983" v="2625" actId="2696"/>
        <pc:sldMkLst>
          <pc:docMk/>
          <pc:sldMk cId="2392942368" sldId="268"/>
        </pc:sldMkLst>
      </pc:sldChg>
      <pc:sldChg chg="modSp new mod modAnim">
        <pc:chgData name="Mahanvitha Chiramana" userId="ee73b63dd6432f77" providerId="LiveId" clId="{D2828C50-B9B0-4F5C-8C3A-F6D0158DDA88}" dt="2024-01-13T02:30:04.705" v="2746"/>
        <pc:sldMkLst>
          <pc:docMk/>
          <pc:sldMk cId="1222348882" sldId="269"/>
        </pc:sldMkLst>
        <pc:spChg chg="mod">
          <ac:chgData name="Mahanvitha Chiramana" userId="ee73b63dd6432f77" providerId="LiveId" clId="{D2828C50-B9B0-4F5C-8C3A-F6D0158DDA88}" dt="2024-01-13T02:29:30.090" v="2745" actId="20577"/>
          <ac:spMkLst>
            <pc:docMk/>
            <pc:sldMk cId="1222348882" sldId="269"/>
            <ac:spMk id="2" creationId="{3DFE3A2F-89CB-E749-7C7C-D3D1289E9A72}"/>
          </ac:spMkLst>
        </pc:spChg>
        <pc:spChg chg="mod">
          <ac:chgData name="Mahanvitha Chiramana" userId="ee73b63dd6432f77" providerId="LiveId" clId="{D2828C50-B9B0-4F5C-8C3A-F6D0158DDA88}" dt="2024-01-13T02:29:05.958" v="2743" actId="5793"/>
          <ac:spMkLst>
            <pc:docMk/>
            <pc:sldMk cId="1222348882" sldId="269"/>
            <ac:spMk id="3" creationId="{779FCE6B-152D-DFD8-F730-0270625B2F6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534A511-67C2-49F1-A228-01CB94CED95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29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5D4F01-6B80-441D-86E0-4144A60E1467}"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4A511-67C2-49F1-A228-01CB94CED955}" type="slidenum">
              <a:rPr lang="en-IN" smtClean="0"/>
              <a:t>‹#›</a:t>
            </a:fld>
            <a:endParaRPr lang="en-IN"/>
          </a:p>
        </p:txBody>
      </p:sp>
    </p:spTree>
    <p:extLst>
      <p:ext uri="{BB962C8B-B14F-4D97-AF65-F5344CB8AC3E}">
        <p14:creationId xmlns:p14="http://schemas.microsoft.com/office/powerpoint/2010/main" val="18880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20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457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spTree>
    <p:extLst>
      <p:ext uri="{BB962C8B-B14F-4D97-AF65-F5344CB8AC3E}">
        <p14:creationId xmlns:p14="http://schemas.microsoft.com/office/powerpoint/2010/main" val="2967189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9450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170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627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727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spTree>
    <p:extLst>
      <p:ext uri="{BB962C8B-B14F-4D97-AF65-F5344CB8AC3E}">
        <p14:creationId xmlns:p14="http://schemas.microsoft.com/office/powerpoint/2010/main" val="132970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D4F01-6B80-441D-86E0-4144A60E1467}"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4A511-67C2-49F1-A228-01CB94CED95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67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5D4F01-6B80-441D-86E0-4144A60E1467}"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4A511-67C2-49F1-A228-01CB94CED955}" type="slidenum">
              <a:rPr lang="en-IN" smtClean="0"/>
              <a:t>‹#›</a:t>
            </a:fld>
            <a:endParaRPr lang="en-IN"/>
          </a:p>
        </p:txBody>
      </p:sp>
    </p:spTree>
    <p:extLst>
      <p:ext uri="{BB962C8B-B14F-4D97-AF65-F5344CB8AC3E}">
        <p14:creationId xmlns:p14="http://schemas.microsoft.com/office/powerpoint/2010/main" val="303246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5D4F01-6B80-441D-86E0-4144A60E1467}"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34A511-67C2-49F1-A228-01CB94CED95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99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5D4F01-6B80-441D-86E0-4144A60E1467}"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34A511-67C2-49F1-A228-01CB94CED95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381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D4F01-6B80-441D-86E0-4144A60E1467}"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34A511-67C2-49F1-A228-01CB94CED955}" type="slidenum">
              <a:rPr lang="en-IN" smtClean="0"/>
              <a:t>‹#›</a:t>
            </a:fld>
            <a:endParaRPr lang="en-IN"/>
          </a:p>
        </p:txBody>
      </p:sp>
    </p:spTree>
    <p:extLst>
      <p:ext uri="{BB962C8B-B14F-4D97-AF65-F5344CB8AC3E}">
        <p14:creationId xmlns:p14="http://schemas.microsoft.com/office/powerpoint/2010/main" val="173879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5D4F01-6B80-441D-86E0-4144A60E1467}"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4A511-67C2-49F1-A228-01CB94CED95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39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5D4F01-6B80-441D-86E0-4144A60E1467}"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4A511-67C2-49F1-A228-01CB94CED955}" type="slidenum">
              <a:rPr lang="en-IN" smtClean="0"/>
              <a:t>‹#›</a:t>
            </a:fld>
            <a:endParaRPr lang="en-IN"/>
          </a:p>
        </p:txBody>
      </p:sp>
    </p:spTree>
    <p:extLst>
      <p:ext uri="{BB962C8B-B14F-4D97-AF65-F5344CB8AC3E}">
        <p14:creationId xmlns:p14="http://schemas.microsoft.com/office/powerpoint/2010/main" val="159993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5D4F01-6B80-441D-86E0-4144A60E1467}" type="datetimeFigureOut">
              <a:rPr lang="en-IN" smtClean="0"/>
              <a:t>13-01-2024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34A511-67C2-49F1-A228-01CB94CED955}" type="slidenum">
              <a:rPr lang="en-IN" smtClean="0"/>
              <a:t>‹#›</a:t>
            </a:fld>
            <a:endParaRPr lang="en-IN"/>
          </a:p>
        </p:txBody>
      </p:sp>
    </p:spTree>
    <p:extLst>
      <p:ext uri="{BB962C8B-B14F-4D97-AF65-F5344CB8AC3E}">
        <p14:creationId xmlns:p14="http://schemas.microsoft.com/office/powerpoint/2010/main" val="7843768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040B-E534-F3F0-9E3B-277F47CCCDA4}"/>
              </a:ext>
            </a:extLst>
          </p:cNvPr>
          <p:cNvSpPr>
            <a:spLocks noGrp="1"/>
          </p:cNvSpPr>
          <p:nvPr>
            <p:ph type="ctrTitle"/>
          </p:nvPr>
        </p:nvSpPr>
        <p:spPr/>
        <p:txBody>
          <a:bodyPr/>
          <a:lstStyle/>
          <a:p>
            <a:r>
              <a:rPr lang="en-IN" dirty="0"/>
              <a:t>GRAMMAR AUTOCORRECTOR</a:t>
            </a:r>
          </a:p>
        </p:txBody>
      </p:sp>
      <p:sp>
        <p:nvSpPr>
          <p:cNvPr id="3" name="Subtitle 2">
            <a:extLst>
              <a:ext uri="{FF2B5EF4-FFF2-40B4-BE49-F238E27FC236}">
                <a16:creationId xmlns:a16="http://schemas.microsoft.com/office/drawing/2014/main" id="{3C40BCA1-9AB3-855F-4821-EE985A490387}"/>
              </a:ext>
            </a:extLst>
          </p:cNvPr>
          <p:cNvSpPr>
            <a:spLocks noGrp="1"/>
          </p:cNvSpPr>
          <p:nvPr>
            <p:ph type="subTitle" idx="1"/>
          </p:nvPr>
        </p:nvSpPr>
        <p:spPr>
          <a:xfrm>
            <a:off x="2692398" y="3765174"/>
            <a:ext cx="6815669" cy="1320802"/>
          </a:xfrm>
        </p:spPr>
        <p:txBody>
          <a:bodyPr>
            <a:normAutofit lnSpcReduction="10000"/>
          </a:bodyPr>
          <a:lstStyle/>
          <a:p>
            <a:r>
              <a:rPr lang="en-IN" dirty="0"/>
              <a:t>CSA1327-THEORY OF COMPUTATION WITH MODEL</a:t>
            </a:r>
          </a:p>
          <a:p>
            <a:r>
              <a:rPr lang="en-IN" dirty="0"/>
              <a:t>                                             CH.MAHANVITHA(192211785)</a:t>
            </a:r>
          </a:p>
          <a:p>
            <a:r>
              <a:rPr lang="en-IN"/>
              <a:t>                                                         P</a:t>
            </a:r>
            <a:r>
              <a:rPr lang="en-IN" dirty="0"/>
              <a:t>.BHARGAVI(192211104)</a:t>
            </a:r>
          </a:p>
        </p:txBody>
      </p:sp>
    </p:spTree>
    <p:extLst>
      <p:ext uri="{BB962C8B-B14F-4D97-AF65-F5344CB8AC3E}">
        <p14:creationId xmlns:p14="http://schemas.microsoft.com/office/powerpoint/2010/main" val="1362148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DA76-71E4-5017-8889-C8827CE28D38}"/>
              </a:ext>
            </a:extLst>
          </p:cNvPr>
          <p:cNvSpPr>
            <a:spLocks noGrp="1"/>
          </p:cNvSpPr>
          <p:nvPr>
            <p:ph type="title"/>
          </p:nvPr>
        </p:nvSpPr>
        <p:spPr/>
        <p:txBody>
          <a:bodyPr/>
          <a:lstStyle/>
          <a:p>
            <a:r>
              <a:rPr lang="en-IN" b="1" dirty="0"/>
              <a:t>Future Work</a:t>
            </a:r>
          </a:p>
        </p:txBody>
      </p:sp>
      <p:sp>
        <p:nvSpPr>
          <p:cNvPr id="3" name="Content Placeholder 2">
            <a:extLst>
              <a:ext uri="{FF2B5EF4-FFF2-40B4-BE49-F238E27FC236}">
                <a16:creationId xmlns:a16="http://schemas.microsoft.com/office/drawing/2014/main" id="{9E83383F-8845-DC29-8049-96B1AF528181}"/>
              </a:ext>
            </a:extLst>
          </p:cNvPr>
          <p:cNvSpPr>
            <a:spLocks noGrp="1"/>
          </p:cNvSpPr>
          <p:nvPr>
            <p:ph idx="1"/>
          </p:nvPr>
        </p:nvSpPr>
        <p:spPr/>
        <p:txBody>
          <a:bodyPr/>
          <a:lstStyle/>
          <a:p>
            <a:r>
              <a:rPr lang="en-IN" dirty="0"/>
              <a:t>Major shortcomings of grammar auto corrector are contextual understanding, idiomatic expressions, technical jargon, user intent prediction, multilingual ambiguity, proper noun recognition, sensitive content, dialectal variations, punctuation ambiguity, learning from feedback.</a:t>
            </a:r>
          </a:p>
          <a:p>
            <a:r>
              <a:rPr lang="en-IN" dirty="0"/>
              <a:t>Auto correctors may misinterpret or disrupt idiomatic expressions and may not proficient in domain – specific terminology.</a:t>
            </a:r>
          </a:p>
          <a:p>
            <a:r>
              <a:rPr lang="en-IN" dirty="0"/>
              <a:t>Enhancements could involve a learning mechanism to recognize and remember user- specific proper nouns, preventing unnecessary corrections.  </a:t>
            </a:r>
          </a:p>
        </p:txBody>
      </p:sp>
    </p:spTree>
    <p:extLst>
      <p:ext uri="{BB962C8B-B14F-4D97-AF65-F5344CB8AC3E}">
        <p14:creationId xmlns:p14="http://schemas.microsoft.com/office/powerpoint/2010/main" val="31268669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A19F-6A20-7DA6-4538-F2B53A392E92}"/>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1D458176-279F-EA24-792C-927DCE015911}"/>
              </a:ext>
            </a:extLst>
          </p:cNvPr>
          <p:cNvSpPr>
            <a:spLocks noGrp="1"/>
          </p:cNvSpPr>
          <p:nvPr>
            <p:ph idx="1"/>
          </p:nvPr>
        </p:nvSpPr>
        <p:spPr/>
        <p:txBody>
          <a:bodyPr/>
          <a:lstStyle/>
          <a:p>
            <a:r>
              <a:rPr lang="en-IN" dirty="0"/>
              <a:t>The grammar auto corrector presented significant improvements in identifying and rectifying grammatical errors.</a:t>
            </a:r>
          </a:p>
          <a:p>
            <a:r>
              <a:rPr lang="en-IN" dirty="0"/>
              <a:t>The study showcased enhanced accuracy and efficiency in error correction, contributing to more effective written communication.</a:t>
            </a:r>
          </a:p>
          <a:p>
            <a:r>
              <a:rPr lang="en-IN" dirty="0"/>
              <a:t>These advancements pave the way of enhanced language processing tools, benefiting various applications like writing assistants, educational software, and automated content generation, ultimately refining language- related tasks across different domains. </a:t>
            </a:r>
          </a:p>
        </p:txBody>
      </p:sp>
    </p:spTree>
    <p:extLst>
      <p:ext uri="{BB962C8B-B14F-4D97-AF65-F5344CB8AC3E}">
        <p14:creationId xmlns:p14="http://schemas.microsoft.com/office/powerpoint/2010/main" val="588986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0BF9-CFE8-8D56-67E2-D2DD2D428BCA}"/>
              </a:ext>
            </a:extLst>
          </p:cNvPr>
          <p:cNvSpPr>
            <a:spLocks noGrp="1"/>
          </p:cNvSpPr>
          <p:nvPr>
            <p:ph type="title"/>
          </p:nvPr>
        </p:nvSpPr>
        <p:spPr/>
        <p:txBody>
          <a:bodyPr/>
          <a:lstStyle/>
          <a:p>
            <a:r>
              <a:rPr lang="en-IN" b="1" dirty="0" err="1"/>
              <a:t>Bilbiography</a:t>
            </a:r>
            <a:endParaRPr lang="en-IN" b="1" dirty="0"/>
          </a:p>
        </p:txBody>
      </p:sp>
      <p:sp>
        <p:nvSpPr>
          <p:cNvPr id="3" name="Content Placeholder 2">
            <a:extLst>
              <a:ext uri="{FF2B5EF4-FFF2-40B4-BE49-F238E27FC236}">
                <a16:creationId xmlns:a16="http://schemas.microsoft.com/office/drawing/2014/main" id="{67DA45EA-BFD1-071B-F507-6C444E1D4F9B}"/>
              </a:ext>
            </a:extLst>
          </p:cNvPr>
          <p:cNvSpPr>
            <a:spLocks noGrp="1"/>
          </p:cNvSpPr>
          <p:nvPr>
            <p:ph idx="1"/>
          </p:nvPr>
        </p:nvSpPr>
        <p:spPr/>
        <p:txBody>
          <a:bodyPr/>
          <a:lstStyle/>
          <a:p>
            <a:pPr marL="384175" marR="32385" indent="-383540" algn="just">
              <a:lnSpc>
                <a:spcPct val="119000"/>
              </a:lnSpc>
              <a:spcAft>
                <a:spcPts val="20"/>
              </a:spcAft>
            </a:pPr>
            <a:r>
              <a:rPr lang="en-IN" sz="1800" kern="100" dirty="0" err="1">
                <a:solidFill>
                  <a:srgbClr val="000000"/>
                </a:solidFill>
                <a:effectLst/>
                <a:latin typeface="Calibri" panose="020F0502020204030204" pitchFamily="34" charset="0"/>
                <a:ea typeface="Calibri" panose="020F0502020204030204" pitchFamily="34" charset="0"/>
              </a:rPr>
              <a:t>Attali</a:t>
            </a:r>
            <a:r>
              <a:rPr lang="en-IN" sz="1800" kern="100" dirty="0">
                <a:solidFill>
                  <a:srgbClr val="000000"/>
                </a:solidFill>
                <a:effectLst/>
                <a:latin typeface="Calibri" panose="020F0502020204030204" pitchFamily="34" charset="0"/>
                <a:ea typeface="Calibri" panose="020F0502020204030204" pitchFamily="34" charset="0"/>
              </a:rPr>
              <a:t>, Y. (2004, April). Exploring the feedback and revision features of Criterion. Paper presented at the 2004 National Council on Measurement in Education Conference, San Diego, CA. </a:t>
            </a:r>
          </a:p>
          <a:p>
            <a:pPr marL="384175" marR="32385" indent="-383540" algn="just">
              <a:lnSpc>
                <a:spcPct val="119000"/>
              </a:lnSpc>
              <a:spcAft>
                <a:spcPts val="20"/>
              </a:spcAft>
            </a:pPr>
            <a:r>
              <a:rPr lang="en-IN" sz="1800" kern="100" dirty="0" err="1">
                <a:solidFill>
                  <a:srgbClr val="000000"/>
                </a:solidFill>
                <a:effectLst/>
                <a:latin typeface="Calibri" panose="020F0502020204030204" pitchFamily="34" charset="0"/>
                <a:ea typeface="Calibri" panose="020F0502020204030204" pitchFamily="34" charset="0"/>
              </a:rPr>
              <a:t>Bitchener</a:t>
            </a:r>
            <a:r>
              <a:rPr lang="en-IN" sz="1800" kern="100" dirty="0">
                <a:solidFill>
                  <a:srgbClr val="000000"/>
                </a:solidFill>
                <a:effectLst/>
                <a:latin typeface="Calibri" panose="020F0502020204030204" pitchFamily="34" charset="0"/>
                <a:ea typeface="Calibri" panose="020F0502020204030204" pitchFamily="34" charset="0"/>
              </a:rPr>
              <a:t>, J. (2008). Evidence in support of written corrective feedback. Journal of Second Language Writing, 17(2), 102-118. </a:t>
            </a:r>
          </a:p>
          <a:p>
            <a:pPr marL="635" marR="32385" indent="-383540" algn="just">
              <a:lnSpc>
                <a:spcPct val="119000"/>
              </a:lnSpc>
              <a:spcAft>
                <a:spcPts val="20"/>
              </a:spcAft>
            </a:pPr>
            <a:r>
              <a:rPr lang="en-IN" sz="1800" kern="100" dirty="0">
                <a:solidFill>
                  <a:srgbClr val="000000"/>
                </a:solidFill>
                <a:effectLst/>
                <a:latin typeface="Calibri" panose="020F0502020204030204" pitchFamily="34" charset="0"/>
                <a:ea typeface="Calibri" panose="020F0502020204030204" pitchFamily="34" charset="0"/>
              </a:rPr>
              <a:t>Richards, J. C. (Ed.). (1974). Error analysis. Singapore: Longman. </a:t>
            </a:r>
          </a:p>
          <a:p>
            <a:pPr marL="384175" marR="32385" indent="-383540" algn="just">
              <a:lnSpc>
                <a:spcPct val="119000"/>
              </a:lnSpc>
              <a:spcAft>
                <a:spcPts val="20"/>
              </a:spcAft>
            </a:pPr>
            <a:r>
              <a:rPr lang="en-IN" sz="1800" kern="100" dirty="0">
                <a:solidFill>
                  <a:srgbClr val="000000"/>
                </a:solidFill>
                <a:effectLst/>
                <a:latin typeface="Calibri" panose="020F0502020204030204" pitchFamily="34" charset="0"/>
                <a:ea typeface="Calibri" panose="020F0502020204030204" pitchFamily="34" charset="0"/>
              </a:rPr>
              <a:t>Schmidt, R. (2001). Attention. In P. Robinson (Ed.), Cognition and second language instruction (pp. 3-32). Cambridge, England: Cambridge University Press.  </a:t>
            </a:r>
          </a:p>
          <a:p>
            <a:r>
              <a:rPr lang="en-IN" sz="1800" kern="100" dirty="0">
                <a:solidFill>
                  <a:srgbClr val="000000"/>
                </a:solidFill>
                <a:effectLst/>
                <a:latin typeface="Calibri" panose="020F0502020204030204" pitchFamily="34" charset="0"/>
                <a:ea typeface="Calibri" panose="020F0502020204030204" pitchFamily="34" charset="0"/>
              </a:rPr>
              <a:t>Woodworth, J., &amp; </a:t>
            </a:r>
            <a:r>
              <a:rPr lang="en-IN" sz="1800" kern="100" dirty="0" err="1">
                <a:solidFill>
                  <a:srgbClr val="000000"/>
                </a:solidFill>
                <a:effectLst/>
                <a:latin typeface="Calibri" panose="020F0502020204030204" pitchFamily="34" charset="0"/>
                <a:ea typeface="Calibri" panose="020F0502020204030204" pitchFamily="34" charset="0"/>
              </a:rPr>
              <a:t>Barkaoui</a:t>
            </a:r>
            <a:r>
              <a:rPr lang="en-IN" sz="1800" kern="100" dirty="0">
                <a:solidFill>
                  <a:srgbClr val="000000"/>
                </a:solidFill>
                <a:effectLst/>
                <a:latin typeface="Calibri" panose="020F0502020204030204" pitchFamily="34" charset="0"/>
                <a:ea typeface="Calibri" panose="020F0502020204030204" pitchFamily="34" charset="0"/>
              </a:rPr>
              <a:t>, K. (2020). Perspectives on using automated writing evaluation systems to provide written corrective feedback in the ESL Classroom. TESL Canada Journal, 37(2), 234-247. </a:t>
            </a:r>
          </a:p>
          <a:p>
            <a:pPr marL="0" indent="0">
              <a:buNone/>
            </a:pPr>
            <a:endParaRPr lang="en-IN" dirty="0"/>
          </a:p>
        </p:txBody>
      </p:sp>
    </p:spTree>
    <p:extLst>
      <p:ext uri="{BB962C8B-B14F-4D97-AF65-F5344CB8AC3E}">
        <p14:creationId xmlns:p14="http://schemas.microsoft.com/office/powerpoint/2010/main" val="1188964934"/>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7317-B820-3463-D00F-E04FE2378AC1}"/>
              </a:ext>
            </a:extLst>
          </p:cNvPr>
          <p:cNvSpPr>
            <a:spLocks noGrp="1"/>
          </p:cNvSpPr>
          <p:nvPr>
            <p:ph type="title"/>
          </p:nvPr>
        </p:nvSpPr>
        <p:spPr>
          <a:xfrm>
            <a:off x="1295402" y="982132"/>
            <a:ext cx="9601196" cy="4773209"/>
          </a:xfrm>
        </p:spPr>
        <p:txBody>
          <a:bodyPr/>
          <a:lstStyle/>
          <a:p>
            <a:r>
              <a:rPr lang="en-IN" b="1" dirty="0"/>
              <a:t>THANK YOU</a:t>
            </a:r>
          </a:p>
        </p:txBody>
      </p:sp>
    </p:spTree>
    <p:extLst>
      <p:ext uri="{BB962C8B-B14F-4D97-AF65-F5344CB8AC3E}">
        <p14:creationId xmlns:p14="http://schemas.microsoft.com/office/powerpoint/2010/main" val="800869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E47C-D206-C5FB-2111-42DC1E6759E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615FE90-2CD9-EEB5-39E8-D18E33DE31A6}"/>
              </a:ext>
            </a:extLst>
          </p:cNvPr>
          <p:cNvSpPr>
            <a:spLocks noGrp="1"/>
          </p:cNvSpPr>
          <p:nvPr>
            <p:ph idx="1"/>
          </p:nvPr>
        </p:nvSpPr>
        <p:spPr/>
        <p:txBody>
          <a:bodyPr/>
          <a:lstStyle/>
          <a:p>
            <a:r>
              <a:rPr lang="en-IN" dirty="0"/>
              <a:t>The Grammar Auto corrector is a tool designed to enhance written communication by addressing linguistic inaccuracies, ensuring language precision, and improving overall coherence. </a:t>
            </a:r>
          </a:p>
          <a:p>
            <a:r>
              <a:rPr lang="en-IN" dirty="0"/>
              <a:t>This report derives into the problem of grammatical errors in written text, emphasizing the significance of accurate language usage in various contexts. This approach ensures adaptability to various writing styles and contexts.</a:t>
            </a:r>
          </a:p>
        </p:txBody>
      </p:sp>
    </p:spTree>
    <p:extLst>
      <p:ext uri="{BB962C8B-B14F-4D97-AF65-F5344CB8AC3E}">
        <p14:creationId xmlns:p14="http://schemas.microsoft.com/office/powerpoint/2010/main" val="221883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4DBE-E4EF-44BC-8E7F-D10F05FD2B48}"/>
              </a:ext>
            </a:extLst>
          </p:cNvPr>
          <p:cNvSpPr>
            <a:spLocks noGrp="1"/>
          </p:cNvSpPr>
          <p:nvPr>
            <p:ph type="title"/>
          </p:nvPr>
        </p:nvSpPr>
        <p:spPr/>
        <p:txBody>
          <a:bodyPr>
            <a:normAutofit fontScale="90000"/>
          </a:bodyPr>
          <a:lstStyle/>
          <a:p>
            <a:r>
              <a:rPr lang="en-IN" dirty="0"/>
              <a:t>PROBLEM DEFINITION AND ALGORITHM</a:t>
            </a:r>
          </a:p>
        </p:txBody>
      </p:sp>
      <p:sp>
        <p:nvSpPr>
          <p:cNvPr id="3" name="Content Placeholder 2">
            <a:extLst>
              <a:ext uri="{FF2B5EF4-FFF2-40B4-BE49-F238E27FC236}">
                <a16:creationId xmlns:a16="http://schemas.microsoft.com/office/drawing/2014/main" id="{C275D215-662E-5003-72AF-F1DFF76D7746}"/>
              </a:ext>
            </a:extLst>
          </p:cNvPr>
          <p:cNvSpPr>
            <a:spLocks noGrp="1"/>
          </p:cNvSpPr>
          <p:nvPr>
            <p:ph idx="1"/>
          </p:nvPr>
        </p:nvSpPr>
        <p:spPr/>
        <p:txBody>
          <a:bodyPr>
            <a:normAutofit fontScale="92500"/>
          </a:bodyPr>
          <a:lstStyle/>
          <a:p>
            <a:r>
              <a:rPr lang="en-IN" b="1" dirty="0"/>
              <a:t>2.1 Task Definition</a:t>
            </a:r>
          </a:p>
          <a:p>
            <a:r>
              <a:rPr lang="en-IN" dirty="0"/>
              <a:t>The task is to develop a system that can analyse the input text, detect grammatical errors, and generate a corrected version with maintaining coherence and meaning.</a:t>
            </a:r>
          </a:p>
          <a:p>
            <a:r>
              <a:rPr lang="en-IN" dirty="0"/>
              <a:t>This often involves parsing the sentence structure, identifying parts of speech, and applying language – specific grammar rules.</a:t>
            </a:r>
          </a:p>
          <a:p>
            <a:r>
              <a:rPr lang="en-IN" dirty="0"/>
              <a:t>Grammar Auto corrector is an important problem because it helps users to communicate more effectively by correcting errors in spelling, punctuation, and grammar</a:t>
            </a:r>
          </a:p>
        </p:txBody>
      </p:sp>
    </p:spTree>
    <p:extLst>
      <p:ext uri="{BB962C8B-B14F-4D97-AF65-F5344CB8AC3E}">
        <p14:creationId xmlns:p14="http://schemas.microsoft.com/office/powerpoint/2010/main" val="1381360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6CCD-9A86-9FF2-1C5E-B0EE30860F31}"/>
              </a:ext>
            </a:extLst>
          </p:cNvPr>
          <p:cNvSpPr>
            <a:spLocks noGrp="1"/>
          </p:cNvSpPr>
          <p:nvPr>
            <p:ph type="title"/>
          </p:nvPr>
        </p:nvSpPr>
        <p:spPr/>
        <p:txBody>
          <a:bodyPr/>
          <a:lstStyle/>
          <a:p>
            <a:r>
              <a:rPr lang="en-IN" dirty="0"/>
              <a:t>2.2 Algorithm Definition</a:t>
            </a:r>
          </a:p>
        </p:txBody>
      </p:sp>
      <p:sp>
        <p:nvSpPr>
          <p:cNvPr id="3" name="Content Placeholder 2">
            <a:extLst>
              <a:ext uri="{FF2B5EF4-FFF2-40B4-BE49-F238E27FC236}">
                <a16:creationId xmlns:a16="http://schemas.microsoft.com/office/drawing/2014/main" id="{F95DD47B-1837-C5FD-F6D5-774D4AD0EC2F}"/>
              </a:ext>
            </a:extLst>
          </p:cNvPr>
          <p:cNvSpPr>
            <a:spLocks noGrp="1"/>
          </p:cNvSpPr>
          <p:nvPr>
            <p:ph idx="1"/>
          </p:nvPr>
        </p:nvSpPr>
        <p:spPr/>
        <p:txBody>
          <a:bodyPr/>
          <a:lstStyle/>
          <a:p>
            <a:r>
              <a:rPr lang="en-IN" sz="2800" dirty="0"/>
              <a:t>The grammar auto corrector algorithm is based on a combination of rule -  based and machine learning approaches.</a:t>
            </a:r>
          </a:p>
          <a:p>
            <a:r>
              <a:rPr lang="en-IN" sz="2800" dirty="0"/>
              <a:t>These algorithms generally involve natural language processing  (NLP) techniques.</a:t>
            </a:r>
          </a:p>
          <a:p>
            <a:r>
              <a:rPr lang="en-IN" sz="2800" dirty="0"/>
              <a:t>It includes tokenization, parts of speech tagging, syntax analysis, error detection, correction selection</a:t>
            </a:r>
            <a:r>
              <a:rPr lang="en-IN" dirty="0"/>
              <a:t>.</a:t>
            </a:r>
          </a:p>
        </p:txBody>
      </p:sp>
    </p:spTree>
    <p:extLst>
      <p:ext uri="{BB962C8B-B14F-4D97-AF65-F5344CB8AC3E}">
        <p14:creationId xmlns:p14="http://schemas.microsoft.com/office/powerpoint/2010/main" val="39144810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349B-468E-B481-029D-8DE9F7A8138E}"/>
              </a:ext>
            </a:extLst>
          </p:cNvPr>
          <p:cNvSpPr>
            <a:spLocks noGrp="1"/>
          </p:cNvSpPr>
          <p:nvPr>
            <p:ph type="title"/>
          </p:nvPr>
        </p:nvSpPr>
        <p:spPr/>
        <p:txBody>
          <a:bodyPr/>
          <a:lstStyle/>
          <a:p>
            <a:r>
              <a:rPr lang="en-IN" dirty="0"/>
              <a:t>EXPERIMENTAL</a:t>
            </a:r>
            <a:r>
              <a:rPr lang="en-IN" b="1" dirty="0"/>
              <a:t> </a:t>
            </a:r>
            <a:r>
              <a:rPr lang="en-IN" dirty="0"/>
              <a:t>EVALUATION</a:t>
            </a:r>
          </a:p>
        </p:txBody>
      </p:sp>
      <p:sp>
        <p:nvSpPr>
          <p:cNvPr id="3" name="Content Placeholder 2">
            <a:extLst>
              <a:ext uri="{FF2B5EF4-FFF2-40B4-BE49-F238E27FC236}">
                <a16:creationId xmlns:a16="http://schemas.microsoft.com/office/drawing/2014/main" id="{4ADA59B5-62A0-A301-65CC-0AB3ACE650FA}"/>
              </a:ext>
            </a:extLst>
          </p:cNvPr>
          <p:cNvSpPr>
            <a:spLocks noGrp="1"/>
          </p:cNvSpPr>
          <p:nvPr>
            <p:ph idx="1"/>
          </p:nvPr>
        </p:nvSpPr>
        <p:spPr/>
        <p:txBody>
          <a:bodyPr/>
          <a:lstStyle/>
          <a:p>
            <a:r>
              <a:rPr lang="en-IN" b="1" dirty="0"/>
              <a:t>3.1 Methodology</a:t>
            </a:r>
          </a:p>
          <a:p>
            <a:r>
              <a:rPr lang="en-IN" dirty="0"/>
              <a:t>Criteria used to evaluate grammar auto correctors are accuracy, context awareness, speed and efficiency, customization and personalization, false positives and negatives, user interface, language coverage, learning and adaptability.</a:t>
            </a:r>
          </a:p>
          <a:p>
            <a:r>
              <a:rPr lang="en-IN" dirty="0"/>
              <a:t>Experimental methodology used in grammar auto corrector is data collection, data annotation, feature engineering, model selection, training the model.</a:t>
            </a:r>
          </a:p>
        </p:txBody>
      </p:sp>
    </p:spTree>
    <p:extLst>
      <p:ext uri="{BB962C8B-B14F-4D97-AF65-F5344CB8AC3E}">
        <p14:creationId xmlns:p14="http://schemas.microsoft.com/office/powerpoint/2010/main" val="3022888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F12F-D948-9B5C-2323-2000A8B26230}"/>
              </a:ext>
            </a:extLst>
          </p:cNvPr>
          <p:cNvSpPr>
            <a:spLocks noGrp="1"/>
          </p:cNvSpPr>
          <p:nvPr>
            <p:ph type="title"/>
          </p:nvPr>
        </p:nvSpPr>
        <p:spPr/>
        <p:txBody>
          <a:bodyPr/>
          <a:lstStyle/>
          <a:p>
            <a:r>
              <a:rPr lang="en-IN" b="1" dirty="0"/>
              <a:t>3.2 Results</a:t>
            </a:r>
          </a:p>
        </p:txBody>
      </p:sp>
      <p:graphicFrame>
        <p:nvGraphicFramePr>
          <p:cNvPr id="4" name="Content Placeholder 3">
            <a:extLst>
              <a:ext uri="{FF2B5EF4-FFF2-40B4-BE49-F238E27FC236}">
                <a16:creationId xmlns:a16="http://schemas.microsoft.com/office/drawing/2014/main" id="{E6CDACAC-A974-6824-0D1D-C9587A43B862}"/>
              </a:ext>
            </a:extLst>
          </p:cNvPr>
          <p:cNvGraphicFramePr>
            <a:graphicFrameLocks noGrp="1"/>
          </p:cNvGraphicFramePr>
          <p:nvPr>
            <p:ph idx="1"/>
            <p:extLst>
              <p:ext uri="{D42A27DB-BD31-4B8C-83A1-F6EECF244321}">
                <p14:modId xmlns:p14="http://schemas.microsoft.com/office/powerpoint/2010/main" val="2170366423"/>
              </p:ext>
            </p:extLst>
          </p:nvPr>
        </p:nvGraphicFramePr>
        <p:xfrm>
          <a:off x="1828799" y="3254188"/>
          <a:ext cx="8323729" cy="2918011"/>
        </p:xfrm>
        <a:graphic>
          <a:graphicData uri="http://schemas.openxmlformats.org/drawingml/2006/table">
            <a:tbl>
              <a:tblPr firstRow="1" firstCol="1" bandRow="1">
                <a:tableStyleId>{5C22544A-7EE6-4342-B048-85BDC9FD1C3A}</a:tableStyleId>
              </a:tblPr>
              <a:tblGrid>
                <a:gridCol w="2362407">
                  <a:extLst>
                    <a:ext uri="{9D8B030D-6E8A-4147-A177-3AD203B41FA5}">
                      <a16:colId xmlns:a16="http://schemas.microsoft.com/office/drawing/2014/main" val="2496736100"/>
                    </a:ext>
                  </a:extLst>
                </a:gridCol>
                <a:gridCol w="3036548">
                  <a:extLst>
                    <a:ext uri="{9D8B030D-6E8A-4147-A177-3AD203B41FA5}">
                      <a16:colId xmlns:a16="http://schemas.microsoft.com/office/drawing/2014/main" val="1299693999"/>
                    </a:ext>
                  </a:extLst>
                </a:gridCol>
                <a:gridCol w="2924774">
                  <a:extLst>
                    <a:ext uri="{9D8B030D-6E8A-4147-A177-3AD203B41FA5}">
                      <a16:colId xmlns:a16="http://schemas.microsoft.com/office/drawing/2014/main" val="58508249"/>
                    </a:ext>
                  </a:extLst>
                </a:gridCol>
              </a:tblGrid>
              <a:tr h="251967">
                <a:tc>
                  <a:txBody>
                    <a:bodyPr/>
                    <a:lstStyle/>
                    <a:p>
                      <a:pPr marL="393700" marR="29210" indent="-383540" algn="ctr">
                        <a:lnSpc>
                          <a:spcPct val="107000"/>
                        </a:lnSpc>
                        <a:spcAft>
                          <a:spcPts val="20"/>
                        </a:spcAft>
                      </a:pPr>
                      <a:r>
                        <a:rPr lang="en-IN" sz="900" kern="100">
                          <a:effectLst/>
                        </a:rPr>
                        <a:t>Error Type </a:t>
                      </a:r>
                      <a:endParaRPr lang="en-IN" sz="10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tc>
                <a:tc>
                  <a:txBody>
                    <a:bodyPr/>
                    <a:lstStyle/>
                    <a:p>
                      <a:pPr marL="499745" indent="-383540" algn="l">
                        <a:lnSpc>
                          <a:spcPct val="107000"/>
                        </a:lnSpc>
                        <a:spcAft>
                          <a:spcPts val="20"/>
                        </a:spcAft>
                      </a:pPr>
                      <a:r>
                        <a:rPr lang="en-IN" sz="900" kern="100">
                          <a:effectLst/>
                        </a:rPr>
                        <a:t>Example </a:t>
                      </a:r>
                      <a:endParaRPr lang="en-IN" sz="10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tc>
                <a:tc>
                  <a:txBody>
                    <a:bodyPr/>
                    <a:lstStyle/>
                    <a:p>
                      <a:pPr marL="154940" indent="-383540" algn="l">
                        <a:lnSpc>
                          <a:spcPct val="107000"/>
                        </a:lnSpc>
                        <a:spcAft>
                          <a:spcPts val="20"/>
                        </a:spcAft>
                      </a:pPr>
                      <a:r>
                        <a:rPr lang="en-IN" sz="900" kern="100" dirty="0">
                          <a:effectLst/>
                        </a:rPr>
                        <a:t>Feedback Given by </a:t>
                      </a:r>
                      <a:r>
                        <a:rPr lang="en-IN" sz="900" kern="100" dirty="0" err="1">
                          <a:effectLst/>
                        </a:rPr>
                        <a:t>Pigai</a:t>
                      </a:r>
                      <a:r>
                        <a:rPr lang="en-IN" sz="900" kern="100" dirty="0">
                          <a:effectLst/>
                        </a:rPr>
                        <a:t> </a:t>
                      </a:r>
                      <a:endParaRPr lang="en-IN" sz="1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tc>
                <a:extLst>
                  <a:ext uri="{0D108BD9-81ED-4DB2-BD59-A6C34878D82A}">
                    <a16:rowId xmlns:a16="http://schemas.microsoft.com/office/drawing/2014/main" val="1626284861"/>
                  </a:ext>
                </a:extLst>
              </a:tr>
              <a:tr h="547896">
                <a:tc>
                  <a:txBody>
                    <a:bodyPr/>
                    <a:lstStyle/>
                    <a:p>
                      <a:pPr marL="77470" indent="-383540" algn="l">
                        <a:lnSpc>
                          <a:spcPct val="107000"/>
                        </a:lnSpc>
                        <a:spcAft>
                          <a:spcPts val="20"/>
                        </a:spcAft>
                      </a:pPr>
                      <a:r>
                        <a:rPr lang="en-IN" sz="900" kern="100" dirty="0">
                          <a:effectLst/>
                        </a:rPr>
                        <a:t>Noun Errors </a:t>
                      </a:r>
                      <a:endParaRPr lang="en-IN" sz="1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nchor="ctr"/>
                </a:tc>
                <a:tc>
                  <a:txBody>
                    <a:bodyPr/>
                    <a:lstStyle/>
                    <a:p>
                      <a:pPr marL="371475" indent="-227965" algn="l">
                        <a:lnSpc>
                          <a:spcPct val="107000"/>
                        </a:lnSpc>
                        <a:spcAft>
                          <a:spcPts val="20"/>
                        </a:spcAft>
                      </a:pPr>
                      <a:r>
                        <a:rPr lang="en-IN" sz="900" kern="100">
                          <a:effectLst/>
                        </a:rPr>
                        <a:t>Different individual hold different view. </a:t>
                      </a:r>
                      <a:endParaRPr lang="en-IN" sz="10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tc>
                <a:tc>
                  <a:txBody>
                    <a:bodyPr/>
                    <a:lstStyle/>
                    <a:p>
                      <a:pPr marL="181610" indent="-130810" algn="l">
                        <a:lnSpc>
                          <a:spcPct val="107000"/>
                        </a:lnSpc>
                        <a:spcAft>
                          <a:spcPts val="20"/>
                        </a:spcAft>
                      </a:pPr>
                      <a:r>
                        <a:rPr lang="en-IN" sz="900" kern="100" dirty="0">
                          <a:effectLst/>
                        </a:rPr>
                        <a:t>Please check view; usually the plural form is used here. </a:t>
                      </a:r>
                      <a:endParaRPr lang="en-IN" sz="1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tc>
                <a:extLst>
                  <a:ext uri="{0D108BD9-81ED-4DB2-BD59-A6C34878D82A}">
                    <a16:rowId xmlns:a16="http://schemas.microsoft.com/office/drawing/2014/main" val="3876957281"/>
                  </a:ext>
                </a:extLst>
              </a:tr>
              <a:tr h="1059074">
                <a:tc>
                  <a:txBody>
                    <a:bodyPr/>
                    <a:lstStyle/>
                    <a:p>
                      <a:pPr marL="77470" indent="-383540" algn="l">
                        <a:lnSpc>
                          <a:spcPct val="107000"/>
                        </a:lnSpc>
                        <a:spcAft>
                          <a:spcPts val="20"/>
                        </a:spcAft>
                      </a:pPr>
                      <a:r>
                        <a:rPr lang="en-IN" sz="900" kern="100">
                          <a:effectLst/>
                        </a:rPr>
                        <a:t>Article Errors </a:t>
                      </a:r>
                      <a:endParaRPr lang="en-IN" sz="10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nchor="ctr"/>
                </a:tc>
                <a:tc>
                  <a:txBody>
                    <a:bodyPr/>
                    <a:lstStyle/>
                    <a:p>
                      <a:pPr marL="5080" marR="75565" indent="-5080" algn="l">
                        <a:lnSpc>
                          <a:spcPct val="107000"/>
                        </a:lnSpc>
                        <a:spcAft>
                          <a:spcPts val="20"/>
                        </a:spcAft>
                      </a:pPr>
                      <a:r>
                        <a:rPr lang="en-IN" sz="900" kern="100">
                          <a:effectLst/>
                        </a:rPr>
                        <a:t>Secondly, you can do what you like in a small town, don't have to start at a bottom of a big company. </a:t>
                      </a:r>
                      <a:endParaRPr lang="en-IN" sz="10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tc>
                <a:tc>
                  <a:txBody>
                    <a:bodyPr/>
                    <a:lstStyle/>
                    <a:p>
                      <a:pPr marL="286385" indent="-269875" algn="l">
                        <a:lnSpc>
                          <a:spcPct val="107000"/>
                        </a:lnSpc>
                        <a:spcAft>
                          <a:spcPts val="20"/>
                        </a:spcAft>
                      </a:pPr>
                      <a:r>
                        <a:rPr lang="en-IN" sz="900" kern="100">
                          <a:effectLst/>
                        </a:rPr>
                        <a:t>Please check a, and confirm the right article is used. </a:t>
                      </a:r>
                      <a:endParaRPr lang="en-IN" sz="10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nchor="ctr"/>
                </a:tc>
                <a:extLst>
                  <a:ext uri="{0D108BD9-81ED-4DB2-BD59-A6C34878D82A}">
                    <a16:rowId xmlns:a16="http://schemas.microsoft.com/office/drawing/2014/main" val="2621619604"/>
                  </a:ext>
                </a:extLst>
              </a:tr>
              <a:tr h="1059074">
                <a:tc>
                  <a:txBody>
                    <a:bodyPr/>
                    <a:lstStyle/>
                    <a:p>
                      <a:pPr marL="77470" indent="-383540" algn="l">
                        <a:lnSpc>
                          <a:spcPct val="107000"/>
                        </a:lnSpc>
                        <a:spcAft>
                          <a:spcPts val="20"/>
                        </a:spcAft>
                      </a:pPr>
                      <a:r>
                        <a:rPr lang="en-IN" sz="900" kern="100" dirty="0">
                          <a:effectLst/>
                        </a:rPr>
                        <a:t>Subject-verb Disagreement </a:t>
                      </a:r>
                      <a:endParaRPr lang="en-IN" sz="1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nchor="ctr"/>
                </a:tc>
                <a:tc>
                  <a:txBody>
                    <a:bodyPr/>
                    <a:lstStyle/>
                    <a:p>
                      <a:pPr marL="21590" indent="-14605" algn="l">
                        <a:lnSpc>
                          <a:spcPct val="107000"/>
                        </a:lnSpc>
                        <a:spcAft>
                          <a:spcPts val="20"/>
                        </a:spcAft>
                      </a:pPr>
                      <a:r>
                        <a:rPr lang="en-IN" sz="900" kern="100" dirty="0">
                          <a:effectLst/>
                        </a:rPr>
                        <a:t>Secondly, competition in small cities are less than those in big cities. </a:t>
                      </a:r>
                      <a:endParaRPr lang="en-IN" sz="1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tc>
                <a:tc>
                  <a:txBody>
                    <a:bodyPr/>
                    <a:lstStyle/>
                    <a:p>
                      <a:pPr marL="393700" indent="65405" algn="l">
                        <a:lnSpc>
                          <a:spcPct val="107000"/>
                        </a:lnSpc>
                        <a:spcAft>
                          <a:spcPts val="20"/>
                        </a:spcAft>
                      </a:pPr>
                      <a:r>
                        <a:rPr lang="en-IN" sz="900" kern="100" dirty="0">
                          <a:effectLst/>
                        </a:rPr>
                        <a:t>Please check are and confirm whether the verb agrees with the subject. </a:t>
                      </a:r>
                      <a:endParaRPr lang="en-IN" sz="1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3025" marT="26035" marB="0"/>
                </a:tc>
                <a:extLst>
                  <a:ext uri="{0D108BD9-81ED-4DB2-BD59-A6C34878D82A}">
                    <a16:rowId xmlns:a16="http://schemas.microsoft.com/office/drawing/2014/main" val="510813656"/>
                  </a:ext>
                </a:extLst>
              </a:tr>
            </a:tbl>
          </a:graphicData>
        </a:graphic>
      </p:graphicFrame>
      <p:sp>
        <p:nvSpPr>
          <p:cNvPr id="5" name="Rectangle 1">
            <a:extLst>
              <a:ext uri="{FF2B5EF4-FFF2-40B4-BE49-F238E27FC236}">
                <a16:creationId xmlns:a16="http://schemas.microsoft.com/office/drawing/2014/main" id="{8EE88602-6ABF-ECE2-0572-1DF08CE4F5B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Calibri" panose="020F0502020204030204" pitchFamily="34" charset="0"/>
              </a:rPr>
              <a:t>TABLE 1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Calibri" panose="020F0502020204030204" pitchFamily="34" charset="0"/>
              </a:rPr>
              <a:t>Examples of Corrective Feedback Given by Pigai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518457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3A2F-89CB-E749-7C7C-D3D1289E9A72}"/>
              </a:ext>
            </a:extLst>
          </p:cNvPr>
          <p:cNvSpPr>
            <a:spLocks noGrp="1"/>
          </p:cNvSpPr>
          <p:nvPr>
            <p:ph type="title"/>
          </p:nvPr>
        </p:nvSpPr>
        <p:spPr/>
        <p:txBody>
          <a:bodyPr>
            <a:normAutofit/>
          </a:bodyPr>
          <a:lstStyle/>
          <a:p>
            <a:r>
              <a:rPr lang="en-IN" sz="3200" b="1" dirty="0"/>
              <a:t>Results of </a:t>
            </a:r>
            <a:r>
              <a:rPr lang="en-IN" sz="3200" b="1" dirty="0" err="1"/>
              <a:t>Pigai</a:t>
            </a:r>
            <a:endParaRPr lang="en-IN" sz="3200" b="1" dirty="0"/>
          </a:p>
        </p:txBody>
      </p:sp>
      <p:sp>
        <p:nvSpPr>
          <p:cNvPr id="3" name="Content Placeholder 2">
            <a:extLst>
              <a:ext uri="{FF2B5EF4-FFF2-40B4-BE49-F238E27FC236}">
                <a16:creationId xmlns:a16="http://schemas.microsoft.com/office/drawing/2014/main" id="{779FCE6B-152D-DFD8-F730-0270625B2F6D}"/>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Pigai</a:t>
            </a:r>
            <a:r>
              <a:rPr lang="en-IN" sz="1800" dirty="0">
                <a:solidFill>
                  <a:srgbClr val="000000"/>
                </a:solidFill>
                <a:effectLst/>
                <a:latin typeface="Calibri" panose="020F0502020204030204" pitchFamily="34" charset="0"/>
                <a:ea typeface="Calibri" panose="020F0502020204030204" pitchFamily="34" charset="0"/>
              </a:rPr>
              <a:t> is designed for Chinese English learners and feedback is offered in Chinese. </a:t>
            </a:r>
            <a:r>
              <a:rPr lang="en-IN" sz="1800" dirty="0" err="1">
                <a:solidFill>
                  <a:srgbClr val="000000"/>
                </a:solidFill>
                <a:effectLst/>
                <a:latin typeface="Calibri" panose="020F0502020204030204" pitchFamily="34" charset="0"/>
                <a:ea typeface="Calibri" panose="020F0502020204030204" pitchFamily="34" charset="0"/>
              </a:rPr>
              <a:t>Pigai</a:t>
            </a:r>
            <a:r>
              <a:rPr lang="en-IN" sz="1800" dirty="0">
                <a:solidFill>
                  <a:srgbClr val="000000"/>
                </a:solidFill>
                <a:effectLst/>
                <a:latin typeface="Calibri" panose="020F0502020204030204" pitchFamily="34" charset="0"/>
                <a:ea typeface="Calibri" panose="020F0502020204030204" pitchFamily="34" charset="0"/>
              </a:rPr>
              <a:t> provides a holistic score ranging from 1 to 100, general feedback, and sentence-based corrective feedback. The holistic score is given by comparing the submitted text’s quantitative differences (vocabulary, sentence, structure and organization, and content relevance) with texts of standard English in its corpus, consisting of students’ English essays and English textbooks. </a:t>
            </a:r>
          </a:p>
          <a:p>
            <a:r>
              <a:rPr lang="en-IN" sz="1800" kern="100" dirty="0" err="1">
                <a:solidFill>
                  <a:srgbClr val="000000"/>
                </a:solidFill>
                <a:effectLst/>
                <a:latin typeface="Calibri" panose="020F0502020204030204" pitchFamily="34" charset="0"/>
                <a:ea typeface="Calibri" panose="020F0502020204030204" pitchFamily="34" charset="0"/>
              </a:rPr>
              <a:t>Pigai</a:t>
            </a:r>
            <a:r>
              <a:rPr lang="en-IN" sz="1800" kern="100" dirty="0">
                <a:solidFill>
                  <a:srgbClr val="000000"/>
                </a:solidFill>
                <a:effectLst/>
                <a:latin typeface="Calibri" panose="020F0502020204030204" pitchFamily="34" charset="0"/>
                <a:ea typeface="Calibri" panose="020F0502020204030204" pitchFamily="34" charset="0"/>
              </a:rPr>
              <a:t> offers metalinguistic explanations, pointing out an error without providing a correct form. </a:t>
            </a:r>
            <a:r>
              <a:rPr lang="en-IN" sz="1800" kern="100" dirty="0" err="1">
                <a:solidFill>
                  <a:srgbClr val="000000"/>
                </a:solidFill>
                <a:effectLst/>
                <a:latin typeface="Calibri" panose="020F0502020204030204" pitchFamily="34" charset="0"/>
                <a:ea typeface="Calibri" panose="020F0502020204030204" pitchFamily="34" charset="0"/>
              </a:rPr>
              <a:t>Pigai</a:t>
            </a:r>
            <a:r>
              <a:rPr lang="en-IN" sz="1800" kern="100" dirty="0">
                <a:solidFill>
                  <a:srgbClr val="000000"/>
                </a:solidFill>
                <a:effectLst/>
                <a:latin typeface="Calibri" panose="020F0502020204030204" pitchFamily="34" charset="0"/>
                <a:ea typeface="Calibri" panose="020F0502020204030204" pitchFamily="34" charset="0"/>
              </a:rPr>
              <a:t> provides unfocused feedback, and some of the examples of corrections collected in the present study are presented in Table </a:t>
            </a:r>
          </a:p>
          <a:p>
            <a:endParaRPr lang="en-IN" dirty="0"/>
          </a:p>
        </p:txBody>
      </p:sp>
    </p:spTree>
    <p:extLst>
      <p:ext uri="{BB962C8B-B14F-4D97-AF65-F5344CB8AC3E}">
        <p14:creationId xmlns:p14="http://schemas.microsoft.com/office/powerpoint/2010/main" val="122234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4703-AD14-364E-7A85-965884F93802}"/>
              </a:ext>
            </a:extLst>
          </p:cNvPr>
          <p:cNvSpPr>
            <a:spLocks noGrp="1"/>
          </p:cNvSpPr>
          <p:nvPr>
            <p:ph type="title"/>
          </p:nvPr>
        </p:nvSpPr>
        <p:spPr/>
        <p:txBody>
          <a:bodyPr/>
          <a:lstStyle/>
          <a:p>
            <a:r>
              <a:rPr lang="en-IN" b="1" dirty="0"/>
              <a:t>3.3Discussion</a:t>
            </a:r>
          </a:p>
        </p:txBody>
      </p:sp>
      <p:sp>
        <p:nvSpPr>
          <p:cNvPr id="3" name="Content Placeholder 2">
            <a:extLst>
              <a:ext uri="{FF2B5EF4-FFF2-40B4-BE49-F238E27FC236}">
                <a16:creationId xmlns:a16="http://schemas.microsoft.com/office/drawing/2014/main" id="{547FA84A-CC41-EC0F-4703-E1EB876F315E}"/>
              </a:ext>
            </a:extLst>
          </p:cNvPr>
          <p:cNvSpPr>
            <a:spLocks noGrp="1"/>
          </p:cNvSpPr>
          <p:nvPr>
            <p:ph idx="1"/>
          </p:nvPr>
        </p:nvSpPr>
        <p:spPr/>
        <p:txBody>
          <a:bodyPr/>
          <a:lstStyle/>
          <a:p>
            <a:r>
              <a:rPr lang="en-IN" dirty="0"/>
              <a:t>The results suggest that the grammar auto corrector method employed has notable strengths in certain aspects, potentially related to its ability to analyse contextual language patterns.</a:t>
            </a:r>
          </a:p>
          <a:p>
            <a:r>
              <a:rPr lang="en-IN" dirty="0"/>
              <a:t>However, weaknesses may exist, particularly in handling nuanced grammar errors. Further analysis is required to pinpoint specific algorithmic strengths and weaknesses, considering factors like training </a:t>
            </a:r>
            <a:r>
              <a:rPr lang="en-IN" dirty="0" err="1"/>
              <a:t>dat</a:t>
            </a:r>
            <a:r>
              <a:rPr lang="en-IN" dirty="0"/>
              <a:t> quality and diversity, model architecture , and the complexity of grammatical structures.</a:t>
            </a:r>
          </a:p>
        </p:txBody>
      </p:sp>
    </p:spTree>
    <p:extLst>
      <p:ext uri="{BB962C8B-B14F-4D97-AF65-F5344CB8AC3E}">
        <p14:creationId xmlns:p14="http://schemas.microsoft.com/office/powerpoint/2010/main" val="377340789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60E7-0BCF-8227-8827-6C16FCF926CC}"/>
              </a:ext>
            </a:extLst>
          </p:cNvPr>
          <p:cNvSpPr>
            <a:spLocks noGrp="1"/>
          </p:cNvSpPr>
          <p:nvPr>
            <p:ph type="title"/>
          </p:nvPr>
        </p:nvSpPr>
        <p:spPr/>
        <p:txBody>
          <a:bodyPr/>
          <a:lstStyle/>
          <a:p>
            <a:r>
              <a:rPr lang="en-IN" b="1" dirty="0"/>
              <a:t>Related Work</a:t>
            </a:r>
          </a:p>
        </p:txBody>
      </p:sp>
      <p:sp>
        <p:nvSpPr>
          <p:cNvPr id="3" name="Content Placeholder 2">
            <a:extLst>
              <a:ext uri="{FF2B5EF4-FFF2-40B4-BE49-F238E27FC236}">
                <a16:creationId xmlns:a16="http://schemas.microsoft.com/office/drawing/2014/main" id="{ECE3093D-182F-DE21-1523-5A46A6A96575}"/>
              </a:ext>
            </a:extLst>
          </p:cNvPr>
          <p:cNvSpPr>
            <a:spLocks noGrp="1"/>
          </p:cNvSpPr>
          <p:nvPr>
            <p:ph idx="1"/>
          </p:nvPr>
        </p:nvSpPr>
        <p:spPr/>
        <p:txBody>
          <a:bodyPr>
            <a:normAutofit fontScale="92500" lnSpcReduction="20000"/>
          </a:bodyPr>
          <a:lstStyle/>
          <a:p>
            <a:r>
              <a:rPr lang="en-IN" dirty="0"/>
              <a:t>Several related works in the field of grammar auto corrector include:</a:t>
            </a:r>
          </a:p>
          <a:p>
            <a:r>
              <a:rPr lang="en-IN" dirty="0"/>
              <a:t>1.Microsoft Word’s Grammarly Integration.</a:t>
            </a:r>
          </a:p>
          <a:p>
            <a:r>
              <a:rPr lang="en-IN" dirty="0"/>
              <a:t>2.ProWritingAid.</a:t>
            </a:r>
          </a:p>
          <a:p>
            <a:r>
              <a:rPr lang="en-IN" dirty="0"/>
              <a:t>3.Language Tool.</a:t>
            </a:r>
          </a:p>
          <a:p>
            <a:r>
              <a:rPr lang="en-IN" dirty="0"/>
              <a:t>4.Ginger Software.</a:t>
            </a:r>
          </a:p>
          <a:p>
            <a:r>
              <a:rPr lang="en-IN" dirty="0"/>
              <a:t>5.AutoCrit.</a:t>
            </a:r>
          </a:p>
          <a:p>
            <a:r>
              <a:rPr lang="en-IN" dirty="0"/>
              <a:t>These tools showcase the evolving landscape of grammar auto correctors, each with its unique features and approaches to improving written communication.</a:t>
            </a:r>
          </a:p>
          <a:p>
            <a:endParaRPr lang="en-IN" dirty="0"/>
          </a:p>
        </p:txBody>
      </p:sp>
    </p:spTree>
    <p:extLst>
      <p:ext uri="{BB962C8B-B14F-4D97-AF65-F5344CB8AC3E}">
        <p14:creationId xmlns:p14="http://schemas.microsoft.com/office/powerpoint/2010/main" val="4170862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254</TotalTime>
  <Words>941</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GRAMMAR AUTOCORRECTOR</vt:lpstr>
      <vt:lpstr>INTRODUCTION</vt:lpstr>
      <vt:lpstr>PROBLEM DEFINITION AND ALGORITHM</vt:lpstr>
      <vt:lpstr>2.2 Algorithm Definition</vt:lpstr>
      <vt:lpstr>EXPERIMENTAL EVALUATION</vt:lpstr>
      <vt:lpstr>3.2 Results</vt:lpstr>
      <vt:lpstr>Results of Pigai</vt:lpstr>
      <vt:lpstr>3.3Discussion</vt:lpstr>
      <vt:lpstr>Related Work</vt:lpstr>
      <vt:lpstr>Future Work</vt:lpstr>
      <vt:lpstr>Conclusion</vt:lpstr>
      <vt:lpstr>Bilbiography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GRAMMAR AUTOCORRECTOR</dc:title>
  <dc:creator>Mahanvitha Chiramana</dc:creator>
  <cp:lastModifiedBy>Mahanvitha Chiramana</cp:lastModifiedBy>
  <cp:revision>1</cp:revision>
  <dcterms:created xsi:type="dcterms:W3CDTF">2024-01-12T12:47:16Z</dcterms:created>
  <dcterms:modified xsi:type="dcterms:W3CDTF">2024-01-13T02:35:48Z</dcterms:modified>
</cp:coreProperties>
</file>