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98" r:id="rId5"/>
    <p:sldId id="315" r:id="rId6"/>
    <p:sldId id="301" r:id="rId7"/>
    <p:sldId id="303" r:id="rId8"/>
    <p:sldId id="306" r:id="rId9"/>
    <p:sldId id="302" r:id="rId10"/>
    <p:sldId id="307" r:id="rId11"/>
    <p:sldId id="316" r:id="rId12"/>
    <p:sldId id="317" r:id="rId13"/>
    <p:sldId id="318" r:id="rId14"/>
    <p:sldId id="319" r:id="rId15"/>
    <p:sldId id="320" r:id="rId16"/>
    <p:sldId id="321" r:id="rId17"/>
    <p:sldId id="308" r:id="rId18"/>
    <p:sldId id="304" r:id="rId19"/>
    <p:sldId id="309" r:id="rId20"/>
    <p:sldId id="31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44" autoAdjust="0"/>
  </p:normalViewPr>
  <p:slideViewPr>
    <p:cSldViewPr snapToGrid="0">
      <p:cViewPr varScale="1">
        <p:scale>
          <a:sx n="69" d="100"/>
          <a:sy n="69" d="100"/>
        </p:scale>
        <p:origin x="123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FAEEB-AD9C-4579-8483-95711E1BA6B8}"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48932-FB0B-4DE3-A1EA-BCE425C98671}" type="slidenum">
              <a:rPr lang="en-IN" smtClean="0"/>
              <a:t>‹#›</a:t>
            </a:fld>
            <a:endParaRPr lang="en-IN"/>
          </a:p>
        </p:txBody>
      </p:sp>
    </p:spTree>
    <p:extLst>
      <p:ext uri="{BB962C8B-B14F-4D97-AF65-F5344CB8AC3E}">
        <p14:creationId xmlns:p14="http://schemas.microsoft.com/office/powerpoint/2010/main" val="3410345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748932-FB0B-4DE3-A1EA-BCE425C98671}" type="slidenum">
              <a:rPr lang="en-IN" smtClean="0"/>
              <a:t>14</a:t>
            </a:fld>
            <a:endParaRPr lang="en-IN"/>
          </a:p>
        </p:txBody>
      </p:sp>
    </p:spTree>
    <p:extLst>
      <p:ext uri="{BB962C8B-B14F-4D97-AF65-F5344CB8AC3E}">
        <p14:creationId xmlns:p14="http://schemas.microsoft.com/office/powerpoint/2010/main" val="1434269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184DA70-C731-4C70-880D-CCD4705E623C}" type="datetime1">
              <a:rPr lang="en-US" smtClean="0"/>
              <a:t>8/1/2024</a:t>
            </a:fld>
            <a:endParaRPr lang="en-US" dirty="0"/>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1D723-8F53-4F53-90B0-1982A396982E}" type="datetime1">
              <a:rPr lang="en-US" smtClean="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AAC38D-0552-4C82-B593-E6124DFADBE2}" type="datetime1">
              <a:rPr lang="en-US" smtClean="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F0F1C-5577-4ACB-BB62-DF8F3C494C7E}" type="datetime1">
              <a:rPr lang="en-US" smtClean="0"/>
              <a:t>8/1/2024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5B394-D9F9-4F0C-B15D-605F45CB9E9F}" type="datetime1">
              <a:rPr lang="en-US" smtClean="0"/>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2D6E202-B606-4609-B914-27C9371A1F6D}" type="datetime1">
              <a:rPr lang="en-US" smtClean="0"/>
              <a:t>8/1/2024</a:t>
            </a:fld>
            <a:endParaRPr lang="en-US" dirty="0"/>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p:cNvSpPr>
            <a:spLocks noGrp="1" noRot="1" noChangeAspect="1" noMove="1" noResize="1" noEditPoints="1" noAdjustHandles="1" noChangeArrowheads="1" noChangeShapeType="1" noTextEdit="1"/>
          </p:cNvSpPr>
          <p:nvPr/>
        </p:nvSpPr>
        <p:spPr>
          <a:xfrm>
            <a:off x="327661" y="768350"/>
            <a:ext cx="12188726" cy="685897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spcBef>
                <a:spcPts val="0"/>
              </a:spcBef>
              <a:spcAft>
                <a:spcPts val="0"/>
              </a:spcAft>
              <a:buClrTx/>
              <a:buSzTx/>
              <a:buFontTx/>
              <a:defRPr/>
            </a:pPr>
            <a:endParaRPr lang="en-US" noProof="0" dirty="0">
              <a:ln>
                <a:noFill/>
              </a:ln>
              <a:solidFill>
                <a:srgbClr val="FFFFFF"/>
              </a:solidFill>
              <a:effectLst/>
              <a:uLnTx/>
              <a:uFillTx/>
              <a:latin typeface="Franklin Gothic Book" panose="020B0503020102020204"/>
              <a:sym typeface="+mn-ea"/>
            </a:endParaRPr>
          </a:p>
        </p:txBody>
      </p:sp>
      <p:sp>
        <p:nvSpPr>
          <p:cNvPr id="35" name="Rectangle 34"/>
          <p:cNvSpPr>
            <a:spLocks noGrp="1" noRot="1" noChangeAspect="1" noMove="1" noResize="1" noEditPoints="1" noAdjustHandles="1" noChangeArrowheads="1" noChangeShapeType="1" noTextEdit="1"/>
          </p:cNvSpPr>
          <p:nvPr/>
        </p:nvSpPr>
        <p:spPr>
          <a:xfrm>
            <a:off x="504825" y="768350"/>
            <a:ext cx="4734560" cy="506285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B0503020102020204"/>
              <a:ea typeface="+mn-ea"/>
              <a:cs typeface="+mn-cs"/>
            </a:endParaRPr>
          </a:p>
        </p:txBody>
      </p:sp>
      <p:sp>
        <p:nvSpPr>
          <p:cNvPr id="2" name="Title 1"/>
          <p:cNvSpPr>
            <a:spLocks noGrp="1"/>
          </p:cNvSpPr>
          <p:nvPr>
            <p:ph type="ctrTitle"/>
          </p:nvPr>
        </p:nvSpPr>
        <p:spPr>
          <a:xfrm>
            <a:off x="504825" y="648970"/>
            <a:ext cx="4528185" cy="2901950"/>
          </a:xfrm>
        </p:spPr>
        <p:txBody>
          <a:bodyPr anchor="b">
            <a:normAutofit/>
          </a:bodyPr>
          <a:lstStyle/>
          <a:p>
            <a:r>
              <a:rPr lang="en-GB" sz="1800" b="1" dirty="0">
                <a:effectLst/>
                <a:latin typeface="Calibri" panose="020F0502020204030204" pitchFamily="34" charset="0"/>
                <a:ea typeface="Times New Roman" panose="02020603050405020304" pitchFamily="18" charset="0"/>
              </a:rPr>
              <a:t> </a:t>
            </a:r>
            <a:r>
              <a:rPr lang="en-GB" sz="4000" b="1" dirty="0">
                <a:latin typeface="Constantia" panose="02030602050306030303" pitchFamily="18" charset="0"/>
                <a:ea typeface="Times New Roman" panose="02020603050405020304" pitchFamily="18" charset="0"/>
              </a:rPr>
              <a:t>Online Insurance Management System</a:t>
            </a:r>
            <a:endParaRPr lang="en-US" sz="4000" dirty="0">
              <a:solidFill>
                <a:schemeClr val="tx1"/>
              </a:solidFill>
              <a:latin typeface="Constantia" panose="02030602050306030303" pitchFamily="18" charset="0"/>
            </a:endParaRPr>
          </a:p>
        </p:txBody>
      </p:sp>
      <p:sp>
        <p:nvSpPr>
          <p:cNvPr id="3" name="Subtitle 2"/>
          <p:cNvSpPr>
            <a:spLocks noGrp="1"/>
          </p:cNvSpPr>
          <p:nvPr>
            <p:ph type="subTitle" idx="1"/>
          </p:nvPr>
        </p:nvSpPr>
        <p:spPr>
          <a:xfrm>
            <a:off x="1223010" y="4079240"/>
            <a:ext cx="3091815" cy="1793240"/>
          </a:xfrm>
        </p:spPr>
        <p:txBody>
          <a:bodyPr anchor="t">
            <a:noAutofit/>
          </a:bodyPr>
          <a:lstStyle/>
          <a:p>
            <a:pPr>
              <a:lnSpc>
                <a:spcPct val="100000"/>
              </a:lnSpc>
            </a:pPr>
            <a:r>
              <a:rPr lang="en-US" sz="1800" b="1" dirty="0" err="1">
                <a:latin typeface="Baskerville Old Face" panose="02020602080505020303" pitchFamily="18" charset="0"/>
                <a:sym typeface="+mn-ea"/>
              </a:rPr>
              <a:t>S.Bhavana</a:t>
            </a:r>
            <a:r>
              <a:rPr lang="en-US" sz="1800" b="1" dirty="0">
                <a:latin typeface="Baskerville Old Face" panose="02020602080505020303" pitchFamily="18" charset="0"/>
                <a:sym typeface="+mn-ea"/>
              </a:rPr>
              <a:t>(192211410)</a:t>
            </a:r>
          </a:p>
          <a:p>
            <a:pPr>
              <a:lnSpc>
                <a:spcPct val="100000"/>
              </a:lnSpc>
            </a:pPr>
            <a:r>
              <a:rPr lang="en-US" sz="1800" b="1" dirty="0" err="1">
                <a:latin typeface="Baskerville Old Face" panose="02020602080505020303" pitchFamily="18" charset="0"/>
                <a:sym typeface="+mn-ea"/>
              </a:rPr>
              <a:t>P.Bhargavi</a:t>
            </a:r>
            <a:r>
              <a:rPr lang="en-US" sz="1800" b="1" dirty="0">
                <a:latin typeface="Baskerville Old Face" panose="02020602080505020303" pitchFamily="18" charset="0"/>
                <a:sym typeface="+mn-ea"/>
              </a:rPr>
              <a:t>(192211104)</a:t>
            </a:r>
          </a:p>
          <a:p>
            <a:pPr>
              <a:lnSpc>
                <a:spcPct val="100000"/>
              </a:lnSpc>
            </a:pPr>
            <a:endParaRPr lang="en-US" sz="1800" b="1" dirty="0">
              <a:latin typeface="Baskerville Old Face" panose="02020602080505020303" pitchFamily="18" charset="0"/>
            </a:endParaRPr>
          </a:p>
        </p:txBody>
      </p:sp>
      <p:cxnSp>
        <p:nvCxnSpPr>
          <p:cNvPr id="37" name="Straight Connector 36"/>
          <p:cNvCxnSpPr>
            <a:cxnSpLocks noGrp="1" noRot="1" noChangeAspect="1" noMove="1" noResize="1" noEditPoints="1" noAdjustHandles="1" noChangeArrowheads="1" noChangeShapeType="1"/>
          </p:cNvCxnSpPr>
          <p:nvPr/>
        </p:nvCxnSpPr>
        <p:spPr>
          <a:xfrm>
            <a:off x="1041230" y="4079259"/>
            <a:ext cx="366077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A8DDD1-E1B6-1440-554D-CDF69F017F00}"/>
              </a:ext>
            </a:extLst>
          </p:cNvPr>
          <p:cNvPicPr>
            <a:picLocks noChangeAspect="1"/>
          </p:cNvPicPr>
          <p:nvPr/>
        </p:nvPicPr>
        <p:blipFill>
          <a:blip r:embed="rId2"/>
          <a:stretch>
            <a:fillRect/>
          </a:stretch>
        </p:blipFill>
        <p:spPr>
          <a:xfrm>
            <a:off x="1533124" y="862446"/>
            <a:ext cx="10123304" cy="5694218"/>
          </a:xfrm>
          <a:prstGeom prst="rect">
            <a:avLst/>
          </a:prstGeom>
        </p:spPr>
      </p:pic>
    </p:spTree>
    <p:extLst>
      <p:ext uri="{BB962C8B-B14F-4D97-AF65-F5344CB8AC3E}">
        <p14:creationId xmlns:p14="http://schemas.microsoft.com/office/powerpoint/2010/main" val="346593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2B84CD-E70D-AE74-69C6-4C0D661671A9}"/>
              </a:ext>
            </a:extLst>
          </p:cNvPr>
          <p:cNvPicPr>
            <a:picLocks noChangeAspect="1"/>
          </p:cNvPicPr>
          <p:nvPr/>
        </p:nvPicPr>
        <p:blipFill>
          <a:blip r:embed="rId2"/>
          <a:stretch>
            <a:fillRect/>
          </a:stretch>
        </p:blipFill>
        <p:spPr>
          <a:xfrm>
            <a:off x="1049482" y="644560"/>
            <a:ext cx="10676084" cy="6005297"/>
          </a:xfrm>
          <a:prstGeom prst="rect">
            <a:avLst/>
          </a:prstGeom>
        </p:spPr>
      </p:pic>
    </p:spTree>
    <p:extLst>
      <p:ext uri="{BB962C8B-B14F-4D97-AF65-F5344CB8AC3E}">
        <p14:creationId xmlns:p14="http://schemas.microsoft.com/office/powerpoint/2010/main" val="10485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8B1C5F-B27A-1A63-90F7-BE977D79A4BB}"/>
              </a:ext>
            </a:extLst>
          </p:cNvPr>
          <p:cNvPicPr>
            <a:picLocks noChangeAspect="1"/>
          </p:cNvPicPr>
          <p:nvPr/>
        </p:nvPicPr>
        <p:blipFill>
          <a:blip r:embed="rId2"/>
          <a:stretch>
            <a:fillRect/>
          </a:stretch>
        </p:blipFill>
        <p:spPr>
          <a:xfrm>
            <a:off x="696951" y="487866"/>
            <a:ext cx="10798098" cy="6073930"/>
          </a:xfrm>
          <a:prstGeom prst="rect">
            <a:avLst/>
          </a:prstGeom>
        </p:spPr>
      </p:pic>
    </p:spTree>
    <p:extLst>
      <p:ext uri="{BB962C8B-B14F-4D97-AF65-F5344CB8AC3E}">
        <p14:creationId xmlns:p14="http://schemas.microsoft.com/office/powerpoint/2010/main" val="405523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9388D6-0E91-2901-A307-5EF24F283BA2}"/>
              </a:ext>
            </a:extLst>
          </p:cNvPr>
          <p:cNvPicPr>
            <a:picLocks noChangeAspect="1"/>
          </p:cNvPicPr>
          <p:nvPr/>
        </p:nvPicPr>
        <p:blipFill>
          <a:blip r:embed="rId2"/>
          <a:stretch>
            <a:fillRect/>
          </a:stretch>
        </p:blipFill>
        <p:spPr>
          <a:xfrm>
            <a:off x="552880" y="1338146"/>
            <a:ext cx="11178203" cy="4390252"/>
          </a:xfrm>
          <a:prstGeom prst="rect">
            <a:avLst/>
          </a:prstGeom>
        </p:spPr>
      </p:pic>
    </p:spTree>
    <p:extLst>
      <p:ext uri="{BB962C8B-B14F-4D97-AF65-F5344CB8AC3E}">
        <p14:creationId xmlns:p14="http://schemas.microsoft.com/office/powerpoint/2010/main" val="110633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a:latin typeface="Algerian" panose="04020705040A02060702" charset="0"/>
                <a:cs typeface="Algerian" panose="04020705040A02060702" charset="0"/>
              </a:rPr>
              <a:t>conclusion</a:t>
            </a:r>
            <a:endParaRPr lang="en-US" altLang="en-IN" b="1" dirty="0">
              <a:latin typeface="Algerian" panose="04020705040A02060702" charset="0"/>
              <a:cs typeface="Algerian" panose="04020705040A02060702" charset="0"/>
            </a:endParaRPr>
          </a:p>
        </p:txBody>
      </p:sp>
      <p:sp>
        <p:nvSpPr>
          <p:cNvPr id="3" name="Content Placeholder 2"/>
          <p:cNvSpPr>
            <a:spLocks noGrp="1"/>
          </p:cNvSpPr>
          <p:nvPr>
            <p:ph sz="half" idx="1"/>
          </p:nvPr>
        </p:nvSpPr>
        <p:spPr>
          <a:xfrm>
            <a:off x="420978" y="1667509"/>
            <a:ext cx="5987258" cy="4693727"/>
          </a:xfrm>
        </p:spPr>
        <p:txBody>
          <a:bodyPr>
            <a:normAutofit fontScale="97500"/>
          </a:bodyPr>
          <a:lstStyle/>
          <a:p>
            <a:pPr algn="just">
              <a:buClrTx/>
              <a:buFont typeface="Arial" panose="020B0604020202020204" pitchFamily="34" charset="0"/>
              <a:buChar char="•"/>
            </a:pPr>
            <a:r>
              <a:rPr lang="en-US" sz="2500" dirty="0">
                <a:effectLst/>
                <a:latin typeface="Times New Roman" panose="02020603050405020304" pitchFamily="18" charset="0"/>
                <a:ea typeface="Calibri" panose="020F0502020204030204" pitchFamily="34" charset="0"/>
              </a:rPr>
              <a:t>The "Online Insurance Management System" is a comprehensive web platform.</a:t>
            </a:r>
          </a:p>
          <a:p>
            <a:pPr algn="just">
              <a:buClrTx/>
              <a:buFont typeface="Arial" panose="020B0604020202020204" pitchFamily="34" charset="0"/>
              <a:buChar char="•"/>
            </a:pPr>
            <a:r>
              <a:rPr lang="en-US" sz="2500" dirty="0">
                <a:effectLst/>
                <a:latin typeface="Times New Roman" panose="02020603050405020304" pitchFamily="18" charset="0"/>
                <a:ea typeface="Calibri" panose="020F0502020204030204" pitchFamily="34" charset="0"/>
              </a:rPr>
              <a:t>It is designed to revolutionize the way insurance processes are handled</a:t>
            </a:r>
          </a:p>
          <a:p>
            <a:pPr algn="just">
              <a:buClrTx/>
              <a:buFont typeface="Arial" panose="020B0604020202020204" pitchFamily="34" charset="0"/>
              <a:buChar char="•"/>
            </a:pPr>
            <a:r>
              <a:rPr lang="en-US" sz="2500" dirty="0">
                <a:effectLst/>
                <a:latin typeface="Times New Roman" panose="02020603050405020304" pitchFamily="18" charset="0"/>
                <a:ea typeface="Calibri" panose="020F0502020204030204" pitchFamily="34" charset="0"/>
              </a:rPr>
              <a:t>ensuring efficiency, accuracy, and convenience for both insurers and policyholders.</a:t>
            </a:r>
          </a:p>
          <a:p>
            <a:pPr algn="just">
              <a:buClrTx/>
              <a:buFont typeface="Arial" panose="020B0604020202020204" pitchFamily="34" charset="0"/>
              <a:buChar char="•"/>
            </a:pPr>
            <a:r>
              <a:rPr lang="en-US" sz="2500" dirty="0">
                <a:latin typeface="Times New Roman" panose="02020603050405020304" pitchFamily="18" charset="0"/>
                <a:ea typeface="Calibri" panose="020F0502020204030204" pitchFamily="34" charset="0"/>
              </a:rPr>
              <a:t>Which is easy to access through online internet connection we can apply for this rather than offline </a:t>
            </a:r>
            <a:endParaRPr lang="en-US" sz="2500" dirty="0">
              <a:effectLst/>
              <a:latin typeface="Times New Roman" panose="02020603050405020304" pitchFamily="18" charset="0"/>
              <a:ea typeface="Calibri" panose="020F0502020204030204" pitchFamily="34" charset="0"/>
            </a:endParaRPr>
          </a:p>
          <a:p>
            <a:pPr algn="just">
              <a:buClrTx/>
              <a:buFont typeface="Arial" panose="020B0604020202020204" pitchFamily="34" charset="0"/>
              <a:buChar char="•"/>
            </a:pPr>
            <a:endParaRPr lang="en-US" sz="2500" dirty="0">
              <a:effectLst/>
              <a:latin typeface="Times New Roman" panose="02020603050405020304" pitchFamily="18" charset="0"/>
              <a:ea typeface="Calibri" panose="020F0502020204030204" pitchFamily="34" charset="0"/>
            </a:endParaRPr>
          </a:p>
          <a:p>
            <a:pPr algn="just">
              <a:buClrTx/>
              <a:buFont typeface="Arial" panose="020B0604020202020204" pitchFamily="34" charset="0"/>
              <a:buChar char="•"/>
            </a:pPr>
            <a:endParaRPr lang="en-US" sz="2500" b="1" dirty="0">
              <a:effectLst/>
              <a:latin typeface="Times New Roman" panose="02020603050405020304" pitchFamily="18" charset="0"/>
              <a:ea typeface="Calibri" panose="020F0502020204030204" pitchFamily="34" charset="0"/>
            </a:endParaRPr>
          </a:p>
        </p:txBody>
      </p:sp>
      <p:pic>
        <p:nvPicPr>
          <p:cNvPr id="8" name="Content Placeholder 7"/>
          <p:cNvPicPr>
            <a:picLocks noGrp="1" noChangeAspect="1"/>
          </p:cNvPicPr>
          <p:nvPr>
            <p:ph sz="half" idx="2"/>
          </p:nvPr>
        </p:nvPicPr>
        <p:blipFill>
          <a:blip r:embed="rId3"/>
          <a:stretch>
            <a:fillRect/>
          </a:stretch>
        </p:blipFill>
        <p:spPr>
          <a:xfrm>
            <a:off x="6833235" y="1667509"/>
            <a:ext cx="5250023" cy="4027973"/>
          </a:xfrm>
          <a:prstGeom prst="rect">
            <a:avLst/>
          </a:prstGeom>
        </p:spPr>
      </p:pic>
      <p:sp>
        <p:nvSpPr>
          <p:cNvPr id="5" name="Text Box 4"/>
          <p:cNvSpPr txBox="1"/>
          <p:nvPr/>
        </p:nvSpPr>
        <p:spPr>
          <a:xfrm>
            <a:off x="11582400" y="6151245"/>
            <a:ext cx="671830" cy="706755"/>
          </a:xfrm>
          <a:prstGeom prst="rect">
            <a:avLst/>
          </a:prstGeom>
        </p:spPr>
        <p:style>
          <a:lnRef idx="0">
            <a:srgbClr val="FFFFFF"/>
          </a:lnRef>
          <a:fillRef idx="3">
            <a:prstClr val="black"/>
          </a:fillRef>
          <a:effectRef idx="0">
            <a:srgbClr val="FFFFFF"/>
          </a:effectRef>
          <a:fontRef idx="minor">
            <a:schemeClr val="lt1"/>
          </a:fontRef>
        </p:style>
        <p:txBody>
          <a:bodyPr wrap="square" rtlCol="0" anchor="t">
            <a:spAutoFit/>
          </a:bodyPr>
          <a:lstStyle/>
          <a:p>
            <a:r>
              <a:rPr lang="en-US" altLang="en-GB" sz="4000" b="1" dirty="0">
                <a:effectLst/>
                <a:latin typeface="Constantia" panose="02030602050306030303" pitchFamily="18" charset="0"/>
                <a:ea typeface="Times New Roman" panose="02020603050405020304" pitchFamily="18" charset="0"/>
                <a:sym typeface="+mn-ea"/>
              </a:rPr>
              <a:t> 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a:latin typeface="Algerian" panose="04020705040A02060702" charset="0"/>
                <a:cs typeface="Algerian" panose="04020705040A02060702" charset="0"/>
              </a:rPr>
              <a:t>Future enhancement</a:t>
            </a:r>
            <a:endParaRPr lang="en-US" altLang="en-IN" b="1" dirty="0">
              <a:latin typeface="Algerian" panose="04020705040A02060702" charset="0"/>
              <a:cs typeface="Algerian" panose="04020705040A02060702" charset="0"/>
            </a:endParaRPr>
          </a:p>
        </p:txBody>
      </p:sp>
      <p:sp>
        <p:nvSpPr>
          <p:cNvPr id="3" name="Content Placeholder 2"/>
          <p:cNvSpPr>
            <a:spLocks noGrp="1"/>
          </p:cNvSpPr>
          <p:nvPr>
            <p:ph idx="1"/>
          </p:nvPr>
        </p:nvSpPr>
        <p:spPr>
          <a:xfrm>
            <a:off x="547370" y="1905000"/>
            <a:ext cx="10972800" cy="4953000"/>
          </a:xfrm>
        </p:spPr>
        <p:txBody>
          <a:bodyPr>
            <a:noAutofit/>
          </a:bodyPr>
          <a:lstStyle/>
          <a:p>
            <a:pPr algn="just">
              <a:buClrTx/>
              <a:buFont typeface="Arial" panose="020B0604020202020204" pitchFamily="34" charset="0"/>
              <a:buChar char="•"/>
            </a:pPr>
            <a:r>
              <a:rPr lang="en-US" sz="2500" dirty="0">
                <a:effectLst/>
                <a:latin typeface="Times New Roman" panose="02020603050405020304" pitchFamily="18" charset="0"/>
                <a:ea typeface="Calibri" panose="020F0502020204030204" pitchFamily="34" charset="0"/>
              </a:rPr>
              <a:t>As the "Online Insurance Management System" evolves, several future enhancements can be implemented to further improve user experience and engagement</a:t>
            </a:r>
          </a:p>
          <a:p>
            <a:pPr algn="just">
              <a:buClrTx/>
              <a:buFont typeface="Arial" panose="020B0604020202020204" pitchFamily="34" charset="0"/>
              <a:buChar char="•"/>
            </a:pPr>
            <a:r>
              <a:rPr lang="en-US" sz="2500" dirty="0">
                <a:effectLst/>
                <a:latin typeface="Times New Roman" panose="02020603050405020304" pitchFamily="18" charset="0"/>
                <a:ea typeface="Calibri" panose="020F0502020204030204" pitchFamily="34" charset="0"/>
              </a:rPr>
              <a:t>This includes allowing users to search for policies and claims based on specific criteria such as policy type, claim status, and date range, making it easier to find relevant information quickly</a:t>
            </a:r>
          </a:p>
          <a:p>
            <a:pPr algn="just">
              <a:buClrTx/>
              <a:buFont typeface="Arial" panose="020B0604020202020204" pitchFamily="34" charset="0"/>
              <a:buChar char="•"/>
            </a:pPr>
            <a:r>
              <a:rPr lang="en-US" sz="2500" dirty="0">
                <a:effectLst/>
                <a:latin typeface="Times New Roman" panose="02020603050405020304" pitchFamily="18" charset="0"/>
                <a:ea typeface="Calibri" panose="020F0502020204030204" pitchFamily="34" charset="0"/>
              </a:rPr>
              <a:t>Enabling users to receive digital policy documents, participate in loyalty and referral programs, and access detailed policy</a:t>
            </a:r>
          </a:p>
          <a:p>
            <a:pPr algn="just">
              <a:buClrTx/>
              <a:buFont typeface="Arial" panose="020B0604020202020204" pitchFamily="34" charset="0"/>
              <a:buChar char="•"/>
            </a:pPr>
            <a:r>
              <a:rPr lang="en-US" sz="2500" dirty="0">
                <a:effectLst/>
                <a:latin typeface="Times New Roman" panose="02020603050405020304" pitchFamily="18" charset="0"/>
                <a:ea typeface="Calibri" panose="020F0502020204030204" pitchFamily="34" charset="0"/>
              </a:rPr>
              <a:t>Furthermore, implementing a secure and efficient payment gateway with multiple payment options can enhance transaction security and user trust</a:t>
            </a:r>
          </a:p>
          <a:p>
            <a:pPr marL="0" indent="0">
              <a:buClrTx/>
              <a:buNone/>
            </a:pPr>
            <a:endParaRPr lang="en-US" sz="2800" b="0" i="0" dirty="0">
              <a:solidFill>
                <a:srgbClr val="0D0D0D"/>
              </a:solidFill>
              <a:effectLst/>
              <a:latin typeface="Bahnschrift Light" panose="020B0502040204020203" charset="0"/>
              <a:cs typeface="Bahnschrift Light" panose="020B0502040204020203" charset="0"/>
            </a:endParaRPr>
          </a:p>
        </p:txBody>
      </p:sp>
      <p:sp>
        <p:nvSpPr>
          <p:cNvPr id="4" name="Text Box 3"/>
          <p:cNvSpPr txBox="1"/>
          <p:nvPr/>
        </p:nvSpPr>
        <p:spPr>
          <a:xfrm>
            <a:off x="11520170" y="6151245"/>
            <a:ext cx="671830" cy="706755"/>
          </a:xfrm>
          <a:prstGeom prst="rect">
            <a:avLst/>
          </a:prstGeom>
        </p:spPr>
        <p:style>
          <a:lnRef idx="0">
            <a:srgbClr val="FFFFFF"/>
          </a:lnRef>
          <a:fillRef idx="3">
            <a:prstClr val="black"/>
          </a:fillRef>
          <a:effectRef idx="0">
            <a:srgbClr val="FFFFFF"/>
          </a:effectRef>
          <a:fontRef idx="minor">
            <a:schemeClr val="lt1"/>
          </a:fontRef>
        </p:style>
        <p:txBody>
          <a:bodyPr wrap="square" rtlCol="0" anchor="t">
            <a:spAutoFit/>
          </a:bodyPr>
          <a:lstStyle/>
          <a:p>
            <a:r>
              <a:rPr lang="en-US" altLang="en-GB" sz="4000" b="1" dirty="0">
                <a:effectLst/>
                <a:latin typeface="Constantia" panose="02030602050306030303" pitchFamily="18" charset="0"/>
                <a:ea typeface="Times New Roman" panose="02020603050405020304" pitchFamily="18" charset="0"/>
                <a:sym typeface="+mn-ea"/>
              </a:rPr>
              <a:t> 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955"/>
            <a:ext cx="10972800" cy="1143000"/>
          </a:xfrm>
        </p:spPr>
        <p:txBody>
          <a:bodyPr/>
          <a:lstStyle/>
          <a:p>
            <a:r>
              <a:rPr lang="en-IN" altLang="en-IN" b="1" dirty="0">
                <a:latin typeface="Algerian" panose="04020705040A02060702" charset="0"/>
                <a:cs typeface="Algerian" panose="04020705040A02060702" charset="0"/>
              </a:rPr>
              <a:t>references</a:t>
            </a:r>
            <a:endParaRPr lang="en-US" altLang="en-IN" b="1" dirty="0">
              <a:latin typeface="Algerian" panose="04020705040A02060702" charset="0"/>
              <a:cs typeface="Algerian" panose="04020705040A02060702" charset="0"/>
            </a:endParaRPr>
          </a:p>
        </p:txBody>
      </p:sp>
      <p:sp>
        <p:nvSpPr>
          <p:cNvPr id="3" name="Content Placeholder 2"/>
          <p:cNvSpPr>
            <a:spLocks noGrp="1"/>
          </p:cNvSpPr>
          <p:nvPr>
            <p:ph sz="half" idx="4294967295"/>
          </p:nvPr>
        </p:nvSpPr>
        <p:spPr>
          <a:xfrm>
            <a:off x="230458" y="1792977"/>
            <a:ext cx="11731083" cy="5354955"/>
          </a:xfrm>
        </p:spPr>
        <p:txBody>
          <a:bodyPr/>
          <a:lstStyle/>
          <a:p>
            <a:pPr marL="342900" lvl="0" indent="-342900" algn="just">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Smith, J., &amp; Williams, R. (2022).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Digital Transformation in the Insurance Industry: Trends and Strategies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Journal of Insurance Studies, 15(3), 45-67. Retrieved from Journal of Insurance Studies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Patel, M. (2021).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 Overview of Modern Insurance Management Systems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Insurance Technology Review, 8(2), 112-129. Retrieved from Insurance Technology Review</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Lee, K., &amp; Kim, H. (2023).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Impact of Online Insurance Management Systems on Customer Satisfaction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Insurance Technology, 12(1), 89-104. Retrieved from International Journal of Insurance Technology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Brown, T., &amp; Garcia, L. (2020).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Enhancing Security in Online Insurance Management Systems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Cybersecurity Journal, 9(4), 321-339. Retrieved from Cybersecurity Journal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Johnson, D., &amp; Davis, P. (2023).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Case Study: Implementing an Online Insurance Management System in a Mid-Sized Insurance Company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Journal of Applied Insurance Technology, 11(3), 201-219. Retrieved from Journal of Applied Insurance Technology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Sharma, R., &amp; Wong, S. (2021).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Boosting Customer Engagement with Online Insurance Platforms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Journal of Customer Relationship Management, 7(2), 54-71. Retrieved from Journal of Customer Relationship Management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Tx/>
              <a:buFont typeface="Arial" panose="020B0604020202020204" pitchFamily="34" charset="0"/>
              <a:buChar char="•"/>
            </a:pPr>
            <a:endParaRPr lang="en-IN" sz="2800" dirty="0"/>
          </a:p>
        </p:txBody>
      </p:sp>
      <p:sp>
        <p:nvSpPr>
          <p:cNvPr id="4" name="Text Box 3"/>
          <p:cNvSpPr txBox="1"/>
          <p:nvPr/>
        </p:nvSpPr>
        <p:spPr>
          <a:xfrm>
            <a:off x="2899318" y="390293"/>
            <a:ext cx="5754028" cy="843512"/>
          </a:xfrm>
          <a:prstGeom prst="rect">
            <a:avLst/>
          </a:prstGeom>
          <a:noFill/>
        </p:spPr>
        <p:txBody>
          <a:bodyPr wrap="square" rtlCol="0">
            <a:spAutoFit/>
          </a:bodyPr>
          <a:lstStyle/>
          <a:p>
            <a:endParaRPr lang="en-US" dirty="0"/>
          </a:p>
        </p:txBody>
      </p:sp>
      <p:sp>
        <p:nvSpPr>
          <p:cNvPr id="6" name="Text Box 5"/>
          <p:cNvSpPr txBox="1"/>
          <p:nvPr/>
        </p:nvSpPr>
        <p:spPr>
          <a:xfrm>
            <a:off x="11520170" y="6151245"/>
            <a:ext cx="671830" cy="706755"/>
          </a:xfrm>
          <a:prstGeom prst="rect">
            <a:avLst/>
          </a:prstGeom>
        </p:spPr>
        <p:style>
          <a:lnRef idx="0">
            <a:srgbClr val="FFFFFF"/>
          </a:lnRef>
          <a:fillRef idx="3">
            <a:prstClr val="black"/>
          </a:fillRef>
          <a:effectRef idx="0">
            <a:srgbClr val="FFFFFF"/>
          </a:effectRef>
          <a:fontRef idx="minor">
            <a:schemeClr val="lt1"/>
          </a:fontRef>
        </p:style>
        <p:txBody>
          <a:bodyPr wrap="square" rtlCol="0" anchor="t">
            <a:spAutoFit/>
          </a:bodyPr>
          <a:lstStyle/>
          <a:p>
            <a:r>
              <a:rPr lang="en-US" altLang="en-GB" sz="4000" b="1" dirty="0">
                <a:effectLst/>
                <a:latin typeface="Constantia" panose="02030602050306030303" pitchFamily="18" charset="0"/>
                <a:ea typeface="Times New Roman" panose="02020603050405020304" pitchFamily="18" charset="0"/>
                <a:sym typeface="+mn-ea"/>
              </a:rPr>
              <a:t> 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0" y="-16510"/>
            <a:ext cx="12192000" cy="68580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4BB2-86B4-8BD2-C8F9-B61EEAD32BE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50467E3-B385-BDF7-F5EE-704CAECCB5F8}"/>
              </a:ext>
            </a:extLst>
          </p:cNvPr>
          <p:cNvSpPr>
            <a:spLocks noGrp="1"/>
          </p:cNvSpPr>
          <p:nvPr>
            <p:ph idx="1"/>
          </p:nvPr>
        </p:nvSpPr>
        <p:spPr>
          <a:xfrm>
            <a:off x="810322" y="1945888"/>
            <a:ext cx="10972800" cy="4525963"/>
          </a:xfrm>
        </p:spPr>
        <p:txBody>
          <a:bodyPr/>
          <a:lstStyle/>
          <a:p>
            <a:pPr algn="just"/>
            <a:r>
              <a:rPr lang="en-US" sz="2500" dirty="0">
                <a:latin typeface="Times New Roman" panose="02020603050405020304" pitchFamily="18" charset="0"/>
                <a:cs typeface="Times New Roman" panose="02020603050405020304" pitchFamily="18" charset="0"/>
              </a:rPr>
              <a:t>The Online Insurance Management System aims to streamline the management of insurance policies, customer information, claims, and payments, enhancing efficiency and reducing paperwork.</a:t>
            </a:r>
          </a:p>
          <a:p>
            <a:pPr algn="just"/>
            <a:r>
              <a:rPr lang="en-US" sz="2500" dirty="0">
                <a:latin typeface="Times New Roman" panose="02020603050405020304" pitchFamily="18" charset="0"/>
                <a:cs typeface="Times New Roman" panose="02020603050405020304" pitchFamily="18" charset="0"/>
              </a:rPr>
              <a:t>This system will feature secure user registration and authentication, allowing customers to manage personal information, view and purchase policies.</a:t>
            </a:r>
          </a:p>
          <a:p>
            <a:pPr algn="just"/>
            <a:r>
              <a:rPr lang="en-US" sz="2500" dirty="0">
                <a:latin typeface="Times New Roman" panose="02020603050405020304" pitchFamily="18" charset="0"/>
                <a:cs typeface="Times New Roman" panose="02020603050405020304" pitchFamily="18" charset="0"/>
              </a:rPr>
              <a:t>For administrators, it will provide tools to manage customer and policy databases, oversee claim processing, and generate comprehensive reports and analytics.</a:t>
            </a:r>
          </a:p>
          <a:p>
            <a:pPr algn="just"/>
            <a:r>
              <a:rPr lang="en-US" sz="2500" dirty="0">
                <a:latin typeface="Times New Roman" panose="02020603050405020304" pitchFamily="18" charset="0"/>
                <a:cs typeface="Times New Roman" panose="02020603050405020304" pitchFamily="18" charset="0"/>
              </a:rPr>
              <a:t>Utilizing PHP for server-side scripting and MySQL for the database, the system ensures data security with HTTPS and robust input validation. </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52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65" y="533400"/>
            <a:ext cx="10972800" cy="582613"/>
          </a:xfrm>
        </p:spPr>
        <p:txBody>
          <a:bodyPr/>
          <a:lstStyle/>
          <a:p>
            <a:r>
              <a:rPr lang="en-IN" b="1" dirty="0">
                <a:latin typeface="Algerian" panose="04020705040A02060702" charset="0"/>
                <a:cs typeface="Algerian" panose="04020705040A02060702" charset="0"/>
              </a:rPr>
              <a:t>ABSTRACT</a:t>
            </a:r>
            <a:endParaRPr lang="en-US" altLang="en-IN" b="1" dirty="0">
              <a:latin typeface="Algerian" panose="04020705040A02060702" charset="0"/>
              <a:cs typeface="Algerian" panose="04020705040A02060702" charset="0"/>
            </a:endParaRPr>
          </a:p>
        </p:txBody>
      </p:sp>
      <p:sp>
        <p:nvSpPr>
          <p:cNvPr id="3" name="Content Placeholder 2"/>
          <p:cNvSpPr>
            <a:spLocks noGrp="1"/>
          </p:cNvSpPr>
          <p:nvPr>
            <p:ph idx="1"/>
          </p:nvPr>
        </p:nvSpPr>
        <p:spPr>
          <a:xfrm>
            <a:off x="375920" y="1905000"/>
            <a:ext cx="11386589" cy="4953000"/>
          </a:xfrm>
        </p:spPr>
        <p:txBody>
          <a:bodyPr>
            <a:normAutofit/>
          </a:bodyPr>
          <a:lstStyle/>
          <a:p>
            <a:pPr algn="just">
              <a:lnSpc>
                <a:spcPct val="115000"/>
              </a:lnSpc>
              <a:buClrTx/>
              <a:buFont typeface="Arial" panose="020B0604020202020204" pitchFamily="34" charset="0"/>
              <a:buChar char="•"/>
            </a:pPr>
            <a:r>
              <a:rPr lang="en-IN" sz="2500" dirty="0">
                <a:effectLst/>
                <a:latin typeface="Times New Roman" panose="02020603050405020304" pitchFamily="18" charset="0"/>
                <a:ea typeface="Times New Roman" panose="02020603050405020304" pitchFamily="18" charset="0"/>
              </a:rPr>
              <a:t>"Online insurance management Application" is a user-centric web application designed for efficient management.</a:t>
            </a:r>
            <a:endParaRPr lang="en-IN" sz="2500" dirty="0">
              <a:latin typeface="Times New Roman" panose="02020603050405020304" pitchFamily="18" charset="0"/>
              <a:ea typeface="Times New Roman" panose="02020603050405020304" pitchFamily="18" charset="0"/>
            </a:endParaRPr>
          </a:p>
          <a:p>
            <a:pPr algn="just">
              <a:lnSpc>
                <a:spcPct val="115000"/>
              </a:lnSpc>
              <a:buClrTx/>
              <a:buFont typeface="Arial" panose="020B0604020202020204" pitchFamily="34" charset="0"/>
              <a:buChar char="•"/>
            </a:pPr>
            <a:r>
              <a:rPr lang="en-IN" sz="2500" dirty="0">
                <a:effectLst/>
                <a:latin typeface="Times New Roman" panose="02020603050405020304" pitchFamily="18" charset="0"/>
                <a:ea typeface="Times New Roman" panose="02020603050405020304" pitchFamily="18" charset="0"/>
              </a:rPr>
              <a:t>Users can go through the website can register through online</a:t>
            </a:r>
          </a:p>
          <a:p>
            <a:pPr algn="just">
              <a:lnSpc>
                <a:spcPct val="115000"/>
              </a:lnSpc>
              <a:buClrTx/>
              <a:buFont typeface="Arial" panose="020B0604020202020204" pitchFamily="34" charset="0"/>
              <a:buChar char="•"/>
            </a:pPr>
            <a:r>
              <a:rPr lang="en-IN" sz="2500" dirty="0">
                <a:effectLst/>
                <a:latin typeface="Times New Roman" panose="02020603050405020304" pitchFamily="18" charset="0"/>
                <a:ea typeface="Times New Roman" panose="02020603050405020304" pitchFamily="18" charset="0"/>
              </a:rPr>
              <a:t>It is developed by using Visual Studio for frontend development and powered by XAMPP with PHP for backend operations</a:t>
            </a:r>
          </a:p>
          <a:p>
            <a:pPr algn="just">
              <a:lnSpc>
                <a:spcPct val="115000"/>
              </a:lnSpc>
              <a:buClrTx/>
              <a:buFont typeface="Arial" panose="020B0604020202020204" pitchFamily="34" charset="0"/>
              <a:buChar char="•"/>
            </a:pPr>
            <a:r>
              <a:rPr lang="en-IN" sz="2500" dirty="0">
                <a:effectLst/>
                <a:latin typeface="Times New Roman" panose="02020603050405020304" pitchFamily="18" charset="0"/>
                <a:ea typeface="Times New Roman" panose="02020603050405020304" pitchFamily="18" charset="0"/>
              </a:rPr>
              <a:t>the platform offers users a streamlined experience to make the registration of the insurance easily</a:t>
            </a:r>
          </a:p>
          <a:p>
            <a:pPr algn="just">
              <a:lnSpc>
                <a:spcPct val="115000"/>
              </a:lnSpc>
              <a:buClrTx/>
              <a:buFont typeface="Arial" panose="020B0604020202020204" pitchFamily="34" charset="0"/>
              <a:buChar char="•"/>
            </a:pPr>
            <a:r>
              <a:rPr lang="en-IN" sz="2500" dirty="0">
                <a:effectLst/>
                <a:latin typeface="Times New Roman" panose="02020603050405020304" pitchFamily="18" charset="0"/>
                <a:ea typeface="Times New Roman" panose="02020603050405020304" pitchFamily="18" charset="0"/>
              </a:rPr>
              <a:t>The application supports comprehensive details of the customers who and all registered </a:t>
            </a:r>
          </a:p>
          <a:p>
            <a:pPr marL="0" indent="0" algn="just">
              <a:lnSpc>
                <a:spcPct val="150000"/>
              </a:lnSpc>
              <a:spcBef>
                <a:spcPts val="1200"/>
              </a:spcBef>
              <a:buClrTx/>
              <a:buNone/>
            </a:pPr>
            <a:endParaRPr lang="en-IN" sz="1800" dirty="0">
              <a:effectLst/>
              <a:latin typeface="Arial" panose="020B0604020202020204" pitchFamily="34" charset="0"/>
              <a:ea typeface="Arial" panose="020B0604020202020204" pitchFamily="34" charset="0"/>
            </a:endParaRPr>
          </a:p>
          <a:p>
            <a:pPr>
              <a:buClr>
                <a:schemeClr val="tx1"/>
              </a:buClr>
              <a:buFont typeface="Arial" panose="020B0604020202020204" pitchFamily="34" charset="0"/>
              <a:buChar char="•"/>
            </a:pPr>
            <a:endParaRPr lang="en-IN" sz="1700" dirty="0"/>
          </a:p>
        </p:txBody>
      </p:sp>
      <p:sp>
        <p:nvSpPr>
          <p:cNvPr id="4" name="Text Box 3"/>
          <p:cNvSpPr txBox="1"/>
          <p:nvPr/>
        </p:nvSpPr>
        <p:spPr>
          <a:xfrm>
            <a:off x="11441430" y="6193155"/>
            <a:ext cx="750570" cy="664845"/>
          </a:xfrm>
          <a:prstGeom prst="rect">
            <a:avLst/>
          </a:prstGeom>
        </p:spPr>
        <p:style>
          <a:lnRef idx="0">
            <a:srgbClr val="FFFFFF"/>
          </a:lnRef>
          <a:fillRef idx="3">
            <a:prstClr val="black"/>
          </a:fillRef>
          <a:effectRef idx="0">
            <a:srgbClr val="FFFFFF"/>
          </a:effectRef>
          <a:fontRef idx="minor">
            <a:schemeClr val="lt1"/>
          </a:fontRef>
        </p:style>
        <p:txBody>
          <a:bodyPr wrap="square" rtlCol="0" anchor="t">
            <a:noAutofit/>
          </a:bodyPr>
          <a:lstStyle/>
          <a:p>
            <a:r>
              <a:rPr lang="en-US" sz="2800"/>
              <a:t>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166254"/>
            <a:ext cx="10401300" cy="1132609"/>
          </a:xfrm>
        </p:spPr>
        <p:txBody>
          <a:bodyPr>
            <a:normAutofit fontScale="90000"/>
          </a:bodyPr>
          <a:lstStyle/>
          <a:p>
            <a:br>
              <a:rPr lang="en-IN" sz="4000" dirty="0">
                <a:effectLst/>
                <a:latin typeface="Arial" panose="020B0604020202020204" pitchFamily="34" charset="0"/>
                <a:ea typeface="Arial" panose="020B0604020202020204" pitchFamily="34" charset="0"/>
              </a:rPr>
            </a:br>
            <a:r>
              <a:rPr lang="en-GB" sz="4890" b="1" dirty="0">
                <a:effectLst/>
                <a:latin typeface="Algerian" panose="04020705040A02060702" charset="0"/>
                <a:ea typeface="Arial" panose="020B0604020202020204" pitchFamily="34" charset="0"/>
              </a:rPr>
              <a:t>EXISTING SYSTEM</a:t>
            </a:r>
            <a:r>
              <a:rPr lang="en-GB" sz="4890" b="1" dirty="0">
                <a:latin typeface="Algerian" panose="04020705040A02060702" charset="0"/>
                <a:ea typeface="Arial" panose="020B0604020202020204" pitchFamily="34" charset="0"/>
                <a:cs typeface="Algerian" panose="04020705040A02060702" charset="0"/>
              </a:rPr>
              <a:t> </a:t>
            </a:r>
            <a:endParaRPr lang="en-US" altLang="en-GB" sz="4890" b="1" dirty="0">
              <a:latin typeface="Algerian" panose="04020705040A02060702" charset="0"/>
              <a:ea typeface="Arial" panose="020B0604020202020204" pitchFamily="34" charset="0"/>
              <a:cs typeface="Algerian" panose="04020705040A02060702" charset="0"/>
            </a:endParaRPr>
          </a:p>
        </p:txBody>
      </p:sp>
      <p:sp>
        <p:nvSpPr>
          <p:cNvPr id="3" name="Content Placeholder 2"/>
          <p:cNvSpPr>
            <a:spLocks noGrp="1"/>
          </p:cNvSpPr>
          <p:nvPr>
            <p:ph idx="1"/>
          </p:nvPr>
        </p:nvSpPr>
        <p:spPr>
          <a:xfrm>
            <a:off x="270164" y="1298862"/>
            <a:ext cx="11492344" cy="5392883"/>
          </a:xfrm>
        </p:spPr>
        <p:txBody>
          <a:bodyPr/>
          <a:lstStyle/>
          <a:p>
            <a:pPr>
              <a:buClrTx/>
              <a:buFont typeface="Arial" panose="020B0604020202020204" pitchFamily="34" charset="0"/>
              <a:buChar char="•"/>
            </a:pPr>
            <a:endParaRPr lang="en-IN" dirty="0"/>
          </a:p>
          <a:p>
            <a:pPr algn="just">
              <a:buClrTx/>
              <a:buFont typeface="Arial" panose="020B0604020202020204" pitchFamily="34" charset="0"/>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The existing manual insurance management systems are fraught with inefficiencies that hinder smooth experiences for both insurers and policyholders</a:t>
            </a:r>
          </a:p>
          <a:p>
            <a:pPr algn="just">
              <a:buClrTx/>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Manual processing of policy applications, claims, and customer service inquiries often leads to prolonged turnaround times.</a:t>
            </a:r>
          </a:p>
          <a:p>
            <a:pPr algn="just">
              <a:buClrTx/>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It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results in increased operational costs and potential revenue losses for insurance companies</a:t>
            </a:r>
            <a:endParaRPr lang="en-IN" sz="2500" dirty="0">
              <a:latin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In offline Insurance it requires visiting an insurance office which can be time consuming process.</a:t>
            </a:r>
          </a:p>
          <a:p>
            <a:pPr algn="just">
              <a:buClrTx/>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It involves more paper work and in-person interactions, which can take longer</a:t>
            </a:r>
          </a:p>
        </p:txBody>
      </p:sp>
      <p:sp>
        <p:nvSpPr>
          <p:cNvPr id="4" name="Text Box 3"/>
          <p:cNvSpPr txBox="1"/>
          <p:nvPr/>
        </p:nvSpPr>
        <p:spPr>
          <a:xfrm>
            <a:off x="11534775" y="6151245"/>
            <a:ext cx="657225" cy="706755"/>
          </a:xfrm>
          <a:prstGeom prst="rect">
            <a:avLst/>
          </a:prstGeom>
        </p:spPr>
        <p:style>
          <a:lnRef idx="0">
            <a:srgbClr val="FFFFFF"/>
          </a:lnRef>
          <a:fillRef idx="3">
            <a:prstClr val="black"/>
          </a:fillRef>
          <a:effectRef idx="0">
            <a:srgbClr val="FFFFFF"/>
          </a:effectRef>
          <a:fontRef idx="minor">
            <a:schemeClr val="lt1"/>
          </a:fontRef>
        </p:style>
        <p:txBody>
          <a:bodyPr wrap="square" rtlCol="0" anchor="t">
            <a:spAutoFit/>
          </a:bodyPr>
          <a:lstStyle/>
          <a:p>
            <a:r>
              <a:rPr lang="en-US" altLang="en-GB" sz="4000" b="1" dirty="0">
                <a:effectLst/>
                <a:latin typeface="Constantia" panose="02030602050306030303" pitchFamily="18" charset="0"/>
                <a:ea typeface="Times New Roman" panose="02020603050405020304" pitchFamily="18" charset="0"/>
                <a:sym typeface="+mn-ea"/>
              </a:rPr>
              <a:t>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a:latin typeface="Algerian" panose="04020705040A02060702" charset="0"/>
                <a:cs typeface="Algerian" panose="04020705040A02060702" charset="0"/>
              </a:rPr>
              <a:t>Proposed system</a:t>
            </a:r>
            <a:endParaRPr lang="en-US" altLang="en-IN" b="1" dirty="0">
              <a:latin typeface="Algerian" panose="04020705040A02060702" charset="0"/>
              <a:cs typeface="Algerian" panose="04020705040A02060702" charset="0"/>
            </a:endParaRPr>
          </a:p>
        </p:txBody>
      </p:sp>
      <p:sp>
        <p:nvSpPr>
          <p:cNvPr id="5" name="Text Box 4"/>
          <p:cNvSpPr txBox="1"/>
          <p:nvPr/>
        </p:nvSpPr>
        <p:spPr>
          <a:xfrm>
            <a:off x="11582400" y="6151245"/>
            <a:ext cx="562610" cy="706755"/>
          </a:xfrm>
          <a:prstGeom prst="rect">
            <a:avLst/>
          </a:prstGeom>
        </p:spPr>
        <p:style>
          <a:lnRef idx="0">
            <a:srgbClr val="FFFFFF"/>
          </a:lnRef>
          <a:fillRef idx="3">
            <a:prstClr val="black"/>
          </a:fillRef>
          <a:effectRef idx="0">
            <a:srgbClr val="FFFFFF"/>
          </a:effectRef>
          <a:fontRef idx="minor">
            <a:schemeClr val="lt1"/>
          </a:fontRef>
        </p:style>
        <p:txBody>
          <a:bodyPr wrap="square" rtlCol="0" anchor="t">
            <a:spAutoFit/>
          </a:bodyPr>
          <a:lstStyle/>
          <a:p>
            <a:r>
              <a:rPr lang="en-US" altLang="en-GB" sz="4000" b="1" dirty="0">
                <a:effectLst/>
                <a:latin typeface="Constantia" panose="02030602050306030303" pitchFamily="18" charset="0"/>
                <a:ea typeface="Times New Roman" panose="02020603050405020304" pitchFamily="18" charset="0"/>
                <a:sym typeface="+mn-ea"/>
              </a:rPr>
              <a:t> 3</a:t>
            </a:r>
          </a:p>
        </p:txBody>
      </p:sp>
      <p:sp>
        <p:nvSpPr>
          <p:cNvPr id="6" name="Content Placeholder 5">
            <a:extLst>
              <a:ext uri="{FF2B5EF4-FFF2-40B4-BE49-F238E27FC236}">
                <a16:creationId xmlns:a16="http://schemas.microsoft.com/office/drawing/2014/main" id="{E68C557D-29EC-99D5-7D02-4C7CB3724A49}"/>
              </a:ext>
            </a:extLst>
          </p:cNvPr>
          <p:cNvSpPr>
            <a:spLocks noGrp="1"/>
          </p:cNvSpPr>
          <p:nvPr>
            <p:ph idx="1"/>
          </p:nvPr>
        </p:nvSpPr>
        <p:spPr>
          <a:xfrm>
            <a:off x="609600" y="1849582"/>
            <a:ext cx="11099180" cy="4525963"/>
          </a:xfrm>
        </p:spPr>
        <p:txBody>
          <a:bodyPr/>
          <a:lstStyle/>
          <a:p>
            <a:pPr algn="just"/>
            <a:r>
              <a:rPr lang="en-IN" sz="2500" dirty="0">
                <a:latin typeface="Times New Roman" panose="02020603050405020304" pitchFamily="18" charset="0"/>
                <a:cs typeface="Times New Roman" panose="02020603050405020304" pitchFamily="18" charset="0"/>
              </a:rPr>
              <a:t>Online Insurance can be accessed anytime and anywhere with an internet connection .</a:t>
            </a:r>
          </a:p>
          <a:p>
            <a:pPr algn="just"/>
            <a:r>
              <a:rPr lang="en-IN" sz="2500" dirty="0">
                <a:latin typeface="Times New Roman" panose="02020603050405020304" pitchFamily="18" charset="0"/>
                <a:cs typeface="Times New Roman" panose="02020603050405020304" pitchFamily="18" charset="0"/>
              </a:rPr>
              <a:t>The process is usually faster and can be completed from home.</a:t>
            </a:r>
          </a:p>
          <a:p>
            <a:pPr algn="just"/>
            <a:r>
              <a:rPr lang="en-IN" sz="2500" dirty="0">
                <a:latin typeface="Times New Roman" panose="02020603050405020304" pitchFamily="18" charset="0"/>
                <a:cs typeface="Times New Roman" panose="02020603050405020304" pitchFamily="18" charset="0"/>
              </a:rPr>
              <a:t>Customer service is usually through chat, email or phone.</a:t>
            </a:r>
          </a:p>
          <a:p>
            <a:pPr algn="just"/>
            <a:r>
              <a:rPr lang="en-IN" sz="2500" dirty="0">
                <a:latin typeface="Times New Roman" panose="02020603050405020304" pitchFamily="18" charset="0"/>
                <a:cs typeface="Times New Roman" panose="02020603050405020304" pitchFamily="18" charset="0"/>
              </a:rPr>
              <a:t>It offers variety of payment including UPI transactions and net banking.</a:t>
            </a:r>
          </a:p>
          <a:p>
            <a:pPr algn="just"/>
            <a:r>
              <a:rPr lang="en-IN" sz="2500" dirty="0">
                <a:latin typeface="Times New Roman" panose="02020603050405020304" pitchFamily="18" charset="0"/>
                <a:cs typeface="Times New Roman" panose="02020603050405020304" pitchFamily="18" charset="0"/>
              </a:rPr>
              <a:t>Renewal remainders are sent via email or SMS.</a:t>
            </a:r>
          </a:p>
          <a:p>
            <a:pPr algn="just"/>
            <a:r>
              <a:rPr lang="en-IN" sz="2500" dirty="0">
                <a:latin typeface="Times New Roman" panose="02020603050405020304" pitchFamily="18" charset="0"/>
                <a:cs typeface="Times New Roman" panose="02020603050405020304" pitchFamily="18" charset="0"/>
              </a:rPr>
              <a:t>Data will be more secure </a:t>
            </a:r>
          </a:p>
          <a:p>
            <a:pPr algn="just"/>
            <a:r>
              <a:rPr lang="en-IN" sz="2500" dirty="0">
                <a:latin typeface="Times New Roman" panose="02020603050405020304" pitchFamily="18" charset="0"/>
                <a:cs typeface="Times New Roman" panose="02020603050405020304" pitchFamily="18" charset="0"/>
              </a:rPr>
              <a:t>24/7 customer support will be provided.</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IN" b="1" dirty="0">
                <a:latin typeface="Algerian" panose="04020705040A02060702" charset="0"/>
                <a:cs typeface="Algerian" panose="04020705040A02060702" charset="0"/>
              </a:rPr>
              <a:t>Module description</a:t>
            </a:r>
            <a:endParaRPr lang="en-US" altLang="en-IN" b="1" dirty="0">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lstStyle/>
          <a:p>
            <a:pPr algn="just">
              <a:buClr>
                <a:schemeClr val="tx1"/>
              </a:buClr>
              <a:buSzPct val="102000"/>
              <a:buFont typeface="Arial" panose="020B0604020202020204" pitchFamily="34" charset="0"/>
              <a:buChar char="•"/>
            </a:pPr>
            <a:r>
              <a:rPr lang="en-US" dirty="0"/>
              <a:t> </a:t>
            </a:r>
            <a:r>
              <a:rPr lang="en-US" sz="2500" dirty="0">
                <a:latin typeface="Times New Roman" panose="02020603050405020304" pitchFamily="18" charset="0"/>
                <a:cs typeface="Times New Roman" panose="02020603050405020304" pitchFamily="18" charset="0"/>
              </a:rPr>
              <a:t>Administrator operations</a:t>
            </a:r>
          </a:p>
          <a:p>
            <a:pPr algn="just">
              <a:buClr>
                <a:schemeClr val="tx1"/>
              </a:buClr>
              <a:buSzPct val="1020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In administrator operations we have</a:t>
            </a:r>
          </a:p>
          <a:p>
            <a:pPr marL="0" indent="0" algn="just">
              <a:buClr>
                <a:schemeClr val="tx1"/>
              </a:buClr>
              <a:buSzPct val="102000"/>
              <a:buNone/>
            </a:pPr>
            <a:r>
              <a:rPr lang="en-US" sz="2500" dirty="0">
                <a:latin typeface="Times New Roman" panose="02020603050405020304" pitchFamily="18" charset="0"/>
                <a:cs typeface="Times New Roman" panose="02020603050405020304" pitchFamily="18" charset="0"/>
              </a:rPr>
              <a:t>                  policy management</a:t>
            </a:r>
          </a:p>
          <a:p>
            <a:pPr marL="0" indent="0" algn="just">
              <a:buClr>
                <a:schemeClr val="tx1"/>
              </a:buClr>
              <a:buSzPct val="102000"/>
              <a:buNone/>
            </a:pPr>
            <a:r>
              <a:rPr lang="en-US" sz="2500" dirty="0">
                <a:latin typeface="Times New Roman" panose="02020603050405020304" pitchFamily="18" charset="0"/>
                <a:cs typeface="Times New Roman" panose="02020603050405020304" pitchFamily="18" charset="0"/>
              </a:rPr>
              <a:t>                  customer management</a:t>
            </a:r>
          </a:p>
          <a:p>
            <a:pPr algn="just">
              <a:buClr>
                <a:schemeClr val="tx1"/>
              </a:buClr>
              <a:buSzPct val="1020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 user operations</a:t>
            </a:r>
          </a:p>
          <a:p>
            <a:pPr algn="just">
              <a:buClr>
                <a:schemeClr val="tx1"/>
              </a:buClr>
              <a:buSzPct val="1020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In user operations we have</a:t>
            </a:r>
          </a:p>
          <a:p>
            <a:pPr marL="0" indent="0" algn="just">
              <a:buClr>
                <a:schemeClr val="tx1"/>
              </a:buClr>
              <a:buSzPct val="102000"/>
              <a:buNone/>
            </a:pPr>
            <a:r>
              <a:rPr lang="en-US" sz="2500" dirty="0">
                <a:latin typeface="Times New Roman" panose="02020603050405020304" pitchFamily="18" charset="0"/>
                <a:cs typeface="Times New Roman" panose="02020603050405020304" pitchFamily="18" charset="0"/>
              </a:rPr>
              <a:t>                 policy management</a:t>
            </a:r>
          </a:p>
          <a:p>
            <a:pPr marL="0" indent="0" algn="just">
              <a:buClr>
                <a:schemeClr val="tx1"/>
              </a:buClr>
              <a:buSzPct val="102000"/>
              <a:buNone/>
            </a:pPr>
            <a:r>
              <a:rPr lang="en-US" sz="2500" dirty="0">
                <a:latin typeface="Times New Roman" panose="02020603050405020304" pitchFamily="18" charset="0"/>
                <a:cs typeface="Times New Roman" panose="02020603050405020304" pitchFamily="18" charset="0"/>
              </a:rPr>
              <a:t>                 customer  support</a:t>
            </a:r>
          </a:p>
        </p:txBody>
      </p:sp>
      <p:sp>
        <p:nvSpPr>
          <p:cNvPr id="4" name="Text Box 3"/>
          <p:cNvSpPr txBox="1"/>
          <p:nvPr/>
        </p:nvSpPr>
        <p:spPr>
          <a:xfrm>
            <a:off x="11443335" y="6126480"/>
            <a:ext cx="748665" cy="706755"/>
          </a:xfrm>
          <a:prstGeom prst="rect">
            <a:avLst/>
          </a:prstGeom>
        </p:spPr>
        <p:style>
          <a:lnRef idx="0">
            <a:srgbClr val="FFFFFF"/>
          </a:lnRef>
          <a:fillRef idx="3">
            <a:prstClr val="black"/>
          </a:fillRef>
          <a:effectRef idx="0">
            <a:srgbClr val="FFFFFF"/>
          </a:effectRef>
          <a:fontRef idx="minor">
            <a:schemeClr val="lt1"/>
          </a:fontRef>
        </p:style>
        <p:txBody>
          <a:bodyPr wrap="square" rtlCol="0" anchor="t">
            <a:spAutoFit/>
          </a:bodyPr>
          <a:lstStyle/>
          <a:p>
            <a:r>
              <a:rPr lang="en-US" altLang="en-GB" sz="4000" b="1" dirty="0">
                <a:effectLst/>
                <a:latin typeface="Constantia" panose="02030602050306030303" pitchFamily="18" charset="0"/>
                <a:ea typeface="Times New Roman" panose="02020603050405020304" pitchFamily="18" charset="0"/>
                <a:sym typeface="+mn-ea"/>
              </a:rPr>
              <a:t> 4</a:t>
            </a:r>
          </a:p>
        </p:txBody>
      </p:sp>
      <p:sp>
        <p:nvSpPr>
          <p:cNvPr id="5" name="AutoShape 2">
            <a:extLst>
              <a:ext uri="{FF2B5EF4-FFF2-40B4-BE49-F238E27FC236}">
                <a16:creationId xmlns:a16="http://schemas.microsoft.com/office/drawing/2014/main" id="{12D7E398-E873-E129-C122-85DB3EE6ADE1}"/>
              </a:ext>
            </a:extLst>
          </p:cNvPr>
          <p:cNvSpPr>
            <a:spLocks noChangeAspect="1" noChangeArrowheads="1"/>
          </p:cNvSpPr>
          <p:nvPr/>
        </p:nvSpPr>
        <p:spPr bwMode="auto">
          <a:xfrm>
            <a:off x="7237140" y="1440364"/>
            <a:ext cx="2141035" cy="21410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A38936D6-2C38-0102-FAA0-946CFBBBD2D6}"/>
              </a:ext>
            </a:extLst>
          </p:cNvPr>
          <p:cNvPicPr>
            <a:picLocks noChangeAspect="1"/>
          </p:cNvPicPr>
          <p:nvPr/>
        </p:nvPicPr>
        <p:blipFill>
          <a:blip r:embed="rId2"/>
          <a:stretch>
            <a:fillRect/>
          </a:stretch>
        </p:blipFill>
        <p:spPr>
          <a:xfrm>
            <a:off x="6046340" y="1817649"/>
            <a:ext cx="5396996" cy="35999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274638"/>
            <a:ext cx="10972800" cy="1143000"/>
          </a:xfrm>
        </p:spPr>
        <p:txBody>
          <a:bodyPr/>
          <a:lstStyle/>
          <a:p>
            <a:r>
              <a:rPr lang="en-IN" altLang="en-IN" b="1" dirty="0">
                <a:latin typeface="Algerian" panose="04020705040A02060702" charset="0"/>
                <a:cs typeface="Algerian" panose="04020705040A02060702" charset="0"/>
              </a:rPr>
              <a:t>Screen shots</a:t>
            </a:r>
            <a:endParaRPr lang="en-US" altLang="en-IN" b="1" dirty="0">
              <a:latin typeface="Algerian" panose="04020705040A02060702" charset="0"/>
              <a:cs typeface="Algerian" panose="04020705040A02060702" charset="0"/>
            </a:endParaRPr>
          </a:p>
        </p:txBody>
      </p:sp>
      <p:pic>
        <p:nvPicPr>
          <p:cNvPr id="9" name="Content Placeholder 8">
            <a:extLst>
              <a:ext uri="{FF2B5EF4-FFF2-40B4-BE49-F238E27FC236}">
                <a16:creationId xmlns:a16="http://schemas.microsoft.com/office/drawing/2014/main" id="{0C46ECB3-A0FD-F04C-F38A-787DA554A9A5}"/>
              </a:ext>
            </a:extLst>
          </p:cNvPr>
          <p:cNvPicPr>
            <a:picLocks noGrp="1" noChangeAspect="1"/>
          </p:cNvPicPr>
          <p:nvPr>
            <p:ph sz="half" idx="1"/>
          </p:nvPr>
        </p:nvPicPr>
        <p:blipFill>
          <a:blip r:embed="rId2"/>
          <a:stretch>
            <a:fillRect/>
          </a:stretch>
        </p:blipFill>
        <p:spPr>
          <a:xfrm>
            <a:off x="1662544" y="1417638"/>
            <a:ext cx="9289473" cy="5225328"/>
          </a:xfrm>
        </p:spPr>
      </p:pic>
      <p:sp>
        <p:nvSpPr>
          <p:cNvPr id="4" name="Text Box 3"/>
          <p:cNvSpPr txBox="1"/>
          <p:nvPr/>
        </p:nvSpPr>
        <p:spPr>
          <a:xfrm>
            <a:off x="11520170" y="6151245"/>
            <a:ext cx="671830" cy="706755"/>
          </a:xfrm>
          <a:prstGeom prst="rect">
            <a:avLst/>
          </a:prstGeom>
        </p:spPr>
        <p:style>
          <a:lnRef idx="0">
            <a:srgbClr val="FFFFFF"/>
          </a:lnRef>
          <a:fillRef idx="3">
            <a:prstClr val="black"/>
          </a:fillRef>
          <a:effectRef idx="0">
            <a:srgbClr val="FFFFFF"/>
          </a:effectRef>
          <a:fontRef idx="minor">
            <a:schemeClr val="lt1"/>
          </a:fontRef>
        </p:style>
        <p:txBody>
          <a:bodyPr wrap="square" rtlCol="0" anchor="t">
            <a:spAutoFit/>
          </a:bodyPr>
          <a:lstStyle/>
          <a:p>
            <a:r>
              <a:rPr lang="en-US" altLang="en-GB" sz="4000" b="1" dirty="0">
                <a:effectLst/>
                <a:latin typeface="Constantia" panose="02030602050306030303" pitchFamily="18" charset="0"/>
                <a:ea typeface="Times New Roman" panose="02020603050405020304" pitchFamily="18" charset="0"/>
                <a:sym typeface="+mn-ea"/>
              </a:rPr>
              <a:t> 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01EF1D-8C36-7661-D167-B234DFC888BF}"/>
              </a:ext>
            </a:extLst>
          </p:cNvPr>
          <p:cNvPicPr>
            <a:picLocks noGrp="1" noChangeAspect="1"/>
          </p:cNvPicPr>
          <p:nvPr>
            <p:ph sz="half" idx="1"/>
          </p:nvPr>
        </p:nvPicPr>
        <p:blipFill>
          <a:blip r:embed="rId2"/>
          <a:stretch>
            <a:fillRect/>
          </a:stretch>
        </p:blipFill>
        <p:spPr>
          <a:xfrm>
            <a:off x="1648453" y="1080656"/>
            <a:ext cx="9428256" cy="5305530"/>
          </a:xfrm>
          <a:prstGeom prst="rect">
            <a:avLst/>
          </a:prstGeom>
        </p:spPr>
      </p:pic>
    </p:spTree>
    <p:extLst>
      <p:ext uri="{BB962C8B-B14F-4D97-AF65-F5344CB8AC3E}">
        <p14:creationId xmlns:p14="http://schemas.microsoft.com/office/powerpoint/2010/main" val="212949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29A1CB-2502-2D4C-C18F-F34AD0FEBEF3}"/>
              </a:ext>
            </a:extLst>
          </p:cNvPr>
          <p:cNvPicPr>
            <a:picLocks noChangeAspect="1"/>
          </p:cNvPicPr>
          <p:nvPr/>
        </p:nvPicPr>
        <p:blipFill>
          <a:blip r:embed="rId2"/>
          <a:stretch>
            <a:fillRect/>
          </a:stretch>
        </p:blipFill>
        <p:spPr>
          <a:xfrm>
            <a:off x="1381990" y="777436"/>
            <a:ext cx="10200543" cy="5737664"/>
          </a:xfrm>
          <a:prstGeom prst="rect">
            <a:avLst/>
          </a:prstGeom>
        </p:spPr>
      </p:pic>
    </p:spTree>
    <p:extLst>
      <p:ext uri="{BB962C8B-B14F-4D97-AF65-F5344CB8AC3E}">
        <p14:creationId xmlns:p14="http://schemas.microsoft.com/office/powerpoint/2010/main" val="2190366263"/>
      </p:ext>
    </p:extLst>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datastoreItem>
</file>

<file path=customXml/itemProps2.xml><?xml version="1.0" encoding="utf-8"?>
<ds:datastoreItem xmlns:ds="http://schemas.openxmlformats.org/officeDocument/2006/customXml" ds:itemID="{AA3F7EDC-E5B4-4BBC-9D2A-CBE6D46C37AD}">
  <ds:schemaRefs/>
</ds:datastoreItem>
</file>

<file path=customXml/itemProps3.xml><?xml version="1.0" encoding="utf-8"?>
<ds:datastoreItem xmlns:ds="http://schemas.openxmlformats.org/officeDocument/2006/customXml" ds:itemID="{A03EEFF0-FB57-4CB4-8BFC-DF397689E2ED}">
  <ds:schemaRefs/>
</ds:datastoreItem>
</file>

<file path=docProps/app.xml><?xml version="1.0" encoding="utf-8"?>
<Properties xmlns="http://schemas.openxmlformats.org/officeDocument/2006/extended-properties" xmlns:vt="http://schemas.openxmlformats.org/officeDocument/2006/docPropsVTypes">
  <Template>{0F658BE6-B056-485D-BD62-D5A34DD0F12A}tf22712842_win32</Template>
  <TotalTime>186</TotalTime>
  <Words>766</Words>
  <Application>Microsoft Office PowerPoint</Application>
  <PresentationFormat>Widescreen</PresentationFormat>
  <Paragraphs>65</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Bahnschrift Light</vt:lpstr>
      <vt:lpstr>Baskerville Old Face</vt:lpstr>
      <vt:lpstr>Calibri</vt:lpstr>
      <vt:lpstr>Constantia</vt:lpstr>
      <vt:lpstr>Franklin Gothic Book</vt:lpstr>
      <vt:lpstr>Times New Roman</vt:lpstr>
      <vt:lpstr>Business Cooperate</vt:lpstr>
      <vt:lpstr> Online Insurance Management System</vt:lpstr>
      <vt:lpstr>PROBLEM STATEMENT</vt:lpstr>
      <vt:lpstr>ABSTRACT</vt:lpstr>
      <vt:lpstr> EXISTING SYSTEM </vt:lpstr>
      <vt:lpstr>Proposed system</vt:lpstr>
      <vt:lpstr>Module description</vt:lpstr>
      <vt:lpstr>Screen shots</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AND MINING WITH R A CAPSTONE PROJECT</dc:title>
  <dc:creator>Kavya Nagella</dc:creator>
  <cp:lastModifiedBy>bhavana s</cp:lastModifiedBy>
  <cp:revision>9</cp:revision>
  <dcterms:created xsi:type="dcterms:W3CDTF">2024-03-17T05:14:00Z</dcterms:created>
  <dcterms:modified xsi:type="dcterms:W3CDTF">2024-08-01T17:22:57Z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351BDEE067D8418D8B75F8D4AC95B7D9_13</vt:lpwstr>
  </property>
  <property fmtid="{D5CDD505-2E9C-101B-9397-08002B2CF9AE}" pid="4" name="KSOProductBuildVer">
    <vt:lpwstr>1033-12.2.0.13489</vt:lpwstr>
  </property>
</Properties>
</file>