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65" r:id="rId3"/>
    <p:sldId id="266" r:id="rId4"/>
    <p:sldId id="267" r:id="rId5"/>
    <p:sldId id="268" r:id="rId6"/>
    <p:sldId id="274" r:id="rId7"/>
    <p:sldId id="277" r:id="rId8"/>
    <p:sldId id="278" r:id="rId9"/>
    <p:sldId id="269" r:id="rId10"/>
    <p:sldId id="292" r:id="rId11"/>
    <p:sldId id="293" r:id="rId12"/>
    <p:sldId id="294" r:id="rId13"/>
    <p:sldId id="295" r:id="rId14"/>
    <p:sldId id="296" r:id="rId15"/>
    <p:sldId id="297" r:id="rId16"/>
    <p:sldId id="298" r:id="rId17"/>
    <p:sldId id="304"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94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6CA271C-94AB-4F01-9154-9BAB15E4C5DB}" type="datetimeFigureOut">
              <a:rPr lang="en-IN" smtClean="0"/>
              <a:t>06-08-2024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528FC130-8D73-43DA-9F1A-B2F7AD225EF8}" type="slidenum">
              <a:rPr lang="en-IN" smtClean="0"/>
              <a:t>‹#›</a:t>
            </a:fld>
            <a:endParaRPr lang="en-IN" dirty="0"/>
          </a:p>
        </p:txBody>
      </p:sp>
    </p:spTree>
    <p:extLst>
      <p:ext uri="{BB962C8B-B14F-4D97-AF65-F5344CB8AC3E}">
        <p14:creationId xmlns:p14="http://schemas.microsoft.com/office/powerpoint/2010/main" val="4677589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6CA271C-94AB-4F01-9154-9BAB15E4C5DB}" type="datetimeFigureOut">
              <a:rPr lang="en-IN" smtClean="0"/>
              <a:t>06-08-2024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528FC130-8D73-43DA-9F1A-B2F7AD225EF8}" type="slidenum">
              <a:rPr lang="en-IN" smtClean="0"/>
              <a:t>‹#›</a:t>
            </a:fld>
            <a:endParaRPr lang="en-IN" dirty="0"/>
          </a:p>
        </p:txBody>
      </p:sp>
    </p:spTree>
    <p:extLst>
      <p:ext uri="{BB962C8B-B14F-4D97-AF65-F5344CB8AC3E}">
        <p14:creationId xmlns:p14="http://schemas.microsoft.com/office/powerpoint/2010/main" val="3490467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6CA271C-94AB-4F01-9154-9BAB15E4C5DB}" type="datetimeFigureOut">
              <a:rPr lang="en-IN" smtClean="0"/>
              <a:t>06-08-2024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528FC130-8D73-43DA-9F1A-B2F7AD225EF8}" type="slidenum">
              <a:rPr lang="en-IN" smtClean="0"/>
              <a:t>‹#›</a:t>
            </a:fld>
            <a:endParaRPr lang="en-IN"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8366857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6CA271C-94AB-4F01-9154-9BAB15E4C5DB}" type="datetimeFigureOut">
              <a:rPr lang="en-IN" smtClean="0"/>
              <a:t>06-08-2024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528FC130-8D73-43DA-9F1A-B2F7AD225EF8}" type="slidenum">
              <a:rPr lang="en-IN" smtClean="0"/>
              <a:t>‹#›</a:t>
            </a:fld>
            <a:endParaRPr lang="en-IN" dirty="0"/>
          </a:p>
        </p:txBody>
      </p:sp>
    </p:spTree>
    <p:extLst>
      <p:ext uri="{BB962C8B-B14F-4D97-AF65-F5344CB8AC3E}">
        <p14:creationId xmlns:p14="http://schemas.microsoft.com/office/powerpoint/2010/main" val="17511296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6CA271C-94AB-4F01-9154-9BAB15E4C5DB}" type="datetimeFigureOut">
              <a:rPr lang="en-IN" smtClean="0"/>
              <a:t>06-08-2024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528FC130-8D73-43DA-9F1A-B2F7AD225EF8}" type="slidenum">
              <a:rPr lang="en-IN" smtClean="0"/>
              <a:t>‹#›</a:t>
            </a:fld>
            <a:endParaRPr lang="en-IN"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9791066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6CA271C-94AB-4F01-9154-9BAB15E4C5DB}" type="datetimeFigureOut">
              <a:rPr lang="en-IN" smtClean="0"/>
              <a:t>06-08-2024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528FC130-8D73-43DA-9F1A-B2F7AD225EF8}" type="slidenum">
              <a:rPr lang="en-IN" smtClean="0"/>
              <a:t>‹#›</a:t>
            </a:fld>
            <a:endParaRPr lang="en-IN" dirty="0"/>
          </a:p>
        </p:txBody>
      </p:sp>
    </p:spTree>
    <p:extLst>
      <p:ext uri="{BB962C8B-B14F-4D97-AF65-F5344CB8AC3E}">
        <p14:creationId xmlns:p14="http://schemas.microsoft.com/office/powerpoint/2010/main" val="37288635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CA271C-94AB-4F01-9154-9BAB15E4C5DB}" type="datetimeFigureOut">
              <a:rPr lang="en-IN" smtClean="0"/>
              <a:t>06-08-2024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528FC130-8D73-43DA-9F1A-B2F7AD225EF8}" type="slidenum">
              <a:rPr lang="en-IN" smtClean="0"/>
              <a:t>‹#›</a:t>
            </a:fld>
            <a:endParaRPr lang="en-IN" dirty="0"/>
          </a:p>
        </p:txBody>
      </p:sp>
    </p:spTree>
    <p:extLst>
      <p:ext uri="{BB962C8B-B14F-4D97-AF65-F5344CB8AC3E}">
        <p14:creationId xmlns:p14="http://schemas.microsoft.com/office/powerpoint/2010/main" val="8247878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CA271C-94AB-4F01-9154-9BAB15E4C5DB}" type="datetimeFigureOut">
              <a:rPr lang="en-IN" smtClean="0"/>
              <a:t>06-08-2024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528FC130-8D73-43DA-9F1A-B2F7AD225EF8}" type="slidenum">
              <a:rPr lang="en-IN" smtClean="0"/>
              <a:t>‹#›</a:t>
            </a:fld>
            <a:endParaRPr lang="en-IN" dirty="0"/>
          </a:p>
        </p:txBody>
      </p:sp>
    </p:spTree>
    <p:extLst>
      <p:ext uri="{BB962C8B-B14F-4D97-AF65-F5344CB8AC3E}">
        <p14:creationId xmlns:p14="http://schemas.microsoft.com/office/powerpoint/2010/main" val="37011683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CA271C-94AB-4F01-9154-9BAB15E4C5DB}" type="datetimeFigureOut">
              <a:rPr lang="en-IN" smtClean="0"/>
              <a:t>06-08-2024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528FC130-8D73-43DA-9F1A-B2F7AD225EF8}" type="slidenum">
              <a:rPr lang="en-IN" smtClean="0"/>
              <a:t>‹#›</a:t>
            </a:fld>
            <a:endParaRPr lang="en-IN" dirty="0"/>
          </a:p>
        </p:txBody>
      </p:sp>
    </p:spTree>
    <p:extLst>
      <p:ext uri="{BB962C8B-B14F-4D97-AF65-F5344CB8AC3E}">
        <p14:creationId xmlns:p14="http://schemas.microsoft.com/office/powerpoint/2010/main" val="41510837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6CA271C-94AB-4F01-9154-9BAB15E4C5DB}" type="datetimeFigureOut">
              <a:rPr lang="en-IN" smtClean="0"/>
              <a:t>06-08-2024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528FC130-8D73-43DA-9F1A-B2F7AD225EF8}" type="slidenum">
              <a:rPr lang="en-IN" smtClean="0"/>
              <a:t>‹#›</a:t>
            </a:fld>
            <a:endParaRPr lang="en-IN" dirty="0"/>
          </a:p>
        </p:txBody>
      </p:sp>
    </p:spTree>
    <p:extLst>
      <p:ext uri="{BB962C8B-B14F-4D97-AF65-F5344CB8AC3E}">
        <p14:creationId xmlns:p14="http://schemas.microsoft.com/office/powerpoint/2010/main" val="30720374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6CA271C-94AB-4F01-9154-9BAB15E4C5DB}" type="datetimeFigureOut">
              <a:rPr lang="en-IN" smtClean="0"/>
              <a:t>06-08-2024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528FC130-8D73-43DA-9F1A-B2F7AD225EF8}" type="slidenum">
              <a:rPr lang="en-IN" smtClean="0"/>
              <a:t>‹#›</a:t>
            </a:fld>
            <a:endParaRPr lang="en-IN" dirty="0"/>
          </a:p>
        </p:txBody>
      </p:sp>
    </p:spTree>
    <p:extLst>
      <p:ext uri="{BB962C8B-B14F-4D97-AF65-F5344CB8AC3E}">
        <p14:creationId xmlns:p14="http://schemas.microsoft.com/office/powerpoint/2010/main" val="15694718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6CA271C-94AB-4F01-9154-9BAB15E4C5DB}" type="datetimeFigureOut">
              <a:rPr lang="en-IN" smtClean="0"/>
              <a:t>06-08-2024</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528FC130-8D73-43DA-9F1A-B2F7AD225EF8}" type="slidenum">
              <a:rPr lang="en-IN" smtClean="0"/>
              <a:t>‹#›</a:t>
            </a:fld>
            <a:endParaRPr lang="en-IN" dirty="0"/>
          </a:p>
        </p:txBody>
      </p:sp>
    </p:spTree>
    <p:extLst>
      <p:ext uri="{BB962C8B-B14F-4D97-AF65-F5344CB8AC3E}">
        <p14:creationId xmlns:p14="http://schemas.microsoft.com/office/powerpoint/2010/main" val="21391233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6CA271C-94AB-4F01-9154-9BAB15E4C5DB}" type="datetimeFigureOut">
              <a:rPr lang="en-IN" smtClean="0"/>
              <a:t>06-08-2024</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528FC130-8D73-43DA-9F1A-B2F7AD225EF8}" type="slidenum">
              <a:rPr lang="en-IN" smtClean="0"/>
              <a:t>‹#›</a:t>
            </a:fld>
            <a:endParaRPr lang="en-IN" dirty="0"/>
          </a:p>
        </p:txBody>
      </p:sp>
    </p:spTree>
    <p:extLst>
      <p:ext uri="{BB962C8B-B14F-4D97-AF65-F5344CB8AC3E}">
        <p14:creationId xmlns:p14="http://schemas.microsoft.com/office/powerpoint/2010/main" val="21070016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6CA271C-94AB-4F01-9154-9BAB15E4C5DB}" type="datetimeFigureOut">
              <a:rPr lang="en-IN" smtClean="0"/>
              <a:t>06-08-2024</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528FC130-8D73-43DA-9F1A-B2F7AD225EF8}" type="slidenum">
              <a:rPr lang="en-IN" smtClean="0"/>
              <a:t>‹#›</a:t>
            </a:fld>
            <a:endParaRPr lang="en-IN" dirty="0"/>
          </a:p>
        </p:txBody>
      </p:sp>
    </p:spTree>
    <p:extLst>
      <p:ext uri="{BB962C8B-B14F-4D97-AF65-F5344CB8AC3E}">
        <p14:creationId xmlns:p14="http://schemas.microsoft.com/office/powerpoint/2010/main" val="8457272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6CA271C-94AB-4F01-9154-9BAB15E4C5DB}" type="datetimeFigureOut">
              <a:rPr lang="en-IN" smtClean="0"/>
              <a:t>06-08-2024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528FC130-8D73-43DA-9F1A-B2F7AD225EF8}" type="slidenum">
              <a:rPr lang="en-IN" smtClean="0"/>
              <a:t>‹#›</a:t>
            </a:fld>
            <a:endParaRPr lang="en-IN" dirty="0"/>
          </a:p>
        </p:txBody>
      </p:sp>
    </p:spTree>
    <p:extLst>
      <p:ext uri="{BB962C8B-B14F-4D97-AF65-F5344CB8AC3E}">
        <p14:creationId xmlns:p14="http://schemas.microsoft.com/office/powerpoint/2010/main" val="34425882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528FC130-8D73-43DA-9F1A-B2F7AD225EF8}" type="slidenum">
              <a:rPr lang="en-IN" smtClean="0"/>
              <a:t>‹#›</a:t>
            </a:fld>
            <a:endParaRPr lang="en-IN" dirty="0"/>
          </a:p>
        </p:txBody>
      </p:sp>
      <p:sp>
        <p:nvSpPr>
          <p:cNvPr id="5" name="Date Placeholder 4"/>
          <p:cNvSpPr>
            <a:spLocks noGrp="1"/>
          </p:cNvSpPr>
          <p:nvPr>
            <p:ph type="dt" sz="half" idx="10"/>
          </p:nvPr>
        </p:nvSpPr>
        <p:spPr/>
        <p:txBody>
          <a:bodyPr/>
          <a:lstStyle/>
          <a:p>
            <a:fld id="{C6CA271C-94AB-4F01-9154-9BAB15E4C5DB}" type="datetimeFigureOut">
              <a:rPr lang="en-IN" smtClean="0"/>
              <a:t>06-08-2024</a:t>
            </a:fld>
            <a:endParaRPr lang="en-IN" dirty="0"/>
          </a:p>
        </p:txBody>
      </p:sp>
    </p:spTree>
    <p:extLst>
      <p:ext uri="{BB962C8B-B14F-4D97-AF65-F5344CB8AC3E}">
        <p14:creationId xmlns:p14="http://schemas.microsoft.com/office/powerpoint/2010/main" val="7808412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6CA271C-94AB-4F01-9154-9BAB15E4C5DB}" type="datetimeFigureOut">
              <a:rPr lang="en-IN" smtClean="0"/>
              <a:t>06-08-2024</a:t>
            </a:fld>
            <a:endParaRPr lang="en-IN"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528FC130-8D73-43DA-9F1A-B2F7AD225EF8}" type="slidenum">
              <a:rPr lang="en-IN" smtClean="0"/>
              <a:t>‹#›</a:t>
            </a:fld>
            <a:endParaRPr lang="en-IN" dirty="0"/>
          </a:p>
        </p:txBody>
      </p:sp>
    </p:spTree>
    <p:extLst>
      <p:ext uri="{BB962C8B-B14F-4D97-AF65-F5344CB8AC3E}">
        <p14:creationId xmlns:p14="http://schemas.microsoft.com/office/powerpoint/2010/main" val="4237210153"/>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hyperlink" Target="https://en.wikipedia.org/wiki/Conditional_entropy" TargetMode="External"/><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5"/>
          <p:cNvSpPr txBox="1">
            <a:spLocks noChangeArrowheads="1"/>
          </p:cNvSpPr>
          <p:nvPr/>
        </p:nvSpPr>
        <p:spPr bwMode="auto">
          <a:xfrm>
            <a:off x="714898" y="2609887"/>
            <a:ext cx="10735574" cy="1583635"/>
          </a:xfrm>
          <a:prstGeom prst="rect">
            <a:avLst/>
          </a:prstGeom>
          <a:noFill/>
          <a:ln w="9525">
            <a:no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9pPr>
          </a:lstStyle>
          <a:p>
            <a:pPr algn="ctr">
              <a:lnSpc>
                <a:spcPct val="115000"/>
              </a:lnSpc>
              <a:spcAft>
                <a:spcPts val="1000"/>
              </a:spcAft>
            </a:pPr>
            <a:r>
              <a:rPr lang="en-US" sz="3600" b="1" u="sng" dirty="0">
                <a:latin typeface="Times New Roman" panose="02020603050405020304" pitchFamily="18" charset="0"/>
                <a:cs typeface="Times New Roman" panose="02020603050405020304" pitchFamily="18" charset="0"/>
              </a:rPr>
              <a:t>FAKE NEWS DETECTION USING MACHINE LEARNING APPROACH</a:t>
            </a:r>
            <a:endParaRPr lang="en-IN" sz="3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Rounded Rectangle 1"/>
          <p:cNvSpPr>
            <a:spLocks noChangeArrowheads="1"/>
          </p:cNvSpPr>
          <p:nvPr/>
        </p:nvSpPr>
        <p:spPr bwMode="auto">
          <a:xfrm>
            <a:off x="1073134" y="210972"/>
            <a:ext cx="3273579" cy="960048"/>
          </a:xfrm>
          <a:prstGeom prst="roundRect">
            <a:avLst>
              <a:gd name="adj" fmla="val 16667"/>
            </a:avLst>
          </a:prstGeom>
          <a:noFill/>
          <a:ln>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p:spPr>
        <p:style>
          <a:lnRef idx="2">
            <a:schemeClr val="accent2"/>
          </a:lnRef>
          <a:fillRef idx="1">
            <a:schemeClr val="lt1"/>
          </a:fillRef>
          <a:effectRef idx="0">
            <a:schemeClr val="accent2"/>
          </a:effectRef>
          <a:fontRef idx="minor">
            <a:schemeClr val="dk1"/>
          </a:fontRef>
        </p:style>
        <p:txBody>
          <a:bodyPr/>
          <a:lstStyle/>
          <a:p>
            <a:pPr>
              <a:buClr>
                <a:srgbClr val="000000"/>
              </a:buClr>
              <a:buSzPct val="100000"/>
            </a:pPr>
            <a:r>
              <a:rPr lang="en-US" altLang="en-US" sz="2400" b="1" dirty="0">
                <a:solidFill>
                  <a:schemeClr val="tx1"/>
                </a:solidFill>
                <a:latin typeface="Times New Roman" panose="02020603050405020304" pitchFamily="18" charset="0"/>
                <a:cs typeface="Times New Roman" panose="02020603050405020304" pitchFamily="18" charset="0"/>
              </a:rPr>
              <a:t>Domain  ML</a:t>
            </a:r>
          </a:p>
          <a:p>
            <a:pPr>
              <a:buClr>
                <a:srgbClr val="000000"/>
              </a:buClr>
              <a:buSzPct val="100000"/>
            </a:pPr>
            <a:r>
              <a:rPr lang="en-US" altLang="en-US" sz="2400" b="1" dirty="0">
                <a:solidFill>
                  <a:schemeClr val="tx1"/>
                </a:solidFill>
                <a:latin typeface="Times New Roman" panose="02020603050405020304" pitchFamily="18" charset="0"/>
                <a:cs typeface="Times New Roman" panose="02020603050405020304" pitchFamily="18" charset="0"/>
              </a:rPr>
              <a:t>Technology: Python</a:t>
            </a:r>
          </a:p>
        </p:txBody>
      </p:sp>
    </p:spTree>
    <p:extLst>
      <p:ext uri="{BB962C8B-B14F-4D97-AF65-F5344CB8AC3E}">
        <p14:creationId xmlns:p14="http://schemas.microsoft.com/office/powerpoint/2010/main" val="25658050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169340" y="111870"/>
            <a:ext cx="5389296" cy="410882"/>
          </a:xfrm>
          <a:prstGeom prst="rect">
            <a:avLst/>
          </a:prstGeom>
        </p:spPr>
        <p:txBody>
          <a:bodyPr wrap="none">
            <a:spAutoFit/>
          </a:bodyPr>
          <a:lstStyle/>
          <a:p>
            <a:pPr algn="ctr">
              <a:lnSpc>
                <a:spcPct val="115000"/>
              </a:lnSpc>
              <a:spcAft>
                <a:spcPts val="1000"/>
              </a:spcAft>
            </a:pPr>
            <a:r>
              <a:rPr lang="en-IN" b="1" dirty="0">
                <a:latin typeface="Times New Roman" panose="02020603050405020304" pitchFamily="18" charset="0"/>
                <a:ea typeface="Calibri" panose="020F0502020204030204" pitchFamily="34" charset="0"/>
                <a:cs typeface="Times New Roman" panose="02020603050405020304" pitchFamily="18" charset="0"/>
              </a:rPr>
              <a:t>OUTPUT SCREEN SHOTS WITH DESCRIPTION.</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Rectangle 2"/>
          <p:cNvSpPr/>
          <p:nvPr/>
        </p:nvSpPr>
        <p:spPr>
          <a:xfrm>
            <a:off x="714231" y="819607"/>
            <a:ext cx="9971965" cy="954620"/>
          </a:xfrm>
          <a:prstGeom prst="rect">
            <a:avLst/>
          </a:prstGeom>
        </p:spPr>
        <p:txBody>
          <a:bodyPr wrap="square">
            <a:spAutoFit/>
          </a:bodyPr>
          <a:lstStyle/>
          <a:p>
            <a:pPr algn="just">
              <a:lnSpc>
                <a:spcPct val="115000"/>
              </a:lnSpc>
              <a:spcAft>
                <a:spcPts val="1000"/>
              </a:spcAft>
            </a:pPr>
            <a:r>
              <a:rPr lang="en-IN" b="1" dirty="0">
                <a:latin typeface="Times New Roman" panose="02020603050405020304" pitchFamily="18" charset="0"/>
                <a:ea typeface="Calibri" panose="020F0502020204030204" pitchFamily="34" charset="0"/>
                <a:cs typeface="Times New Roman" panose="02020603050405020304" pitchFamily="18" charset="0"/>
              </a:rPr>
              <a:t>Home Page:</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1000"/>
              </a:spcAft>
            </a:pPr>
            <a:r>
              <a:rPr lang="en-IN" dirty="0">
                <a:latin typeface="Times New Roman" panose="02020603050405020304" pitchFamily="18" charset="0"/>
                <a:ea typeface="Calibri" panose="020F0502020204030204" pitchFamily="34" charset="0"/>
                <a:cs typeface="Times New Roman" panose="02020603050405020304" pitchFamily="18" charset="0"/>
              </a:rPr>
              <a:t>Here user view the home page of fake news detection  web application.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Picture 4"/>
          <p:cNvPicPr/>
          <p:nvPr/>
        </p:nvPicPr>
        <p:blipFill>
          <a:blip r:embed="rId2">
            <a:extLst>
              <a:ext uri="{28A0092B-C50C-407E-A947-70E740481C1C}">
                <a14:useLocalDpi xmlns:a14="http://schemas.microsoft.com/office/drawing/2010/main" val="0"/>
              </a:ext>
            </a:extLst>
          </a:blip>
          <a:stretch>
            <a:fillRect/>
          </a:stretch>
        </p:blipFill>
        <p:spPr>
          <a:xfrm>
            <a:off x="942975" y="2000250"/>
            <a:ext cx="9629775" cy="4343400"/>
          </a:xfrm>
          <a:prstGeom prst="rect">
            <a:avLst/>
          </a:prstGeom>
        </p:spPr>
      </p:pic>
    </p:spTree>
    <p:extLst>
      <p:ext uri="{BB962C8B-B14F-4D97-AF65-F5344CB8AC3E}">
        <p14:creationId xmlns:p14="http://schemas.microsoft.com/office/powerpoint/2010/main" val="17085326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82472" y="584511"/>
            <a:ext cx="6096000" cy="857671"/>
          </a:xfrm>
          <a:prstGeom prst="rect">
            <a:avLst/>
          </a:prstGeom>
        </p:spPr>
        <p:txBody>
          <a:bodyPr>
            <a:spAutoFit/>
          </a:bodyPr>
          <a:lstStyle/>
          <a:p>
            <a:pPr>
              <a:lnSpc>
                <a:spcPct val="115000"/>
              </a:lnSpc>
              <a:spcAft>
                <a:spcPts val="1000"/>
              </a:spcAft>
            </a:pPr>
            <a:r>
              <a:rPr lang="en-IN" b="1" dirty="0">
                <a:latin typeface="Times New Roman" panose="02020603050405020304" pitchFamily="18" charset="0"/>
                <a:ea typeface="Calibri" panose="020F0502020204030204" pitchFamily="34" charset="0"/>
                <a:cs typeface="Times New Roman" panose="02020603050405020304" pitchFamily="18" charset="0"/>
              </a:rPr>
              <a:t>ABOUT:</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IN" dirty="0">
                <a:latin typeface="Times New Roman" panose="02020603050405020304" pitchFamily="18" charset="0"/>
                <a:ea typeface="Calibri" panose="020F0502020204030204" pitchFamily="34" charset="0"/>
                <a:cs typeface="Times New Roman" panose="02020603050405020304" pitchFamily="18" charset="0"/>
              </a:rPr>
              <a:t>Here we can read about our project.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5826" y="1543051"/>
            <a:ext cx="10058400" cy="5186362"/>
          </a:xfrm>
          <a:prstGeom prst="rect">
            <a:avLst/>
          </a:prstGeom>
        </p:spPr>
      </p:pic>
    </p:spTree>
    <p:extLst>
      <p:ext uri="{BB962C8B-B14F-4D97-AF65-F5344CB8AC3E}">
        <p14:creationId xmlns:p14="http://schemas.microsoft.com/office/powerpoint/2010/main" val="29283857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32347" y="448033"/>
            <a:ext cx="6096000" cy="857671"/>
          </a:xfrm>
          <a:prstGeom prst="rect">
            <a:avLst/>
          </a:prstGeom>
        </p:spPr>
        <p:txBody>
          <a:bodyPr>
            <a:spAutoFit/>
          </a:bodyPr>
          <a:lstStyle/>
          <a:p>
            <a:pPr>
              <a:lnSpc>
                <a:spcPct val="115000"/>
              </a:lnSpc>
              <a:spcAft>
                <a:spcPts val="1000"/>
              </a:spcAft>
            </a:pPr>
            <a:r>
              <a:rPr lang="en-IN" b="1" dirty="0">
                <a:latin typeface="Times New Roman" panose="02020603050405020304" pitchFamily="18" charset="0"/>
                <a:ea typeface="Calibri" panose="020F0502020204030204" pitchFamily="34" charset="0"/>
                <a:cs typeface="Times New Roman" panose="02020603050405020304" pitchFamily="18" charset="0"/>
              </a:rPr>
              <a:t>Load:</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IN" dirty="0">
                <a:latin typeface="Times New Roman" panose="02020603050405020304" pitchFamily="18" charset="0"/>
                <a:ea typeface="Calibri" panose="020F0502020204030204" pitchFamily="34" charset="0"/>
                <a:cs typeface="Times New Roman" panose="02020603050405020304" pitchFamily="18" charset="0"/>
              </a:rPr>
              <a:t>In the load page, users can load the news dataset.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2347" y="1443038"/>
            <a:ext cx="10058400" cy="5213848"/>
          </a:xfrm>
          <a:prstGeom prst="rect">
            <a:avLst/>
          </a:prstGeom>
        </p:spPr>
      </p:pic>
    </p:spTree>
    <p:extLst>
      <p:ext uri="{BB962C8B-B14F-4D97-AF65-F5344CB8AC3E}">
        <p14:creationId xmlns:p14="http://schemas.microsoft.com/office/powerpoint/2010/main" val="17589439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632347" y="448033"/>
            <a:ext cx="6096000" cy="857671"/>
          </a:xfrm>
          <a:prstGeom prst="rect">
            <a:avLst/>
          </a:prstGeom>
        </p:spPr>
        <p:txBody>
          <a:bodyPr>
            <a:spAutoFit/>
          </a:bodyPr>
          <a:lstStyle/>
          <a:p>
            <a:pPr>
              <a:lnSpc>
                <a:spcPct val="115000"/>
              </a:lnSpc>
              <a:spcAft>
                <a:spcPts val="1000"/>
              </a:spcAft>
            </a:pPr>
            <a:r>
              <a:rPr lang="en-US" b="1" dirty="0">
                <a:latin typeface="Times New Roman" panose="02020603050405020304" pitchFamily="18" charset="0"/>
                <a:ea typeface="Calibri" panose="020F0502020204030204" pitchFamily="34" charset="0"/>
                <a:cs typeface="Times New Roman" panose="02020603050405020304" pitchFamily="18" charset="0"/>
              </a:rPr>
              <a:t>View:</a:t>
            </a:r>
          </a:p>
          <a:p>
            <a:pPr>
              <a:lnSpc>
                <a:spcPct val="115000"/>
              </a:lnSpc>
              <a:spcAft>
                <a:spcPts val="1000"/>
              </a:spcAft>
            </a:pPr>
            <a:r>
              <a:rPr lang="en-US" b="1" dirty="0">
                <a:latin typeface="Times New Roman" panose="02020603050405020304" pitchFamily="18" charset="0"/>
                <a:ea typeface="Calibri" panose="020F0502020204030204" pitchFamily="34" charset="0"/>
                <a:cs typeface="Times New Roman" panose="02020603050405020304" pitchFamily="18" charset="0"/>
              </a:rPr>
              <a:t>Here we can see the uploaded data set.</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2347" y="1471612"/>
            <a:ext cx="10058400" cy="5146279"/>
          </a:xfrm>
          <a:prstGeom prst="rect">
            <a:avLst/>
          </a:prstGeom>
        </p:spPr>
      </p:pic>
    </p:spTree>
    <p:extLst>
      <p:ext uri="{BB962C8B-B14F-4D97-AF65-F5344CB8AC3E}">
        <p14:creationId xmlns:p14="http://schemas.microsoft.com/office/powerpoint/2010/main" val="39517605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18699" y="461681"/>
            <a:ext cx="6096000" cy="857671"/>
          </a:xfrm>
          <a:prstGeom prst="rect">
            <a:avLst/>
          </a:prstGeom>
        </p:spPr>
        <p:txBody>
          <a:bodyPr>
            <a:spAutoFit/>
          </a:bodyPr>
          <a:lstStyle/>
          <a:p>
            <a:pPr>
              <a:lnSpc>
                <a:spcPct val="115000"/>
              </a:lnSpc>
              <a:spcAft>
                <a:spcPts val="1000"/>
              </a:spcAft>
            </a:pPr>
            <a:r>
              <a:rPr lang="en-IN" b="1" dirty="0">
                <a:latin typeface="Times New Roman" panose="02020603050405020304" pitchFamily="18" charset="0"/>
                <a:ea typeface="Calibri" panose="020F0502020204030204" pitchFamily="34" charset="0"/>
                <a:cs typeface="Times New Roman" panose="02020603050405020304" pitchFamily="18" charset="0"/>
              </a:rPr>
              <a:t>Pre-processing:</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IN" dirty="0">
                <a:latin typeface="Times New Roman" panose="02020603050405020304" pitchFamily="18" charset="0"/>
                <a:ea typeface="Calibri" panose="020F0502020204030204" pitchFamily="34" charset="0"/>
                <a:cs typeface="Times New Roman" panose="02020603050405020304" pitchFamily="18" charset="0"/>
              </a:rPr>
              <a:t>Here we can split our data into train and test.</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8699" y="1319352"/>
            <a:ext cx="10058400" cy="5226252"/>
          </a:xfrm>
          <a:prstGeom prst="rect">
            <a:avLst/>
          </a:prstGeom>
        </p:spPr>
      </p:pic>
    </p:spTree>
    <p:extLst>
      <p:ext uri="{BB962C8B-B14F-4D97-AF65-F5344CB8AC3E}">
        <p14:creationId xmlns:p14="http://schemas.microsoft.com/office/powerpoint/2010/main" val="38057539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41528" y="543568"/>
            <a:ext cx="6096000" cy="857671"/>
          </a:xfrm>
          <a:prstGeom prst="rect">
            <a:avLst/>
          </a:prstGeom>
        </p:spPr>
        <p:txBody>
          <a:bodyPr>
            <a:spAutoFit/>
          </a:bodyPr>
          <a:lstStyle/>
          <a:p>
            <a:pPr>
              <a:lnSpc>
                <a:spcPct val="115000"/>
              </a:lnSpc>
              <a:spcAft>
                <a:spcPts val="1000"/>
              </a:spcAft>
            </a:pPr>
            <a:r>
              <a:rPr lang="en-IN" b="1" dirty="0">
                <a:latin typeface="Times New Roman" panose="02020603050405020304" pitchFamily="18" charset="0"/>
                <a:ea typeface="Calibri" panose="020F0502020204030204" pitchFamily="34" charset="0"/>
                <a:cs typeface="Times New Roman" panose="02020603050405020304" pitchFamily="18" charset="0"/>
              </a:rPr>
              <a:t>Model:</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IN" dirty="0">
                <a:latin typeface="Times New Roman" panose="02020603050405020304" pitchFamily="18" charset="0"/>
                <a:ea typeface="Calibri" panose="020F0502020204030204" pitchFamily="34" charset="0"/>
                <a:cs typeface="Times New Roman" panose="02020603050405020304" pitchFamily="18" charset="0"/>
              </a:rPr>
              <a:t>Here we can train our data using different algorithm.</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1528" y="1401239"/>
            <a:ext cx="10058400" cy="5226252"/>
          </a:xfrm>
          <a:prstGeom prst="rect">
            <a:avLst/>
          </a:prstGeom>
        </p:spPr>
      </p:pic>
    </p:spTree>
    <p:extLst>
      <p:ext uri="{BB962C8B-B14F-4D97-AF65-F5344CB8AC3E}">
        <p14:creationId xmlns:p14="http://schemas.microsoft.com/office/powerpoint/2010/main" val="22368498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714233" y="428852"/>
            <a:ext cx="6096000" cy="873572"/>
          </a:xfrm>
          <a:prstGeom prst="rect">
            <a:avLst/>
          </a:prstGeom>
        </p:spPr>
        <p:txBody>
          <a:bodyPr>
            <a:spAutoFit/>
          </a:bodyPr>
          <a:lstStyle/>
          <a:p>
            <a:pPr>
              <a:lnSpc>
                <a:spcPct val="150000"/>
              </a:lnSpc>
            </a:pPr>
            <a:r>
              <a:rPr lang="en-US" b="1" dirty="0">
                <a:latin typeface="Times New Roman" panose="02020603050405020304" pitchFamily="18" charset="0"/>
                <a:cs typeface="Times New Roman" panose="02020603050405020304" pitchFamily="18" charset="0"/>
              </a:rPr>
              <a:t>Prediction:</a:t>
            </a:r>
          </a:p>
          <a:p>
            <a:pPr>
              <a:lnSpc>
                <a:spcPct val="150000"/>
              </a:lnSpc>
            </a:pPr>
            <a:r>
              <a:rPr lang="en-US" dirty="0">
                <a:latin typeface="Times New Roman" panose="02020603050405020304" pitchFamily="18" charset="0"/>
                <a:cs typeface="Times New Roman" panose="02020603050405020304" pitchFamily="18" charset="0"/>
              </a:rPr>
              <a:t>This page show the detection result of the thyroid disease data. </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4233" y="1302424"/>
            <a:ext cx="10058400" cy="5440187"/>
          </a:xfrm>
          <a:prstGeom prst="rect">
            <a:avLst/>
          </a:prstGeom>
        </p:spPr>
      </p:pic>
    </p:spTree>
    <p:extLst>
      <p:ext uri="{BB962C8B-B14F-4D97-AF65-F5344CB8AC3E}">
        <p14:creationId xmlns:p14="http://schemas.microsoft.com/office/powerpoint/2010/main" val="21740692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t="18109" r="-68" b="11642"/>
          <a:stretch/>
        </p:blipFill>
        <p:spPr>
          <a:xfrm>
            <a:off x="774625" y="968991"/>
            <a:ext cx="8601387" cy="4817660"/>
          </a:xfrm>
          <a:prstGeom prst="rect">
            <a:avLst/>
          </a:prstGeom>
        </p:spPr>
      </p:pic>
    </p:spTree>
    <p:extLst>
      <p:ext uri="{BB962C8B-B14F-4D97-AF65-F5344CB8AC3E}">
        <p14:creationId xmlns:p14="http://schemas.microsoft.com/office/powerpoint/2010/main" val="9753201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475392" y="0"/>
            <a:ext cx="2799259" cy="702407"/>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2400" b="1" dirty="0">
                <a:latin typeface="Times New Roman" panose="02020603050405020304" pitchFamily="18" charset="0"/>
                <a:cs typeface="Times New Roman" panose="02020603050405020304" pitchFamily="18" charset="0"/>
              </a:rPr>
              <a:t>ALGORITHMS</a:t>
            </a:r>
          </a:p>
        </p:txBody>
      </p:sp>
      <p:sp>
        <p:nvSpPr>
          <p:cNvPr id="4" name="Rectangle 3">
            <a:extLst>
              <a:ext uri="{FF2B5EF4-FFF2-40B4-BE49-F238E27FC236}">
                <a16:creationId xmlns:a16="http://schemas.microsoft.com/office/drawing/2014/main" id="{97C38E1A-45F4-4C69-BA47-2E182DCBB270}"/>
              </a:ext>
            </a:extLst>
          </p:cNvPr>
          <p:cNvSpPr/>
          <p:nvPr/>
        </p:nvSpPr>
        <p:spPr>
          <a:xfrm>
            <a:off x="912102" y="580721"/>
            <a:ext cx="5038532" cy="507831"/>
          </a:xfrm>
          <a:prstGeom prst="rect">
            <a:avLst/>
          </a:prstGeom>
        </p:spPr>
        <p:txBody>
          <a:bodyPr wrap="square">
            <a:spAutoFit/>
          </a:bodyPr>
          <a:lstStyle/>
          <a:p>
            <a:pPr marL="342900" marR="0" lvl="0" indent="-342900" algn="just">
              <a:lnSpc>
                <a:spcPct val="150000"/>
              </a:lnSpc>
              <a:spcBef>
                <a:spcPts val="0"/>
              </a:spcBef>
              <a:spcAft>
                <a:spcPts val="1000"/>
              </a:spcAft>
              <a:buFont typeface="+mj-lt"/>
              <a:buAutoNum type="arabicPeriod"/>
            </a:pPr>
            <a:r>
              <a:rPr lang="en-IN" b="1" dirty="0">
                <a:latin typeface="Times New Roman" panose="02020603050405020304" pitchFamily="18" charset="0"/>
                <a:ea typeface="Calibri" panose="020F0502020204030204" pitchFamily="34" charset="0"/>
                <a:cs typeface="Times New Roman" panose="02020603050405020304" pitchFamily="18" charset="0"/>
              </a:rPr>
              <a:t>Decision Tree:</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4">
            <a:extLst>
              <a:ext uri="{FF2B5EF4-FFF2-40B4-BE49-F238E27FC236}">
                <a16:creationId xmlns:a16="http://schemas.microsoft.com/office/drawing/2014/main" id="{521F976E-99F8-42EB-9437-CFFBB1D90EE0}"/>
              </a:ext>
            </a:extLst>
          </p:cNvPr>
          <p:cNvSpPr/>
          <p:nvPr/>
        </p:nvSpPr>
        <p:spPr>
          <a:xfrm>
            <a:off x="912102" y="1165189"/>
            <a:ext cx="10398324" cy="2585323"/>
          </a:xfrm>
          <a:prstGeom prst="rect">
            <a:avLst/>
          </a:prstGeom>
        </p:spPr>
        <p:txBody>
          <a:bodyPr wrap="square">
            <a:spAutoFit/>
          </a:bodyPr>
          <a:lstStyle/>
          <a:p>
            <a:pPr algn="just">
              <a:lnSpc>
                <a:spcPct val="150000"/>
              </a:lnSpc>
              <a:spcAft>
                <a:spcPts val="1000"/>
              </a:spcAft>
            </a:pP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Decision tree is a flowchart-like tree structure where an internal node represents feature(or attribute), the branch represents a decision rule, and each leaf node represents the outcome. The topmost node in a decision tree is known as the root node. It learns to partition on the basis of the attribute value. It partitions the tree in recursively manner call recursive partitioning. This flowchart-like structure helps you in decision making. It's visualization like a flowchart diagram which easily mimics the human level thinking. That is why decision trees are easy to understand and interpret.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6" name="Picture 5">
            <a:extLst>
              <a:ext uri="{FF2B5EF4-FFF2-40B4-BE49-F238E27FC236}">
                <a16:creationId xmlns:a16="http://schemas.microsoft.com/office/drawing/2014/main" id="{63FAFD6B-36AD-4990-8758-1C0675FFF1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24751" y="3794787"/>
            <a:ext cx="6343049" cy="2981325"/>
          </a:xfrm>
          <a:prstGeom prst="rect">
            <a:avLst/>
          </a:prstGeom>
          <a:effectLst>
            <a:glow rad="127000">
              <a:schemeClr val="accent1">
                <a:lumMod val="60000"/>
                <a:lumOff val="40000"/>
              </a:schemeClr>
            </a:glow>
          </a:effectLst>
        </p:spPr>
      </p:pic>
    </p:spTree>
    <p:extLst>
      <p:ext uri="{BB962C8B-B14F-4D97-AF65-F5344CB8AC3E}">
        <p14:creationId xmlns:p14="http://schemas.microsoft.com/office/powerpoint/2010/main" val="34927389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849ADF2-8BD4-42B1-8FE2-723BE94079AF}"/>
              </a:ext>
            </a:extLst>
          </p:cNvPr>
          <p:cNvSpPr txBox="1"/>
          <p:nvPr/>
        </p:nvSpPr>
        <p:spPr>
          <a:xfrm>
            <a:off x="971563" y="186356"/>
            <a:ext cx="10230730" cy="3628366"/>
          </a:xfrm>
          <a:prstGeom prst="rect">
            <a:avLst/>
          </a:prstGeom>
          <a:noFill/>
        </p:spPr>
        <p:txBody>
          <a:bodyPr wrap="square">
            <a:spAutoFit/>
          </a:bodyPr>
          <a:lstStyle/>
          <a:p>
            <a:pPr algn="just">
              <a:lnSpc>
                <a:spcPct val="150000"/>
              </a:lnSpc>
              <a:spcAft>
                <a:spcPts val="1000"/>
              </a:spcAft>
            </a:pP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 basic idea behind any decision tree algorithm is as follows: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buFont typeface="+mj-lt"/>
              <a:buAutoNum type="arabicPeriod"/>
            </a:pP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Select the best attribute using Attribute Selection Measures (ASM) to split the records.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buFont typeface="+mj-lt"/>
              <a:buAutoNum type="arabicPeriod"/>
            </a:pP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Make that attribute a decision node and breaks the dataset into smaller subsets.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buFont typeface="+mj-lt"/>
              <a:buAutoNum type="arabicPeriod"/>
            </a:pP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Starts tree building by repeating this process recursively for each child until one of the conditions will match:</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buFont typeface="Symbol" panose="05050102010706020507" pitchFamily="18" charset="2"/>
              <a:buChar char=""/>
            </a:pP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All the tuples belong to the same attribute value.</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1000"/>
              </a:spcAft>
              <a:buFont typeface="Symbol" panose="05050102010706020507" pitchFamily="18" charset="2"/>
              <a:buChar char=""/>
            </a:pP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There are no more remaining attributes.</a:t>
            </a:r>
          </a:p>
          <a:p>
            <a:pPr marL="342900" indent="-342900" algn="just">
              <a:lnSpc>
                <a:spcPct val="150000"/>
              </a:lnSpc>
              <a:spcAft>
                <a:spcPts val="1000"/>
              </a:spcAft>
              <a:buFont typeface="Symbol" panose="05050102010706020507" pitchFamily="18" charset="2"/>
              <a:buChar char=""/>
            </a:pP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There are no more instances.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B8CBB50F-1484-49AE-AE47-17AFE4E485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17372" y="3814722"/>
            <a:ext cx="7539111" cy="2852209"/>
          </a:xfrm>
          <a:prstGeom prst="rect">
            <a:avLst/>
          </a:prstGeom>
          <a:effectLst>
            <a:glow rad="127000">
              <a:schemeClr val="accent1">
                <a:lumMod val="60000"/>
                <a:lumOff val="40000"/>
              </a:schemeClr>
            </a:glow>
          </a:effectLst>
        </p:spPr>
      </p:pic>
    </p:spTree>
    <p:extLst>
      <p:ext uri="{BB962C8B-B14F-4D97-AF65-F5344CB8AC3E}">
        <p14:creationId xmlns:p14="http://schemas.microsoft.com/office/powerpoint/2010/main" val="29842247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79136DC-FA4B-457B-9CF6-6540C1224BE8}"/>
              </a:ext>
            </a:extLst>
          </p:cNvPr>
          <p:cNvSpPr/>
          <p:nvPr/>
        </p:nvSpPr>
        <p:spPr>
          <a:xfrm>
            <a:off x="890692" y="501758"/>
            <a:ext cx="2166953" cy="410882"/>
          </a:xfrm>
          <a:prstGeom prst="rect">
            <a:avLst/>
          </a:prstGeom>
        </p:spPr>
        <p:txBody>
          <a:bodyPr wrap="square">
            <a:spAutoFit/>
          </a:bodyPr>
          <a:lstStyle/>
          <a:p>
            <a:pPr>
              <a:lnSpc>
                <a:spcPct val="115000"/>
              </a:lnSpc>
              <a:spcAft>
                <a:spcPts val="1000"/>
              </a:spcAft>
              <a:tabLst>
                <a:tab pos="2000250" algn="l"/>
              </a:tabLst>
            </a:pPr>
            <a:r>
              <a:rPr lang="en-IN" b="1" dirty="0">
                <a:latin typeface="Times New Roman" panose="02020603050405020304" pitchFamily="18" charset="0"/>
                <a:ea typeface="Calibri" panose="020F0502020204030204" pitchFamily="34" charset="0"/>
                <a:cs typeface="Times New Roman" panose="02020603050405020304" pitchFamily="18" charset="0"/>
              </a:rPr>
              <a:t>2. XGBOOST: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Rectangle 3">
            <a:extLst>
              <a:ext uri="{FF2B5EF4-FFF2-40B4-BE49-F238E27FC236}">
                <a16:creationId xmlns:a16="http://schemas.microsoft.com/office/drawing/2014/main" id="{69ABEBE6-0D5D-4BB3-99A1-EA0B0D477243}"/>
              </a:ext>
            </a:extLst>
          </p:cNvPr>
          <p:cNvSpPr/>
          <p:nvPr/>
        </p:nvSpPr>
        <p:spPr>
          <a:xfrm>
            <a:off x="890692" y="1086203"/>
            <a:ext cx="10451038" cy="5078313"/>
          </a:xfrm>
          <a:prstGeom prst="rect">
            <a:avLst/>
          </a:prstGeom>
        </p:spPr>
        <p:txBody>
          <a:bodyPr wrap="square">
            <a:spAutoFit/>
          </a:bodyPr>
          <a:lstStyle/>
          <a:p>
            <a:pPr algn="just">
              <a:lnSpc>
                <a:spcPct val="150000"/>
              </a:lnSpc>
            </a:pPr>
            <a:r>
              <a:rPr lang="en-US" dirty="0">
                <a:latin typeface="Times New Roman" panose="02020603050405020304" pitchFamily="18" charset="0"/>
                <a:cs typeface="Times New Roman" panose="02020603050405020304" pitchFamily="18" charset="0"/>
              </a:rPr>
              <a:t>XGBoost stands for “Extreme Gradient Boosting”. XGBoost is an optimized distributed gradient boosting library designed to be highly efficient, flexible and portable. It implements Machine Learning algorithms under the Gradient Boosting framework. It provides a parallel tree boosting to solve many data science problems in a fast and accurate way.</a:t>
            </a:r>
          </a:p>
          <a:p>
            <a:pPr algn="just">
              <a:lnSpc>
                <a:spcPct val="150000"/>
              </a:lnSpc>
            </a:pPr>
            <a:r>
              <a:rPr lang="en-US" dirty="0">
                <a:latin typeface="Times New Roman" panose="02020603050405020304" pitchFamily="18" charset="0"/>
                <a:cs typeface="Times New Roman" panose="02020603050405020304" pitchFamily="18" charset="0"/>
              </a:rPr>
              <a:t>Boosting </a:t>
            </a:r>
          </a:p>
          <a:p>
            <a:pPr algn="just">
              <a:lnSpc>
                <a:spcPct val="150000"/>
              </a:lnSpc>
            </a:pPr>
            <a:r>
              <a:rPr lang="en-US" dirty="0">
                <a:latin typeface="Times New Roman" panose="02020603050405020304" pitchFamily="18" charset="0"/>
                <a:cs typeface="Times New Roman" panose="02020603050405020304" pitchFamily="18" charset="0"/>
              </a:rPr>
              <a:t>Boosting is an ensemble learning technique to build a strong classifier from several weak classifiers in series. Boosting algorithms play a crucial role in dealing with bias-variance trade-off. Unlike bagging algorithms, which only controls for high variance in a model, boosting controls both the aspects (bias &amp; variance) and is considered to be more effective </a:t>
            </a:r>
            <a:r>
              <a:rPr lang="en-IN" dirty="0">
                <a:latin typeface="Times New Roman" panose="02020603050405020304" pitchFamily="18" charset="0"/>
                <a:cs typeface="Times New Roman" panose="02020603050405020304" pitchFamily="18" charset="0"/>
              </a:rPr>
              <a:t>XGBoost stands for eXtreme Gradient Boosting. It became popular in the recent days and is dominating applied machine learning and Kaggle competitions for structured data because of its scalability.</a:t>
            </a:r>
            <a:endParaRPr lang="en-US" dirty="0">
              <a:latin typeface="Times New Roman" panose="02020603050405020304" pitchFamily="18" charset="0"/>
              <a:cs typeface="Times New Roman" panose="02020603050405020304" pitchFamily="18" charset="0"/>
            </a:endParaRPr>
          </a:p>
          <a:p>
            <a:pPr algn="just">
              <a:lnSpc>
                <a:spcPct val="150000"/>
              </a:lnSpc>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044444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02AF80D-1D77-4B13-A6B9-F753FE16F61C}"/>
              </a:ext>
            </a:extLst>
          </p:cNvPr>
          <p:cNvSpPr/>
          <p:nvPr/>
        </p:nvSpPr>
        <p:spPr>
          <a:xfrm>
            <a:off x="832513" y="121930"/>
            <a:ext cx="4271750" cy="410882"/>
          </a:xfrm>
          <a:prstGeom prst="rect">
            <a:avLst/>
          </a:prstGeom>
        </p:spPr>
        <p:txBody>
          <a:bodyPr wrap="square">
            <a:spAutoFit/>
          </a:bodyPr>
          <a:lstStyle/>
          <a:p>
            <a:pPr>
              <a:lnSpc>
                <a:spcPct val="115000"/>
              </a:lnSpc>
              <a:spcAft>
                <a:spcPts val="1000"/>
              </a:spcAft>
              <a:tabLst>
                <a:tab pos="2000250" algn="l"/>
              </a:tabLst>
            </a:pPr>
            <a:r>
              <a:rPr lang="en-IN" b="1" dirty="0">
                <a:latin typeface="Times New Roman" panose="02020603050405020304" pitchFamily="18" charset="0"/>
                <a:ea typeface="Calibri" panose="020F0502020204030204" pitchFamily="34" charset="0"/>
                <a:cs typeface="Times New Roman" panose="02020603050405020304" pitchFamily="18" charset="0"/>
              </a:rPr>
              <a:t>3. RANDOM FOREST CLASSIFIER:</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TextBox 3">
            <a:extLst>
              <a:ext uri="{FF2B5EF4-FFF2-40B4-BE49-F238E27FC236}">
                <a16:creationId xmlns:a16="http://schemas.microsoft.com/office/drawing/2014/main" id="{1C561637-1F16-43A8-8F35-E3C310C85C24}"/>
              </a:ext>
            </a:extLst>
          </p:cNvPr>
          <p:cNvSpPr txBox="1"/>
          <p:nvPr/>
        </p:nvSpPr>
        <p:spPr>
          <a:xfrm>
            <a:off x="696036" y="771922"/>
            <a:ext cx="10727350" cy="4662815"/>
          </a:xfrm>
          <a:prstGeom prst="rect">
            <a:avLst/>
          </a:prstGeom>
          <a:noFill/>
        </p:spPr>
        <p:txBody>
          <a:bodyPr wrap="square" rtlCol="0">
            <a:spAutoFit/>
          </a:bodyPr>
          <a:lstStyle/>
          <a:p>
            <a:pPr algn="just">
              <a:lnSpc>
                <a:spcPct val="150000"/>
              </a:lnSpc>
            </a:pPr>
            <a:r>
              <a:rPr lang="en-US" dirty="0">
                <a:solidFill>
                  <a:srgbClr val="000000"/>
                </a:solidFill>
                <a:latin typeface="Times New Roman" panose="02020603050405020304" pitchFamily="18" charset="0"/>
                <a:ea typeface="Times New Roman" panose="02020603050405020304" pitchFamily="18" charset="0"/>
              </a:rPr>
              <a:t>A random forest is a machine learning technique that’s used to solve regression and classification problems. It utilizes ensemble learning, which is a technique that combines many classifiers to provide solutions to complex problems.</a:t>
            </a:r>
          </a:p>
          <a:p>
            <a:pPr algn="just">
              <a:lnSpc>
                <a:spcPct val="150000"/>
              </a:lnSpc>
            </a:pPr>
            <a:r>
              <a:rPr lang="en-US" dirty="0">
                <a:solidFill>
                  <a:srgbClr val="000000"/>
                </a:solidFill>
                <a:latin typeface="Times New Roman" panose="02020603050405020304" pitchFamily="18" charset="0"/>
                <a:ea typeface="Times New Roman" panose="02020603050405020304" pitchFamily="18" charset="0"/>
              </a:rPr>
              <a:t>A random forest algorithm consists of many decision trees. The ‘forest’ generated by the random forest algorithm is trained through bagging or bootstrap aggregating. Bagging is an ensemble meta-algorithm that improves the accuracy of machine learning algorithms.</a:t>
            </a:r>
          </a:p>
          <a:p>
            <a:pPr algn="just">
              <a:lnSpc>
                <a:spcPct val="150000"/>
              </a:lnSpc>
            </a:pPr>
            <a:r>
              <a:rPr lang="en-US" dirty="0">
                <a:solidFill>
                  <a:srgbClr val="000000"/>
                </a:solidFill>
                <a:latin typeface="Times New Roman" panose="02020603050405020304" pitchFamily="18" charset="0"/>
                <a:ea typeface="Times New Roman" panose="02020603050405020304" pitchFamily="18" charset="0"/>
              </a:rPr>
              <a:t>The (random forest) algorithm establishes the outcome based on the predictions of the decision trees. It predicts by taking the average or mean of the output from various trees. Increasing the number of trees increases the precision of the outcome.</a:t>
            </a:r>
          </a:p>
          <a:p>
            <a:pPr algn="just">
              <a:lnSpc>
                <a:spcPct val="150000"/>
              </a:lnSpc>
            </a:pPr>
            <a:r>
              <a:rPr lang="en-US" dirty="0">
                <a:solidFill>
                  <a:srgbClr val="000000"/>
                </a:solidFill>
                <a:latin typeface="Times New Roman" panose="02020603050405020304" pitchFamily="18" charset="0"/>
                <a:ea typeface="Times New Roman" panose="02020603050405020304" pitchFamily="18" charset="0"/>
              </a:rPr>
              <a:t>A random forest eradicates the limitations of a decision tree algorithm. It reduces the over fitting of datasets and increases precision. It generates predictions without requiring many configurations in packages (like Scikit-learn).</a:t>
            </a:r>
          </a:p>
        </p:txBody>
      </p:sp>
    </p:spTree>
    <p:extLst>
      <p:ext uri="{BB962C8B-B14F-4D97-AF65-F5344CB8AC3E}">
        <p14:creationId xmlns:p14="http://schemas.microsoft.com/office/powerpoint/2010/main" val="1687106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C6B10CD-DF22-49BD-BCA4-8861721B2D80}"/>
              </a:ext>
            </a:extLst>
          </p:cNvPr>
          <p:cNvSpPr txBox="1"/>
          <p:nvPr/>
        </p:nvSpPr>
        <p:spPr>
          <a:xfrm>
            <a:off x="504964" y="2999264"/>
            <a:ext cx="11316515" cy="2951064"/>
          </a:xfrm>
          <a:prstGeom prst="rect">
            <a:avLst/>
          </a:prstGeom>
          <a:noFill/>
        </p:spPr>
        <p:txBody>
          <a:bodyPr wrap="square">
            <a:spAutoFit/>
          </a:bodyPr>
          <a:lstStyle/>
          <a:p>
            <a:pPr algn="just">
              <a:lnSpc>
                <a:spcPct val="150000"/>
              </a:lnSpc>
            </a:pPr>
            <a:r>
              <a:rPr lang="en-IN" dirty="0">
                <a:latin typeface="Times New Roman" panose="02020603050405020304" pitchFamily="18" charset="0"/>
                <a:cs typeface="Times New Roman" panose="02020603050405020304" pitchFamily="18" charset="0"/>
              </a:rPr>
              <a:t>Decision trees are the building blocks of a random forest algorithm. A decision tree is a decision support technique that forms a tree-like structure. An overview of decision trees will help us understand how random forest algorithms work.</a:t>
            </a:r>
          </a:p>
          <a:p>
            <a:pPr algn="just">
              <a:lnSpc>
                <a:spcPct val="150000"/>
              </a:lnSpc>
            </a:pPr>
            <a:r>
              <a:rPr lang="en-IN" dirty="0">
                <a:latin typeface="Times New Roman" panose="02020603050405020304" pitchFamily="18" charset="0"/>
                <a:cs typeface="Times New Roman" panose="02020603050405020304" pitchFamily="18" charset="0"/>
              </a:rPr>
              <a:t>A decision tree consists of three components: decision nodes, leaf nodes, and a root node. A decision tree algorithm divides a training dataset into branches, which further segregate into other branches. This sequence continues until a leaf node is attained. The leaf node cannot be segregated further.</a:t>
            </a:r>
          </a:p>
          <a:p>
            <a:pPr algn="just">
              <a:lnSpc>
                <a:spcPct val="150000"/>
              </a:lnSpc>
            </a:pPr>
            <a:r>
              <a:rPr lang="en-IN" dirty="0">
                <a:latin typeface="Times New Roman" panose="02020603050405020304" pitchFamily="18" charset="0"/>
                <a:cs typeface="Times New Roman" panose="02020603050405020304" pitchFamily="18" charset="0"/>
              </a:rPr>
              <a:t>The nodes in the decision tree represent attributes that are used for predicting the outcome. Decision nodes provide a link to the leaves. The following diagram shows the three types of nodes in a decision tree.</a:t>
            </a:r>
          </a:p>
        </p:txBody>
      </p:sp>
      <p:sp>
        <p:nvSpPr>
          <p:cNvPr id="3" name="TextBox 2">
            <a:extLst>
              <a:ext uri="{FF2B5EF4-FFF2-40B4-BE49-F238E27FC236}">
                <a16:creationId xmlns:a16="http://schemas.microsoft.com/office/drawing/2014/main" id="{162A46BD-2668-4B9F-BFC7-A778EBB5D66A}"/>
              </a:ext>
            </a:extLst>
          </p:cNvPr>
          <p:cNvSpPr txBox="1"/>
          <p:nvPr/>
        </p:nvSpPr>
        <p:spPr>
          <a:xfrm>
            <a:off x="504965" y="272629"/>
            <a:ext cx="11316514" cy="2535566"/>
          </a:xfrm>
          <a:prstGeom prst="rect">
            <a:avLst/>
          </a:prstGeom>
          <a:noFill/>
        </p:spPr>
        <p:txBody>
          <a:bodyPr wrap="square">
            <a:spAutoFit/>
          </a:bodyPr>
          <a:lstStyle/>
          <a:p>
            <a:pPr algn="just">
              <a:lnSpc>
                <a:spcPct val="150000"/>
              </a:lnSpc>
            </a:pPr>
            <a:r>
              <a:rPr lang="en-US" dirty="0">
                <a:solidFill>
                  <a:srgbClr val="000000"/>
                </a:solidFill>
                <a:latin typeface="Times New Roman" panose="02020603050405020304" pitchFamily="18" charset="0"/>
                <a:ea typeface="Times New Roman" panose="02020603050405020304" pitchFamily="18" charset="0"/>
              </a:rPr>
              <a:t>Features of a Random Forest Algorithm:</a:t>
            </a:r>
          </a:p>
          <a:p>
            <a:pPr marL="285750" indent="-285750" algn="just">
              <a:lnSpc>
                <a:spcPct val="150000"/>
              </a:lnSpc>
              <a:buFont typeface="Wingdings" panose="05000000000000000000" pitchFamily="2" charset="2"/>
              <a:buChar char="Ø"/>
            </a:pPr>
            <a:r>
              <a:rPr lang="en-US" dirty="0">
                <a:solidFill>
                  <a:srgbClr val="000000"/>
                </a:solidFill>
                <a:latin typeface="Times New Roman" panose="02020603050405020304" pitchFamily="18" charset="0"/>
                <a:ea typeface="Times New Roman" panose="02020603050405020304" pitchFamily="18" charset="0"/>
              </a:rPr>
              <a:t>It’s more accurate than the decision tree algorithm.</a:t>
            </a:r>
          </a:p>
          <a:p>
            <a:pPr marL="285750" indent="-285750" algn="just">
              <a:lnSpc>
                <a:spcPct val="150000"/>
              </a:lnSpc>
              <a:buFont typeface="Wingdings" panose="05000000000000000000" pitchFamily="2" charset="2"/>
              <a:buChar char="Ø"/>
            </a:pPr>
            <a:r>
              <a:rPr lang="en-US" dirty="0">
                <a:solidFill>
                  <a:srgbClr val="000000"/>
                </a:solidFill>
                <a:latin typeface="Times New Roman" panose="02020603050405020304" pitchFamily="18" charset="0"/>
                <a:ea typeface="Times New Roman" panose="02020603050405020304" pitchFamily="18" charset="0"/>
              </a:rPr>
              <a:t>It provides an effective way of handling missing data.</a:t>
            </a:r>
          </a:p>
          <a:p>
            <a:pPr marL="285750" indent="-285750" algn="just">
              <a:lnSpc>
                <a:spcPct val="150000"/>
              </a:lnSpc>
              <a:buFont typeface="Wingdings" panose="05000000000000000000" pitchFamily="2" charset="2"/>
              <a:buChar char="Ø"/>
            </a:pPr>
            <a:r>
              <a:rPr lang="en-US" dirty="0">
                <a:solidFill>
                  <a:srgbClr val="000000"/>
                </a:solidFill>
                <a:latin typeface="Times New Roman" panose="02020603050405020304" pitchFamily="18" charset="0"/>
                <a:ea typeface="Times New Roman" panose="02020603050405020304" pitchFamily="18" charset="0"/>
              </a:rPr>
              <a:t>It can produce a reasonable prediction without hyper-parameter tuning.</a:t>
            </a:r>
          </a:p>
          <a:p>
            <a:pPr marL="285750" indent="-285750" algn="just">
              <a:lnSpc>
                <a:spcPct val="150000"/>
              </a:lnSpc>
              <a:buFont typeface="Wingdings" panose="05000000000000000000" pitchFamily="2" charset="2"/>
              <a:buChar char="Ø"/>
            </a:pPr>
            <a:r>
              <a:rPr lang="en-US" dirty="0">
                <a:solidFill>
                  <a:srgbClr val="000000"/>
                </a:solidFill>
                <a:latin typeface="Times New Roman" panose="02020603050405020304" pitchFamily="18" charset="0"/>
                <a:ea typeface="Times New Roman" panose="02020603050405020304" pitchFamily="18" charset="0"/>
              </a:rPr>
              <a:t>It solves the issue of over fitting in decision trees.</a:t>
            </a:r>
          </a:p>
          <a:p>
            <a:pPr marL="285750" indent="-285750" algn="just">
              <a:lnSpc>
                <a:spcPct val="150000"/>
              </a:lnSpc>
              <a:buFont typeface="Wingdings" panose="05000000000000000000" pitchFamily="2" charset="2"/>
              <a:buChar char="Ø"/>
            </a:pPr>
            <a:r>
              <a:rPr lang="en-US" dirty="0">
                <a:solidFill>
                  <a:srgbClr val="000000"/>
                </a:solidFill>
                <a:latin typeface="Times New Roman" panose="02020603050405020304" pitchFamily="18" charset="0"/>
                <a:ea typeface="Times New Roman" panose="02020603050405020304" pitchFamily="18" charset="0"/>
              </a:rPr>
              <a:t>In every random forest tree, a subset of features is selected randomly at the node’s splitting point.</a:t>
            </a:r>
          </a:p>
        </p:txBody>
      </p:sp>
    </p:spTree>
    <p:extLst>
      <p:ext uri="{BB962C8B-B14F-4D97-AF65-F5344CB8AC3E}">
        <p14:creationId xmlns:p14="http://schemas.microsoft.com/office/powerpoint/2010/main" val="33065634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Decision Tree Nodes"/>
          <p:cNvPicPr/>
          <p:nvPr/>
        </p:nvPicPr>
        <p:blipFill>
          <a:blip r:embed="rId2">
            <a:extLst>
              <a:ext uri="{28A0092B-C50C-407E-A947-70E740481C1C}">
                <a14:useLocalDpi xmlns:a14="http://schemas.microsoft.com/office/drawing/2010/main" val="0"/>
              </a:ext>
            </a:extLst>
          </a:blip>
          <a:srcRect/>
          <a:stretch>
            <a:fillRect/>
          </a:stretch>
        </p:blipFill>
        <p:spPr bwMode="auto">
          <a:xfrm>
            <a:off x="1856096" y="186519"/>
            <a:ext cx="7356143" cy="2461147"/>
          </a:xfrm>
          <a:prstGeom prst="rect">
            <a:avLst/>
          </a:prstGeom>
          <a:noFill/>
          <a:ln>
            <a:noFill/>
          </a:ln>
        </p:spPr>
      </p:pic>
      <p:sp>
        <p:nvSpPr>
          <p:cNvPr id="3" name="Rectangle 2"/>
          <p:cNvSpPr/>
          <p:nvPr/>
        </p:nvSpPr>
        <p:spPr>
          <a:xfrm>
            <a:off x="368489" y="3053772"/>
            <a:ext cx="11423177" cy="3416320"/>
          </a:xfrm>
          <a:prstGeom prst="rect">
            <a:avLst/>
          </a:prstGeom>
        </p:spPr>
        <p:txBody>
          <a:bodyPr wrap="square">
            <a:spAutoFit/>
          </a:bodyPr>
          <a:lstStyle/>
          <a:p>
            <a:pPr algn="just">
              <a:lnSpc>
                <a:spcPct val="150000"/>
              </a:lnSpc>
              <a:spcAft>
                <a:spcPts val="0"/>
              </a:spcAft>
            </a:pP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The information theory can provide more information on how decision trees work. Entropy and information gain are the building blocks of decision trees. An overview of these fundamental concepts will improve our understanding of how decision trees are built.</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0"/>
              </a:spcAft>
            </a:pP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Entropy is a metric for calculating uncertainty. Information gain is a measure of how uncertainty in the target variable is reduced, given a set of independent variables.</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0"/>
              </a:spcAft>
            </a:pP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The information gain concept involves using independent variables (features) to gain information about a target variable (class). The entropy of the target variable (Y) and the </a:t>
            </a: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hlinkClick r:id="rId3"/>
              </a:rPr>
              <a:t>conditional entropy</a:t>
            </a: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of Y (given X) are used to estimate the information gain. In this case, the conditional entropy is subtracted from the entropy of Y.</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5716524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6603" y="395491"/>
            <a:ext cx="11491415" cy="3416320"/>
          </a:xfrm>
          <a:prstGeom prst="rect">
            <a:avLst/>
          </a:prstGeom>
        </p:spPr>
        <p:txBody>
          <a:bodyPr wrap="square">
            <a:spAutoFit/>
          </a:bodyPr>
          <a:lstStyle/>
          <a:p>
            <a:pPr algn="just">
              <a:lnSpc>
                <a:spcPct val="150000"/>
              </a:lnSpc>
              <a:spcAft>
                <a:spcPts val="0"/>
              </a:spcAft>
            </a:pP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Information gain is used in the training of decision trees. It helps in reducing uncertainty in these trees. A high information gain means that a high degree of uncertainty (information entropy) has been removed. Entropy and information gain are important in splitting branches, which is an important activity in the construction of decision trees.</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0"/>
              </a:spcAft>
            </a:pP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Let’s take a simple example of how a decision tree works. Suppose we want to predict if a customer will purchase a mobile phone or not. The features of the phone form the basis of his decision. This analysis can be presented in a decision tree diagram.</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a:lnSpc>
                <a:spcPct val="150000"/>
              </a:lnSpc>
            </a:pPr>
            <a:r>
              <a:rPr lang="en-IN" dirty="0">
                <a:solidFill>
                  <a:srgbClr val="000000"/>
                </a:solidFill>
                <a:latin typeface="Times New Roman" panose="02020603050405020304" pitchFamily="18" charset="0"/>
                <a:ea typeface="Calibri" panose="020F0502020204030204" pitchFamily="34" charset="0"/>
              </a:rPr>
              <a:t>The root node and decision nodes of the decision represent the features of the phone mentioned above. The leaf node represents the final output, either </a:t>
            </a:r>
            <a:r>
              <a:rPr lang="en-IN" i="1" dirty="0">
                <a:solidFill>
                  <a:srgbClr val="000000"/>
                </a:solidFill>
                <a:latin typeface="Times New Roman" panose="02020603050405020304" pitchFamily="18" charset="0"/>
                <a:ea typeface="Calibri" panose="020F0502020204030204" pitchFamily="34" charset="0"/>
              </a:rPr>
              <a:t>buying</a:t>
            </a:r>
            <a:r>
              <a:rPr lang="en-IN" dirty="0">
                <a:solidFill>
                  <a:srgbClr val="000000"/>
                </a:solidFill>
                <a:latin typeface="Times New Roman" panose="02020603050405020304" pitchFamily="18" charset="0"/>
                <a:ea typeface="Calibri" panose="020F0502020204030204" pitchFamily="34" charset="0"/>
              </a:rPr>
              <a:t> or </a:t>
            </a:r>
            <a:r>
              <a:rPr lang="en-IN" i="1" dirty="0">
                <a:solidFill>
                  <a:srgbClr val="000000"/>
                </a:solidFill>
                <a:latin typeface="Times New Roman" panose="02020603050405020304" pitchFamily="18" charset="0"/>
                <a:ea typeface="Calibri" panose="020F0502020204030204" pitchFamily="34" charset="0"/>
              </a:rPr>
              <a:t>not buying</a:t>
            </a:r>
            <a:r>
              <a:rPr lang="en-IN" dirty="0">
                <a:solidFill>
                  <a:srgbClr val="000000"/>
                </a:solidFill>
                <a:latin typeface="Times New Roman" panose="02020603050405020304" pitchFamily="18" charset="0"/>
                <a:ea typeface="Calibri" panose="020F0502020204030204" pitchFamily="34" charset="0"/>
              </a:rPr>
              <a:t>. The main features </a:t>
            </a:r>
            <a:endParaRPr lang="en-IN" dirty="0"/>
          </a:p>
        </p:txBody>
      </p:sp>
      <p:pic>
        <p:nvPicPr>
          <p:cNvPr id="3" name="Picture 2" descr="Example of Decision Tree"/>
          <p:cNvPicPr/>
          <p:nvPr/>
        </p:nvPicPr>
        <p:blipFill>
          <a:blip r:embed="rId2">
            <a:extLst>
              <a:ext uri="{28A0092B-C50C-407E-A947-70E740481C1C}">
                <a14:useLocalDpi xmlns:a14="http://schemas.microsoft.com/office/drawing/2010/main" val="0"/>
              </a:ext>
            </a:extLst>
          </a:blip>
          <a:srcRect/>
          <a:stretch>
            <a:fillRect/>
          </a:stretch>
        </p:blipFill>
        <p:spPr bwMode="auto">
          <a:xfrm>
            <a:off x="2789403" y="3967162"/>
            <a:ext cx="5657850" cy="2581275"/>
          </a:xfrm>
          <a:prstGeom prst="rect">
            <a:avLst/>
          </a:prstGeom>
          <a:noFill/>
          <a:ln>
            <a:noFill/>
          </a:ln>
        </p:spPr>
      </p:pic>
    </p:spTree>
    <p:extLst>
      <p:ext uri="{BB962C8B-B14F-4D97-AF65-F5344CB8AC3E}">
        <p14:creationId xmlns:p14="http://schemas.microsoft.com/office/powerpoint/2010/main" val="30240684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166522" y="159545"/>
            <a:ext cx="8412076" cy="700585"/>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400" b="1" dirty="0">
                <a:latin typeface="Times New Roman" panose="02020603050405020304" pitchFamily="18" charset="0"/>
                <a:cs typeface="Times New Roman" panose="02020603050405020304" pitchFamily="18" charset="0"/>
              </a:rPr>
              <a:t>HARDWARE AND SOFTWARE REQUIREMENTS</a:t>
            </a:r>
          </a:p>
        </p:txBody>
      </p:sp>
      <p:sp>
        <p:nvSpPr>
          <p:cNvPr id="3" name="Content Placeholder 2"/>
          <p:cNvSpPr txBox="1">
            <a:spLocks/>
          </p:cNvSpPr>
          <p:nvPr/>
        </p:nvSpPr>
        <p:spPr>
          <a:xfrm>
            <a:off x="1365697" y="695837"/>
            <a:ext cx="9497921" cy="329385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Font typeface="Arial" panose="020B0604020202020204" pitchFamily="34" charset="0"/>
              <a:buNone/>
            </a:pPr>
            <a:r>
              <a:rPr lang="en-IN" sz="2400" b="1" dirty="0">
                <a:latin typeface="Times New Roman" panose="02020603050405020304" pitchFamily="18" charset="0"/>
                <a:cs typeface="Times New Roman" panose="02020603050405020304" pitchFamily="18" charset="0"/>
              </a:rPr>
              <a:t>H/W Configuration:</a:t>
            </a:r>
            <a:endParaRPr lang="en-US" sz="2400" b="1" dirty="0">
              <a:latin typeface="Times New Roman" panose="02020603050405020304" pitchFamily="18" charset="0"/>
              <a:cs typeface="Times New Roman" panose="02020603050405020304" pitchFamily="18" charset="0"/>
            </a:endParaRPr>
          </a:p>
          <a:p>
            <a:pPr algn="just">
              <a:lnSpc>
                <a:spcPct val="150000"/>
              </a:lnSpc>
              <a:spcAft>
                <a:spcPts val="1000"/>
              </a:spcAft>
            </a:pPr>
            <a:r>
              <a:rPr lang="en-IN" sz="18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Operating system		:  Windows 7 or 7+</a:t>
            </a: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1000"/>
              </a:spcAft>
            </a:pPr>
            <a:r>
              <a:rPr lang="en-IN" sz="18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RAM				:  8 GB</a:t>
            </a: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1000"/>
              </a:spcAft>
            </a:pPr>
            <a:r>
              <a:rPr lang="en-IN" sz="18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Hard disc or SSD		:  More than 500 GB	</a:t>
            </a: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1000"/>
              </a:spcAft>
            </a:pPr>
            <a:r>
              <a:rPr lang="en-IN" sz="18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Processor			:  Intel 3rd generation or high or Ryzen with 8 GB Ram</a:t>
            </a:r>
            <a:endParaRPr lang="en-IN" sz="1800" dirty="0">
              <a:latin typeface="Calibri" panose="020F0502020204030204" pitchFamily="34" charset="0"/>
              <a:ea typeface="Calibri" panose="020F0502020204030204" pitchFamily="34" charset="0"/>
              <a:cs typeface="Times New Roman" panose="02020603050405020304" pitchFamily="18" charset="0"/>
            </a:endParaRPr>
          </a:p>
        </p:txBody>
      </p:sp>
      <p:sp>
        <p:nvSpPr>
          <p:cNvPr id="4" name="Content Placeholder 2"/>
          <p:cNvSpPr txBox="1">
            <a:spLocks/>
          </p:cNvSpPr>
          <p:nvPr/>
        </p:nvSpPr>
        <p:spPr>
          <a:xfrm>
            <a:off x="1365697" y="4258679"/>
            <a:ext cx="10849970" cy="312956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IN" sz="2400" b="1" dirty="0">
                <a:latin typeface="Times New Roman" panose="02020603050405020304" pitchFamily="18" charset="0"/>
                <a:cs typeface="Times New Roman" panose="02020603050405020304" pitchFamily="18" charset="0"/>
              </a:rPr>
              <a:t>S/W Configuration:</a:t>
            </a:r>
            <a:endParaRPr lang="en-IN" sz="2400" dirty="0">
              <a:solidFill>
                <a:schemeClr val="accent2"/>
              </a:solidFill>
              <a:latin typeface="Times New Roman" panose="02020603050405020304" pitchFamily="18" charset="0"/>
              <a:cs typeface="Times New Roman" panose="02020603050405020304" pitchFamily="18" charset="0"/>
            </a:endParaRPr>
          </a:p>
          <a:p>
            <a:pPr algn="just">
              <a:lnSpc>
                <a:spcPct val="150000"/>
              </a:lnSpc>
              <a:spcAft>
                <a:spcPts val="1000"/>
              </a:spcAft>
            </a:pPr>
            <a:r>
              <a:rPr lang="en-IN" sz="18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Software’s			:  Python 3.6 or high version</a:t>
            </a: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1000"/>
              </a:spcAft>
            </a:pPr>
            <a:r>
              <a:rPr lang="en-IN" sz="18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IDE                              		:  PyCharm.</a:t>
            </a: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1000"/>
              </a:spcAft>
            </a:pPr>
            <a:r>
              <a:rPr lang="en-IN" sz="18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Framework                                         	:   Flask  </a:t>
            </a: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pPr>
            <a:endParaRPr lang="en-US" sz="2400" b="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9713360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58</TotalTime>
  <Words>1182</Words>
  <Application>Microsoft Office PowerPoint</Application>
  <PresentationFormat>Widescreen</PresentationFormat>
  <Paragraphs>62</Paragraphs>
  <Slides>17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Arial</vt:lpstr>
      <vt:lpstr>Calibri</vt:lpstr>
      <vt:lpstr>Symbol</vt:lpstr>
      <vt:lpstr>Times New Roman</vt:lpstr>
      <vt:lpstr>Trebuchet MS</vt:lpstr>
      <vt:lpstr>Wingdings</vt:lpstr>
      <vt:lpstr>Wingdings 3</vt:lpstr>
      <vt:lpstr>Facet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BALARAM PANIGRAHY</dc:creator>
  <cp:lastModifiedBy>Sanku Ganga Veera Bhargavi</cp:lastModifiedBy>
  <cp:revision>10</cp:revision>
  <dcterms:created xsi:type="dcterms:W3CDTF">2022-04-13T10:05:01Z</dcterms:created>
  <dcterms:modified xsi:type="dcterms:W3CDTF">2024-08-06T06:56:31Z</dcterms:modified>
</cp:coreProperties>
</file>