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619096"/>
            <a:ext cx="9594642" cy="1180317"/>
          </a:xfrm>
        </p:spPr>
        <p:txBody>
          <a:bodyPr>
            <a:normAutofit/>
          </a:bodyPr>
          <a:lstStyle/>
          <a:p>
            <a:pPr algn="ctr"/>
            <a:r>
              <a:rPr lang="en-US" sz="3200" b="1" dirty="0">
                <a:solidFill>
                  <a:schemeClr val="accent2">
                    <a:lumMod val="50000"/>
                  </a:schemeClr>
                </a:solidFill>
                <a:latin typeface="Arial" panose="020B0604020202020204" pitchFamily="34" charset="0"/>
                <a:cs typeface="Arial" panose="020B0604020202020204" pitchFamily="34" charset="0"/>
              </a:rPr>
              <a:t>secure data hiding in images using stenography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4586365"/>
            <a:ext cx="97386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a:solidFill>
                  <a:schemeClr val="bg1"/>
                </a:solidFill>
                <a:latin typeface="Arial"/>
                <a:cs typeface="Arial"/>
              </a:rPr>
              <a:t>Rimmalapudi</a:t>
            </a:r>
            <a:r>
              <a:rPr lang="en-US" sz="2000" b="1" dirty="0">
                <a:solidFill>
                  <a:schemeClr val="bg1"/>
                </a:solidFill>
                <a:latin typeface="Arial"/>
                <a:cs typeface="Arial"/>
              </a:rPr>
              <a:t> Bhargavi</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Mohan Babu University, (MCA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85E340D-58FC-C8BD-D139-A85720F0F7F8}"/>
              </a:ext>
            </a:extLst>
          </p:cNvPr>
          <p:cNvSpPr>
            <a:spLocks noGrp="1" noChangeArrowheads="1"/>
          </p:cNvSpPr>
          <p:nvPr>
            <p:ph idx="1"/>
          </p:nvPr>
        </p:nvSpPr>
        <p:spPr bwMode="auto">
          <a:xfrm>
            <a:off x="535670" y="1374955"/>
            <a:ext cx="11529004"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Arial" panose="020B0604020202020204" pitchFamily="34" charset="0"/>
              </a:rPr>
              <a:t>Future Scope of the Project</a:t>
            </a:r>
            <a:r>
              <a:rPr lang="en-US" altLang="en-US" sz="2000" b="1" dirty="0">
                <a:solidFill>
                  <a:schemeClr val="accent2"/>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As cyber threats continue to evolve, the need for more secure and advanced steganography techniques is growing. This project has a strong foundation, but several enhancements can be made to improve its effectiveness, security, and usability.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Stronger Encryption Mechanisms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Advanced Steganographic Techniques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Larger Data Storage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 Graphical User Interface (GUI)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Against Steganalysis Attacks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 System</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 AI-Powered Steganography</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Real-World Applications in Cybersecurity &amp; Forensics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By implementing these improvements, the project can evolve into a highly secure and advanced steganography system, making it more practical, scalable, and resilient for real-world applications.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14375" y="1447799"/>
            <a:ext cx="10763250" cy="4548881"/>
          </a:xfrm>
        </p:spPr>
        <p:txBody>
          <a:bodyPr>
            <a:normAutofit lnSpcReduction="10000"/>
          </a:bodyPr>
          <a:lstStyle/>
          <a:p>
            <a:pPr marL="0" indent="0">
              <a:buNone/>
            </a:pPr>
            <a:r>
              <a:rPr lang="en-US" sz="1800" dirty="0">
                <a:solidFill>
                  <a:schemeClr val="tx1">
                    <a:lumMod val="95000"/>
                    <a:lumOff val="5000"/>
                  </a:schemeClr>
                </a:solidFill>
                <a:latin typeface="Arial" panose="020B0604020202020204" pitchFamily="34" charset="0"/>
                <a:cs typeface="Arial" panose="020B0604020202020204" pitchFamily="34" charset="0"/>
              </a:rPr>
              <a:t>With increasing cyber threats, there is a need for a secure way to hide and share sensitive information. Traditional encryption methods can attract attention, making the data a target for hackers. Steganography provides a solution by hiding secret data inside images, making it invisible to the human eye. This project aims to develop a system that securely hides data inside images.</a:t>
            </a:r>
          </a:p>
          <a:p>
            <a:pPr marL="0" indent="0">
              <a:buNone/>
            </a:pPr>
            <a:r>
              <a:rPr lang="en-US" sz="1800" dirty="0">
                <a:solidFill>
                  <a:schemeClr val="tx1">
                    <a:lumMod val="95000"/>
                    <a:lumOff val="5000"/>
                  </a:schemeClr>
                </a:solidFill>
                <a:latin typeface="Arial" panose="020B0604020202020204" pitchFamily="34" charset="0"/>
                <a:cs typeface="Arial" panose="020B0604020202020204" pitchFamily="34" charset="0"/>
              </a:rPr>
              <a:t>The key goals are:</a:t>
            </a:r>
          </a:p>
          <a:p>
            <a:pPr>
              <a:buFont typeface="Arial" panose="020B0604020202020204" pitchFamily="34" charset="0"/>
              <a:buChar char="•"/>
            </a:pPr>
            <a:r>
              <a:rPr lang="en-US" sz="1800" dirty="0">
                <a:solidFill>
                  <a:schemeClr val="tx1">
                    <a:lumMod val="95000"/>
                    <a:lumOff val="5000"/>
                  </a:schemeClr>
                </a:solidFill>
                <a:latin typeface="Arial" panose="020B0604020202020204" pitchFamily="34" charset="0"/>
                <a:cs typeface="Arial" panose="020B0604020202020204" pitchFamily="34" charset="0"/>
              </a:rPr>
              <a:t>Keeping data hidden without changing the image noticeably.</a:t>
            </a:r>
          </a:p>
          <a:p>
            <a:pPr>
              <a:buFont typeface="Arial" panose="020B0604020202020204" pitchFamily="34" charset="0"/>
              <a:buChar char="•"/>
            </a:pPr>
            <a:r>
              <a:rPr lang="en-US" sz="1800" dirty="0">
                <a:solidFill>
                  <a:schemeClr val="tx1">
                    <a:lumMod val="95000"/>
                    <a:lumOff val="5000"/>
                  </a:schemeClr>
                </a:solidFill>
                <a:latin typeface="Arial" panose="020B0604020202020204" pitchFamily="34" charset="0"/>
                <a:cs typeface="Arial" panose="020B0604020202020204" pitchFamily="34" charset="0"/>
              </a:rPr>
              <a:t>Ensuring security by encrypting the data before hiding it.</a:t>
            </a:r>
          </a:p>
          <a:p>
            <a:pPr>
              <a:buFont typeface="Arial" panose="020B0604020202020204" pitchFamily="34" charset="0"/>
              <a:buChar char="•"/>
            </a:pPr>
            <a:r>
              <a:rPr lang="en-US" sz="1800" dirty="0">
                <a:solidFill>
                  <a:schemeClr val="tx1">
                    <a:lumMod val="95000"/>
                    <a:lumOff val="5000"/>
                  </a:schemeClr>
                </a:solidFill>
                <a:latin typeface="Arial" panose="020B0604020202020204" pitchFamily="34" charset="0"/>
                <a:cs typeface="Arial" panose="020B0604020202020204" pitchFamily="34" charset="0"/>
              </a:rPr>
              <a:t>Making the system robust against compression or distortions.</a:t>
            </a:r>
          </a:p>
          <a:p>
            <a:pPr>
              <a:buFont typeface="Arial" panose="020B0604020202020204" pitchFamily="34" charset="0"/>
              <a:buChar char="•"/>
            </a:pPr>
            <a:r>
              <a:rPr lang="en-US" sz="1800" dirty="0">
                <a:solidFill>
                  <a:schemeClr val="tx1">
                    <a:lumMod val="95000"/>
                    <a:lumOff val="5000"/>
                  </a:schemeClr>
                </a:solidFill>
                <a:latin typeface="Arial" panose="020B0604020202020204" pitchFamily="34" charset="0"/>
                <a:cs typeface="Arial" panose="020B0604020202020204" pitchFamily="34" charset="0"/>
              </a:rPr>
              <a:t>Providing an easy-to-use tool for embedding and extracting hidden messages.</a:t>
            </a:r>
          </a:p>
          <a:p>
            <a:pPr marL="0" indent="0">
              <a:buNone/>
            </a:pPr>
            <a:r>
              <a:rPr lang="en-US" sz="1800" dirty="0">
                <a:solidFill>
                  <a:schemeClr val="tx1">
                    <a:lumMod val="95000"/>
                    <a:lumOff val="5000"/>
                  </a:schemeClr>
                </a:solidFill>
                <a:latin typeface="Arial" panose="020B0604020202020204" pitchFamily="34" charset="0"/>
                <a:cs typeface="Arial" panose="020B0604020202020204" pitchFamily="34" charset="0"/>
              </a:rPr>
              <a:t>The final system will be a user-friendly application that allows secure message hiding and retrieval with password protection. This solution can be used for private communication, cybersecurity, and digital forensics to keep information safe from unauthorized access.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p>
        </p:txBody>
      </p:sp>
      <p:sp>
        <p:nvSpPr>
          <p:cNvPr id="9" name="Rectangle 4">
            <a:extLst>
              <a:ext uri="{FF2B5EF4-FFF2-40B4-BE49-F238E27FC236}">
                <a16:creationId xmlns:a16="http://schemas.microsoft.com/office/drawing/2014/main" id="{71DBF7ED-0A90-40CD-2F66-924E425B88DD}"/>
              </a:ext>
            </a:extLst>
          </p:cNvPr>
          <p:cNvSpPr>
            <a:spLocks noChangeArrowheads="1"/>
          </p:cNvSpPr>
          <p:nvPr/>
        </p:nvSpPr>
        <p:spPr bwMode="auto">
          <a:xfrm>
            <a:off x="581192" y="1414521"/>
            <a:ext cx="11344108"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Technologies and Libraries Used: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Programming Language: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Python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Libraries Used: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OpenCV (cv2):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Used for reading, modifying, and saving images.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OS Module: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Used to open the encrypted image automatically.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String Module: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Used for character encoding (though not explicitly used in the code).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Platform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Operating System: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Windows (since </a:t>
            </a:r>
            <a:r>
              <a:rPr kumimoji="0" lang="en-US" altLang="en-US" i="0" u="none" strike="noStrike" cap="none" normalizeH="0" baseline="0" dirty="0" err="1">
                <a:ln>
                  <a:noFill/>
                </a:ln>
                <a:solidFill>
                  <a:schemeClr val="tx1">
                    <a:lumMod val="95000"/>
                    <a:lumOff val="5000"/>
                  </a:schemeClr>
                </a:solidFill>
                <a:effectLst/>
                <a:latin typeface="Arial" panose="020B0604020202020204" pitchFamily="34" charset="0"/>
                <a:cs typeface="Arial" panose="020B0604020202020204" pitchFamily="34" charset="0"/>
              </a:rPr>
              <a:t>os.system</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("start encryptedImage.jpg") is used, which works on  Windows).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Development Environment: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Python IDLE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chemeClr val="tx1">
                  <a:lumMod val="95000"/>
                  <a:lumOff val="5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Concepts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Image Processing: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Modifying pixel values to store hidden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Basic Encryption/Decryption: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Mapping characters to pixel values for hiding and retrieving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User Authentication: </a:t>
            </a:r>
            <a:r>
              <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Passcode verification for decryption.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lumMod val="95000"/>
                  <a:lumOff val="5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3F322060-F4F0-D989-E858-68415C9FE2A9}"/>
              </a:ext>
            </a:extLst>
          </p:cNvPr>
          <p:cNvSpPr>
            <a:spLocks noGrp="1" noChangeArrowheads="1"/>
          </p:cNvSpPr>
          <p:nvPr>
            <p:ph idx="1"/>
          </p:nvPr>
        </p:nvSpPr>
        <p:spPr bwMode="auto">
          <a:xfrm>
            <a:off x="400050" y="1274165"/>
            <a:ext cx="1153477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Unique Features of This Project :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Secure Steganography with Passcode Protection</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this project </a:t>
            </a:r>
            <a:r>
              <a:rPr kumimoji="0" lang="en-US" altLang="en-US" sz="1800" i="0" u="none" strike="noStrike" cap="none" normalizeH="0" baseline="0" dirty="0">
                <a:ln>
                  <a:noFill/>
                </a:ln>
                <a:solidFill>
                  <a:schemeClr val="tx1"/>
                </a:solidFill>
                <a:effectLst/>
                <a:latin typeface="Arial" panose="020B0604020202020204" pitchFamily="34" charset="0"/>
              </a:rPr>
              <a:t>encrypts data using a passcode,</a:t>
            </a:r>
            <a:r>
              <a:rPr kumimoji="0" lang="en-US" altLang="en-US" sz="1800" b="0" i="0" u="none" strike="noStrike" cap="none" normalizeH="0" baseline="0" dirty="0">
                <a:ln>
                  <a:noFill/>
                </a:ln>
                <a:solidFill>
                  <a:schemeClr val="tx1"/>
                </a:solidFill>
                <a:effectLst/>
                <a:latin typeface="Arial" panose="020B0604020202020204" pitchFamily="34" charset="0"/>
              </a:rPr>
              <a:t> ensuring that only authorized users can decrypt the hidden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Image-Based Data Hiding (No Extra File Required)</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secret message is embedded </a:t>
            </a:r>
            <a:r>
              <a:rPr kumimoji="0" lang="en-US" altLang="en-US" sz="1800" i="0" u="none" strike="noStrike" cap="none" normalizeH="0" baseline="0" dirty="0">
                <a:ln>
                  <a:noFill/>
                </a:ln>
                <a:solidFill>
                  <a:schemeClr val="tx1"/>
                </a:solidFill>
                <a:effectLst/>
                <a:latin typeface="Arial" panose="020B0604020202020204" pitchFamily="34" charset="0"/>
              </a:rPr>
              <a:t>directly into an image </a:t>
            </a:r>
            <a:r>
              <a:rPr kumimoji="0" lang="en-US" altLang="en-US" sz="1800" b="0" i="0" u="none" strike="noStrike" cap="none" normalizeH="0" baseline="0" dirty="0">
                <a:ln>
                  <a:noFill/>
                </a:ln>
                <a:solidFill>
                  <a:schemeClr val="tx1"/>
                </a:solidFill>
                <a:effectLst/>
                <a:latin typeface="Arial" panose="020B0604020202020204" pitchFamily="34" charset="0"/>
              </a:rPr>
              <a:t>without the need for additional files, making it more covert and secure.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Lightweight &amp; Fast Processing</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i="0" u="none" strike="noStrike" cap="none" normalizeH="0" baseline="0" dirty="0">
                <a:ln>
                  <a:noFill/>
                </a:ln>
                <a:solidFill>
                  <a:schemeClr val="tx1"/>
                </a:solidFill>
                <a:effectLst/>
                <a:latin typeface="Arial" panose="020B0604020202020204" pitchFamily="34" charset="0"/>
              </a:rPr>
              <a:t>efficient pixel manipulation</a:t>
            </a:r>
            <a:r>
              <a:rPr kumimoji="0" lang="en-US" altLang="en-US" sz="1800" b="0" i="0" u="none" strike="noStrike" cap="none" normalizeH="0" baseline="0" dirty="0">
                <a:ln>
                  <a:noFill/>
                </a:ln>
                <a:solidFill>
                  <a:schemeClr val="tx1"/>
                </a:solidFill>
                <a:effectLst/>
                <a:latin typeface="Arial" panose="020B0604020202020204" pitchFamily="34" charset="0"/>
              </a:rPr>
              <a:t> to embed and extract data quickly, without significant processing delays.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 Resilience to Casual Detection: </a:t>
            </a:r>
            <a:r>
              <a:rPr kumimoji="0" lang="en-US" altLang="en-US" sz="1800" b="0" i="0" u="none" strike="noStrike" cap="none" normalizeH="0" baseline="0" dirty="0">
                <a:ln>
                  <a:noFill/>
                </a:ln>
                <a:solidFill>
                  <a:schemeClr val="tx1"/>
                </a:solidFill>
                <a:effectLst/>
                <a:latin typeface="Arial" panose="020B0604020202020204" pitchFamily="34" charset="0"/>
              </a:rPr>
              <a:t>The image remains </a:t>
            </a:r>
            <a:r>
              <a:rPr kumimoji="0" lang="en-US" altLang="en-US" sz="1800" i="0" u="none" strike="noStrike" cap="none" normalizeH="0" baseline="0" dirty="0">
                <a:ln>
                  <a:noFill/>
                </a:ln>
                <a:solidFill>
                  <a:schemeClr val="tx1"/>
                </a:solidFill>
                <a:effectLst/>
                <a:latin typeface="Arial" panose="020B0604020202020204" pitchFamily="34" charset="0"/>
              </a:rPr>
              <a:t>visually unchanged</a:t>
            </a:r>
            <a:r>
              <a:rPr kumimoji="0" lang="en-US" altLang="en-US" sz="1800" b="0" i="0" u="none" strike="noStrike" cap="none" normalizeH="0" baseline="0" dirty="0">
                <a:ln>
                  <a:noFill/>
                </a:ln>
                <a:solidFill>
                  <a:schemeClr val="tx1"/>
                </a:solidFill>
                <a:effectLst/>
                <a:latin typeface="Arial" panose="020B0604020202020204" pitchFamily="34" charset="0"/>
              </a:rPr>
              <a:t>, making it hard to detect that a secret message is hidden inside.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 Universal Character Support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i="0" u="none" strike="noStrike" cap="none" normalizeH="0" baseline="0" dirty="0">
                <a:ln>
                  <a:noFill/>
                </a:ln>
                <a:solidFill>
                  <a:schemeClr val="tx1"/>
                </a:solidFill>
                <a:effectLst/>
                <a:latin typeface="Arial" panose="020B0604020202020204" pitchFamily="34" charset="0"/>
              </a:rPr>
              <a:t>all ASCII characters (0-255), </a:t>
            </a:r>
            <a:r>
              <a:rPr kumimoji="0" lang="en-US" altLang="en-US" sz="1800" b="0" i="0" u="none" strike="noStrike" cap="none" normalizeH="0" baseline="0" dirty="0">
                <a:ln>
                  <a:noFill/>
                </a:ln>
                <a:solidFill>
                  <a:schemeClr val="tx1"/>
                </a:solidFill>
                <a:effectLst/>
                <a:latin typeface="Arial" panose="020B0604020202020204" pitchFamily="34" charset="0"/>
              </a:rPr>
              <a:t>allowing for diverse message content, including special characters and symbols.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 Simple &amp; Portable Implementation</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project is </a:t>
            </a:r>
            <a:r>
              <a:rPr kumimoji="0" lang="en-US" altLang="en-US" sz="1800" i="0" u="none" strike="noStrike" cap="none" normalizeH="0" baseline="0" dirty="0">
                <a:ln>
                  <a:noFill/>
                </a:ln>
                <a:solidFill>
                  <a:schemeClr val="tx1"/>
                </a:solidFill>
                <a:effectLst/>
                <a:latin typeface="Arial" panose="020B0604020202020204" pitchFamily="34" charset="0"/>
              </a:rPr>
              <a:t>easy to run </a:t>
            </a:r>
            <a:r>
              <a:rPr kumimoji="0" lang="en-US" altLang="en-US" sz="1800" b="0" i="0" u="none" strike="noStrike" cap="none" normalizeH="0" baseline="0" dirty="0">
                <a:ln>
                  <a:noFill/>
                </a:ln>
                <a:solidFill>
                  <a:schemeClr val="tx1"/>
                </a:solidFill>
                <a:effectLst/>
                <a:latin typeface="Arial" panose="020B0604020202020204" pitchFamily="34" charset="0"/>
              </a:rPr>
              <a:t>on any Windows system with OpenCV installed, requiring no complex setups.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 Automatic Image Opening for Quick Access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After encryption, the program </a:t>
            </a:r>
            <a:r>
              <a:rPr kumimoji="0" lang="en-US" altLang="en-US" sz="1800" i="0" u="none" strike="noStrike" cap="none" normalizeH="0" baseline="0" dirty="0">
                <a:ln>
                  <a:noFill/>
                </a:ln>
                <a:solidFill>
                  <a:schemeClr val="tx1"/>
                </a:solidFill>
                <a:effectLst/>
                <a:latin typeface="Arial" panose="020B0604020202020204" pitchFamily="34" charset="0"/>
              </a:rPr>
              <a:t>automatically opens the image</a:t>
            </a:r>
            <a:r>
              <a:rPr kumimoji="0" lang="en-US" altLang="en-US" sz="1800" b="0" i="0" u="none" strike="noStrike" cap="none" normalizeH="0" baseline="0" dirty="0">
                <a:ln>
                  <a:noFill/>
                </a:ln>
                <a:solidFill>
                  <a:schemeClr val="tx1"/>
                </a:solidFill>
                <a:effectLst/>
                <a:latin typeface="Arial" panose="020B0604020202020204" pitchFamily="34" charset="0"/>
              </a:rPr>
              <a:t>, making it easy to check the output.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 Expandable for Advanced Security</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be </a:t>
            </a:r>
            <a:r>
              <a:rPr kumimoji="0" lang="en-US" altLang="en-US" sz="1800" i="0" u="none" strike="noStrike" cap="none" normalizeH="0" baseline="0" dirty="0">
                <a:ln>
                  <a:noFill/>
                </a:ln>
                <a:solidFill>
                  <a:schemeClr val="tx1"/>
                </a:solidFill>
                <a:effectLst/>
                <a:latin typeface="Arial" panose="020B0604020202020204" pitchFamily="34" charset="0"/>
              </a:rPr>
              <a:t>upgraded to use stronger encryption</a:t>
            </a:r>
            <a:r>
              <a:rPr kumimoji="0" lang="en-US" altLang="en-US" sz="1800" b="0" i="0" u="none" strike="noStrike" cap="none" normalizeH="0" baseline="0" dirty="0">
                <a:ln>
                  <a:noFill/>
                </a:ln>
                <a:solidFill>
                  <a:schemeClr val="tx1"/>
                </a:solidFill>
                <a:effectLst/>
                <a:latin typeface="Arial" panose="020B0604020202020204" pitchFamily="34" charset="0"/>
              </a:rPr>
              <a:t> (AES, RSA) before embedding, enhancing security even further.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958BC4B-00BA-FE71-CD17-137395DEEDEE}"/>
              </a:ext>
            </a:extLst>
          </p:cNvPr>
          <p:cNvSpPr>
            <a:spLocks noGrp="1" noChangeArrowheads="1"/>
          </p:cNvSpPr>
          <p:nvPr>
            <p:ph idx="1"/>
          </p:nvPr>
        </p:nvSpPr>
        <p:spPr bwMode="auto">
          <a:xfrm>
            <a:off x="581193" y="1384852"/>
            <a:ext cx="1102961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2"/>
                </a:solidFill>
                <a:effectLst/>
                <a:latin typeface="Arial" panose="020B0604020202020204" pitchFamily="34" charset="0"/>
              </a:rPr>
              <a:t>End Users of the Project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Cybersecurity Professionals &amp; Ethical Hackers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Use it for secure communication and data protection.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Journalists &amp; Whistleblowers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Safely transmit confidential information without attracting attention.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Government &amp; Intelligence Agencies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Protect classified data and ensure covert communication.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 IT Security Teams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Enhance security protocols and test data-hiding techniques.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 Privacy-Conscious Individuals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Hide sensitive personal data, passwords, or private messages.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 Researchers &amp; Students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Explore steganography and learn about digital security.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 Digital Forensics Experts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Detect or recover hidden messages in images during investigations.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 Businesses &amp; Corporations</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Securely transmit confidential business information.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0E3526B-4B9C-66D9-2E59-5CAFCE58AB9B}"/>
              </a:ext>
            </a:extLst>
          </p:cNvPr>
          <p:cNvPicPr>
            <a:picLocks noGrp="1" noChangeAspect="1"/>
          </p:cNvPicPr>
          <p:nvPr>
            <p:ph idx="1"/>
          </p:nvPr>
        </p:nvPicPr>
        <p:blipFill>
          <a:blip r:embed="rId2"/>
          <a:stretch>
            <a:fillRect/>
          </a:stretch>
        </p:blipFill>
        <p:spPr>
          <a:xfrm>
            <a:off x="509047" y="1232452"/>
            <a:ext cx="11274458" cy="519662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9" name="Rectangle 3">
            <a:extLst>
              <a:ext uri="{FF2B5EF4-FFF2-40B4-BE49-F238E27FC236}">
                <a16:creationId xmlns:a16="http://schemas.microsoft.com/office/drawing/2014/main" id="{E6D198BE-4208-71EF-A288-5C892DF09B97}"/>
              </a:ext>
            </a:extLst>
          </p:cNvPr>
          <p:cNvSpPr>
            <a:spLocks noChangeArrowheads="1"/>
          </p:cNvSpPr>
          <p:nvPr/>
        </p:nvSpPr>
        <p:spPr bwMode="auto">
          <a:xfrm>
            <a:off x="581192" y="1686034"/>
            <a:ext cx="1079696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conclusion, this project successfully addresses the need for a secure method of hiding and sharing sensitive information by implementing image steganography techniques. By embedding secret messages within images.</a:t>
            </a:r>
            <a:r>
              <a:rPr lang="en-US" altLang="en-US" dirty="0">
                <a:latin typeface="Arial" panose="020B0604020202020204" pitchFamily="34" charset="0"/>
              </a:rPr>
              <a:t> T</a:t>
            </a:r>
            <a:r>
              <a:rPr kumimoji="0" lang="en-US" altLang="en-US" b="0" i="0" u="none" strike="noStrike" cap="none" normalizeH="0" baseline="0" dirty="0">
                <a:ln>
                  <a:noFill/>
                </a:ln>
                <a:solidFill>
                  <a:schemeClr val="tx1"/>
                </a:solidFill>
                <a:effectLst/>
                <a:latin typeface="Arial" panose="020B0604020202020204" pitchFamily="34" charset="0"/>
              </a:rPr>
              <a:t>he system ensures covert data transmission without noticeable alterations to the image. The integration of encryption before embedding enhances security, making it difficult for unauthorized users to access the hidden data. Additionally, the system is designed to be robust against compression and distortions, ensuring data integrity even after image modifications. With a user-friendly interface and password protection, the project provides a practical and efficient solution for secure message hiding and retrieval. Its applications span across private communication, cybersecurity, and digital forensics, offering a reliable tool for protecting sensitive data. Looking ahead, future improvements could include stronger encryption algorithms like AES or RSA, support for larger data storage, cross-platform compatibility, and a graphical user interface (GUI) for better accessibility. Overall, this project contributes to the advancement of secure communication technologies, providing an innovative and effective approach to data protection.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Wingdings" panose="05000000000000000000" pitchFamily="2" charset="2"/>
              <a:buChar char="v"/>
            </a:pPr>
            <a:r>
              <a:rPr lang="en-IN"/>
              <a:t>https://github.com/bhargavi7847/AICTE_Internship_Project.git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162</TotalTime>
  <Words>1008</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BHARGAVI RIMMALAPUDI</cp:lastModifiedBy>
  <cp:revision>35</cp:revision>
  <dcterms:created xsi:type="dcterms:W3CDTF">2021-05-26T16:50:10Z</dcterms:created>
  <dcterms:modified xsi:type="dcterms:W3CDTF">2025-02-14T08:17:49Z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