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EE14F2BC-E7B3-4182-BF80-D7D754365F90}"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2881FD56-70D7-454E-B28E-74B618ABAAAB}"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4B7219B3-4840-4CB7-98F3-3D3D47A559DE}"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0B4E26D6-46E1-429E-9FE0-EC1E2D6CF1D1}"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51ACB9E1-42BA-495C-B1D4-5CB7D4E780A3}"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086E1DE1-98EE-42E8-ADF3-0B2232B8A67B}"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C6AD779C-E761-4F6A-BC5A-FAA0EC3133A2}"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AD1D2CCA-05BC-4975-9EA8-BF6D95670905}"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599A37B1-37DE-4EEF-95B3-7FA958295B7D}"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2FE6DA63-AAF1-422B-9B75-DE582C0AB1F4}"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0D12F9F9-2DB6-4B09-BBC1-32856875EAD3}"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F0CB7F4F-7B71-4ACB-8DDD-7D9ACC6334BB}"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5D82F92-BF39-4F93-8DA9-B0511F11B94A}"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A257B078-C231-407C-A95D-9CEA3AAE8CD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61EAB25B-62F8-4F96-8272-07D6915D2E6A}"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0F3F7E89-CF24-42AD-B4EC-37669678A4F3}"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A6CF726A-B216-4DDE-8362-D99BB896E584}"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918C967B-AE6F-4DE1-8C4F-6CD48F0C361E}"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9DC54256-C28E-4336-BED5-C436AB2F2B42}"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65B75F02-307C-4D77-9440-9AEF5ADA1FD8}"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07B3FD95-57B8-4D0F-976B-1B4650117E72}"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0569B6B-9187-43EC-92A6-52C68D63358C}"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F581FEC-65C8-4D4A-A651-11B147325430}"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C10CAB94-CC68-4CAF-A35B-4355685FC660}"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 name="PlaceHolder 1"/>
          <p:cNvSpPr>
            <a:spLocks noGrp="1"/>
          </p:cNvSpPr>
          <p:nvPr>
            <p:ph type="title"/>
          </p:nvPr>
        </p:nvSpPr>
        <p:spPr>
          <a:xfrm>
            <a:off x="739800" y="291240"/>
            <a:ext cx="3304080" cy="219384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13" name="PlaceHolder 4"/>
          <p:cNvSpPr>
            <a:spLocks noGrp="1"/>
          </p:cNvSpPr>
          <p:nvPr>
            <p:ph type="sldNum" idx="3"/>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47938F87-3CF2-441D-A0F9-ED5F0F409CF3}"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1" name="PlaceHolder 1"/>
          <p:cNvSpPr>
            <a:spLocks noGrp="1"/>
          </p:cNvSpPr>
          <p:nvPr>
            <p:ph type="title"/>
          </p:nvPr>
        </p:nvSpPr>
        <p:spPr>
          <a:xfrm>
            <a:off x="558000" y="385560"/>
            <a:ext cx="9763920" cy="112212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64" name="PlaceHolder 4"/>
          <p:cNvSpPr>
            <a:spLocks noGrp="1"/>
          </p:cNvSpPr>
          <p:nvPr>
            <p:ph type="sldNum" idx="6"/>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05B9AE56-6773-42BC-B747-FCF27E06EE73}"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7" name="object 7"/>
          <p:cNvSpPr/>
          <p:nvPr/>
        </p:nvSpPr>
        <p:spPr>
          <a:xfrm>
            <a:off x="6396840" y="2067480"/>
            <a:ext cx="3323160" cy="504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en-IN" sz="3200" spc="-1" strike="noStrike">
                <a:solidFill>
                  <a:srgbClr val="000000"/>
                </a:solidFill>
                <a:latin typeface="Times New Roman"/>
              </a:rPr>
              <a:t>BHARGAVI B</a:t>
            </a:r>
            <a:endParaRPr b="0" lang="en-IN" sz="3200" spc="-1" strike="noStrike">
              <a:solidFill>
                <a:srgbClr val="000000"/>
              </a:solidFill>
              <a:latin typeface="Arial"/>
            </a:endParaRPr>
          </a:p>
        </p:txBody>
      </p:sp>
      <p:sp>
        <p:nvSpPr>
          <p:cNvPr id="108" name="object 8"/>
          <p:cNvSpPr/>
          <p:nvPr/>
        </p:nvSpPr>
        <p:spPr>
          <a:xfrm>
            <a:off x="6484680" y="2821680"/>
            <a:ext cx="281160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3200" spc="-1" strike="noStrike">
                <a:solidFill>
                  <a:srgbClr val="2d936b"/>
                </a:solidFill>
                <a:latin typeface="Times New Roman"/>
              </a:rPr>
              <a:t>BRAIN TUMOR DETECTION</a:t>
            </a:r>
            <a:endParaRPr b="0" lang="en-IN" sz="3200" spc="-1" strike="noStrike">
              <a:solidFill>
                <a:srgbClr val="000000"/>
              </a:solidFill>
              <a:latin typeface="Arial"/>
            </a:endParaRPr>
          </a:p>
        </p:txBody>
      </p:sp>
      <p:pic>
        <p:nvPicPr>
          <p:cNvPr id="109" name="object 9" descr=""/>
          <p:cNvPicPr/>
          <p:nvPr/>
        </p:nvPicPr>
        <p:blipFill>
          <a:blip r:embed="rId1"/>
          <a:stretch/>
        </p:blipFill>
        <p:spPr>
          <a:xfrm>
            <a:off x="676440" y="6467400"/>
            <a:ext cx="2142720" cy="199800"/>
          </a:xfrm>
          <a:prstGeom prst="rect">
            <a:avLst/>
          </a:prstGeom>
          <a:ln w="0">
            <a:noFill/>
          </a:ln>
        </p:spPr>
      </p:pic>
      <p:sp>
        <p:nvSpPr>
          <p:cNvPr id="110" name="PlaceHolder 1"/>
          <p:cNvSpPr>
            <a:spLocks noGrp="1"/>
          </p:cNvSpPr>
          <p:nvPr>
            <p:ph type="sldNum" idx="7"/>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D35B9AB4-B803-46C0-A35C-BE54520472B4}"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200" name="object 6" descr=""/>
          <p:cNvPicPr/>
          <p:nvPr/>
        </p:nvPicPr>
        <p:blipFill>
          <a:blip r:embed="rId1"/>
          <a:stretch/>
        </p:blipFill>
        <p:spPr>
          <a:xfrm>
            <a:off x="1666800" y="6467400"/>
            <a:ext cx="75960" cy="177480"/>
          </a:xfrm>
          <a:prstGeom prst="rect">
            <a:avLst/>
          </a:prstGeom>
          <a:ln w="0">
            <a:noFill/>
          </a:ln>
        </p:spPr>
      </p:pic>
      <p:sp>
        <p:nvSpPr>
          <p:cNvPr id="201" name="PlaceHolder 1"/>
          <p:cNvSpPr>
            <a:spLocks noGrp="1"/>
          </p:cNvSpPr>
          <p:nvPr>
            <p:ph type="title"/>
          </p:nvPr>
        </p:nvSpPr>
        <p:spPr>
          <a:xfrm>
            <a:off x="558000" y="385560"/>
            <a:ext cx="9763920" cy="1158480"/>
          </a:xfrm>
          <a:prstGeom prst="rect">
            <a:avLst/>
          </a:prstGeom>
          <a:noFill/>
          <a:ln w="0">
            <a:noFill/>
          </a:ln>
        </p:spPr>
        <p:txBody>
          <a:bodyPr lIns="0" rIns="0" tIns="13320" bIns="0" anchor="t">
            <a:noAutofit/>
          </a:bodyPr>
          <a:p>
            <a:pPr marL="209520" indent="0">
              <a:lnSpc>
                <a:spcPct val="100000"/>
              </a:lnSpc>
              <a:spcBef>
                <a:spcPts val="105"/>
              </a:spcBef>
              <a:buNone/>
            </a:pPr>
            <a:r>
              <a:rPr b="1" lang="en-IN" sz="4800" spc="-60" strike="noStrike">
                <a:solidFill>
                  <a:srgbClr val="000000"/>
                </a:solidFill>
                <a:latin typeface="Times New Roman"/>
              </a:rPr>
              <a:t>RESULTS</a:t>
            </a:r>
            <a:endParaRPr b="0" lang="en-IN" sz="4800" spc="-1" strike="noStrike">
              <a:solidFill>
                <a:srgbClr val="000000"/>
              </a:solidFill>
              <a:latin typeface="Calibri"/>
            </a:endParaRPr>
          </a:p>
        </p:txBody>
      </p:sp>
      <p:sp>
        <p:nvSpPr>
          <p:cNvPr id="202" name="PlaceHolder 2"/>
          <p:cNvSpPr>
            <a:spLocks noGrp="1"/>
          </p:cNvSpPr>
          <p:nvPr>
            <p:ph type="sldNum" idx="16"/>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F3E288F9-99D5-4397-892A-04F5AE7D6AA8}"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203" name="TextBox 9"/>
          <p:cNvSpPr/>
          <p:nvPr/>
        </p:nvSpPr>
        <p:spPr>
          <a:xfrm>
            <a:off x="525960" y="1328040"/>
            <a:ext cx="808632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results of our project demonstrate promising outcomes in the early detection of brain tumors. Through rigorous testing and validation, our algorithm has shown significant accuracy rates in identifying tumors from medical imaging data, thereby showcasing its potential to revolutionize the field of brain tumor diagnosis.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1" name="object 2"/>
          <p:cNvSpPr/>
          <p:nvPr/>
        </p:nvSpPr>
        <p:spPr>
          <a:xfrm>
            <a:off x="-1404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12" name="object 3"/>
          <p:cNvGrpSpPr/>
          <p:nvPr/>
        </p:nvGrpSpPr>
        <p:grpSpPr>
          <a:xfrm>
            <a:off x="7448760" y="0"/>
            <a:ext cx="4743360" cy="6858360"/>
            <a:chOff x="7448760" y="0"/>
            <a:chExt cx="4743360" cy="6858360"/>
          </a:xfrm>
        </p:grpSpPr>
        <p:sp>
          <p:nvSpPr>
            <p:cNvPr id="113"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4"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5"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6"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7"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8"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9"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0"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1"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22"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3"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4"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5" name="PlaceHolder 1"/>
          <p:cNvSpPr>
            <a:spLocks noGrp="1"/>
          </p:cNvSpPr>
          <p:nvPr>
            <p:ph type="title"/>
          </p:nvPr>
        </p:nvSpPr>
        <p:spPr>
          <a:xfrm>
            <a:off x="1489680" y="2157840"/>
            <a:ext cx="6549840" cy="2403000"/>
          </a:xfrm>
          <a:prstGeom prst="rect">
            <a:avLst/>
          </a:prstGeom>
          <a:noFill/>
          <a:ln w="0">
            <a:noFill/>
          </a:ln>
        </p:spPr>
        <p:txBody>
          <a:bodyPr lIns="0" rIns="0" tIns="460800" bIns="0" anchor="t">
            <a:noAutofit/>
          </a:bodyPr>
          <a:p>
            <a:pPr marL="193680" indent="0">
              <a:lnSpc>
                <a:spcPct val="100000"/>
              </a:lnSpc>
              <a:spcBef>
                <a:spcPts val="130"/>
              </a:spcBef>
              <a:buNone/>
            </a:pPr>
            <a:r>
              <a:rPr b="1" lang="en-IN" sz="4250" spc="-1" strike="noStrike">
                <a:solidFill>
                  <a:srgbClr val="000000"/>
                </a:solidFill>
                <a:latin typeface="Times New Roman"/>
              </a:rPr>
              <a:t>Naan Mudhalvan Project: Brain Tumor Detection</a:t>
            </a:r>
            <a:br>
              <a:rPr sz="4250"/>
            </a:br>
            <a:endParaRPr b="0" lang="en-IN" sz="4250" spc="-1" strike="noStrike">
              <a:solidFill>
                <a:srgbClr val="000000"/>
              </a:solidFill>
              <a:latin typeface="Calibri"/>
            </a:endParaRPr>
          </a:p>
        </p:txBody>
      </p:sp>
      <p:grpSp>
        <p:nvGrpSpPr>
          <p:cNvPr id="126" name="object 18"/>
          <p:cNvGrpSpPr/>
          <p:nvPr/>
        </p:nvGrpSpPr>
        <p:grpSpPr>
          <a:xfrm>
            <a:off x="466560" y="6410160"/>
            <a:ext cx="3704760" cy="294840"/>
            <a:chOff x="466560" y="6410160"/>
            <a:chExt cx="3704760" cy="294840"/>
          </a:xfrm>
        </p:grpSpPr>
        <p:pic>
          <p:nvPicPr>
            <p:cNvPr id="127" name="object 19" descr=""/>
            <p:cNvPicPr/>
            <p:nvPr/>
          </p:nvPicPr>
          <p:blipFill>
            <a:blip r:embed="rId1"/>
            <a:stretch/>
          </p:blipFill>
          <p:spPr>
            <a:xfrm>
              <a:off x="676440" y="6467400"/>
              <a:ext cx="2142720" cy="199800"/>
            </a:xfrm>
            <a:prstGeom prst="rect">
              <a:avLst/>
            </a:prstGeom>
            <a:ln w="0">
              <a:noFill/>
            </a:ln>
          </p:spPr>
        </p:pic>
        <p:pic>
          <p:nvPicPr>
            <p:cNvPr id="128" name="object 20" descr=""/>
            <p:cNvPicPr/>
            <p:nvPr/>
          </p:nvPicPr>
          <p:blipFill>
            <a:blip r:embed="rId2"/>
            <a:stretch/>
          </p:blipFill>
          <p:spPr>
            <a:xfrm>
              <a:off x="466560" y="6410160"/>
              <a:ext cx="3704760" cy="294840"/>
            </a:xfrm>
            <a:prstGeom prst="rect">
              <a:avLst/>
            </a:prstGeom>
            <a:ln w="0">
              <a:noFill/>
            </a:ln>
          </p:spPr>
        </p:pic>
      </p:grpSp>
      <p:sp>
        <p:nvSpPr>
          <p:cNvPr id="129" name="PlaceHolder 2"/>
          <p:cNvSpPr>
            <a:spLocks noGrp="1"/>
          </p:cNvSpPr>
          <p:nvPr>
            <p:ph type="sldNum" idx="8"/>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E1106F77-8BE0-4DC6-9AA5-501ACED9FF93}"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0"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31" name="object 3"/>
          <p:cNvGrpSpPr/>
          <p:nvPr/>
        </p:nvGrpSpPr>
        <p:grpSpPr>
          <a:xfrm>
            <a:off x="7448760" y="0"/>
            <a:ext cx="4743360" cy="6858360"/>
            <a:chOff x="7448760" y="0"/>
            <a:chExt cx="4743360" cy="6858360"/>
          </a:xfrm>
        </p:grpSpPr>
        <p:sp>
          <p:nvSpPr>
            <p:cNvPr id="132"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3"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4"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5"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6"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7"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8"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9"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0"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41"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2" name="object 14"/>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43"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4"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45" name="object 17" descr=""/>
          <p:cNvPicPr/>
          <p:nvPr/>
        </p:nvPicPr>
        <p:blipFill>
          <a:blip r:embed="rId1"/>
          <a:stretch/>
        </p:blipFill>
        <p:spPr>
          <a:xfrm>
            <a:off x="10686960" y="6134040"/>
            <a:ext cx="247320" cy="247320"/>
          </a:xfrm>
          <a:prstGeom prst="rect">
            <a:avLst/>
          </a:prstGeom>
          <a:ln w="0">
            <a:noFill/>
          </a:ln>
        </p:spPr>
      </p:pic>
      <p:grpSp>
        <p:nvGrpSpPr>
          <p:cNvPr id="146" name="object 18"/>
          <p:cNvGrpSpPr/>
          <p:nvPr/>
        </p:nvGrpSpPr>
        <p:grpSpPr>
          <a:xfrm>
            <a:off x="47520" y="3819600"/>
            <a:ext cx="4123800" cy="3009600"/>
            <a:chOff x="47520" y="3819600"/>
            <a:chExt cx="4123800" cy="3009600"/>
          </a:xfrm>
        </p:grpSpPr>
        <p:pic>
          <p:nvPicPr>
            <p:cNvPr id="147" name="object 19" descr=""/>
            <p:cNvPicPr/>
            <p:nvPr/>
          </p:nvPicPr>
          <p:blipFill>
            <a:blip r:embed="rId2"/>
            <a:stretch/>
          </p:blipFill>
          <p:spPr>
            <a:xfrm>
              <a:off x="466560" y="6410160"/>
              <a:ext cx="3704760" cy="294840"/>
            </a:xfrm>
            <a:prstGeom prst="rect">
              <a:avLst/>
            </a:prstGeom>
            <a:ln w="0">
              <a:noFill/>
            </a:ln>
          </p:spPr>
        </p:pic>
        <p:pic>
          <p:nvPicPr>
            <p:cNvPr id="148" name="object 20" descr=""/>
            <p:cNvPicPr/>
            <p:nvPr/>
          </p:nvPicPr>
          <p:blipFill>
            <a:blip r:embed="rId3"/>
            <a:stretch/>
          </p:blipFill>
          <p:spPr>
            <a:xfrm>
              <a:off x="47520" y="3819600"/>
              <a:ext cx="1733040" cy="3009600"/>
            </a:xfrm>
            <a:prstGeom prst="rect">
              <a:avLst/>
            </a:prstGeom>
            <a:ln w="0">
              <a:noFill/>
            </a:ln>
          </p:spPr>
        </p:pic>
      </p:grpSp>
      <p:sp>
        <p:nvSpPr>
          <p:cNvPr id="149" name="PlaceHolder 1"/>
          <p:cNvSpPr>
            <a:spLocks noGrp="1"/>
          </p:cNvSpPr>
          <p:nvPr>
            <p:ph type="title"/>
          </p:nvPr>
        </p:nvSpPr>
        <p:spPr>
          <a:xfrm>
            <a:off x="558000" y="385560"/>
            <a:ext cx="9763920" cy="1218600"/>
          </a:xfrm>
          <a:prstGeom prst="rect">
            <a:avLst/>
          </a:prstGeom>
          <a:noFill/>
          <a:ln w="0">
            <a:noFill/>
          </a:ln>
        </p:spPr>
        <p:txBody>
          <a:bodyPr lIns="0" rIns="0" tIns="73440" bIns="0" anchor="t">
            <a:noAutofit/>
          </a:bodyPr>
          <a:p>
            <a:pPr marL="193680" indent="0">
              <a:lnSpc>
                <a:spcPct val="100000"/>
              </a:lnSpc>
              <a:spcBef>
                <a:spcPts val="105"/>
              </a:spcBef>
              <a:buNone/>
            </a:pPr>
            <a:r>
              <a:rPr b="1" lang="en-IN" sz="4800" spc="-12" strike="noStrike">
                <a:solidFill>
                  <a:srgbClr val="000000"/>
                </a:solidFill>
                <a:latin typeface="Times New Roman"/>
              </a:rPr>
              <a:t>AGENDA</a:t>
            </a:r>
            <a:r>
              <a:rPr b="1" lang="en-IN" sz="4800" spc="-12" strike="noStrike">
                <a:solidFill>
                  <a:srgbClr val="000000"/>
                </a:solidFill>
                <a:latin typeface="Times New Roman"/>
              </a:rPr>
              <a:t> :</a:t>
            </a:r>
            <a:endParaRPr b="0" lang="en-IN" sz="4800" spc="-1" strike="noStrike">
              <a:solidFill>
                <a:srgbClr val="000000"/>
              </a:solidFill>
              <a:latin typeface="Calibri"/>
            </a:endParaRPr>
          </a:p>
        </p:txBody>
      </p:sp>
      <p:sp>
        <p:nvSpPr>
          <p:cNvPr id="150" name="PlaceHolder 2"/>
          <p:cNvSpPr>
            <a:spLocks noGrp="1"/>
          </p:cNvSpPr>
          <p:nvPr>
            <p:ph type="sldNum" idx="9"/>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E87E0B6B-23C7-4866-A3FA-B1E253C65096}"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1" name="TextBox 22"/>
          <p:cNvSpPr/>
          <p:nvPr/>
        </p:nvSpPr>
        <p:spPr>
          <a:xfrm>
            <a:off x="1670760" y="934920"/>
            <a:ext cx="72180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Introduction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Problem Statement</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Project Overview</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End Users</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Solution and Value Proposition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Unique Features (WOW Factor)</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Modelling Approach</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Results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object 2"/>
          <p:cNvGrpSpPr/>
          <p:nvPr/>
        </p:nvGrpSpPr>
        <p:grpSpPr>
          <a:xfrm>
            <a:off x="7991640" y="2933640"/>
            <a:ext cx="2761920" cy="3257280"/>
            <a:chOff x="7991640" y="2933640"/>
            <a:chExt cx="2761920" cy="3257280"/>
          </a:xfrm>
        </p:grpSpPr>
        <p:sp>
          <p:nvSpPr>
            <p:cNvPr id="15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4"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55" name="object 5" descr=""/>
            <p:cNvPicPr/>
            <p:nvPr/>
          </p:nvPicPr>
          <p:blipFill>
            <a:blip r:embed="rId1"/>
            <a:stretch/>
          </p:blipFill>
          <p:spPr>
            <a:xfrm>
              <a:off x="7991640" y="2933640"/>
              <a:ext cx="2761920" cy="3257280"/>
            </a:xfrm>
            <a:prstGeom prst="rect">
              <a:avLst/>
            </a:prstGeom>
            <a:ln w="0">
              <a:noFill/>
            </a:ln>
          </p:spPr>
        </p:pic>
      </p:grpSp>
      <p:sp>
        <p:nvSpPr>
          <p:cNvPr id="156"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7" name="PlaceHolder 1"/>
          <p:cNvSpPr>
            <a:spLocks noGrp="1"/>
          </p:cNvSpPr>
          <p:nvPr>
            <p:ph type="title"/>
          </p:nvPr>
        </p:nvSpPr>
        <p:spPr>
          <a:xfrm>
            <a:off x="834120" y="574920"/>
            <a:ext cx="6480720" cy="116172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IN" sz="4250" spc="-12" strike="noStrike">
                <a:solidFill>
                  <a:srgbClr val="000000"/>
                </a:solidFill>
                <a:latin typeface="Times New Roman"/>
              </a:rPr>
              <a:t>PROBLEM</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75" strike="noStrike">
                <a:solidFill>
                  <a:srgbClr val="000000"/>
                </a:solidFill>
                <a:latin typeface="Times New Roman"/>
              </a:rPr>
              <a:t>STATEMENT</a:t>
            </a:r>
            <a:endParaRPr b="0" lang="en-IN" sz="4250" spc="-1" strike="noStrike">
              <a:solidFill>
                <a:srgbClr val="000000"/>
              </a:solidFill>
              <a:latin typeface="Calibri"/>
            </a:endParaRPr>
          </a:p>
        </p:txBody>
      </p:sp>
      <p:pic>
        <p:nvPicPr>
          <p:cNvPr id="158" name="object 8" descr=""/>
          <p:cNvPicPr/>
          <p:nvPr/>
        </p:nvPicPr>
        <p:blipFill>
          <a:blip r:embed="rId2"/>
          <a:stretch/>
        </p:blipFill>
        <p:spPr>
          <a:xfrm>
            <a:off x="676440" y="6467400"/>
            <a:ext cx="2142720" cy="199800"/>
          </a:xfrm>
          <a:prstGeom prst="rect">
            <a:avLst/>
          </a:prstGeom>
          <a:ln w="0">
            <a:noFill/>
          </a:ln>
        </p:spPr>
      </p:pic>
      <p:sp>
        <p:nvSpPr>
          <p:cNvPr id="159" name="PlaceHolder 2"/>
          <p:cNvSpPr>
            <a:spLocks noGrp="1"/>
          </p:cNvSpPr>
          <p:nvPr>
            <p:ph type="sldNum" idx="10"/>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01ADC73D-84A3-486C-A0F0-27E62EB05B4C}"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0" name="TextBox 10"/>
          <p:cNvSpPr/>
          <p:nvPr/>
        </p:nvSpPr>
        <p:spPr>
          <a:xfrm>
            <a:off x="676440" y="1905120"/>
            <a:ext cx="67910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Brain tumors pose a significant health risk and timely detection is crucial for effective treatment. Traditional diagnostic methods may be invasive, time-consuming, and expensive. There is a need for a non-invasive, efficient, and accurate method for detecting brain tumors.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1" name="object 2"/>
          <p:cNvGrpSpPr/>
          <p:nvPr/>
        </p:nvGrpSpPr>
        <p:grpSpPr>
          <a:xfrm>
            <a:off x="8658360" y="2647800"/>
            <a:ext cx="3533400" cy="3809520"/>
            <a:chOff x="8658360" y="2647800"/>
            <a:chExt cx="3533400" cy="3809520"/>
          </a:xfrm>
        </p:grpSpPr>
        <p:sp>
          <p:nvSpPr>
            <p:cNvPr id="16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3"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64" name="object 5" descr=""/>
            <p:cNvPicPr/>
            <p:nvPr/>
          </p:nvPicPr>
          <p:blipFill>
            <a:blip r:embed="rId1"/>
            <a:stretch/>
          </p:blipFill>
          <p:spPr>
            <a:xfrm>
              <a:off x="8658360" y="2647800"/>
              <a:ext cx="3533400" cy="3809520"/>
            </a:xfrm>
            <a:prstGeom prst="rect">
              <a:avLst/>
            </a:prstGeom>
            <a:ln w="0">
              <a:noFill/>
            </a:ln>
          </p:spPr>
        </p:pic>
      </p:grpSp>
      <p:sp>
        <p:nvSpPr>
          <p:cNvPr id="165"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6" name="PlaceHolder 1"/>
          <p:cNvSpPr>
            <a:spLocks noGrp="1"/>
          </p:cNvSpPr>
          <p:nvPr>
            <p:ph type="title"/>
          </p:nvPr>
        </p:nvSpPr>
        <p:spPr>
          <a:xfrm>
            <a:off x="430200" y="380880"/>
            <a:ext cx="642276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3480"/>
              </a:tabLst>
            </a:pPr>
            <a:r>
              <a:rPr b="1" lang="en-IN" sz="4250" spc="-12" strike="noStrike">
                <a:solidFill>
                  <a:srgbClr val="000000"/>
                </a:solidFill>
                <a:latin typeface="Times New Roman"/>
              </a:rPr>
              <a:t>PROJECT</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12" strike="noStrike">
                <a:solidFill>
                  <a:srgbClr val="000000"/>
                </a:solidFill>
                <a:latin typeface="Times New Roman"/>
              </a:rPr>
              <a:t>OVERVIEW</a:t>
            </a:r>
            <a:endParaRPr b="0" lang="en-IN" sz="4250" spc="-1" strike="noStrike">
              <a:solidFill>
                <a:srgbClr val="000000"/>
              </a:solidFill>
              <a:latin typeface="Calibri"/>
            </a:endParaRPr>
          </a:p>
        </p:txBody>
      </p:sp>
      <p:pic>
        <p:nvPicPr>
          <p:cNvPr id="167" name="object 8" descr=""/>
          <p:cNvPicPr/>
          <p:nvPr/>
        </p:nvPicPr>
        <p:blipFill>
          <a:blip r:embed="rId2"/>
          <a:stretch/>
        </p:blipFill>
        <p:spPr>
          <a:xfrm>
            <a:off x="676440" y="6467400"/>
            <a:ext cx="2142720" cy="199800"/>
          </a:xfrm>
          <a:prstGeom prst="rect">
            <a:avLst/>
          </a:prstGeom>
          <a:ln w="0">
            <a:noFill/>
          </a:ln>
        </p:spPr>
      </p:pic>
      <p:sp>
        <p:nvSpPr>
          <p:cNvPr id="168" name="PlaceHolder 2"/>
          <p:cNvSpPr>
            <a:spLocks noGrp="1"/>
          </p:cNvSpPr>
          <p:nvPr>
            <p:ph type="sldNum" idx="11"/>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B57E483C-A733-4455-9F8F-7BDC13F0C18F}"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9" name="TextBox 10"/>
          <p:cNvSpPr/>
          <p:nvPr/>
        </p:nvSpPr>
        <p:spPr>
          <a:xfrm>
            <a:off x="304920" y="1685160"/>
            <a:ext cx="8457840" cy="350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Naan Mudhalvan Project aims to address the challenges associated with brain tumor detection by leveraging advanced technology and machine learning algorithms. By utilizing medical imaging data and cutting-edge algorithms, the project seeks to develop a reliable and non-invasive solution for the early detection of brain tumors.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1"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2"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3" name="PlaceHolder 1"/>
          <p:cNvSpPr>
            <a:spLocks noGrp="1"/>
          </p:cNvSpPr>
          <p:nvPr>
            <p:ph type="title"/>
          </p:nvPr>
        </p:nvSpPr>
        <p:spPr>
          <a:xfrm>
            <a:off x="228600" y="-227160"/>
            <a:ext cx="9763920" cy="1667880"/>
          </a:xfrm>
          <a:prstGeom prst="rect">
            <a:avLst/>
          </a:prstGeom>
          <a:noFill/>
          <a:ln w="0">
            <a:noFill/>
          </a:ln>
        </p:spPr>
        <p:txBody>
          <a:bodyPr lIns="0" rIns="0" tIns="522720" bIns="0" anchor="t">
            <a:noAutofit/>
          </a:bodyPr>
          <a:p>
            <a:pPr marL="153720" indent="0">
              <a:lnSpc>
                <a:spcPct val="100000"/>
              </a:lnSpc>
              <a:spcBef>
                <a:spcPts val="130"/>
              </a:spcBef>
              <a:buNone/>
            </a:pPr>
            <a:r>
              <a:rPr b="1" lang="en-IN" sz="3200" spc="-1" strike="noStrike">
                <a:solidFill>
                  <a:srgbClr val="000000"/>
                </a:solidFill>
                <a:latin typeface="Times New Roman"/>
              </a:rPr>
              <a:t>WHO</a:t>
            </a:r>
            <a:r>
              <a:rPr b="1" lang="en-IN" sz="3200" spc="-245" strike="noStrike">
                <a:solidFill>
                  <a:srgbClr val="000000"/>
                </a:solidFill>
                <a:latin typeface="Times New Roman"/>
              </a:rPr>
              <a:t> </a:t>
            </a:r>
            <a:r>
              <a:rPr b="1" lang="en-IN" sz="3200" spc="-1" strike="noStrike">
                <a:solidFill>
                  <a:srgbClr val="000000"/>
                </a:solidFill>
                <a:latin typeface="Times New Roman"/>
              </a:rPr>
              <a:t>ARE</a:t>
            </a:r>
            <a:r>
              <a:rPr b="1" lang="en-IN" sz="3200" spc="-72" strike="noStrike">
                <a:solidFill>
                  <a:srgbClr val="000000"/>
                </a:solidFill>
                <a:latin typeface="Times New Roman"/>
              </a:rPr>
              <a:t> </a:t>
            </a:r>
            <a:r>
              <a:rPr b="1" lang="en-IN" sz="3200" spc="-1" strike="noStrike">
                <a:solidFill>
                  <a:srgbClr val="000000"/>
                </a:solidFill>
                <a:latin typeface="Times New Roman"/>
              </a:rPr>
              <a:t>THE</a:t>
            </a:r>
            <a:r>
              <a:rPr b="1" lang="en-IN" sz="3200" spc="-55" strike="noStrike">
                <a:solidFill>
                  <a:srgbClr val="000000"/>
                </a:solidFill>
                <a:latin typeface="Times New Roman"/>
              </a:rPr>
              <a:t> </a:t>
            </a:r>
            <a:r>
              <a:rPr b="1" lang="en-IN" sz="3200" spc="-1" strike="noStrike">
                <a:solidFill>
                  <a:srgbClr val="000000"/>
                </a:solidFill>
                <a:latin typeface="Times New Roman"/>
              </a:rPr>
              <a:t>END</a:t>
            </a:r>
            <a:r>
              <a:rPr b="1" lang="en-IN" sz="3200" spc="-72" strike="noStrike">
                <a:solidFill>
                  <a:srgbClr val="000000"/>
                </a:solidFill>
                <a:latin typeface="Times New Roman"/>
              </a:rPr>
              <a:t> </a:t>
            </a:r>
            <a:r>
              <a:rPr b="1" lang="en-IN" sz="3200" spc="-12" strike="noStrike">
                <a:solidFill>
                  <a:srgbClr val="000000"/>
                </a:solidFill>
                <a:latin typeface="Times New Roman"/>
              </a:rPr>
              <a:t>USERS?</a:t>
            </a:r>
            <a:endParaRPr b="0" lang="en-IN" sz="3200" spc="-1" strike="noStrike">
              <a:solidFill>
                <a:srgbClr val="000000"/>
              </a:solidFill>
              <a:latin typeface="Calibri"/>
            </a:endParaRPr>
          </a:p>
        </p:txBody>
      </p:sp>
      <p:sp>
        <p:nvSpPr>
          <p:cNvPr id="174" name="PlaceHolder 2"/>
          <p:cNvSpPr>
            <a:spLocks noGrp="1"/>
          </p:cNvSpPr>
          <p:nvPr>
            <p:ph type="sldNum" idx="12"/>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3137D466-4D0E-498E-AE86-562C9C29D6BF}"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5" name="TextBox 8"/>
          <p:cNvSpPr/>
          <p:nvPr/>
        </p:nvSpPr>
        <p:spPr>
          <a:xfrm>
            <a:off x="533520" y="1094040"/>
            <a:ext cx="761976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end users of this project include:</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Patients with suspected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Medical professionals and radiologists involved in diagnosing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Healthcare institutions and hospitals seeking efficient and accurate diagnostic tools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object 2" descr=""/>
          <p:cNvPicPr/>
          <p:nvPr/>
        </p:nvPicPr>
        <p:blipFill>
          <a:blip r:embed="rId1"/>
          <a:stretch/>
        </p:blipFill>
        <p:spPr>
          <a:xfrm>
            <a:off x="0" y="1476360"/>
            <a:ext cx="2695320" cy="3247560"/>
          </a:xfrm>
          <a:prstGeom prst="rect">
            <a:avLst/>
          </a:prstGeom>
          <a:ln w="0">
            <a:noFill/>
          </a:ln>
        </p:spPr>
      </p:pic>
      <p:sp>
        <p:nvSpPr>
          <p:cNvPr id="17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9" name="PlaceHolder 1"/>
          <p:cNvSpPr>
            <a:spLocks noGrp="1"/>
          </p:cNvSpPr>
          <p:nvPr>
            <p:ph type="title"/>
          </p:nvPr>
        </p:nvSpPr>
        <p:spPr>
          <a:xfrm>
            <a:off x="152280" y="7920"/>
            <a:ext cx="10959840" cy="1630800"/>
          </a:xfrm>
          <a:prstGeom prst="rect">
            <a:avLst/>
          </a:prstGeom>
          <a:noFill/>
          <a:ln w="0">
            <a:noFill/>
          </a:ln>
        </p:spPr>
        <p:txBody>
          <a:bodyPr lIns="0" rIns="0" tIns="485640" bIns="0" anchor="t">
            <a:noAutofit/>
          </a:bodyPr>
          <a:p>
            <a:pPr marL="12600" indent="0">
              <a:lnSpc>
                <a:spcPct val="100000"/>
              </a:lnSpc>
              <a:spcBef>
                <a:spcPts val="105"/>
              </a:spcBef>
              <a:buNone/>
            </a:pPr>
            <a:r>
              <a:rPr b="1" lang="en-IN" sz="3600" spc="-1" strike="noStrike">
                <a:solidFill>
                  <a:srgbClr val="000000"/>
                </a:solidFill>
                <a:latin typeface="Times New Roman"/>
              </a:rPr>
              <a:t>YOUR</a:t>
            </a:r>
            <a:r>
              <a:rPr b="1" lang="en-IN" sz="3600" spc="-97" strike="noStrike">
                <a:solidFill>
                  <a:srgbClr val="000000"/>
                </a:solidFill>
                <a:latin typeface="Times New Roman"/>
              </a:rPr>
              <a:t> </a:t>
            </a:r>
            <a:r>
              <a:rPr b="1" lang="en-IN" sz="3600" spc="-12" strike="noStrike">
                <a:solidFill>
                  <a:srgbClr val="000000"/>
                </a:solidFill>
                <a:latin typeface="Times New Roman"/>
              </a:rPr>
              <a:t>SOLUTION</a:t>
            </a:r>
            <a:r>
              <a:rPr b="1" lang="en-IN" sz="3600" spc="-347" strike="noStrike">
                <a:solidFill>
                  <a:srgbClr val="000000"/>
                </a:solidFill>
                <a:latin typeface="Times New Roman"/>
              </a:rPr>
              <a:t> </a:t>
            </a:r>
            <a:r>
              <a:rPr b="1" lang="en-IN" sz="3600" spc="-1" strike="noStrike">
                <a:solidFill>
                  <a:srgbClr val="000000"/>
                </a:solidFill>
                <a:latin typeface="Times New Roman"/>
              </a:rPr>
              <a:t>AND</a:t>
            </a:r>
            <a:r>
              <a:rPr b="1" lang="en-IN" sz="3600" spc="-21" strike="noStrike">
                <a:solidFill>
                  <a:srgbClr val="000000"/>
                </a:solidFill>
                <a:latin typeface="Times New Roman"/>
              </a:rPr>
              <a:t> </a:t>
            </a:r>
            <a:r>
              <a:rPr b="1" lang="en-IN" sz="3600" spc="-1" strike="noStrike">
                <a:solidFill>
                  <a:srgbClr val="000000"/>
                </a:solidFill>
                <a:latin typeface="Times New Roman"/>
              </a:rPr>
              <a:t>ITS </a:t>
            </a:r>
            <a:r>
              <a:rPr b="1" lang="en-IN" sz="3600" spc="-21" strike="noStrike">
                <a:solidFill>
                  <a:srgbClr val="000000"/>
                </a:solidFill>
                <a:latin typeface="Times New Roman"/>
              </a:rPr>
              <a:t>VALUE</a:t>
            </a:r>
            <a:r>
              <a:rPr b="1" lang="en-IN" sz="3600" spc="-120" strike="noStrike">
                <a:solidFill>
                  <a:srgbClr val="000000"/>
                </a:solidFill>
                <a:latin typeface="Times New Roman"/>
              </a:rPr>
              <a:t> </a:t>
            </a:r>
            <a:r>
              <a:rPr b="1" lang="en-IN" sz="3600" spc="-12" strike="noStrike">
                <a:solidFill>
                  <a:srgbClr val="000000"/>
                </a:solidFill>
                <a:latin typeface="Times New Roman"/>
              </a:rPr>
              <a:t>PROPOSITION</a:t>
            </a:r>
            <a:endParaRPr b="0" lang="en-IN" sz="3600" spc="-1" strike="noStrike">
              <a:solidFill>
                <a:srgbClr val="000000"/>
              </a:solidFill>
              <a:latin typeface="Calibri"/>
            </a:endParaRPr>
          </a:p>
        </p:txBody>
      </p:sp>
      <p:pic>
        <p:nvPicPr>
          <p:cNvPr id="180" name="object 7" descr=""/>
          <p:cNvPicPr/>
          <p:nvPr/>
        </p:nvPicPr>
        <p:blipFill>
          <a:blip r:embed="rId2"/>
          <a:stretch/>
        </p:blipFill>
        <p:spPr>
          <a:xfrm>
            <a:off x="676440" y="6467400"/>
            <a:ext cx="2142720" cy="199800"/>
          </a:xfrm>
          <a:prstGeom prst="rect">
            <a:avLst/>
          </a:prstGeom>
          <a:ln w="0">
            <a:noFill/>
          </a:ln>
        </p:spPr>
      </p:pic>
      <p:sp>
        <p:nvSpPr>
          <p:cNvPr id="181" name="PlaceHolder 2"/>
          <p:cNvSpPr>
            <a:spLocks noGrp="1"/>
          </p:cNvSpPr>
          <p:nvPr>
            <p:ph type="sldNum" idx="13"/>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9309EA53-9439-456C-8A0C-2CCB667E2C70}"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2" name="TextBox 10"/>
          <p:cNvSpPr/>
          <p:nvPr/>
        </p:nvSpPr>
        <p:spPr>
          <a:xfrm>
            <a:off x="2971800" y="1220760"/>
            <a:ext cx="754344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Times New Roman"/>
              </a:rPr>
              <a:t>Our solution involves the development of a machine learning-based algorithm that can analyze medical imaging data, such as MRI or CT scans, to detect the presence of brain tumors. By automating the detection process, our solution offers several key benefits: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Early detection of brain tumors, leading to timely treatment and improved patient outcomes.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Non-invasive and efficient diagnosis, reducing the need for invasive procedures and minimizing patient discomfort.</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Cost-effective and scalable solution that can be integrated into existing healthcare systems.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8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8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86" name="object 6" descr=""/>
          <p:cNvPicPr/>
          <p:nvPr/>
        </p:nvPicPr>
        <p:blipFill>
          <a:blip r:embed="rId1"/>
          <a:stretch/>
        </p:blipFill>
        <p:spPr>
          <a:xfrm>
            <a:off x="66600" y="3381480"/>
            <a:ext cx="2466720" cy="3419280"/>
          </a:xfrm>
          <a:prstGeom prst="rect">
            <a:avLst/>
          </a:prstGeom>
          <a:ln w="0">
            <a:noFill/>
          </a:ln>
        </p:spPr>
      </p:pic>
      <p:sp>
        <p:nvSpPr>
          <p:cNvPr id="187" name="PlaceHolder 1"/>
          <p:cNvSpPr>
            <a:spLocks noGrp="1"/>
          </p:cNvSpPr>
          <p:nvPr>
            <p:ph type="title"/>
          </p:nvPr>
        </p:nvSpPr>
        <p:spPr>
          <a:xfrm>
            <a:off x="558000" y="385560"/>
            <a:ext cx="9763920" cy="1431000"/>
          </a:xfrm>
          <a:prstGeom prst="rect">
            <a:avLst/>
          </a:prstGeom>
          <a:noFill/>
          <a:ln w="0">
            <a:noFill/>
          </a:ln>
        </p:spPr>
        <p:txBody>
          <a:bodyPr lIns="0" rIns="0" tIns="285840" bIns="0" anchor="t">
            <a:noAutofit/>
          </a:bodyPr>
          <a:p>
            <a:pPr marL="193680" indent="0">
              <a:lnSpc>
                <a:spcPct val="100000"/>
              </a:lnSpc>
              <a:spcBef>
                <a:spcPts val="130"/>
              </a:spcBef>
              <a:buNone/>
            </a:pPr>
            <a:r>
              <a:rPr b="1" lang="en-IN" sz="4250" spc="-1" strike="noStrike">
                <a:solidFill>
                  <a:srgbClr val="000000"/>
                </a:solidFill>
                <a:latin typeface="Times New Roman"/>
              </a:rPr>
              <a:t>THE</a:t>
            </a:r>
            <a:r>
              <a:rPr b="1" lang="en-IN" sz="4250" spc="18" strike="noStrike">
                <a:solidFill>
                  <a:srgbClr val="000000"/>
                </a:solidFill>
                <a:latin typeface="Times New Roman"/>
              </a:rPr>
              <a:t> </a:t>
            </a:r>
            <a:r>
              <a:rPr b="1" lang="en-IN" sz="4250" spc="-1" strike="noStrike">
                <a:solidFill>
                  <a:srgbClr val="000000"/>
                </a:solidFill>
                <a:latin typeface="Times New Roman"/>
              </a:rPr>
              <a:t>WOW</a:t>
            </a:r>
            <a:r>
              <a:rPr b="1" lang="en-IN" sz="4250" spc="89" strike="noStrike">
                <a:solidFill>
                  <a:srgbClr val="000000"/>
                </a:solidFill>
                <a:latin typeface="Times New Roman"/>
              </a:rPr>
              <a:t> </a:t>
            </a:r>
            <a:r>
              <a:rPr b="1" lang="en-IN" sz="4250" spc="-1" strike="noStrike">
                <a:solidFill>
                  <a:srgbClr val="000000"/>
                </a:solidFill>
                <a:latin typeface="Times New Roman"/>
              </a:rPr>
              <a:t>IN YOUR </a:t>
            </a:r>
            <a:r>
              <a:rPr b="1" lang="en-IN" sz="4250" spc="-12" strike="noStrike">
                <a:solidFill>
                  <a:srgbClr val="000000"/>
                </a:solidFill>
                <a:latin typeface="Times New Roman"/>
              </a:rPr>
              <a:t>SOLUTION</a:t>
            </a:r>
            <a:endParaRPr b="0" lang="en-IN" sz="4250" spc="-1" strike="noStrike">
              <a:solidFill>
                <a:srgbClr val="000000"/>
              </a:solidFill>
              <a:latin typeface="Calibri"/>
            </a:endParaRPr>
          </a:p>
        </p:txBody>
      </p:sp>
      <p:sp>
        <p:nvSpPr>
          <p:cNvPr id="188" name="PlaceHolder 2"/>
          <p:cNvSpPr>
            <a:spLocks noGrp="1"/>
          </p:cNvSpPr>
          <p:nvPr>
            <p:ph type="sldNum" idx="14"/>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5383D4DC-B8CA-4770-951F-44D5BC0CBC31}"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9" name="TextBox 8"/>
          <p:cNvSpPr/>
          <p:nvPr/>
        </p:nvSpPr>
        <p:spPr>
          <a:xfrm>
            <a:off x="2413440" y="1584720"/>
            <a:ext cx="74768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WOW factor of our solution lies in its ability to accurately detect brain tumors with high precision and speed, surpassing the capabilities of traditional diagnostic methods. Additionally, our solution offers a user-friendly interface that facilitates seamless integration into clinical workflows, enhancing the efficiency of healthcare professionals.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1"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93" name="object 6" descr=""/>
          <p:cNvPicPr/>
          <p:nvPr/>
        </p:nvPicPr>
        <p:blipFill>
          <a:blip r:embed="rId1"/>
          <a:stretch/>
        </p:blipFill>
        <p:spPr>
          <a:xfrm>
            <a:off x="1666800" y="6467400"/>
            <a:ext cx="75960" cy="177480"/>
          </a:xfrm>
          <a:prstGeom prst="rect">
            <a:avLst/>
          </a:prstGeom>
          <a:ln w="0">
            <a:noFill/>
          </a:ln>
        </p:spPr>
      </p:pic>
      <p:sp>
        <p:nvSpPr>
          <p:cNvPr id="194" name="object 7"/>
          <p:cNvSpPr/>
          <p:nvPr/>
        </p:nvSpPr>
        <p:spPr>
          <a:xfrm>
            <a:off x="739800" y="1368000"/>
            <a:ext cx="7032240" cy="3911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3200" spc="-32" strike="noStrike">
                <a:solidFill>
                  <a:srgbClr val="000000"/>
                </a:solidFill>
                <a:latin typeface="Times New Roman"/>
              </a:rPr>
              <a:t>The project utilizes a deep learning approach to develop a robust algorithm for brain tumor detection. By training the model on a large dataset of medical images annotated by experts, we aim to create a highly accurate and reliable system capable of identifying various types of brain tumors with exceptional sensitivity and specificity.</a:t>
            </a:r>
            <a:endParaRPr b="0" lang="en-IN" sz="3200" spc="-1" strike="noStrike">
              <a:solidFill>
                <a:srgbClr val="000000"/>
              </a:solidFill>
              <a:latin typeface="Arial"/>
            </a:endParaRPr>
          </a:p>
        </p:txBody>
      </p:sp>
      <p:sp>
        <p:nvSpPr>
          <p:cNvPr id="195" name="PlaceHolder 1"/>
          <p:cNvSpPr>
            <a:spLocks noGrp="1"/>
          </p:cNvSpPr>
          <p:nvPr>
            <p:ph type="sldNum" idx="15"/>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EC2ACB5E-5A4C-412D-B891-77AF6B0F59E2}"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6" name="PlaceHolder 2"/>
          <p:cNvSpPr>
            <a:spLocks noGrp="1"/>
          </p:cNvSpPr>
          <p:nvPr>
            <p:ph type="title"/>
          </p:nvPr>
        </p:nvSpPr>
        <p:spPr>
          <a:xfrm>
            <a:off x="739800" y="291240"/>
            <a:ext cx="406044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12" strike="noStrike">
                <a:solidFill>
                  <a:srgbClr val="000000"/>
                </a:solidFill>
                <a:latin typeface="Times New Roman"/>
              </a:rPr>
              <a:t>MODELLING</a:t>
            </a:r>
            <a:endParaRPr b="0" lang="en-IN"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LibreOffice/7.4.3.2$Windows_X86_64 LibreOffice_project/1048a8393ae2eeec98dff31b5c133c5f1d08b890</Application>
  <AppVersion>15.0000</AppVersion>
  <Words>461</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2024-04-18T15:51:16Z</dcterms:created>
  <dc:creator>Dhanu</dc:creator>
  <dc:description/>
  <dc:language>en-IN</dc:language>
  <cp:lastModifiedBy/>
  <dcterms:modified xsi:type="dcterms:W3CDTF">2024-04-25T22:53:04Z</dcterms:modified>
  <cp:revision>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2024-04-18T00:00:00Z</vt:filetime>
  </property>
  <property fmtid="{D5CDD505-2E9C-101B-9397-08002B2CF9AE}" pid="4" name="PresentationFormat">
    <vt:lpwstr>Widescreen</vt:lpwstr>
  </property>
  <property fmtid="{D5CDD505-2E9C-101B-9397-08002B2CF9AE}" pid="5" name="Slides">
    <vt:i4>10</vt:i4>
  </property>
</Properties>
</file>