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AB4A-AF57-7981-442D-7964A5849039}"/>
              </a:ext>
            </a:extLst>
          </p:cNvPr>
          <p:cNvSpPr>
            <a:spLocks noGrp="1"/>
          </p:cNvSpPr>
          <p:nvPr>
            <p:ph type="ctrTitle"/>
          </p:nvPr>
        </p:nvSpPr>
        <p:spPr>
          <a:xfrm>
            <a:off x="1449922" y="2792360"/>
            <a:ext cx="8825658" cy="1728019"/>
          </a:xfrm>
        </p:spPr>
        <p:txBody>
          <a:bodyPr/>
          <a:lstStyle/>
          <a:p>
            <a:pPr algn="ct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t>AWS RESOURCE CREATION USING ANSIBLE</a:t>
            </a:r>
            <a:br>
              <a:rPr lang="en-IN"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3" name="Subtitle 2">
            <a:extLst>
              <a:ext uri="{FF2B5EF4-FFF2-40B4-BE49-F238E27FC236}">
                <a16:creationId xmlns:a16="http://schemas.microsoft.com/office/drawing/2014/main" id="{99E22E9A-92C1-CFEE-2C99-EC89C11D9645}"/>
              </a:ext>
            </a:extLst>
          </p:cNvPr>
          <p:cNvSpPr>
            <a:spLocks noGrp="1"/>
          </p:cNvSpPr>
          <p:nvPr>
            <p:ph type="subTitle" idx="1"/>
          </p:nvPr>
        </p:nvSpPr>
        <p:spPr>
          <a:xfrm>
            <a:off x="6440129" y="4520379"/>
            <a:ext cx="3746961" cy="739879"/>
          </a:xfrm>
        </p:spPr>
        <p:txBody>
          <a:bodyPr/>
          <a:lstStyle/>
          <a:p>
            <a:r>
              <a:rPr lang="en-IN" b="1" dirty="0">
                <a:solidFill>
                  <a:schemeClr val="bg2"/>
                </a:solidFill>
                <a:latin typeface="Times New Roman" panose="02020603050405020304" pitchFamily="18" charset="0"/>
                <a:cs typeface="Times New Roman" panose="02020603050405020304" pitchFamily="18" charset="0"/>
              </a:rPr>
              <a:t>       </a:t>
            </a:r>
            <a:r>
              <a:rPr lang="en-IN" sz="2000" b="1" dirty="0">
                <a:solidFill>
                  <a:schemeClr val="bg2"/>
                </a:solidFill>
                <a:latin typeface="Times New Roman" panose="02020603050405020304" pitchFamily="18" charset="0"/>
                <a:cs typeface="Times New Roman" panose="02020603050405020304" pitchFamily="18" charset="0"/>
              </a:rPr>
              <a:t>Bhargavi </a:t>
            </a:r>
            <a:r>
              <a:rPr lang="en-IN" sz="2000" b="1" dirty="0" err="1">
                <a:solidFill>
                  <a:schemeClr val="bg2"/>
                </a:solidFill>
                <a:latin typeface="Times New Roman" panose="02020603050405020304" pitchFamily="18" charset="0"/>
                <a:cs typeface="Times New Roman" panose="02020603050405020304" pitchFamily="18" charset="0"/>
              </a:rPr>
              <a:t>Bairagoni</a:t>
            </a:r>
            <a:endParaRPr lang="en-IN" sz="20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4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456D-9A11-025A-4F38-7B43E3AA9C3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Without Variables</a:t>
            </a:r>
          </a:p>
        </p:txBody>
      </p:sp>
      <p:sp>
        <p:nvSpPr>
          <p:cNvPr id="3" name="Content Placeholder 2">
            <a:extLst>
              <a:ext uri="{FF2B5EF4-FFF2-40B4-BE49-F238E27FC236}">
                <a16:creationId xmlns:a16="http://schemas.microsoft.com/office/drawing/2014/main" id="{6F28A04B-F9F2-E3F0-EA82-5B876DE87533}"/>
              </a:ext>
            </a:extLst>
          </p:cNvPr>
          <p:cNvSpPr>
            <a:spLocks noGrp="1"/>
          </p:cNvSpPr>
          <p:nvPr>
            <p:ph idx="1"/>
          </p:nvPr>
        </p:nvSpPr>
        <p:spPr>
          <a:xfrm>
            <a:off x="1154954" y="2603500"/>
            <a:ext cx="9896504" cy="3416300"/>
          </a:xfrm>
        </p:spPr>
        <p:txBody>
          <a:bodyPr/>
          <a:lstStyle/>
          <a:p>
            <a:r>
              <a:rPr lang="en-US" dirty="0">
                <a:latin typeface="Times New Roman" panose="02020603050405020304" pitchFamily="18" charset="0"/>
                <a:cs typeface="Times New Roman" panose="02020603050405020304" pitchFamily="18" charset="0"/>
              </a:rPr>
              <a:t>An Ansible Playbook without variables is a straightforward script where all values and configurations are hardcoded within the tasks. It is used for static, simple automation tasks with no need for external input, dynamic customization, or reusability.</a:t>
            </a:r>
          </a:p>
          <a:p>
            <a:r>
              <a:rPr lang="en-US" dirty="0">
                <a:latin typeface="Times New Roman" panose="02020603050405020304" pitchFamily="18" charset="0"/>
                <a:cs typeface="Times New Roman" panose="02020603050405020304" pitchFamily="18" charset="0"/>
              </a:rPr>
              <a:t>Playbook name: </a:t>
            </a:r>
            <a:r>
              <a:rPr lang="en-US" dirty="0" err="1">
                <a:latin typeface="Times New Roman" panose="02020603050405020304" pitchFamily="18" charset="0"/>
                <a:cs typeface="Times New Roman" panose="02020603050405020304" pitchFamily="18" charset="0"/>
              </a:rPr>
              <a:t>without.yml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Command to run the playbook and create the resources are “</a:t>
            </a:r>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ansible-playbook </a:t>
            </a:r>
            <a:r>
              <a:rPr lang="en-US" dirty="0" err="1">
                <a:latin typeface="Times New Roman" panose="02020603050405020304" pitchFamily="18" charset="0"/>
                <a:cs typeface="Times New Roman" panose="02020603050405020304" pitchFamily="18" charset="0"/>
              </a:rPr>
              <a:t>without.yml</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05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AF503E-AE47-C940-5E80-52EBBD92853B}"/>
              </a:ext>
            </a:extLst>
          </p:cNvPr>
          <p:cNvPicPr>
            <a:picLocks noChangeAspect="1"/>
          </p:cNvPicPr>
          <p:nvPr/>
        </p:nvPicPr>
        <p:blipFill>
          <a:blip r:embed="rId2"/>
          <a:stretch>
            <a:fillRect/>
          </a:stretch>
        </p:blipFill>
        <p:spPr>
          <a:xfrm>
            <a:off x="378266" y="206477"/>
            <a:ext cx="3151515" cy="3913239"/>
          </a:xfrm>
          <a:prstGeom prst="rect">
            <a:avLst/>
          </a:prstGeom>
        </p:spPr>
      </p:pic>
      <p:pic>
        <p:nvPicPr>
          <p:cNvPr id="6" name="Picture 5">
            <a:extLst>
              <a:ext uri="{FF2B5EF4-FFF2-40B4-BE49-F238E27FC236}">
                <a16:creationId xmlns:a16="http://schemas.microsoft.com/office/drawing/2014/main" id="{7C77E31E-6273-3BFB-7AE5-BBF7BA321492}"/>
              </a:ext>
            </a:extLst>
          </p:cNvPr>
          <p:cNvPicPr>
            <a:picLocks noChangeAspect="1"/>
          </p:cNvPicPr>
          <p:nvPr/>
        </p:nvPicPr>
        <p:blipFill>
          <a:blip r:embed="rId3"/>
          <a:stretch>
            <a:fillRect/>
          </a:stretch>
        </p:blipFill>
        <p:spPr>
          <a:xfrm>
            <a:off x="8497979" y="3205315"/>
            <a:ext cx="3315755" cy="3553817"/>
          </a:xfrm>
          <a:prstGeom prst="rect">
            <a:avLst/>
          </a:prstGeom>
        </p:spPr>
      </p:pic>
      <p:pic>
        <p:nvPicPr>
          <p:cNvPr id="7" name="Picture 6">
            <a:extLst>
              <a:ext uri="{FF2B5EF4-FFF2-40B4-BE49-F238E27FC236}">
                <a16:creationId xmlns:a16="http://schemas.microsoft.com/office/drawing/2014/main" id="{2DC22291-1614-FC8A-D1A2-6E6EAA1880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6846" y="1770077"/>
            <a:ext cx="4259652" cy="3133488"/>
          </a:xfrm>
          <a:prstGeom prst="rect">
            <a:avLst/>
          </a:prstGeom>
          <a:noFill/>
          <a:ln>
            <a:noFill/>
          </a:ln>
        </p:spPr>
      </p:pic>
    </p:spTree>
    <p:extLst>
      <p:ext uri="{BB962C8B-B14F-4D97-AF65-F5344CB8AC3E}">
        <p14:creationId xmlns:p14="http://schemas.microsoft.com/office/powerpoint/2010/main" val="987737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E0B0-2A69-A6F3-19DA-86D59E8375FD}"/>
              </a:ext>
            </a:extLst>
          </p:cNvPr>
          <p:cNvSpPr>
            <a:spLocks noGrp="1"/>
          </p:cNvSpPr>
          <p:nvPr>
            <p:ph type="title"/>
          </p:nvPr>
        </p:nvSpPr>
        <p:spPr>
          <a:xfrm>
            <a:off x="1154954" y="973668"/>
            <a:ext cx="8761413" cy="864964"/>
          </a:xfrm>
        </p:spPr>
        <p:txBody>
          <a:bodyPr/>
          <a:lstStyle/>
          <a:p>
            <a:pPr algn="ctr"/>
            <a:r>
              <a:rPr lang="en-IN"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EB557DF7-6A03-2F85-214D-9D4FC37FD73E}"/>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Creating resources with ansible using </a:t>
            </a:r>
          </a:p>
          <a:p>
            <a:r>
              <a:rPr lang="en-IN" dirty="0">
                <a:latin typeface="Times New Roman" panose="02020603050405020304" pitchFamily="18" charset="0"/>
                <a:cs typeface="Times New Roman" panose="02020603050405020304" pitchFamily="18" charset="0"/>
              </a:rPr>
              <a:t>Inline variables.</a:t>
            </a:r>
          </a:p>
          <a:p>
            <a:r>
              <a:rPr lang="en-IN" dirty="0">
                <a:latin typeface="Times New Roman" panose="02020603050405020304" pitchFamily="18" charset="0"/>
                <a:cs typeface="Times New Roman" panose="02020603050405020304" pitchFamily="18" charset="0"/>
              </a:rPr>
              <a:t>Outline variables.</a:t>
            </a:r>
          </a:p>
          <a:p>
            <a:r>
              <a:rPr lang="en-IN" dirty="0">
                <a:latin typeface="Times New Roman" panose="02020603050405020304" pitchFamily="18" charset="0"/>
                <a:cs typeface="Times New Roman" panose="02020603050405020304" pitchFamily="18" charset="0"/>
              </a:rPr>
              <a:t>Without variables.</a:t>
            </a:r>
          </a:p>
        </p:txBody>
      </p:sp>
    </p:spTree>
    <p:extLst>
      <p:ext uri="{BB962C8B-B14F-4D97-AF65-F5344CB8AC3E}">
        <p14:creationId xmlns:p14="http://schemas.microsoft.com/office/powerpoint/2010/main" val="318578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C957-FDB8-A354-CFEC-83D808A8250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Ansible</a:t>
            </a:r>
          </a:p>
        </p:txBody>
      </p:sp>
      <p:sp>
        <p:nvSpPr>
          <p:cNvPr id="3" name="Content Placeholder 2">
            <a:extLst>
              <a:ext uri="{FF2B5EF4-FFF2-40B4-BE49-F238E27FC236}">
                <a16:creationId xmlns:a16="http://schemas.microsoft.com/office/drawing/2014/main" id="{A92D60DC-3739-1BA4-427E-AF0E03C0346B}"/>
              </a:ext>
            </a:extLst>
          </p:cNvPr>
          <p:cNvSpPr>
            <a:spLocks noGrp="1"/>
          </p:cNvSpPr>
          <p:nvPr>
            <p:ph idx="1"/>
          </p:nvPr>
        </p:nvSpPr>
        <p:spPr>
          <a:xfrm>
            <a:off x="1154954" y="2399071"/>
            <a:ext cx="9385227" cy="3903405"/>
          </a:xfrm>
        </p:spPr>
        <p:txBody>
          <a:bodyPr>
            <a:normAutofit/>
          </a:bodyPr>
          <a:lstStyle/>
          <a:p>
            <a:pPr algn="just"/>
            <a:r>
              <a:rPr lang="en-IN" dirty="0">
                <a:latin typeface="Times New Roman" panose="02020603050405020304" pitchFamily="18" charset="0"/>
                <a:cs typeface="Times New Roman" panose="02020603050405020304" pitchFamily="18" charset="0"/>
              </a:rPr>
              <a:t>Ansible is a open source automation platform that can be used to manage large groups of computer systems. It helps you automate application deployment, configuration management, cloud provisioning, updating work stations and servers and many other tasks. </a:t>
            </a:r>
          </a:p>
          <a:p>
            <a:pPr>
              <a:buNone/>
            </a:pPr>
            <a:r>
              <a:rPr lang="en-US" b="1" dirty="0">
                <a:latin typeface="Times New Roman" panose="02020603050405020304" pitchFamily="18" charset="0"/>
                <a:cs typeface="Times New Roman" panose="02020603050405020304" pitchFamily="18" charset="0"/>
              </a:rPr>
              <a:t>Process Steps:</a:t>
            </a:r>
          </a:p>
          <a:p>
            <a:r>
              <a:rPr lang="en-US" dirty="0">
                <a:latin typeface="Times New Roman" panose="02020603050405020304" pitchFamily="18" charset="0"/>
                <a:cs typeface="Times New Roman" panose="02020603050405020304" pitchFamily="18" charset="0"/>
              </a:rPr>
              <a:t> Prepare AWS account.</a:t>
            </a:r>
          </a:p>
          <a:p>
            <a:r>
              <a:rPr lang="en-US" dirty="0">
                <a:latin typeface="Times New Roman" panose="02020603050405020304" pitchFamily="18" charset="0"/>
                <a:cs typeface="Times New Roman" panose="02020603050405020304" pitchFamily="18" charset="0"/>
              </a:rPr>
              <a:t> Install required software (Python, Boto3,   etc.).</a:t>
            </a:r>
          </a:p>
          <a:p>
            <a:r>
              <a:rPr lang="en-US" dirty="0">
                <a:latin typeface="Times New Roman" panose="02020603050405020304" pitchFamily="18" charset="0"/>
                <a:cs typeface="Times New Roman" panose="02020603050405020304" pitchFamily="18" charset="0"/>
              </a:rPr>
              <a:t> Setup local project directory with SSH keys.</a:t>
            </a:r>
          </a:p>
          <a:p>
            <a:r>
              <a:rPr lang="en-US">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and run Ansible playbooks.</a:t>
            </a:r>
          </a:p>
          <a:p>
            <a:pPr>
              <a:buNone/>
            </a:pPr>
            <a:r>
              <a:rPr lang="en-US" b="1" dirty="0">
                <a:latin typeface="Times New Roman" panose="02020603050405020304" pitchFamily="18" charset="0"/>
                <a:cs typeface="Times New Roman" panose="02020603050405020304" pitchFamily="18" charset="0"/>
              </a:rPr>
              <a:t>Required Libraries:</a:t>
            </a:r>
          </a:p>
          <a:p>
            <a:r>
              <a:rPr lang="en-US" dirty="0">
                <a:latin typeface="Times New Roman" panose="02020603050405020304" pitchFamily="18" charset="0"/>
                <a:cs typeface="Times New Roman" panose="02020603050405020304" pitchFamily="18" charset="0"/>
              </a:rPr>
              <a:t>Python, Pip, Boto/Boto3, Ansible.</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541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069719-4B28-3781-68D3-2F40E059DE09}"/>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216309" y="145897"/>
            <a:ext cx="6073775" cy="3167574"/>
          </a:xfrm>
          <a:prstGeom prst="rect">
            <a:avLst/>
          </a:prstGeom>
          <a:noFill/>
          <a:ln>
            <a:noFill/>
          </a:ln>
        </p:spPr>
      </p:pic>
      <p:pic>
        <p:nvPicPr>
          <p:cNvPr id="5" name="Picture 4">
            <a:extLst>
              <a:ext uri="{FF2B5EF4-FFF2-40B4-BE49-F238E27FC236}">
                <a16:creationId xmlns:a16="http://schemas.microsoft.com/office/drawing/2014/main" id="{7CCB689A-1C07-E02E-1981-FC0812599F7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20465" y="145897"/>
            <a:ext cx="5601130" cy="3167574"/>
          </a:xfrm>
          <a:prstGeom prst="rect">
            <a:avLst/>
          </a:prstGeom>
          <a:noFill/>
          <a:ln>
            <a:noFill/>
          </a:ln>
        </p:spPr>
      </p:pic>
      <p:pic>
        <p:nvPicPr>
          <p:cNvPr id="6" name="Picture 5">
            <a:extLst>
              <a:ext uri="{FF2B5EF4-FFF2-40B4-BE49-F238E27FC236}">
                <a16:creationId xmlns:a16="http://schemas.microsoft.com/office/drawing/2014/main" id="{592BD6FE-DBB0-27C0-7FDA-681A86212D6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309" y="3429000"/>
            <a:ext cx="6073774" cy="3167574"/>
          </a:xfrm>
          <a:prstGeom prst="rect">
            <a:avLst/>
          </a:prstGeom>
          <a:noFill/>
          <a:ln>
            <a:noFill/>
          </a:ln>
        </p:spPr>
      </p:pic>
      <p:pic>
        <p:nvPicPr>
          <p:cNvPr id="7" name="Picture 6">
            <a:extLst>
              <a:ext uri="{FF2B5EF4-FFF2-40B4-BE49-F238E27FC236}">
                <a16:creationId xmlns:a16="http://schemas.microsoft.com/office/drawing/2014/main" id="{D15C8CAE-9D2B-BC18-9092-730FE347AE0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0968" y="3429001"/>
            <a:ext cx="5630627" cy="3167574"/>
          </a:xfrm>
          <a:prstGeom prst="rect">
            <a:avLst/>
          </a:prstGeom>
          <a:noFill/>
          <a:ln>
            <a:noFill/>
          </a:ln>
        </p:spPr>
      </p:pic>
    </p:spTree>
    <p:extLst>
      <p:ext uri="{BB962C8B-B14F-4D97-AF65-F5344CB8AC3E}">
        <p14:creationId xmlns:p14="http://schemas.microsoft.com/office/powerpoint/2010/main" val="257576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7139-67B2-48AC-0525-AD41F63D70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Inline Variable</a:t>
            </a:r>
          </a:p>
        </p:txBody>
      </p:sp>
      <p:sp>
        <p:nvSpPr>
          <p:cNvPr id="3" name="Content Placeholder 2">
            <a:extLst>
              <a:ext uri="{FF2B5EF4-FFF2-40B4-BE49-F238E27FC236}">
                <a16:creationId xmlns:a16="http://schemas.microsoft.com/office/drawing/2014/main" id="{14D6778F-4E84-0676-F3B5-EF5A768F1B9E}"/>
              </a:ext>
            </a:extLst>
          </p:cNvPr>
          <p:cNvSpPr>
            <a:spLocks noGrp="1"/>
          </p:cNvSpPr>
          <p:nvPr>
            <p:ph idx="1"/>
          </p:nvPr>
        </p:nvSpPr>
        <p:spPr>
          <a:xfrm>
            <a:off x="1154954" y="2379406"/>
            <a:ext cx="10388800" cy="3640394"/>
          </a:xfrm>
        </p:spPr>
        <p:txBody>
          <a:bodyPr/>
          <a:lstStyle/>
          <a:p>
            <a:r>
              <a:rPr lang="en-US" dirty="0">
                <a:latin typeface="Times New Roman" panose="02020603050405020304" pitchFamily="18" charset="0"/>
                <a:cs typeface="Times New Roman" panose="02020603050405020304" pitchFamily="18" charset="0"/>
              </a:rPr>
              <a:t>An inline variable refers to defining a variable directly within a task, playbook, or module, rather than declaring it separately in a variable file or inventory.</a:t>
            </a:r>
          </a:p>
          <a:p>
            <a:r>
              <a:rPr lang="en-US" dirty="0">
                <a:latin typeface="Times New Roman" panose="02020603050405020304" pitchFamily="18" charset="0"/>
                <a:cs typeface="Times New Roman" panose="02020603050405020304" pitchFamily="18" charset="0"/>
              </a:rPr>
              <a:t>Playbook name : </a:t>
            </a:r>
            <a:r>
              <a:rPr lang="en-US" dirty="0" err="1">
                <a:latin typeface="Times New Roman" panose="02020603050405020304" pitchFamily="18" charset="0"/>
                <a:cs typeface="Times New Roman" panose="02020603050405020304" pitchFamily="18" charset="0"/>
              </a:rPr>
              <a:t>vpc.yml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Commands to create playbook “ansible-playbook </a:t>
            </a:r>
            <a:r>
              <a:rPr lang="en-US" dirty="0" err="1">
                <a:latin typeface="Times New Roman" panose="02020603050405020304" pitchFamily="18" charset="0"/>
                <a:cs typeface="Times New Roman" panose="02020603050405020304" pitchFamily="18" charset="0"/>
              </a:rPr>
              <a:t>vpc.yml</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52FDE5-B804-DC43-F9E4-2BDB26CFEA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9264" y="3935636"/>
            <a:ext cx="5019019" cy="2684207"/>
          </a:xfrm>
          <a:prstGeom prst="rect">
            <a:avLst/>
          </a:prstGeom>
          <a:noFill/>
          <a:ln>
            <a:noFill/>
          </a:ln>
        </p:spPr>
      </p:pic>
      <p:pic>
        <p:nvPicPr>
          <p:cNvPr id="5" name="Picture 4">
            <a:extLst>
              <a:ext uri="{FF2B5EF4-FFF2-40B4-BE49-F238E27FC236}">
                <a16:creationId xmlns:a16="http://schemas.microsoft.com/office/drawing/2014/main" id="{2F28292B-FA71-B4E1-79BD-9F7E7D1157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2593" y="4007195"/>
            <a:ext cx="4621161" cy="2612648"/>
          </a:xfrm>
          <a:prstGeom prst="rect">
            <a:avLst/>
          </a:prstGeom>
          <a:noFill/>
          <a:ln>
            <a:noFill/>
          </a:ln>
        </p:spPr>
      </p:pic>
    </p:spTree>
    <p:extLst>
      <p:ext uri="{BB962C8B-B14F-4D97-AF65-F5344CB8AC3E}">
        <p14:creationId xmlns:p14="http://schemas.microsoft.com/office/powerpoint/2010/main" val="86088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F7B31C-9FC3-08D9-9AB1-03D2A3AF21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070555" cy="2899410"/>
          </a:xfrm>
          <a:prstGeom prst="rect">
            <a:avLst/>
          </a:prstGeom>
          <a:noFill/>
          <a:ln>
            <a:noFill/>
          </a:ln>
        </p:spPr>
      </p:pic>
      <p:pic>
        <p:nvPicPr>
          <p:cNvPr id="10" name="Picture 9">
            <a:extLst>
              <a:ext uri="{FF2B5EF4-FFF2-40B4-BE49-F238E27FC236}">
                <a16:creationId xmlns:a16="http://schemas.microsoft.com/office/drawing/2014/main" id="{6BD166FC-6839-7251-54D6-B6B91BD1B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122" y="3092899"/>
            <a:ext cx="3979433" cy="3295936"/>
          </a:xfrm>
          <a:prstGeom prst="rect">
            <a:avLst/>
          </a:prstGeom>
          <a:noFill/>
          <a:ln>
            <a:noFill/>
          </a:ln>
        </p:spPr>
      </p:pic>
      <p:pic>
        <p:nvPicPr>
          <p:cNvPr id="13" name="Picture 12">
            <a:extLst>
              <a:ext uri="{FF2B5EF4-FFF2-40B4-BE49-F238E27FC236}">
                <a16:creationId xmlns:a16="http://schemas.microsoft.com/office/drawing/2014/main" id="{226168E9-05DE-33F8-3CE1-3489A02F4C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70555" y="2067786"/>
            <a:ext cx="3537679" cy="2899410"/>
          </a:xfrm>
          <a:prstGeom prst="rect">
            <a:avLst/>
          </a:prstGeom>
          <a:noFill/>
          <a:ln>
            <a:noFill/>
          </a:ln>
        </p:spPr>
      </p:pic>
      <p:pic>
        <p:nvPicPr>
          <p:cNvPr id="14" name="Picture 13">
            <a:extLst>
              <a:ext uri="{FF2B5EF4-FFF2-40B4-BE49-F238E27FC236}">
                <a16:creationId xmlns:a16="http://schemas.microsoft.com/office/drawing/2014/main" id="{E6C9CAB6-9837-4C76-405C-C2AB3BC8D2C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9073" y="106300"/>
            <a:ext cx="4268167" cy="2907665"/>
          </a:xfrm>
          <a:prstGeom prst="rect">
            <a:avLst/>
          </a:prstGeom>
          <a:noFill/>
          <a:ln>
            <a:noFill/>
          </a:ln>
        </p:spPr>
      </p:pic>
      <p:pic>
        <p:nvPicPr>
          <p:cNvPr id="15" name="Picture 14">
            <a:extLst>
              <a:ext uri="{FF2B5EF4-FFF2-40B4-BE49-F238E27FC236}">
                <a16:creationId xmlns:a16="http://schemas.microsoft.com/office/drawing/2014/main" id="{B1B55F0F-157F-57C6-92E2-8E81AA9B371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57395" y="3517491"/>
            <a:ext cx="4268167" cy="3065532"/>
          </a:xfrm>
          <a:prstGeom prst="rect">
            <a:avLst/>
          </a:prstGeom>
          <a:noFill/>
          <a:ln>
            <a:noFill/>
          </a:ln>
        </p:spPr>
      </p:pic>
    </p:spTree>
    <p:extLst>
      <p:ext uri="{BB962C8B-B14F-4D97-AF65-F5344CB8AC3E}">
        <p14:creationId xmlns:p14="http://schemas.microsoft.com/office/powerpoint/2010/main" val="727192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B2A8EEE-AD19-E825-065F-B84C8C942C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757" y="191729"/>
            <a:ext cx="3647195" cy="2829558"/>
          </a:xfrm>
          <a:prstGeom prst="rect">
            <a:avLst/>
          </a:prstGeom>
          <a:noFill/>
          <a:ln>
            <a:noFill/>
          </a:ln>
        </p:spPr>
      </p:pic>
      <p:pic>
        <p:nvPicPr>
          <p:cNvPr id="2" name="Picture 1">
            <a:extLst>
              <a:ext uri="{FF2B5EF4-FFF2-40B4-BE49-F238E27FC236}">
                <a16:creationId xmlns:a16="http://schemas.microsoft.com/office/drawing/2014/main" id="{762B250E-0DB1-B5DA-85B6-33B6C0AFC4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1653" y="1779740"/>
            <a:ext cx="4420799" cy="2483093"/>
          </a:xfrm>
          <a:prstGeom prst="rect">
            <a:avLst/>
          </a:prstGeom>
          <a:noFill/>
          <a:ln>
            <a:noFill/>
          </a:ln>
        </p:spPr>
      </p:pic>
      <p:pic>
        <p:nvPicPr>
          <p:cNvPr id="3" name="Picture 2">
            <a:extLst>
              <a:ext uri="{FF2B5EF4-FFF2-40B4-BE49-F238E27FC236}">
                <a16:creationId xmlns:a16="http://schemas.microsoft.com/office/drawing/2014/main" id="{8F8D0D02-628F-2655-200E-E429C93D00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6606" y="3286758"/>
            <a:ext cx="4281601" cy="3015719"/>
          </a:xfrm>
          <a:prstGeom prst="rect">
            <a:avLst/>
          </a:prstGeom>
          <a:noFill/>
          <a:ln>
            <a:noFill/>
          </a:ln>
        </p:spPr>
      </p:pic>
    </p:spTree>
    <p:extLst>
      <p:ext uri="{BB962C8B-B14F-4D97-AF65-F5344CB8AC3E}">
        <p14:creationId xmlns:p14="http://schemas.microsoft.com/office/powerpoint/2010/main" val="361704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5199-DA42-E7DF-042A-A0A5DC72165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Outline Variables</a:t>
            </a:r>
          </a:p>
        </p:txBody>
      </p:sp>
      <p:sp>
        <p:nvSpPr>
          <p:cNvPr id="3" name="Content Placeholder 2">
            <a:extLst>
              <a:ext uri="{FF2B5EF4-FFF2-40B4-BE49-F238E27FC236}">
                <a16:creationId xmlns:a16="http://schemas.microsoft.com/office/drawing/2014/main" id="{B06A4F52-35DD-30A1-DE39-DE8CE371D270}"/>
              </a:ext>
            </a:extLst>
          </p:cNvPr>
          <p:cNvSpPr>
            <a:spLocks noGrp="1"/>
          </p:cNvSpPr>
          <p:nvPr>
            <p:ph idx="1"/>
          </p:nvPr>
        </p:nvSpPr>
        <p:spPr>
          <a:xfrm>
            <a:off x="1154953" y="2556387"/>
            <a:ext cx="10014491" cy="3463413"/>
          </a:xfrm>
        </p:spPr>
        <p:txBody>
          <a:bodyPr/>
          <a:lstStyle/>
          <a:p>
            <a:r>
              <a:rPr lang="en-US" dirty="0">
                <a:latin typeface="Times New Roman" panose="02020603050405020304" pitchFamily="18" charset="0"/>
                <a:cs typeface="Times New Roman" panose="02020603050405020304" pitchFamily="18" charset="0"/>
              </a:rPr>
              <a:t>It refers to variables defined outside the task or play in more structured ways, such as in variable files, inventory files, or group/host variables.</a:t>
            </a:r>
          </a:p>
          <a:p>
            <a:r>
              <a:rPr lang="en-US" dirty="0">
                <a:latin typeface="Times New Roman" panose="02020603050405020304" pitchFamily="18" charset="0"/>
                <a:cs typeface="Times New Roman" panose="02020603050405020304" pitchFamily="18" charset="0"/>
              </a:rPr>
              <a:t>These variables are stored in external files or specific locations in the Ansible project structure for reusability, modularity, and organization.</a:t>
            </a:r>
          </a:p>
          <a:p>
            <a:r>
              <a:rPr lang="en-US" dirty="0">
                <a:latin typeface="Times New Roman" panose="02020603050405020304" pitchFamily="18" charset="0"/>
                <a:cs typeface="Times New Roman" panose="02020603050405020304" pitchFamily="18" charset="0"/>
              </a:rPr>
              <a:t>Playbook name: </a:t>
            </a:r>
            <a:r>
              <a:rPr lang="en-US" dirty="0" err="1">
                <a:latin typeface="Times New Roman" panose="02020603050405020304" pitchFamily="18" charset="0"/>
                <a:cs typeface="Times New Roman" panose="02020603050405020304" pitchFamily="18" charset="0"/>
              </a:rPr>
              <a:t>outline.yml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Variable file name: </a:t>
            </a:r>
            <a:r>
              <a:rPr lang="en-US" dirty="0" err="1">
                <a:latin typeface="Times New Roman" panose="02020603050405020304" pitchFamily="18" charset="0"/>
                <a:cs typeface="Times New Roman" panose="02020603050405020304" pitchFamily="18" charset="0"/>
              </a:rPr>
              <a:t>secrets.yml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Encrypt the secret key using “ansible-vault encrypt </a:t>
            </a:r>
            <a:r>
              <a:rPr lang="en-US" dirty="0" err="1">
                <a:latin typeface="Times New Roman" panose="02020603050405020304" pitchFamily="18" charset="0"/>
                <a:cs typeface="Times New Roman" panose="02020603050405020304" pitchFamily="18" charset="0"/>
              </a:rPr>
              <a:t>secrets.yml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Command to run the playbook “ansible-playbook </a:t>
            </a:r>
            <a:r>
              <a:rPr lang="en-US" dirty="0" err="1">
                <a:latin typeface="Times New Roman" panose="02020603050405020304" pitchFamily="18" charset="0"/>
                <a:cs typeface="Times New Roman" panose="02020603050405020304" pitchFamily="18" charset="0"/>
              </a:rPr>
              <a:t>outline.yml</a:t>
            </a:r>
            <a:r>
              <a:rPr lang="en-US" dirty="0">
                <a:latin typeface="Times New Roman" panose="02020603050405020304" pitchFamily="18" charset="0"/>
                <a:cs typeface="Times New Roman" panose="02020603050405020304" pitchFamily="18" charset="0"/>
              </a:rPr>
              <a:t> –ask-vault-pass”.</a:t>
            </a:r>
          </a:p>
          <a:p>
            <a:pPr marL="0" indent="0">
              <a:buNone/>
            </a:pPr>
            <a:endParaRPr lang="en-IN" dirty="0"/>
          </a:p>
        </p:txBody>
      </p:sp>
      <p:pic>
        <p:nvPicPr>
          <p:cNvPr id="4" name="Picture 3">
            <a:extLst>
              <a:ext uri="{FF2B5EF4-FFF2-40B4-BE49-F238E27FC236}">
                <a16:creationId xmlns:a16="http://schemas.microsoft.com/office/drawing/2014/main" id="{D667A66D-DB67-40BE-85BF-9F85AB6AA75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8194" y="3755923"/>
            <a:ext cx="2973909" cy="2763550"/>
          </a:xfrm>
          <a:prstGeom prst="rect">
            <a:avLst/>
          </a:prstGeom>
          <a:noFill/>
          <a:ln>
            <a:noFill/>
          </a:ln>
        </p:spPr>
      </p:pic>
    </p:spTree>
    <p:extLst>
      <p:ext uri="{BB962C8B-B14F-4D97-AF65-F5344CB8AC3E}">
        <p14:creationId xmlns:p14="http://schemas.microsoft.com/office/powerpoint/2010/main" val="216748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7CF5DD-83BB-5461-8EB1-E71E79F333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175" y="137650"/>
            <a:ext cx="6631411" cy="3716595"/>
          </a:xfrm>
          <a:prstGeom prst="rect">
            <a:avLst/>
          </a:prstGeom>
          <a:noFill/>
          <a:ln>
            <a:noFill/>
          </a:ln>
        </p:spPr>
      </p:pic>
      <p:pic>
        <p:nvPicPr>
          <p:cNvPr id="5" name="Picture 4">
            <a:extLst>
              <a:ext uri="{FF2B5EF4-FFF2-40B4-BE49-F238E27FC236}">
                <a16:creationId xmlns:a16="http://schemas.microsoft.com/office/drawing/2014/main" id="{E693804F-6248-6BA0-489B-044A5D1AC3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8568" y="1995947"/>
            <a:ext cx="5731510" cy="3323305"/>
          </a:xfrm>
          <a:prstGeom prst="rect">
            <a:avLst/>
          </a:prstGeom>
          <a:noFill/>
          <a:ln>
            <a:noFill/>
          </a:ln>
        </p:spPr>
      </p:pic>
      <p:pic>
        <p:nvPicPr>
          <p:cNvPr id="6" name="Picture 5">
            <a:extLst>
              <a:ext uri="{FF2B5EF4-FFF2-40B4-BE49-F238E27FC236}">
                <a16:creationId xmlns:a16="http://schemas.microsoft.com/office/drawing/2014/main" id="{9205AC58-9C73-E9D0-1830-3FD422EE448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9831" y="3854245"/>
            <a:ext cx="4041059" cy="2566220"/>
          </a:xfrm>
          <a:prstGeom prst="rect">
            <a:avLst/>
          </a:prstGeom>
          <a:noFill/>
          <a:ln>
            <a:noFill/>
          </a:ln>
        </p:spPr>
      </p:pic>
    </p:spTree>
    <p:extLst>
      <p:ext uri="{BB962C8B-B14F-4D97-AF65-F5344CB8AC3E}">
        <p14:creationId xmlns:p14="http://schemas.microsoft.com/office/powerpoint/2010/main" val="4208147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458</TotalTime>
  <Words>344</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                    AWS RESOURCE CREATION USING ANSIBLE </vt:lpstr>
      <vt:lpstr>Agenda</vt:lpstr>
      <vt:lpstr>Ansible</vt:lpstr>
      <vt:lpstr>PowerPoint Presentation</vt:lpstr>
      <vt:lpstr>Inline Variable</vt:lpstr>
      <vt:lpstr>PowerPoint Presentation</vt:lpstr>
      <vt:lpstr>PowerPoint Presentation</vt:lpstr>
      <vt:lpstr>Outline Variables</vt:lpstr>
      <vt:lpstr>PowerPoint Presentation</vt:lpstr>
      <vt:lpstr>Without Variables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Bhavani B</dc:creator>
  <cp:lastModifiedBy>Bhavani B</cp:lastModifiedBy>
  <cp:revision>27</cp:revision>
  <dcterms:created xsi:type="dcterms:W3CDTF">2025-01-18T07:25:56Z</dcterms:created>
  <dcterms:modified xsi:type="dcterms:W3CDTF">2025-01-22T04:17:34Z</dcterms:modified>
</cp:coreProperties>
</file>