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39"/>
    <a:srgbClr val="7030A0"/>
    <a:srgbClr val="48C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C0BD15-C8A3-59B1-60B1-793607F3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13750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 ALGORITHM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FOR 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7E9C1-6B93-2631-16CB-01D46FD19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- 6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Reddy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Malgari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- 700741163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Anjani Priya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Marthati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- 700739769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Jahnavi Rao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Metpally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- 700740101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Bhargavi Sai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Tanniru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- 700748049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Rajesh Nalla		 - 700747145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96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ADBC-A36E-68E5-A0B5-7BEFE1BB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1" y="936929"/>
            <a:ext cx="10325000" cy="54635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THE INPUTS OF THE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7345-408B-0B5C-72A6-DF7F2092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27" y="1976144"/>
            <a:ext cx="10325000" cy="3564436"/>
          </a:xfrm>
        </p:spPr>
        <p:txBody>
          <a:bodyPr/>
          <a:lstStyle/>
          <a:p>
            <a:r>
              <a:rPr lang="en-US" dirty="0"/>
              <a:t>Input Matrices</a:t>
            </a:r>
          </a:p>
          <a:p>
            <a:endParaRPr lang="en-US" dirty="0"/>
          </a:p>
          <a:p>
            <a:pPr algn="ctr"/>
            <a:endParaRPr lang="en-US" sz="9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1A96B-09BA-902C-9CF8-6AD1C64DE0A7}"/>
              </a:ext>
            </a:extLst>
          </p:cNvPr>
          <p:cNvSpPr txBox="1"/>
          <p:nvPr/>
        </p:nvSpPr>
        <p:spPr>
          <a:xfrm>
            <a:off x="727795" y="3586644"/>
            <a:ext cx="670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17330-2CEF-F8DB-98D8-882C8BE078C2}"/>
              </a:ext>
            </a:extLst>
          </p:cNvPr>
          <p:cNvSpPr txBox="1"/>
          <p:nvPr/>
        </p:nvSpPr>
        <p:spPr>
          <a:xfrm>
            <a:off x="1030523" y="3758362"/>
            <a:ext cx="1803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lain" startAt="9"/>
            </a:pPr>
            <a:r>
              <a:rPr lang="en-US" sz="2000" dirty="0"/>
              <a:t>5   8</a:t>
            </a:r>
          </a:p>
          <a:p>
            <a:r>
              <a:rPr lang="en-US" sz="2000" dirty="0"/>
              <a:t>3   4   4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3E2AB-EC1A-0C5D-F8FC-1B8014B8876E}"/>
              </a:ext>
            </a:extLst>
          </p:cNvPr>
          <p:cNvSpPr txBox="1"/>
          <p:nvPr/>
        </p:nvSpPr>
        <p:spPr>
          <a:xfrm>
            <a:off x="1885311" y="3605191"/>
            <a:ext cx="534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D351C-2B26-5837-2C0B-3F3645FCE797}"/>
              </a:ext>
            </a:extLst>
          </p:cNvPr>
          <p:cNvSpPr txBox="1"/>
          <p:nvPr/>
        </p:nvSpPr>
        <p:spPr>
          <a:xfrm>
            <a:off x="2504236" y="3598976"/>
            <a:ext cx="9074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lain"/>
            </a:pPr>
            <a:r>
              <a:rPr lang="en-US" sz="2000" dirty="0"/>
              <a:t>3</a:t>
            </a:r>
          </a:p>
          <a:p>
            <a:pPr marL="342900" indent="-342900">
              <a:buAutoNum type="arabicPlain" startAt="6"/>
            </a:pPr>
            <a:r>
              <a:rPr lang="en-US" sz="2000" dirty="0"/>
              <a:t>7</a:t>
            </a:r>
          </a:p>
          <a:p>
            <a:r>
              <a:rPr lang="en-US" sz="2000" dirty="0"/>
              <a:t>4   1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3AE95-911C-263A-0B1A-CE77BADD24BB}"/>
              </a:ext>
            </a:extLst>
          </p:cNvPr>
          <p:cNvSpPr txBox="1"/>
          <p:nvPr/>
        </p:nvSpPr>
        <p:spPr>
          <a:xfrm>
            <a:off x="2152124" y="3586644"/>
            <a:ext cx="670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2FED8-C4E0-BD6F-00EB-611B928BCCF6}"/>
              </a:ext>
            </a:extLst>
          </p:cNvPr>
          <p:cNvSpPr txBox="1"/>
          <p:nvPr/>
        </p:nvSpPr>
        <p:spPr>
          <a:xfrm>
            <a:off x="3090018" y="3605191"/>
            <a:ext cx="605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B96F6-5661-EC1E-CAEF-577BC09C503B}"/>
              </a:ext>
            </a:extLst>
          </p:cNvPr>
          <p:cNvSpPr txBox="1"/>
          <p:nvPr/>
        </p:nvSpPr>
        <p:spPr>
          <a:xfrm>
            <a:off x="1250973" y="3099638"/>
            <a:ext cx="29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0DC6D-A371-C9AF-866A-A6759A80A28E}"/>
              </a:ext>
            </a:extLst>
          </p:cNvPr>
          <p:cNvSpPr txBox="1"/>
          <p:nvPr/>
        </p:nvSpPr>
        <p:spPr>
          <a:xfrm>
            <a:off x="2661577" y="3121929"/>
            <a:ext cx="32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E32E9-C17D-EF44-23D3-7F9FDADAB857}"/>
              </a:ext>
            </a:extLst>
          </p:cNvPr>
          <p:cNvSpPr txBox="1"/>
          <p:nvPr/>
        </p:nvSpPr>
        <p:spPr>
          <a:xfrm>
            <a:off x="3484770" y="3725145"/>
            <a:ext cx="39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E95CE-1B80-DD03-4606-721C825D8CE5}"/>
              </a:ext>
            </a:extLst>
          </p:cNvPr>
          <p:cNvSpPr txBox="1"/>
          <p:nvPr/>
        </p:nvSpPr>
        <p:spPr>
          <a:xfrm>
            <a:off x="3602767" y="3758362"/>
            <a:ext cx="6751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9   *  1  +  5  *  6  +  8  *  4       9  *  3  +  5  *  7  +  8  *  1</a:t>
            </a:r>
          </a:p>
          <a:p>
            <a:pPr algn="ctr"/>
            <a:r>
              <a:rPr lang="en-US" dirty="0"/>
              <a:t>3   *  1  +  4  *  6  +  4  *  4       3  *  3  +  4  *  7  +  4  *  1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9AD06-4F8A-15C9-3B86-9C8BE069CEDF}"/>
              </a:ext>
            </a:extLst>
          </p:cNvPr>
          <p:cNvSpPr txBox="1"/>
          <p:nvPr/>
        </p:nvSpPr>
        <p:spPr>
          <a:xfrm>
            <a:off x="3801331" y="3583594"/>
            <a:ext cx="322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17A8D-73A8-2641-A897-AF6B21DB55DC}"/>
              </a:ext>
            </a:extLst>
          </p:cNvPr>
          <p:cNvSpPr txBox="1"/>
          <p:nvPr/>
        </p:nvSpPr>
        <p:spPr>
          <a:xfrm>
            <a:off x="9821879" y="3586381"/>
            <a:ext cx="435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35520F-9071-6399-1276-B295F9A26751}"/>
              </a:ext>
            </a:extLst>
          </p:cNvPr>
          <p:cNvSpPr txBox="1"/>
          <p:nvPr/>
        </p:nvSpPr>
        <p:spPr>
          <a:xfrm>
            <a:off x="6261933" y="314551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* Y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6C018868-3159-225B-F567-CD6671C8BEA7}"/>
              </a:ext>
            </a:extLst>
          </p:cNvPr>
          <p:cNvSpPr/>
          <p:nvPr/>
        </p:nvSpPr>
        <p:spPr>
          <a:xfrm rot="19978981">
            <a:off x="1826886" y="4609044"/>
            <a:ext cx="21041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F3DF526A-0D7F-D17A-5520-34C007DDF06F}"/>
              </a:ext>
            </a:extLst>
          </p:cNvPr>
          <p:cNvSpPr/>
          <p:nvPr/>
        </p:nvSpPr>
        <p:spPr>
          <a:xfrm rot="1538219">
            <a:off x="2449346" y="4609044"/>
            <a:ext cx="21041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348EB-0EA4-2DDC-5E86-3F3B531F0503}"/>
              </a:ext>
            </a:extLst>
          </p:cNvPr>
          <p:cNvSpPr txBox="1"/>
          <p:nvPr/>
        </p:nvSpPr>
        <p:spPr>
          <a:xfrm>
            <a:off x="774291" y="5573797"/>
            <a:ext cx="356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“Matrix Multiplication” </a:t>
            </a:r>
          </a:p>
        </p:txBody>
      </p:sp>
    </p:spTree>
    <p:extLst>
      <p:ext uri="{BB962C8B-B14F-4D97-AF65-F5344CB8AC3E}">
        <p14:creationId xmlns:p14="http://schemas.microsoft.com/office/powerpoint/2010/main" val="64487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019E-243D-4CB7-2086-F054BD79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776278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Convert the input matrices to the form: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(key1, value1) (key2, value2) (key3, value3)…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9235B-48C0-8691-1BC8-1B22FFD028AD}"/>
              </a:ext>
            </a:extLst>
          </p:cNvPr>
          <p:cNvSpPr txBox="1"/>
          <p:nvPr/>
        </p:nvSpPr>
        <p:spPr>
          <a:xfrm>
            <a:off x="1342439" y="2223573"/>
            <a:ext cx="1096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9"/>
            </a:pPr>
            <a:r>
              <a:rPr lang="en-US" sz="2000" dirty="0"/>
              <a:t>5   8</a:t>
            </a:r>
          </a:p>
          <a:p>
            <a:r>
              <a:rPr lang="en-US" sz="2000" dirty="0"/>
              <a:t>3   4   4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9F1E2-7836-2D5F-9A49-4C9D0F244273}"/>
              </a:ext>
            </a:extLst>
          </p:cNvPr>
          <p:cNvSpPr txBox="1"/>
          <p:nvPr/>
        </p:nvSpPr>
        <p:spPr>
          <a:xfrm>
            <a:off x="976213" y="2078915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(</a:t>
            </a:r>
          </a:p>
          <a:p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DF5AD-8E5F-1A9A-1EBF-6CB8429336EC}"/>
              </a:ext>
            </a:extLst>
          </p:cNvPr>
          <p:cNvSpPr txBox="1"/>
          <p:nvPr/>
        </p:nvSpPr>
        <p:spPr>
          <a:xfrm>
            <a:off x="2256839" y="2097909"/>
            <a:ext cx="151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9D922-6822-4E54-123C-4DB5404E5E99}"/>
              </a:ext>
            </a:extLst>
          </p:cNvPr>
          <p:cNvSpPr txBox="1"/>
          <p:nvPr/>
        </p:nvSpPr>
        <p:spPr>
          <a:xfrm>
            <a:off x="2841256" y="2144998"/>
            <a:ext cx="720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lain"/>
            </a:pPr>
            <a:r>
              <a:rPr lang="en-US" sz="1800" dirty="0"/>
              <a:t>3</a:t>
            </a:r>
          </a:p>
          <a:p>
            <a:pPr marL="342900" indent="-342900">
              <a:buAutoNum type="arabicPlain" startAt="6"/>
            </a:pPr>
            <a:r>
              <a:rPr lang="en-US" sz="1800" dirty="0"/>
              <a:t>7</a:t>
            </a:r>
          </a:p>
          <a:p>
            <a:r>
              <a:rPr lang="en-US" sz="1800" dirty="0"/>
              <a:t>4    1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0CFC4-1C3A-3A50-EFFD-A622939E050A}"/>
              </a:ext>
            </a:extLst>
          </p:cNvPr>
          <p:cNvSpPr txBox="1"/>
          <p:nvPr/>
        </p:nvSpPr>
        <p:spPr>
          <a:xfrm>
            <a:off x="2504292" y="2107154"/>
            <a:ext cx="534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C6ABD-1ADE-DE03-8D8E-6AE8B17A05D8}"/>
              </a:ext>
            </a:extLst>
          </p:cNvPr>
          <p:cNvSpPr txBox="1"/>
          <p:nvPr/>
        </p:nvSpPr>
        <p:spPr>
          <a:xfrm>
            <a:off x="3417470" y="2107154"/>
            <a:ext cx="534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178FEE-A472-1C89-4BFB-78C76C9805E6}"/>
              </a:ext>
            </a:extLst>
          </p:cNvPr>
          <p:cNvSpPr/>
          <p:nvPr/>
        </p:nvSpPr>
        <p:spPr>
          <a:xfrm>
            <a:off x="3790716" y="2517220"/>
            <a:ext cx="870076" cy="121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19588-9D79-E306-0CDB-36C06219CC02}"/>
              </a:ext>
            </a:extLst>
          </p:cNvPr>
          <p:cNvSpPr txBox="1"/>
          <p:nvPr/>
        </p:nvSpPr>
        <p:spPr>
          <a:xfrm>
            <a:off x="5059431" y="214499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i1    j1</a:t>
            </a:r>
          </a:p>
          <a:p>
            <a:r>
              <a:rPr lang="en-US" b="1" i="1" dirty="0"/>
              <a:t>i2    j2</a:t>
            </a:r>
          </a:p>
          <a:p>
            <a:r>
              <a:rPr lang="en-US" b="1" i="1" dirty="0"/>
              <a:t>i3    j3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D05A0D-C918-D15D-AAC2-4C25A6C9C16C}"/>
              </a:ext>
            </a:extLst>
          </p:cNvPr>
          <p:cNvSpPr txBox="1"/>
          <p:nvPr/>
        </p:nvSpPr>
        <p:spPr>
          <a:xfrm>
            <a:off x="4660792" y="2107154"/>
            <a:ext cx="468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8863B-CFCF-C80E-E052-26B433FC88FF}"/>
              </a:ext>
            </a:extLst>
          </p:cNvPr>
          <p:cNvSpPr txBox="1"/>
          <p:nvPr/>
        </p:nvSpPr>
        <p:spPr>
          <a:xfrm>
            <a:off x="5773223" y="2123823"/>
            <a:ext cx="401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BA7C01D-79B2-E48A-0063-24E7C2F6954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4448978">
            <a:off x="5329997" y="3515912"/>
            <a:ext cx="1049034" cy="18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17232B3-8BF0-A608-788A-7D38C4DB4AC9}"/>
              </a:ext>
            </a:extLst>
          </p:cNvPr>
          <p:cNvSpPr/>
          <p:nvPr/>
        </p:nvSpPr>
        <p:spPr>
          <a:xfrm rot="18369050">
            <a:off x="2468389" y="3356892"/>
            <a:ext cx="870076" cy="121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305865-FE96-62C3-4011-20E4133A6252}"/>
              </a:ext>
            </a:extLst>
          </p:cNvPr>
          <p:cNvSpPr/>
          <p:nvPr/>
        </p:nvSpPr>
        <p:spPr>
          <a:xfrm rot="13815086">
            <a:off x="1821800" y="3359767"/>
            <a:ext cx="870076" cy="121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07482-33C3-2310-AF40-A7B6C6537B8D}"/>
              </a:ext>
            </a:extLst>
          </p:cNvPr>
          <p:cNvSpPr txBox="1"/>
          <p:nvPr/>
        </p:nvSpPr>
        <p:spPr>
          <a:xfrm>
            <a:off x="917919" y="384455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“Matrix Multiplication”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2805EC-65F5-5770-1964-A7F21E858B4D}"/>
              </a:ext>
            </a:extLst>
          </p:cNvPr>
          <p:cNvSpPr txBox="1"/>
          <p:nvPr/>
        </p:nvSpPr>
        <p:spPr>
          <a:xfrm>
            <a:off x="4895222" y="4151621"/>
            <a:ext cx="314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to “Map Reduce”</a:t>
            </a:r>
          </a:p>
        </p:txBody>
      </p:sp>
    </p:spTree>
    <p:extLst>
      <p:ext uri="{BB962C8B-B14F-4D97-AF65-F5344CB8AC3E}">
        <p14:creationId xmlns:p14="http://schemas.microsoft.com/office/powerpoint/2010/main" val="422783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D344-D62D-83B1-6663-0AC40A3F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269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PRE-PROCESSING USED FOR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D4EA-B160-48A6-F4F2-FA2E4C9C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5325" y="4267199"/>
            <a:ext cx="2150753" cy="16373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C3BA1-12D7-7089-9BA9-F069A08B5050}"/>
              </a:ext>
            </a:extLst>
          </p:cNvPr>
          <p:cNvSpPr txBox="1"/>
          <p:nvPr/>
        </p:nvSpPr>
        <p:spPr>
          <a:xfrm>
            <a:off x="1742492" y="4122349"/>
            <a:ext cx="14485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7030A0"/>
                </a:highlight>
              </a:rPr>
              <a:t>9</a:t>
            </a:r>
            <a:r>
              <a:rPr lang="en-US" sz="2800" dirty="0"/>
              <a:t>  5   8</a:t>
            </a:r>
          </a:p>
          <a:p>
            <a:r>
              <a:rPr lang="en-US" sz="2800" dirty="0"/>
              <a:t>3   4   4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A59F7-E454-8B04-1B6F-74C0C121F50A}"/>
              </a:ext>
            </a:extLst>
          </p:cNvPr>
          <p:cNvSpPr txBox="1"/>
          <p:nvPr/>
        </p:nvSpPr>
        <p:spPr>
          <a:xfrm>
            <a:off x="3721742" y="3891516"/>
            <a:ext cx="10100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7030A0"/>
                </a:highlight>
              </a:rPr>
              <a:t>1</a:t>
            </a:r>
            <a:r>
              <a:rPr lang="en-US" sz="2800" dirty="0"/>
              <a:t>   3</a:t>
            </a:r>
          </a:p>
          <a:p>
            <a:pPr marL="342900" indent="-342900">
              <a:buAutoNum type="arabicPlain" startAt="6"/>
            </a:pPr>
            <a:r>
              <a:rPr lang="en-US" sz="2800" dirty="0"/>
              <a:t> 7</a:t>
            </a:r>
          </a:p>
          <a:p>
            <a:r>
              <a:rPr lang="en-US" sz="2800" dirty="0"/>
              <a:t>4   1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134C7-2839-7943-12C2-442174687A30}"/>
              </a:ext>
            </a:extLst>
          </p:cNvPr>
          <p:cNvSpPr txBox="1"/>
          <p:nvPr/>
        </p:nvSpPr>
        <p:spPr>
          <a:xfrm>
            <a:off x="1412424" y="4122349"/>
            <a:ext cx="401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E6C56-A7AC-C481-656B-50D3BF15F76D}"/>
              </a:ext>
            </a:extLst>
          </p:cNvPr>
          <p:cNvSpPr txBox="1"/>
          <p:nvPr/>
        </p:nvSpPr>
        <p:spPr>
          <a:xfrm>
            <a:off x="3320527" y="4083717"/>
            <a:ext cx="5435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594B-8723-E464-2D6D-462DCCF76A76}"/>
              </a:ext>
            </a:extLst>
          </p:cNvPr>
          <p:cNvSpPr txBox="1"/>
          <p:nvPr/>
        </p:nvSpPr>
        <p:spPr>
          <a:xfrm>
            <a:off x="3037700" y="4090128"/>
            <a:ext cx="401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48B91-B6AC-8DFF-D113-62919FD4EE2F}"/>
              </a:ext>
            </a:extLst>
          </p:cNvPr>
          <p:cNvSpPr txBox="1"/>
          <p:nvPr/>
        </p:nvSpPr>
        <p:spPr>
          <a:xfrm>
            <a:off x="4495600" y="4090128"/>
            <a:ext cx="472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B7132-B8C6-89E9-A1E8-5F33193EF98B}"/>
              </a:ext>
            </a:extLst>
          </p:cNvPr>
          <p:cNvSpPr txBox="1"/>
          <p:nvPr/>
        </p:nvSpPr>
        <p:spPr>
          <a:xfrm>
            <a:off x="2260346" y="3368296"/>
            <a:ext cx="271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1D5F32-88FC-7171-3EC1-8DBEC3EE66BD}"/>
              </a:ext>
            </a:extLst>
          </p:cNvPr>
          <p:cNvSpPr txBox="1"/>
          <p:nvPr/>
        </p:nvSpPr>
        <p:spPr>
          <a:xfrm>
            <a:off x="3920020" y="3429851"/>
            <a:ext cx="271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Y</a:t>
            </a:r>
            <a:endParaRPr lang="en-US" sz="24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7928775-0BF8-1365-0C21-CEEB8A73A0DE}"/>
              </a:ext>
            </a:extLst>
          </p:cNvPr>
          <p:cNvSpPr/>
          <p:nvPr/>
        </p:nvSpPr>
        <p:spPr>
          <a:xfrm>
            <a:off x="5351657" y="4508657"/>
            <a:ext cx="870076" cy="150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DB7C5-374D-93C7-245C-C89994ABA9FF}"/>
              </a:ext>
            </a:extLst>
          </p:cNvPr>
          <p:cNvSpPr/>
          <p:nvPr/>
        </p:nvSpPr>
        <p:spPr>
          <a:xfrm rot="20148067">
            <a:off x="934658" y="5055897"/>
            <a:ext cx="603485" cy="14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A4B86A-2C5A-18CD-B5A9-9DEA1D331AFA}"/>
              </a:ext>
            </a:extLst>
          </p:cNvPr>
          <p:cNvSpPr/>
          <p:nvPr/>
        </p:nvSpPr>
        <p:spPr>
          <a:xfrm rot="934581">
            <a:off x="4888139" y="2531012"/>
            <a:ext cx="1346872" cy="85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5ED4CE4-4C86-5BAB-82D1-EF98EC208D23}"/>
              </a:ext>
            </a:extLst>
          </p:cNvPr>
          <p:cNvSpPr/>
          <p:nvPr/>
        </p:nvSpPr>
        <p:spPr>
          <a:xfrm rot="20044949">
            <a:off x="980831" y="2954744"/>
            <a:ext cx="3382127" cy="15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EB628-768F-C65D-A937-3AB124728284}"/>
              </a:ext>
            </a:extLst>
          </p:cNvPr>
          <p:cNvSpPr txBox="1"/>
          <p:nvPr/>
        </p:nvSpPr>
        <p:spPr>
          <a:xfrm>
            <a:off x="720797" y="5320732"/>
            <a:ext cx="672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i21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6E4C4D1-DA49-A60F-A46C-8FB0364979E1}"/>
              </a:ext>
            </a:extLst>
          </p:cNvPr>
          <p:cNvSpPr/>
          <p:nvPr/>
        </p:nvSpPr>
        <p:spPr>
          <a:xfrm rot="1820289">
            <a:off x="904659" y="4214876"/>
            <a:ext cx="603485" cy="110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CFD33-ED9C-4DFF-8902-F734D7BB1CE7}"/>
              </a:ext>
            </a:extLst>
          </p:cNvPr>
          <p:cNvSpPr txBox="1"/>
          <p:nvPr/>
        </p:nvSpPr>
        <p:spPr>
          <a:xfrm>
            <a:off x="679642" y="3694325"/>
            <a:ext cx="543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1A86F-9543-AD82-143C-F7ACD26A431E}"/>
              </a:ext>
            </a:extLst>
          </p:cNvPr>
          <p:cNvSpPr txBox="1"/>
          <p:nvPr/>
        </p:nvSpPr>
        <p:spPr>
          <a:xfrm>
            <a:off x="4241587" y="2090222"/>
            <a:ext cx="5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AB5A1B-42A5-53A5-4430-C8B805456F09}"/>
              </a:ext>
            </a:extLst>
          </p:cNvPr>
          <p:cNvSpPr txBox="1"/>
          <p:nvPr/>
        </p:nvSpPr>
        <p:spPr>
          <a:xfrm>
            <a:off x="5649685" y="29764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03D3CD-6B57-CE9B-10E9-0E08A065CA7E}"/>
              </a:ext>
            </a:extLst>
          </p:cNvPr>
          <p:cNvSpPr txBox="1"/>
          <p:nvPr/>
        </p:nvSpPr>
        <p:spPr>
          <a:xfrm>
            <a:off x="6363553" y="2448614"/>
            <a:ext cx="2006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8C8F6"/>
                </a:solidFill>
              </a:rPr>
              <a:t>(X,1,1)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92D050"/>
                </a:solidFill>
                <a:highlight>
                  <a:srgbClr val="7030A0"/>
                </a:highlight>
              </a:rPr>
              <a:t>9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48C8F6"/>
                </a:solidFill>
              </a:rPr>
              <a:t>(X,1,2)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92D050"/>
                </a:solidFill>
              </a:rPr>
              <a:t>5</a:t>
            </a:r>
          </a:p>
          <a:p>
            <a:r>
              <a:rPr lang="en-US" sz="2800" dirty="0">
                <a:solidFill>
                  <a:srgbClr val="48C8F6"/>
                </a:solidFill>
              </a:rPr>
              <a:t>(X,1,3)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92D050"/>
                </a:solidFill>
              </a:rPr>
              <a:t>8</a:t>
            </a:r>
            <a:r>
              <a:rPr lang="en-US" sz="28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9DF11C-6658-5C41-92AA-66D475C2E144}"/>
              </a:ext>
            </a:extLst>
          </p:cNvPr>
          <p:cNvSpPr txBox="1"/>
          <p:nvPr/>
        </p:nvSpPr>
        <p:spPr>
          <a:xfrm>
            <a:off x="5967697" y="2358673"/>
            <a:ext cx="51707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(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B51150-3FEA-7E63-D263-A41069B9F9D1}"/>
              </a:ext>
            </a:extLst>
          </p:cNvPr>
          <p:cNvSpPr txBox="1"/>
          <p:nvPr/>
        </p:nvSpPr>
        <p:spPr>
          <a:xfrm>
            <a:off x="7952789" y="2358673"/>
            <a:ext cx="2717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C6124F-909E-88BC-6207-57EF7FA8E94D}"/>
              </a:ext>
            </a:extLst>
          </p:cNvPr>
          <p:cNvSpPr txBox="1"/>
          <p:nvPr/>
        </p:nvSpPr>
        <p:spPr>
          <a:xfrm>
            <a:off x="6455386" y="4471128"/>
            <a:ext cx="26009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8C8F6"/>
                </a:solidFill>
              </a:rPr>
              <a:t>(Y,1,1)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92D050"/>
                </a:solidFill>
                <a:highlight>
                  <a:srgbClr val="7030A0"/>
                </a:highlight>
              </a:rPr>
              <a:t>1</a:t>
            </a:r>
          </a:p>
          <a:p>
            <a:r>
              <a:rPr lang="en-US" sz="2800" dirty="0">
                <a:solidFill>
                  <a:srgbClr val="48C8F6"/>
                </a:solidFill>
              </a:rPr>
              <a:t>(Y,1,2)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92D050"/>
                </a:solidFill>
              </a:rPr>
              <a:t>6</a:t>
            </a:r>
          </a:p>
          <a:p>
            <a:r>
              <a:rPr lang="en-US" sz="2800" dirty="0">
                <a:solidFill>
                  <a:srgbClr val="48C8F6"/>
                </a:solidFill>
              </a:rPr>
              <a:t>(Y,1,3)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FEBD8-F674-F5A3-50FA-C7FFCBE92859}"/>
              </a:ext>
            </a:extLst>
          </p:cNvPr>
          <p:cNvSpPr txBox="1"/>
          <p:nvPr/>
        </p:nvSpPr>
        <p:spPr>
          <a:xfrm>
            <a:off x="6035757" y="4416690"/>
            <a:ext cx="5205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(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4776CE-4460-5777-9E75-48253EB7F4D2}"/>
              </a:ext>
            </a:extLst>
          </p:cNvPr>
          <p:cNvSpPr txBox="1"/>
          <p:nvPr/>
        </p:nvSpPr>
        <p:spPr>
          <a:xfrm>
            <a:off x="7945035" y="4385486"/>
            <a:ext cx="2717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44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B57B-6A17-2887-CDFD-5BCF06FB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51488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C0BE-E907-340B-38D7-43F219020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1642188"/>
            <a:ext cx="5009584" cy="3978027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Map( ) input is as follows: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pt-BR" dirty="0"/>
              <a:t>( (X, 1, 1) , i11 )</a:t>
            </a:r>
          </a:p>
          <a:p>
            <a:pPr marL="0" indent="0">
              <a:buNone/>
            </a:pPr>
            <a:r>
              <a:rPr lang="pt-BR" dirty="0"/>
              <a:t>                ( (X, 1, 2) , i12 ) </a:t>
            </a:r>
          </a:p>
          <a:p>
            <a:pPr marL="0" indent="0">
              <a:buNone/>
            </a:pPr>
            <a:r>
              <a:rPr lang="pt-BR" dirty="0"/>
              <a:t>                ( (X, 1, 3) , i13 ) ... </a:t>
            </a:r>
          </a:p>
          <a:p>
            <a:pPr marL="0" indent="0">
              <a:buNone/>
            </a:pPr>
            <a:r>
              <a:rPr lang="pt-BR" dirty="0"/>
              <a:t>                ( (Y, 1, 1) , j11 )</a:t>
            </a:r>
          </a:p>
          <a:p>
            <a:pPr marL="0" indent="0">
              <a:buNone/>
            </a:pPr>
            <a:r>
              <a:rPr lang="pt-BR" dirty="0"/>
              <a:t>                ( (Y, 1, 2) , j12 )  </a:t>
            </a:r>
          </a:p>
          <a:p>
            <a:pPr marL="0" indent="0">
              <a:buNone/>
            </a:pPr>
            <a:r>
              <a:rPr lang="pt-BR" dirty="0"/>
              <a:t>                ( (Y, 1, 3) , j13 ) ...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5AE0-7897-6446-7A0C-F3BACA13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0662" y="1642188"/>
            <a:ext cx="5068574" cy="3735431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Input for Reduce( ) :</a:t>
            </a:r>
          </a:p>
          <a:p>
            <a:pPr marL="0" indent="0">
              <a:buNone/>
            </a:pPr>
            <a:r>
              <a:rPr lang="en-US" dirty="0"/>
              <a:t>1.  The dot product of a single row vector from matrix A.</a:t>
            </a:r>
          </a:p>
          <a:p>
            <a:pPr marL="0" indent="0">
              <a:buNone/>
            </a:pPr>
            <a:r>
              <a:rPr lang="en-US" dirty="0"/>
              <a:t>2.   A single-column vector from matrix 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BA8B-208D-0AFC-B3DF-652928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4754" y="725952"/>
            <a:ext cx="191324" cy="4571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1A1-BC23-1F9E-EA05-DF39BF61413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268125" y="2340131"/>
            <a:ext cx="368152" cy="11257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6454A-EA8A-3EA7-48EC-91D7EC721FA5}"/>
              </a:ext>
            </a:extLst>
          </p:cNvPr>
          <p:cNvSpPr/>
          <p:nvPr/>
        </p:nvSpPr>
        <p:spPr>
          <a:xfrm>
            <a:off x="9100134" y="1469811"/>
            <a:ext cx="435788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F9B7-E7E0-0D26-4552-FE7C48781EA9}"/>
              </a:ext>
            </a:extLst>
          </p:cNvPr>
          <p:cNvSpPr/>
          <p:nvPr/>
        </p:nvSpPr>
        <p:spPr>
          <a:xfrm>
            <a:off x="7624812" y="1716238"/>
            <a:ext cx="122982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7451C-9154-A75D-E7B4-F0F782A5C4AC}"/>
              </a:ext>
            </a:extLst>
          </p:cNvPr>
          <p:cNvSpPr/>
          <p:nvPr/>
        </p:nvSpPr>
        <p:spPr>
          <a:xfrm>
            <a:off x="900126" y="2749152"/>
            <a:ext cx="2275114" cy="313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3654CDCC-9190-7E0F-296A-EA2D0EE5D535}"/>
              </a:ext>
            </a:extLst>
          </p:cNvPr>
          <p:cNvSpPr/>
          <p:nvPr/>
        </p:nvSpPr>
        <p:spPr>
          <a:xfrm>
            <a:off x="3820317" y="2842532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1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37B85DF2-8C1E-E016-B369-6E36558535FB}"/>
              </a:ext>
            </a:extLst>
          </p:cNvPr>
          <p:cNvSpPr/>
          <p:nvPr/>
        </p:nvSpPr>
        <p:spPr>
          <a:xfrm>
            <a:off x="3800425" y="3679414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2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3CEE3F18-8602-D82F-36A6-CADD69C01379}"/>
              </a:ext>
            </a:extLst>
          </p:cNvPr>
          <p:cNvSpPr/>
          <p:nvPr/>
        </p:nvSpPr>
        <p:spPr>
          <a:xfrm>
            <a:off x="3817596" y="4471621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3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FD17E36-A67F-807B-6AA5-0AFCD34FF4F3}"/>
              </a:ext>
            </a:extLst>
          </p:cNvPr>
          <p:cNvSpPr/>
          <p:nvPr/>
        </p:nvSpPr>
        <p:spPr>
          <a:xfrm>
            <a:off x="3817596" y="5322629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8592B7F5-2BCC-9498-C03F-39C7CF3536AF}"/>
              </a:ext>
            </a:extLst>
          </p:cNvPr>
          <p:cNvSpPr/>
          <p:nvPr/>
        </p:nvSpPr>
        <p:spPr>
          <a:xfrm>
            <a:off x="8601917" y="3133725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1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4758CB60-D8DF-905B-3E94-44253C1E4C44}"/>
              </a:ext>
            </a:extLst>
          </p:cNvPr>
          <p:cNvSpPr/>
          <p:nvPr/>
        </p:nvSpPr>
        <p:spPr>
          <a:xfrm>
            <a:off x="8626751" y="3812213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2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0E5B9572-8ECA-BDD7-C960-0D8698CA1492}"/>
              </a:ext>
            </a:extLst>
          </p:cNvPr>
          <p:cNvSpPr/>
          <p:nvPr/>
        </p:nvSpPr>
        <p:spPr>
          <a:xfrm>
            <a:off x="8634735" y="4592624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3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FF9A3A8E-9C53-EF5A-9894-7E94F02B7C04}"/>
              </a:ext>
            </a:extLst>
          </p:cNvPr>
          <p:cNvSpPr/>
          <p:nvPr/>
        </p:nvSpPr>
        <p:spPr>
          <a:xfrm>
            <a:off x="8634735" y="5413112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101CD-B212-6915-111F-F58BAD0F3510}"/>
              </a:ext>
            </a:extLst>
          </p:cNvPr>
          <p:cNvSpPr txBox="1"/>
          <p:nvPr/>
        </p:nvSpPr>
        <p:spPr>
          <a:xfrm>
            <a:off x="4030478" y="23750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83443-DEB7-2561-9742-BE86651C4F60}"/>
              </a:ext>
            </a:extLst>
          </p:cNvPr>
          <p:cNvSpPr txBox="1"/>
          <p:nvPr/>
        </p:nvSpPr>
        <p:spPr>
          <a:xfrm>
            <a:off x="8604564" y="2651180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Reduce()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9EC5F-9123-0459-E54B-2CA92B0B57BD}"/>
              </a:ext>
            </a:extLst>
          </p:cNvPr>
          <p:cNvSpPr/>
          <p:nvPr/>
        </p:nvSpPr>
        <p:spPr>
          <a:xfrm>
            <a:off x="7668517" y="3155652"/>
            <a:ext cx="723900" cy="13202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6169BA-9ECE-C99D-EBF9-960993635312}"/>
              </a:ext>
            </a:extLst>
          </p:cNvPr>
          <p:cNvSpPr/>
          <p:nvPr/>
        </p:nvSpPr>
        <p:spPr>
          <a:xfrm>
            <a:off x="7690702" y="3309473"/>
            <a:ext cx="723900" cy="132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4F22C8-0D85-B3DB-CA5D-615179942C26}"/>
              </a:ext>
            </a:extLst>
          </p:cNvPr>
          <p:cNvSpPr/>
          <p:nvPr/>
        </p:nvSpPr>
        <p:spPr>
          <a:xfrm>
            <a:off x="7678042" y="3479874"/>
            <a:ext cx="723900" cy="13202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5E3C62-35A0-9791-0F1F-D3C52A8C8931}"/>
              </a:ext>
            </a:extLst>
          </p:cNvPr>
          <p:cNvSpPr/>
          <p:nvPr/>
        </p:nvSpPr>
        <p:spPr>
          <a:xfrm>
            <a:off x="7668517" y="3856855"/>
            <a:ext cx="723900" cy="13202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AC788-915C-0F94-4C28-2435C8F3C301}"/>
              </a:ext>
            </a:extLst>
          </p:cNvPr>
          <p:cNvSpPr/>
          <p:nvPr/>
        </p:nvSpPr>
        <p:spPr>
          <a:xfrm>
            <a:off x="7685143" y="4065462"/>
            <a:ext cx="723900" cy="13202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FEB666-AEC4-D62E-17F1-DDBC1C1410BD}"/>
              </a:ext>
            </a:extLst>
          </p:cNvPr>
          <p:cNvSpPr/>
          <p:nvPr/>
        </p:nvSpPr>
        <p:spPr>
          <a:xfrm>
            <a:off x="7678042" y="4242160"/>
            <a:ext cx="723900" cy="13202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A488F8-D3A8-3EEA-7BA9-397A1FC2DE17}"/>
              </a:ext>
            </a:extLst>
          </p:cNvPr>
          <p:cNvSpPr/>
          <p:nvPr/>
        </p:nvSpPr>
        <p:spPr>
          <a:xfrm>
            <a:off x="7702876" y="4719914"/>
            <a:ext cx="723900" cy="1320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C96FA-8C3A-FF00-C46C-E11F425F9F96}"/>
              </a:ext>
            </a:extLst>
          </p:cNvPr>
          <p:cNvSpPr/>
          <p:nvPr/>
        </p:nvSpPr>
        <p:spPr>
          <a:xfrm>
            <a:off x="7702876" y="4910204"/>
            <a:ext cx="723900" cy="13202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BE230E-91EE-B071-87A9-1CFF92E2A058}"/>
              </a:ext>
            </a:extLst>
          </p:cNvPr>
          <p:cNvSpPr/>
          <p:nvPr/>
        </p:nvSpPr>
        <p:spPr>
          <a:xfrm>
            <a:off x="7702876" y="5122691"/>
            <a:ext cx="723900" cy="13202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C79D68-8BAD-A6E5-6F18-B4CCB83FFF97}"/>
              </a:ext>
            </a:extLst>
          </p:cNvPr>
          <p:cNvSpPr/>
          <p:nvPr/>
        </p:nvSpPr>
        <p:spPr>
          <a:xfrm>
            <a:off x="7702876" y="5924588"/>
            <a:ext cx="723900" cy="1320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42CDD-72A2-2416-86B9-0C4DFF49395A}"/>
              </a:ext>
            </a:extLst>
          </p:cNvPr>
          <p:cNvSpPr/>
          <p:nvPr/>
        </p:nvSpPr>
        <p:spPr>
          <a:xfrm>
            <a:off x="7702876" y="5485883"/>
            <a:ext cx="723900" cy="132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4D836D-1CAC-8FEE-7EFD-D7100CCD4CE9}"/>
              </a:ext>
            </a:extLst>
          </p:cNvPr>
          <p:cNvSpPr/>
          <p:nvPr/>
        </p:nvSpPr>
        <p:spPr>
          <a:xfrm>
            <a:off x="7707038" y="5708387"/>
            <a:ext cx="723900" cy="13202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3A2661-77E1-A4F1-96D3-7E769F49B6CF}"/>
              </a:ext>
            </a:extLst>
          </p:cNvPr>
          <p:cNvCxnSpPr>
            <a:cxnSpLocks/>
          </p:cNvCxnSpPr>
          <p:nvPr/>
        </p:nvCxnSpPr>
        <p:spPr>
          <a:xfrm>
            <a:off x="8401942" y="3221663"/>
            <a:ext cx="1581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602FF5-6E09-C085-7A6A-7FB4C618F589}"/>
              </a:ext>
            </a:extLst>
          </p:cNvPr>
          <p:cNvCxnSpPr/>
          <p:nvPr/>
        </p:nvCxnSpPr>
        <p:spPr>
          <a:xfrm>
            <a:off x="8426776" y="3369250"/>
            <a:ext cx="1581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D8C12-7C56-6E58-AD73-ADE98C834B3A}"/>
              </a:ext>
            </a:extLst>
          </p:cNvPr>
          <p:cNvCxnSpPr/>
          <p:nvPr/>
        </p:nvCxnSpPr>
        <p:spPr>
          <a:xfrm>
            <a:off x="8409043" y="3570301"/>
            <a:ext cx="1581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D0DF66-91D8-737A-0959-066AB3C9AC4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037683" y="2026859"/>
            <a:ext cx="33531" cy="722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2D4517-A475-59F8-8B05-8E8F6EE99735}"/>
              </a:ext>
            </a:extLst>
          </p:cNvPr>
          <p:cNvSpPr txBox="1"/>
          <p:nvPr/>
        </p:nvSpPr>
        <p:spPr>
          <a:xfrm>
            <a:off x="2107973" y="2043237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Pre-Processing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84BE34-321D-CAE1-42FD-797E085E385C}"/>
                  </a:ext>
                </a:extLst>
              </p:cNvPr>
              <p:cNvSpPr/>
              <p:nvPr/>
            </p:nvSpPr>
            <p:spPr>
              <a:xfrm>
                <a:off x="663429" y="2868409"/>
                <a:ext cx="2378856" cy="137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  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,1,1)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  <m:mr>
                        <m:e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,1,2)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,1,3)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US" sz="2800" dirty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84BE34-321D-CAE1-42FD-797E085E3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9" y="2868409"/>
                <a:ext cx="2378856" cy="1371594"/>
              </a:xfrm>
              <a:prstGeom prst="rect">
                <a:avLst/>
              </a:prstGeom>
              <a:blipFill>
                <a:blip r:embed="rId2"/>
                <a:stretch>
                  <a:fillRect r="-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0B2694-339B-FCBD-AC19-E4A237A0112E}"/>
                  </a:ext>
                </a:extLst>
              </p:cNvPr>
              <p:cNvSpPr/>
              <p:nvPr/>
            </p:nvSpPr>
            <p:spPr>
              <a:xfrm>
                <a:off x="704933" y="4325586"/>
                <a:ext cx="2409314" cy="137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  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,1,1)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</m:oMath>
                </a14:m>
                <a:r>
                  <a:rPr lang="en-US" sz="2800" dirty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0B2694-339B-FCBD-AC19-E4A237A01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33" y="4325586"/>
                <a:ext cx="2409314" cy="1371594"/>
              </a:xfrm>
              <a:prstGeom prst="rect">
                <a:avLst/>
              </a:prstGeom>
              <a:blipFill>
                <a:blip r:embed="rId3"/>
                <a:stretch>
                  <a:fillRect r="-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6A28888-9BEA-A079-7AD0-E51B88C977C5}"/>
              </a:ext>
            </a:extLst>
          </p:cNvPr>
          <p:cNvSpPr txBox="1"/>
          <p:nvPr/>
        </p:nvSpPr>
        <p:spPr>
          <a:xfrm>
            <a:off x="550724" y="6002134"/>
            <a:ext cx="27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data for Map Reduce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C3BA9-3625-129F-4530-0533243578A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75240" y="3137807"/>
            <a:ext cx="645077" cy="23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9623D3-6C59-C85A-7FD5-C63D7B17271C}"/>
              </a:ext>
            </a:extLst>
          </p:cNvPr>
          <p:cNvCxnSpPr/>
          <p:nvPr/>
        </p:nvCxnSpPr>
        <p:spPr>
          <a:xfrm>
            <a:off x="4332514" y="4459828"/>
            <a:ext cx="791936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BA773B-D5AE-E678-C530-D54BBB093CDA}"/>
              </a:ext>
            </a:extLst>
          </p:cNvPr>
          <p:cNvCxnSpPr/>
          <p:nvPr/>
        </p:nvCxnSpPr>
        <p:spPr>
          <a:xfrm>
            <a:off x="4354732" y="5207000"/>
            <a:ext cx="791936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9EFF3D-D396-A161-3E00-CB86377759F0}"/>
              </a:ext>
            </a:extLst>
          </p:cNvPr>
          <p:cNvCxnSpPr/>
          <p:nvPr/>
        </p:nvCxnSpPr>
        <p:spPr>
          <a:xfrm>
            <a:off x="4354732" y="5934074"/>
            <a:ext cx="791936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3CB5E6-F719-F72E-7CF6-EC9C92814489}"/>
              </a:ext>
            </a:extLst>
          </p:cNvPr>
          <p:cNvCxnSpPr/>
          <p:nvPr/>
        </p:nvCxnSpPr>
        <p:spPr>
          <a:xfrm>
            <a:off x="8408548" y="3904798"/>
            <a:ext cx="1581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76D7C4-9C0E-0424-1E45-128AD30D6B09}"/>
              </a:ext>
            </a:extLst>
          </p:cNvPr>
          <p:cNvCxnSpPr>
            <a:endCxn id="18" idx="1"/>
          </p:cNvCxnSpPr>
          <p:nvPr/>
        </p:nvCxnSpPr>
        <p:spPr>
          <a:xfrm flipV="1">
            <a:off x="5020467" y="3221663"/>
            <a:ext cx="2648050" cy="1914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630876-6F1A-C6FA-DF08-A9D27F88399D}"/>
              </a:ext>
            </a:extLst>
          </p:cNvPr>
          <p:cNvCxnSpPr>
            <a:endCxn id="22" idx="1"/>
          </p:cNvCxnSpPr>
          <p:nvPr/>
        </p:nvCxnSpPr>
        <p:spPr>
          <a:xfrm>
            <a:off x="5018043" y="3369250"/>
            <a:ext cx="2667100" cy="7622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D1CAAF-9CD4-429C-CF52-BD79DC4B253E}"/>
              </a:ext>
            </a:extLst>
          </p:cNvPr>
          <p:cNvCxnSpPr>
            <a:cxnSpLocks/>
          </p:cNvCxnSpPr>
          <p:nvPr/>
        </p:nvCxnSpPr>
        <p:spPr>
          <a:xfrm flipV="1">
            <a:off x="5054306" y="3213825"/>
            <a:ext cx="2657575" cy="944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C872B9-B88B-7A0D-F17A-397D6858220B}"/>
              </a:ext>
            </a:extLst>
          </p:cNvPr>
          <p:cNvCxnSpPr>
            <a:cxnSpLocks/>
          </p:cNvCxnSpPr>
          <p:nvPr/>
        </p:nvCxnSpPr>
        <p:spPr>
          <a:xfrm flipV="1">
            <a:off x="5038971" y="3274180"/>
            <a:ext cx="2657575" cy="1714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2BE777-77C3-B5ED-560E-A7C45D26DB8F}"/>
              </a:ext>
            </a:extLst>
          </p:cNvPr>
          <p:cNvCxnSpPr>
            <a:cxnSpLocks/>
          </p:cNvCxnSpPr>
          <p:nvPr/>
        </p:nvCxnSpPr>
        <p:spPr>
          <a:xfrm flipV="1">
            <a:off x="4941563" y="3235540"/>
            <a:ext cx="2692595" cy="2538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4632DB-5C01-A50E-20C1-959B232285D5}"/>
              </a:ext>
            </a:extLst>
          </p:cNvPr>
          <p:cNvSpPr txBox="1"/>
          <p:nvPr/>
        </p:nvSpPr>
        <p:spPr>
          <a:xfrm>
            <a:off x="5538768" y="5461064"/>
            <a:ext cx="212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Shuffle (on first key)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159925-C3A9-944C-FCFD-130AFB9C2C5D}"/>
              </a:ext>
            </a:extLst>
          </p:cNvPr>
          <p:cNvSpPr txBox="1"/>
          <p:nvPr/>
        </p:nvSpPr>
        <p:spPr>
          <a:xfrm>
            <a:off x="7624812" y="171623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9      5	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187EA1-5987-7197-264A-7181C498259C}"/>
              </a:ext>
            </a:extLst>
          </p:cNvPr>
          <p:cNvSpPr txBox="1"/>
          <p:nvPr/>
        </p:nvSpPr>
        <p:spPr>
          <a:xfrm>
            <a:off x="8994863" y="153120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   1	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6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EAADC0-9BAC-A2BD-162E-26936739EA88}"/>
              </a:ext>
            </a:extLst>
          </p:cNvPr>
          <p:cNvSpPr txBox="1"/>
          <p:nvPr/>
        </p:nvSpPr>
        <p:spPr>
          <a:xfrm>
            <a:off x="6782980" y="1036937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data for 1 reducer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B7F13FF-EC71-480E-A3D3-5308A586B61E}"/>
                  </a:ext>
                </a:extLst>
              </p:cNvPr>
              <p:cNvSpPr/>
              <p:nvPr/>
            </p:nvSpPr>
            <p:spPr>
              <a:xfrm>
                <a:off x="1006080" y="34274"/>
                <a:ext cx="2826409" cy="1559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  X            Y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B7F13FF-EC71-480E-A3D3-5308A586B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80" y="34274"/>
                <a:ext cx="2826409" cy="1559145"/>
              </a:xfrm>
              <a:prstGeom prst="rect">
                <a:avLst/>
              </a:prstGeom>
              <a:blipFill>
                <a:blip r:embed="rId4"/>
                <a:stretch>
                  <a:fillRect t="-5098" r="-5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2D5ABE-7870-9C7A-9A28-83B314EBC942}"/>
              </a:ext>
            </a:extLst>
          </p:cNvPr>
          <p:cNvCxnSpPr>
            <a:cxnSpLocks/>
          </p:cNvCxnSpPr>
          <p:nvPr/>
        </p:nvCxnSpPr>
        <p:spPr>
          <a:xfrm flipV="1">
            <a:off x="3187412" y="3893088"/>
            <a:ext cx="645077" cy="23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C0CE11-A791-C71B-5BC8-90EF133CCDB9}"/>
              </a:ext>
            </a:extLst>
          </p:cNvPr>
          <p:cNvCxnSpPr>
            <a:cxnSpLocks/>
          </p:cNvCxnSpPr>
          <p:nvPr/>
        </p:nvCxnSpPr>
        <p:spPr>
          <a:xfrm flipV="1">
            <a:off x="3187412" y="4741681"/>
            <a:ext cx="645077" cy="23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6FFA10-6358-0877-8640-2CC78B2EABEA}"/>
              </a:ext>
            </a:extLst>
          </p:cNvPr>
          <p:cNvCxnSpPr>
            <a:cxnSpLocks/>
          </p:cNvCxnSpPr>
          <p:nvPr/>
        </p:nvCxnSpPr>
        <p:spPr>
          <a:xfrm flipV="1">
            <a:off x="3178357" y="5550676"/>
            <a:ext cx="645077" cy="23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45B685-9024-E758-88A7-983D9996EE2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032624" y="3133852"/>
            <a:ext cx="2635893" cy="87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C1F381-9E92-D8CF-378A-D437F3C8769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995187" y="3225908"/>
            <a:ext cx="2689956" cy="905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0BA0C98-2DA9-36C7-9969-CB6E93AD0D84}"/>
              </a:ext>
            </a:extLst>
          </p:cNvPr>
          <p:cNvSpPr txBox="1"/>
          <p:nvPr/>
        </p:nvSpPr>
        <p:spPr>
          <a:xfrm flipH="1">
            <a:off x="692628" y="617528"/>
            <a:ext cx="3046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C95E74-12CF-8D92-BDF0-AE9508E2B052}"/>
              </a:ext>
            </a:extLst>
          </p:cNvPr>
          <p:cNvSpPr txBox="1"/>
          <p:nvPr/>
        </p:nvSpPr>
        <p:spPr>
          <a:xfrm>
            <a:off x="2239925" y="551185"/>
            <a:ext cx="525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9E5A08-904F-28E8-B00F-B8D618914248}"/>
              </a:ext>
            </a:extLst>
          </p:cNvPr>
          <p:cNvSpPr txBox="1"/>
          <p:nvPr/>
        </p:nvSpPr>
        <p:spPr>
          <a:xfrm>
            <a:off x="2592137" y="508724"/>
            <a:ext cx="3639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(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5B7498-FA02-2CFB-DC93-1482100D5AFB}"/>
              </a:ext>
            </a:extLst>
          </p:cNvPr>
          <p:cNvSpPr txBox="1"/>
          <p:nvPr/>
        </p:nvSpPr>
        <p:spPr>
          <a:xfrm>
            <a:off x="3618456" y="508724"/>
            <a:ext cx="3639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99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6C6C-EE54-1F2B-69A3-431B3829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05" y="0"/>
            <a:ext cx="10325000" cy="14424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MAP FUNCTION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1D66-A863-4439-52A9-D25BAEA2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" y="1646782"/>
            <a:ext cx="10325000" cy="3564436"/>
          </a:xfrm>
        </p:spPr>
        <p:txBody>
          <a:bodyPr/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pairs of key-value in the form of 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M,j,mij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for every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matrix M, where k is within the range of 1 to the number of columns present in matrix N.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create pairs of key-value in the form of 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N,j,njk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for every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matrix N,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within the range of 1 to the number of rows present in matrix M.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return a set of key-value pairs where each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contains a list of values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M,j,mij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N,j,njk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possible values of j.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8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B27F-0EB6-6734-147A-434985BB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5280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ALGORITHM FOR REDUCE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9277-6797-1D4B-00A0-E5A19AE3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63040"/>
            <a:ext cx="10325000" cy="4441527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process each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execute the following steps: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values that begin with M by j and store them in a list named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values that begin with N by j and store them in a list named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value of j in both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multiply the corresponding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all the obtained products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every j value.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sum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result.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3EDB-6422-D7DB-07BD-FF1C98A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6151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714A-FA70-7314-2D08-D60CF0F9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888275"/>
            <a:ext cx="10325000" cy="298719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MapReduce framework can be used to perform matrix multiplication in a distributed computing environment, allowing for faster processing of large-scale data sets.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dividing the computation across multiple nodes, MapReduce can provide significant speedups and improved scalability for matrix multiplication and other data processing tasks.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7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E5A5-8ACD-D78B-3F8F-A3ADCA0C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3637081" cy="56291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0095-AD73-8EBC-2E9A-97D12204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77982"/>
            <a:ext cx="10325000" cy="3564436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 is a programming model or pattern within the Hadoop framework that is used to access big data stored in the Hadoop File System (HDFS).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 is an algorithm for processing large datasets in a distributed and parallel manner.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benefit of MapReduce is that users can scale data processing easily over several computing nodes.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MapReduce algorithm involves two phases: Map and Reduce</a:t>
            </a:r>
          </a:p>
          <a:p>
            <a:pPr marL="0" indent="0">
              <a:buClr>
                <a:schemeClr val="tx1"/>
              </a:buClr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800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E4E4-0DA7-8BAD-4CC8-D84E0938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49324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Map and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8D5A-6222-BE9C-C0FA-DB81E77C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9" y="1443148"/>
            <a:ext cx="10325000" cy="3564436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phase: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map phase, the input data is divided into chunks and distributed across multiple computing nodes. Each node applies a map function to its chunk of data to extract the relevant information and transform it into a set of key-value pairs.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phase: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reduce phase, the intermediate results produced by the map phase are combined to produce the final output. The reduce function takes in the key-value pairs generated by the map phase and performs an operation on them to produce a smaller set of output values.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0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91C9-6BC3-BB35-3530-E80DE0A6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5629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0D02-B7A0-B765-FE98-C1548ADA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21526"/>
            <a:ext cx="10325000" cy="356443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MapReduce is a powerful tool for big data processing and can be used to solve a wide range of problems.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is an important operation in many fields, such as data science, machine learning, and scientific computing.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matrix multiplication program is designed to handle sparse matrices efficiently, which can greatly reduce processing time and memory usage.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takes advantage of Hadoop's built-in features, such as input and output formats, to simplify the code and improve performance.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matrix multiplication can be easily adapted to handle different matrix sizes and data formats and can be used as a starting point for more complex matrix operations.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Hadoop MapReduce for matrix multiplication, we can speed up computation time and process large datasets that would not be feasible on a single machine.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9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883F-9CEA-9B14-91BB-9B3EC978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643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STEP FOR REDUCING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BC55E-ABB9-732C-16E0-4E552A632901}"/>
              </a:ext>
            </a:extLst>
          </p:cNvPr>
          <p:cNvSpPr txBox="1"/>
          <p:nvPr/>
        </p:nvSpPr>
        <p:spPr>
          <a:xfrm>
            <a:off x="4425821" y="2105561"/>
            <a:ext cx="3298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9"/>
            </a:pPr>
            <a:r>
              <a:rPr lang="en-US" sz="3200" dirty="0"/>
              <a:t>   5   8</a:t>
            </a:r>
          </a:p>
          <a:p>
            <a:r>
              <a:rPr lang="en-US" sz="3200" dirty="0"/>
              <a:t>3    4   4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3B5E5-6F84-58AE-540A-B2AE0AB629AC}"/>
              </a:ext>
            </a:extLst>
          </p:cNvPr>
          <p:cNvSpPr txBox="1"/>
          <p:nvPr/>
        </p:nvSpPr>
        <p:spPr>
          <a:xfrm>
            <a:off x="7429812" y="2011740"/>
            <a:ext cx="3442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800" dirty="0"/>
              <a:t>    3</a:t>
            </a:r>
          </a:p>
          <a:p>
            <a:pPr marL="342900" indent="-342900">
              <a:buAutoNum type="arabicPlain" startAt="6"/>
            </a:pPr>
            <a:r>
              <a:rPr lang="en-US" sz="2800" dirty="0"/>
              <a:t>    7</a:t>
            </a:r>
          </a:p>
          <a:p>
            <a:r>
              <a:rPr lang="en-US" sz="2800" dirty="0"/>
              <a:t>4     1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D11FF-F7B3-2DF9-B299-70C81D371E8B}"/>
              </a:ext>
            </a:extLst>
          </p:cNvPr>
          <p:cNvSpPr txBox="1"/>
          <p:nvPr/>
        </p:nvSpPr>
        <p:spPr>
          <a:xfrm>
            <a:off x="6901696" y="1891606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F33F4-759D-F21A-0900-F108F49648AB}"/>
              </a:ext>
            </a:extLst>
          </p:cNvPr>
          <p:cNvSpPr txBox="1"/>
          <p:nvPr/>
        </p:nvSpPr>
        <p:spPr>
          <a:xfrm>
            <a:off x="8396484" y="1891606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CB5AB-15C8-3CFD-B31B-434E2A0636E1}"/>
              </a:ext>
            </a:extLst>
          </p:cNvPr>
          <p:cNvSpPr txBox="1"/>
          <p:nvPr/>
        </p:nvSpPr>
        <p:spPr>
          <a:xfrm>
            <a:off x="1912017" y="3930343"/>
            <a:ext cx="67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E43C5-4697-67F3-9CB9-A520E681CAA5}"/>
              </a:ext>
            </a:extLst>
          </p:cNvPr>
          <p:cNvSpPr txBox="1"/>
          <p:nvPr/>
        </p:nvSpPr>
        <p:spPr>
          <a:xfrm>
            <a:off x="9158707" y="3930342"/>
            <a:ext cx="67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39631-5DEB-46D4-5D14-4B3786BA8A62}"/>
              </a:ext>
            </a:extLst>
          </p:cNvPr>
          <p:cNvSpPr txBox="1"/>
          <p:nvPr/>
        </p:nvSpPr>
        <p:spPr>
          <a:xfrm>
            <a:off x="9560035" y="2384048"/>
            <a:ext cx="66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88AB4-A4AB-7FA2-0325-4E9241497ED2}"/>
              </a:ext>
            </a:extLst>
          </p:cNvPr>
          <p:cNvSpPr txBox="1"/>
          <p:nvPr/>
        </p:nvSpPr>
        <p:spPr>
          <a:xfrm>
            <a:off x="691079" y="4176565"/>
            <a:ext cx="10256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9   *  1  +  5  *  6  +  8  *  4                9  *  3  +  5  *  7  +  8  *  1</a:t>
            </a:r>
          </a:p>
          <a:p>
            <a:pPr algn="ctr"/>
            <a:r>
              <a:rPr lang="en-US" sz="2000" dirty="0"/>
              <a:t>3   *  1  +  4  *  6  +  4  *  4                3  *  3  +  4  *  7  +  4  *  1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9157A-41EB-4254-F441-6FED1228343E}"/>
              </a:ext>
            </a:extLst>
          </p:cNvPr>
          <p:cNvSpPr txBox="1"/>
          <p:nvPr/>
        </p:nvSpPr>
        <p:spPr>
          <a:xfrm>
            <a:off x="4033176" y="1820293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976C9-0BC9-352E-5480-8569EEDA7A5D}"/>
              </a:ext>
            </a:extLst>
          </p:cNvPr>
          <p:cNvSpPr txBox="1"/>
          <p:nvPr/>
        </p:nvSpPr>
        <p:spPr>
          <a:xfrm>
            <a:off x="5911609" y="1820293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50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6741-4762-741D-D668-90774CCF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643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MATRIX MULTIPLICATION: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3896-BF49-1B17-7277-B867DF143282}"/>
              </a:ext>
            </a:extLst>
          </p:cNvPr>
          <p:cNvSpPr txBox="1"/>
          <p:nvPr/>
        </p:nvSpPr>
        <p:spPr>
          <a:xfrm>
            <a:off x="1725734" y="2210585"/>
            <a:ext cx="3298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9"/>
            </a:pPr>
            <a:r>
              <a:rPr lang="en-US" sz="3200" dirty="0"/>
              <a:t>   5   8</a:t>
            </a:r>
          </a:p>
          <a:p>
            <a:r>
              <a:rPr lang="en-US" sz="3200" dirty="0"/>
              <a:t>3    4   4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57FED-A51E-A9B2-718F-B29413CAC5A6}"/>
              </a:ext>
            </a:extLst>
          </p:cNvPr>
          <p:cNvSpPr txBox="1"/>
          <p:nvPr/>
        </p:nvSpPr>
        <p:spPr>
          <a:xfrm>
            <a:off x="4446344" y="2036613"/>
            <a:ext cx="3442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800" dirty="0"/>
              <a:t>    3</a:t>
            </a:r>
          </a:p>
          <a:p>
            <a:pPr marL="342900" indent="-342900">
              <a:buAutoNum type="arabicPlain" startAt="6"/>
            </a:pPr>
            <a:r>
              <a:rPr lang="en-US" sz="2800" dirty="0"/>
              <a:t>    7</a:t>
            </a:r>
          </a:p>
          <a:p>
            <a:r>
              <a:rPr lang="en-US" sz="2800" dirty="0"/>
              <a:t>4     1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D623E-A085-2203-781B-DE553EF772D5}"/>
              </a:ext>
            </a:extLst>
          </p:cNvPr>
          <p:cNvSpPr txBox="1"/>
          <p:nvPr/>
        </p:nvSpPr>
        <p:spPr>
          <a:xfrm>
            <a:off x="691079" y="4176565"/>
            <a:ext cx="10256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   *  1  +  5  *  6  +  8  *  4            9  *  3  +  5  *  7  +  8  *  1</a:t>
            </a:r>
          </a:p>
          <a:p>
            <a:pPr algn="ctr"/>
            <a:r>
              <a:rPr lang="en-US" sz="2800" dirty="0">
                <a:highlight>
                  <a:srgbClr val="008000"/>
                </a:highlight>
              </a:rPr>
              <a:t>3   *  1  +  4  *  6  +  4  *  4</a:t>
            </a:r>
            <a:r>
              <a:rPr lang="en-US" sz="2800" dirty="0"/>
              <a:t>            3  *  3  +  4  *  7  +  4  *  1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FD8C6-C848-C427-FE82-9370219A3F71}"/>
              </a:ext>
            </a:extLst>
          </p:cNvPr>
          <p:cNvSpPr txBox="1"/>
          <p:nvPr/>
        </p:nvSpPr>
        <p:spPr>
          <a:xfrm>
            <a:off x="727991" y="4053453"/>
            <a:ext cx="67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EA54B-C841-480B-4906-D5CF82391C15}"/>
              </a:ext>
            </a:extLst>
          </p:cNvPr>
          <p:cNvSpPr txBox="1"/>
          <p:nvPr/>
        </p:nvSpPr>
        <p:spPr>
          <a:xfrm>
            <a:off x="3779004" y="1851353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(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F3770-3A0E-E6EE-1720-4B77BC77B526}"/>
              </a:ext>
            </a:extLst>
          </p:cNvPr>
          <p:cNvSpPr txBox="1"/>
          <p:nvPr/>
        </p:nvSpPr>
        <p:spPr>
          <a:xfrm>
            <a:off x="1257270" y="1854815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1AFAB-8EE4-63A6-7EDC-CA8F6A6B565E}"/>
              </a:ext>
            </a:extLst>
          </p:cNvPr>
          <p:cNvSpPr txBox="1"/>
          <p:nvPr/>
        </p:nvSpPr>
        <p:spPr>
          <a:xfrm>
            <a:off x="5447616" y="1866733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A4CFD-D9EE-062C-E215-93F32B376DE8}"/>
              </a:ext>
            </a:extLst>
          </p:cNvPr>
          <p:cNvSpPr txBox="1"/>
          <p:nvPr/>
        </p:nvSpPr>
        <p:spPr>
          <a:xfrm>
            <a:off x="3255685" y="1854815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36122-2230-9006-8E9F-7C3A754CF155}"/>
              </a:ext>
            </a:extLst>
          </p:cNvPr>
          <p:cNvSpPr txBox="1"/>
          <p:nvPr/>
        </p:nvSpPr>
        <p:spPr>
          <a:xfrm>
            <a:off x="10343341" y="3968406"/>
            <a:ext cx="67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0D9E82-95AF-73F3-2C8D-F97F031BE089}"/>
              </a:ext>
            </a:extLst>
          </p:cNvPr>
          <p:cNvSpPr/>
          <p:nvPr/>
        </p:nvSpPr>
        <p:spPr>
          <a:xfrm rot="18401379">
            <a:off x="3707867" y="5046597"/>
            <a:ext cx="765427" cy="206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66481-1FA1-028E-85F2-8F35CA6806DD}"/>
              </a:ext>
            </a:extLst>
          </p:cNvPr>
          <p:cNvSpPr txBox="1"/>
          <p:nvPr/>
        </p:nvSpPr>
        <p:spPr>
          <a:xfrm flipH="1">
            <a:off x="6019418" y="2328397"/>
            <a:ext cx="20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EE6D9-88F3-E987-B413-0037D69AD29E}"/>
              </a:ext>
            </a:extLst>
          </p:cNvPr>
          <p:cNvSpPr txBox="1"/>
          <p:nvPr/>
        </p:nvSpPr>
        <p:spPr>
          <a:xfrm flipH="1">
            <a:off x="3169087" y="5410085"/>
            <a:ext cx="33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To compute</a:t>
            </a:r>
          </a:p>
        </p:txBody>
      </p:sp>
    </p:spTree>
    <p:extLst>
      <p:ext uri="{BB962C8B-B14F-4D97-AF65-F5344CB8AC3E}">
        <p14:creationId xmlns:p14="http://schemas.microsoft.com/office/powerpoint/2010/main" val="279579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B15E-8F80-40BE-63C5-51C5AA16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643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INPUT AND OUTPUT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EAD6D-A57E-E7B5-D658-B90A12AF238A}"/>
              </a:ext>
            </a:extLst>
          </p:cNvPr>
          <p:cNvSpPr txBox="1"/>
          <p:nvPr/>
        </p:nvSpPr>
        <p:spPr>
          <a:xfrm>
            <a:off x="4425821" y="2105561"/>
            <a:ext cx="3298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9"/>
            </a:pPr>
            <a:r>
              <a:rPr lang="en-US" sz="3200" dirty="0"/>
              <a:t>   5   8</a:t>
            </a:r>
          </a:p>
          <a:p>
            <a:r>
              <a:rPr lang="en-US" sz="3200" dirty="0"/>
              <a:t>3    4   4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1E7A7-871E-2104-8934-5173776507FC}"/>
              </a:ext>
            </a:extLst>
          </p:cNvPr>
          <p:cNvSpPr txBox="1"/>
          <p:nvPr/>
        </p:nvSpPr>
        <p:spPr>
          <a:xfrm>
            <a:off x="7358501" y="2063189"/>
            <a:ext cx="3442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800" dirty="0"/>
              <a:t>    3</a:t>
            </a:r>
          </a:p>
          <a:p>
            <a:pPr marL="342900" indent="-342900">
              <a:buAutoNum type="arabicPlain" startAt="6"/>
            </a:pPr>
            <a:r>
              <a:rPr lang="en-US" sz="2800" dirty="0"/>
              <a:t>    7</a:t>
            </a:r>
          </a:p>
          <a:p>
            <a:r>
              <a:rPr lang="en-US" sz="2800" dirty="0"/>
              <a:t>4     1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2170D-4672-4EB7-0159-F83443E5381C}"/>
              </a:ext>
            </a:extLst>
          </p:cNvPr>
          <p:cNvSpPr txBox="1"/>
          <p:nvPr/>
        </p:nvSpPr>
        <p:spPr>
          <a:xfrm>
            <a:off x="691079" y="4176565"/>
            <a:ext cx="10256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9   *  1  +  5  *  6  +  8  *  4                9  *  3  +  5  *  7  +  8  *  1</a:t>
            </a:r>
          </a:p>
          <a:p>
            <a:pPr algn="ctr"/>
            <a:r>
              <a:rPr lang="en-US" sz="2000" dirty="0">
                <a:highlight>
                  <a:srgbClr val="008000"/>
                </a:highlight>
              </a:rPr>
              <a:t>3   *  1  +  4  *  6  +  4  *  4</a:t>
            </a:r>
            <a:r>
              <a:rPr lang="en-US" sz="2000" dirty="0"/>
              <a:t>                3  *  3  +  4  *  7  +  4  *  1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18927-491F-CC06-6A37-EA4393D2B1E5}"/>
              </a:ext>
            </a:extLst>
          </p:cNvPr>
          <p:cNvSpPr txBox="1"/>
          <p:nvPr/>
        </p:nvSpPr>
        <p:spPr>
          <a:xfrm>
            <a:off x="3944830" y="1820235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91679-1F93-1044-E2CA-E1BD9D2BDDB4}"/>
              </a:ext>
            </a:extLst>
          </p:cNvPr>
          <p:cNvSpPr txBox="1"/>
          <p:nvPr/>
        </p:nvSpPr>
        <p:spPr>
          <a:xfrm>
            <a:off x="6821769" y="1878524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(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7B81B-6351-B730-A40E-050785BFF4DC}"/>
              </a:ext>
            </a:extLst>
          </p:cNvPr>
          <p:cNvSpPr txBox="1"/>
          <p:nvPr/>
        </p:nvSpPr>
        <p:spPr>
          <a:xfrm>
            <a:off x="2050288" y="3878185"/>
            <a:ext cx="67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A09B4-E53D-A05A-BAFF-A5AC8CD34CD9}"/>
              </a:ext>
            </a:extLst>
          </p:cNvPr>
          <p:cNvSpPr txBox="1"/>
          <p:nvPr/>
        </p:nvSpPr>
        <p:spPr>
          <a:xfrm>
            <a:off x="5873963" y="1818308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5E47B-AD67-C285-9CCB-7B624FB43CDF}"/>
              </a:ext>
            </a:extLst>
          </p:cNvPr>
          <p:cNvSpPr txBox="1"/>
          <p:nvPr/>
        </p:nvSpPr>
        <p:spPr>
          <a:xfrm>
            <a:off x="8299357" y="1907640"/>
            <a:ext cx="67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678DD-B309-2358-3F41-71EFCAF8A7C0}"/>
              </a:ext>
            </a:extLst>
          </p:cNvPr>
          <p:cNvSpPr txBox="1"/>
          <p:nvPr/>
        </p:nvSpPr>
        <p:spPr>
          <a:xfrm flipH="1">
            <a:off x="9079998" y="3854366"/>
            <a:ext cx="44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38868-1908-434A-AA31-34D626F9065F}"/>
              </a:ext>
            </a:extLst>
          </p:cNvPr>
          <p:cNvSpPr txBox="1"/>
          <p:nvPr/>
        </p:nvSpPr>
        <p:spPr>
          <a:xfrm flipH="1">
            <a:off x="9149549" y="2507804"/>
            <a:ext cx="4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C74B2-B7FC-C9EB-042A-965C8B23DC60}"/>
              </a:ext>
            </a:extLst>
          </p:cNvPr>
          <p:cNvSpPr/>
          <p:nvPr/>
        </p:nvSpPr>
        <p:spPr>
          <a:xfrm rot="5400000">
            <a:off x="5045568" y="1994229"/>
            <a:ext cx="431567" cy="184644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64BDE5-FE0A-10E1-808E-4034739874F9}"/>
              </a:ext>
            </a:extLst>
          </p:cNvPr>
          <p:cNvSpPr/>
          <p:nvPr/>
        </p:nvSpPr>
        <p:spPr>
          <a:xfrm>
            <a:off x="7358501" y="2183363"/>
            <a:ext cx="365693" cy="11840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70D167-F80C-B6FD-71DD-712300F7099E}"/>
              </a:ext>
            </a:extLst>
          </p:cNvPr>
          <p:cNvSpPr/>
          <p:nvPr/>
        </p:nvSpPr>
        <p:spPr>
          <a:xfrm rot="11230655">
            <a:off x="2447612" y="1824100"/>
            <a:ext cx="4903521" cy="17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7FB8BE-1174-7108-6825-2814509549B4}"/>
              </a:ext>
            </a:extLst>
          </p:cNvPr>
          <p:cNvSpPr/>
          <p:nvPr/>
        </p:nvSpPr>
        <p:spPr>
          <a:xfrm rot="12660128">
            <a:off x="2176087" y="2526313"/>
            <a:ext cx="2295268" cy="199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721A0C-17C8-82AC-BD7C-6945A0212B3D}"/>
              </a:ext>
            </a:extLst>
          </p:cNvPr>
          <p:cNvSpPr/>
          <p:nvPr/>
        </p:nvSpPr>
        <p:spPr>
          <a:xfrm>
            <a:off x="1050963" y="1499693"/>
            <a:ext cx="1335694" cy="429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D142E19-2E5B-6EBF-759E-FE0D119737C0}"/>
              </a:ext>
            </a:extLst>
          </p:cNvPr>
          <p:cNvSpPr/>
          <p:nvPr/>
        </p:nvSpPr>
        <p:spPr>
          <a:xfrm rot="4539267">
            <a:off x="509211" y="3237622"/>
            <a:ext cx="2970824" cy="237356"/>
          </a:xfrm>
          <a:prstGeom prst="rightArrow">
            <a:avLst>
              <a:gd name="adj1" fmla="val 508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8F517-2CDE-203C-4CD8-1A39D4197395}"/>
              </a:ext>
            </a:extLst>
          </p:cNvPr>
          <p:cNvSpPr txBox="1"/>
          <p:nvPr/>
        </p:nvSpPr>
        <p:spPr>
          <a:xfrm flipH="1">
            <a:off x="3369667" y="1977379"/>
            <a:ext cx="168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9FC85-6175-F0A5-192C-DD4E3819C5EB}"/>
              </a:ext>
            </a:extLst>
          </p:cNvPr>
          <p:cNvSpPr txBox="1"/>
          <p:nvPr/>
        </p:nvSpPr>
        <p:spPr>
          <a:xfrm flipH="1">
            <a:off x="1930503" y="2425959"/>
            <a:ext cx="119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6280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71E3-6DD4-308E-99E4-F58C9893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8710"/>
            <a:ext cx="10325000" cy="14424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INPUT AND OUTPUT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12B4-FBB2-055D-2D46-7EFBFE30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Reduce will calculate: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dot product of a single row vector from matrix 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column vector from matrix 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104D79-69DA-E8F4-8764-BA1D0309AB82}"/>
              </a:ext>
            </a:extLst>
          </p:cNvPr>
          <p:cNvSpPr txBox="1">
            <a:spLocks/>
          </p:cNvSpPr>
          <p:nvPr/>
        </p:nvSpPr>
        <p:spPr>
          <a:xfrm rot="10800000" flipV="1">
            <a:off x="595257" y="265687"/>
            <a:ext cx="9905998" cy="1036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Preprocessing for the map( ) function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1100791D-02AD-577F-5C7B-20FB02185AF7}"/>
              </a:ext>
            </a:extLst>
          </p:cNvPr>
          <p:cNvSpPr/>
          <p:nvPr/>
        </p:nvSpPr>
        <p:spPr>
          <a:xfrm>
            <a:off x="2533650" y="3411538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(a1,b1)</a:t>
            </a:r>
          </a:p>
          <a:p>
            <a:pPr algn="ctr"/>
            <a:r>
              <a:rPr lang="en-US" dirty="0"/>
              <a:t>(a2,b2)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DAACD3ED-8053-1144-AFFD-00412A86E8D4}"/>
              </a:ext>
            </a:extLst>
          </p:cNvPr>
          <p:cNvSpPr/>
          <p:nvPr/>
        </p:nvSpPr>
        <p:spPr>
          <a:xfrm>
            <a:off x="2533650" y="4159250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DFBD3AA6-7656-C8C7-B06F-72B23C8334F5}"/>
              </a:ext>
            </a:extLst>
          </p:cNvPr>
          <p:cNvSpPr/>
          <p:nvPr/>
        </p:nvSpPr>
        <p:spPr>
          <a:xfrm>
            <a:off x="2533650" y="4899025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54A85561-0A6F-AE05-E9C6-9D365383D039}"/>
              </a:ext>
            </a:extLst>
          </p:cNvPr>
          <p:cNvSpPr/>
          <p:nvPr/>
        </p:nvSpPr>
        <p:spPr>
          <a:xfrm>
            <a:off x="2533650" y="5638800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BA04FEFD-71DD-D6AF-14E1-1033D6778736}"/>
              </a:ext>
            </a:extLst>
          </p:cNvPr>
          <p:cNvSpPr/>
          <p:nvPr/>
        </p:nvSpPr>
        <p:spPr>
          <a:xfrm>
            <a:off x="5124450" y="3411538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1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355E09EE-EE21-4076-034E-A0AB49083301}"/>
              </a:ext>
            </a:extLst>
          </p:cNvPr>
          <p:cNvSpPr/>
          <p:nvPr/>
        </p:nvSpPr>
        <p:spPr>
          <a:xfrm>
            <a:off x="5124450" y="4159250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2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17180C-EC54-2251-FBC3-02B3D5D9E96A}"/>
              </a:ext>
            </a:extLst>
          </p:cNvPr>
          <p:cNvSpPr/>
          <p:nvPr/>
        </p:nvSpPr>
        <p:spPr>
          <a:xfrm>
            <a:off x="5124450" y="4899025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3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D1B2A638-6397-1E54-9D2D-DCEB31976A42}"/>
              </a:ext>
            </a:extLst>
          </p:cNvPr>
          <p:cNvSpPr/>
          <p:nvPr/>
        </p:nvSpPr>
        <p:spPr>
          <a:xfrm>
            <a:off x="5124450" y="5638800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</a:t>
            </a: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536418DB-C6AD-591B-6160-4568B2B9DD91}"/>
              </a:ext>
            </a:extLst>
          </p:cNvPr>
          <p:cNvSpPr/>
          <p:nvPr/>
        </p:nvSpPr>
        <p:spPr>
          <a:xfrm>
            <a:off x="9801325" y="3411538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 1</a:t>
            </a:r>
            <a:endParaRPr lang="en-US" dirty="0"/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59F954FC-F37F-6B8D-50EE-3EF90CAA3E0C}"/>
              </a:ext>
            </a:extLst>
          </p:cNvPr>
          <p:cNvSpPr/>
          <p:nvPr/>
        </p:nvSpPr>
        <p:spPr>
          <a:xfrm>
            <a:off x="9801325" y="4159250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2</a:t>
            </a:r>
          </a:p>
        </p:txBody>
      </p:sp>
      <p:sp>
        <p:nvSpPr>
          <p:cNvPr id="16" name="Rounded Rectangle 13">
            <a:extLst>
              <a:ext uri="{FF2B5EF4-FFF2-40B4-BE49-F238E27FC236}">
                <a16:creationId xmlns:a16="http://schemas.microsoft.com/office/drawing/2014/main" id="{4A8BD9F9-0783-C40F-F8B9-A4DAE0604576}"/>
              </a:ext>
            </a:extLst>
          </p:cNvPr>
          <p:cNvSpPr/>
          <p:nvPr/>
        </p:nvSpPr>
        <p:spPr>
          <a:xfrm>
            <a:off x="9801325" y="4899025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3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C56B38CC-B1FF-8D72-F2C2-B60F1FE3A45C}"/>
              </a:ext>
            </a:extLst>
          </p:cNvPr>
          <p:cNvSpPr/>
          <p:nvPr/>
        </p:nvSpPr>
        <p:spPr>
          <a:xfrm>
            <a:off x="9801325" y="5638800"/>
            <a:ext cx="11811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E862C-6D76-9FB0-68BD-258533537BF7}"/>
              </a:ext>
            </a:extLst>
          </p:cNvPr>
          <p:cNvSpPr txBox="1"/>
          <p:nvPr/>
        </p:nvSpPr>
        <p:spPr>
          <a:xfrm>
            <a:off x="2057400" y="2948027"/>
            <a:ext cx="23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Stream for Map()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DBD3A-BE11-B6A0-02BF-04FF65F68C23}"/>
              </a:ext>
            </a:extLst>
          </p:cNvPr>
          <p:cNvSpPr txBox="1"/>
          <p:nvPr/>
        </p:nvSpPr>
        <p:spPr>
          <a:xfrm>
            <a:off x="5337332" y="297656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AC1FD9-DAD6-0AC9-BB3B-66E980C9A094}"/>
              </a:ext>
            </a:extLst>
          </p:cNvPr>
          <p:cNvSpPr txBox="1"/>
          <p:nvPr/>
        </p:nvSpPr>
        <p:spPr>
          <a:xfrm>
            <a:off x="9884588" y="2990334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Reduce()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180924-DD77-D182-7BA2-77D94BC6EDBB}"/>
              </a:ext>
            </a:extLst>
          </p:cNvPr>
          <p:cNvCxnSpPr/>
          <p:nvPr/>
        </p:nvCxnSpPr>
        <p:spPr>
          <a:xfrm>
            <a:off x="2295525" y="3317359"/>
            <a:ext cx="352425" cy="2640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44716D-F9AA-9300-0EAB-843EF3878B8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714750" y="3706813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F23C4D-780B-FB79-7E9D-82C179560640}"/>
              </a:ext>
            </a:extLst>
          </p:cNvPr>
          <p:cNvCxnSpPr/>
          <p:nvPr/>
        </p:nvCxnSpPr>
        <p:spPr>
          <a:xfrm>
            <a:off x="3714750" y="5992813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0BE193-0700-A0C1-0649-0C4B4EACEAC6}"/>
              </a:ext>
            </a:extLst>
          </p:cNvPr>
          <p:cNvCxnSpPr/>
          <p:nvPr/>
        </p:nvCxnSpPr>
        <p:spPr>
          <a:xfrm>
            <a:off x="3714750" y="51943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B62DB7-23AD-A2E1-728D-BF2DD8D3FCA9}"/>
              </a:ext>
            </a:extLst>
          </p:cNvPr>
          <p:cNvCxnSpPr/>
          <p:nvPr/>
        </p:nvCxnSpPr>
        <p:spPr>
          <a:xfrm>
            <a:off x="3714750" y="4454525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60D2BBE-2253-9EB4-22F7-92C45524A475}"/>
              </a:ext>
            </a:extLst>
          </p:cNvPr>
          <p:cNvSpPr/>
          <p:nvPr/>
        </p:nvSpPr>
        <p:spPr>
          <a:xfrm>
            <a:off x="8953600" y="3449379"/>
            <a:ext cx="723900" cy="13202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5E6619-D10B-C8C8-236C-4DF0E7157103}"/>
              </a:ext>
            </a:extLst>
          </p:cNvPr>
          <p:cNvSpPr/>
          <p:nvPr/>
        </p:nvSpPr>
        <p:spPr>
          <a:xfrm>
            <a:off x="8953600" y="3640802"/>
            <a:ext cx="723900" cy="132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B93750-A18F-B406-7709-C037A0D7B88D}"/>
              </a:ext>
            </a:extLst>
          </p:cNvPr>
          <p:cNvSpPr/>
          <p:nvPr/>
        </p:nvSpPr>
        <p:spPr>
          <a:xfrm>
            <a:off x="8953600" y="3832225"/>
            <a:ext cx="723900" cy="13202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13C10-9C28-E660-A35E-2F6333E1E288}"/>
              </a:ext>
            </a:extLst>
          </p:cNvPr>
          <p:cNvSpPr/>
          <p:nvPr/>
        </p:nvSpPr>
        <p:spPr>
          <a:xfrm>
            <a:off x="8972650" y="4194471"/>
            <a:ext cx="723900" cy="13202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397EB-421D-BED4-D1C5-150F7E69C49E}"/>
              </a:ext>
            </a:extLst>
          </p:cNvPr>
          <p:cNvSpPr/>
          <p:nvPr/>
        </p:nvSpPr>
        <p:spPr>
          <a:xfrm>
            <a:off x="8972650" y="4385894"/>
            <a:ext cx="723900" cy="13202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D9370F-AD34-4B10-ECB1-2B184E783DD9}"/>
              </a:ext>
            </a:extLst>
          </p:cNvPr>
          <p:cNvSpPr/>
          <p:nvPr/>
        </p:nvSpPr>
        <p:spPr>
          <a:xfrm>
            <a:off x="8972650" y="4577317"/>
            <a:ext cx="723900" cy="13202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BC7984-C0C1-C420-75DD-A5A5364A84C0}"/>
              </a:ext>
            </a:extLst>
          </p:cNvPr>
          <p:cNvSpPr/>
          <p:nvPr/>
        </p:nvSpPr>
        <p:spPr>
          <a:xfrm>
            <a:off x="8972650" y="4939783"/>
            <a:ext cx="723900" cy="1320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B50037-95E6-C914-5725-06C008E3AB24}"/>
              </a:ext>
            </a:extLst>
          </p:cNvPr>
          <p:cNvSpPr/>
          <p:nvPr/>
        </p:nvSpPr>
        <p:spPr>
          <a:xfrm>
            <a:off x="8972650" y="5131206"/>
            <a:ext cx="723900" cy="13202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640DCC-280A-8588-36BE-380F4B89982A}"/>
              </a:ext>
            </a:extLst>
          </p:cNvPr>
          <p:cNvSpPr/>
          <p:nvPr/>
        </p:nvSpPr>
        <p:spPr>
          <a:xfrm>
            <a:off x="8972650" y="5322629"/>
            <a:ext cx="723900" cy="13202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E53EF4-EFED-1DD2-2F79-8FA9DA8AF0C8}"/>
              </a:ext>
            </a:extLst>
          </p:cNvPr>
          <p:cNvSpPr/>
          <p:nvPr/>
        </p:nvSpPr>
        <p:spPr>
          <a:xfrm>
            <a:off x="8972650" y="6066391"/>
            <a:ext cx="723900" cy="1320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4DDB5-DCEB-EB7C-0169-E58584D8E96A}"/>
              </a:ext>
            </a:extLst>
          </p:cNvPr>
          <p:cNvSpPr/>
          <p:nvPr/>
        </p:nvSpPr>
        <p:spPr>
          <a:xfrm>
            <a:off x="8972650" y="5694510"/>
            <a:ext cx="723900" cy="132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7A5FDA-3161-1B0D-FBED-3B5A74B95D12}"/>
              </a:ext>
            </a:extLst>
          </p:cNvPr>
          <p:cNvSpPr/>
          <p:nvPr/>
        </p:nvSpPr>
        <p:spPr>
          <a:xfrm>
            <a:off x="8972650" y="5893981"/>
            <a:ext cx="723900" cy="13202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372BED-88A9-73CB-5BEB-2AEE596907E2}"/>
              </a:ext>
            </a:extLst>
          </p:cNvPr>
          <p:cNvSpPr txBox="1"/>
          <p:nvPr/>
        </p:nvSpPr>
        <p:spPr>
          <a:xfrm>
            <a:off x="7619580" y="3340199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(a1,b1)(a1,b1’)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(a2,b2)(a2,b2’)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9EFC53-AF52-A2FD-BC4E-6489074AC55A}"/>
              </a:ext>
            </a:extLst>
          </p:cNvPr>
          <p:cNvCxnSpPr/>
          <p:nvPr/>
        </p:nvCxnSpPr>
        <p:spPr>
          <a:xfrm>
            <a:off x="9677500" y="3515389"/>
            <a:ext cx="15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52AFDC-1285-0D74-C890-576A5EBE81E8}"/>
              </a:ext>
            </a:extLst>
          </p:cNvPr>
          <p:cNvCxnSpPr/>
          <p:nvPr/>
        </p:nvCxnSpPr>
        <p:spPr>
          <a:xfrm>
            <a:off x="9677500" y="3706812"/>
            <a:ext cx="15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F9603E-7F86-A97A-B68C-CE9E99199068}"/>
              </a:ext>
            </a:extLst>
          </p:cNvPr>
          <p:cNvCxnSpPr/>
          <p:nvPr/>
        </p:nvCxnSpPr>
        <p:spPr>
          <a:xfrm>
            <a:off x="9677500" y="3898235"/>
            <a:ext cx="15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9C968D-DA7A-7EDF-8FFE-083F72811141}"/>
              </a:ext>
            </a:extLst>
          </p:cNvPr>
          <p:cNvSpPr txBox="1"/>
          <p:nvPr/>
        </p:nvSpPr>
        <p:spPr>
          <a:xfrm>
            <a:off x="11218212" y="333521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6D292B-9335-06F4-21E0-53F162D3D575}"/>
              </a:ext>
            </a:extLst>
          </p:cNvPr>
          <p:cNvSpPr txBox="1"/>
          <p:nvPr/>
        </p:nvSpPr>
        <p:spPr>
          <a:xfrm>
            <a:off x="8911313" y="6296800"/>
            <a:ext cx="2044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</a:t>
            </a:r>
            <a:r>
              <a:rPr lang="en-US" sz="1400" dirty="0" err="1"/>
              <a:t>Json</a:t>
            </a:r>
            <a:r>
              <a:rPr lang="en-US" sz="1400" dirty="0"/>
              <a:t> (</a:t>
            </a:r>
            <a:r>
              <a:rPr lang="en-US" sz="1400" dirty="0" err="1"/>
              <a:t>Key,Value</a:t>
            </a:r>
            <a:r>
              <a:rPr lang="en-US" sz="1400" dirty="0"/>
              <a:t>) Format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47399A-D0E1-2A89-DBB4-03B3A9AB42F9}"/>
              </a:ext>
            </a:extLst>
          </p:cNvPr>
          <p:cNvCxnSpPr/>
          <p:nvPr/>
        </p:nvCxnSpPr>
        <p:spPr>
          <a:xfrm>
            <a:off x="6305550" y="3515389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6C9542-2480-94DF-6CE7-D956E27FB7F0}"/>
              </a:ext>
            </a:extLst>
          </p:cNvPr>
          <p:cNvCxnSpPr>
            <a:cxnSpLocks/>
          </p:cNvCxnSpPr>
          <p:nvPr/>
        </p:nvCxnSpPr>
        <p:spPr>
          <a:xfrm>
            <a:off x="6305550" y="3639567"/>
            <a:ext cx="2667100" cy="81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D8921A-9161-C290-FF9A-A8027641DA30}"/>
              </a:ext>
            </a:extLst>
          </p:cNvPr>
          <p:cNvCxnSpPr>
            <a:endCxn id="33" idx="1"/>
          </p:cNvCxnSpPr>
          <p:nvPr/>
        </p:nvCxnSpPr>
        <p:spPr>
          <a:xfrm>
            <a:off x="6305550" y="3730625"/>
            <a:ext cx="2667100" cy="146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85BB83-8B67-0146-7558-E6817719B3DB}"/>
              </a:ext>
            </a:extLst>
          </p:cNvPr>
          <p:cNvCxnSpPr>
            <a:endCxn id="37" idx="1"/>
          </p:cNvCxnSpPr>
          <p:nvPr/>
        </p:nvCxnSpPr>
        <p:spPr>
          <a:xfrm>
            <a:off x="6296025" y="3860491"/>
            <a:ext cx="2676625" cy="209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650A6D-299B-95DC-593C-468DA9D63CA4}"/>
              </a:ext>
            </a:extLst>
          </p:cNvPr>
          <p:cNvCxnSpPr/>
          <p:nvPr/>
        </p:nvCxnSpPr>
        <p:spPr>
          <a:xfrm flipV="1">
            <a:off x="6305550" y="3730625"/>
            <a:ext cx="1409700" cy="65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1BDECC-BEC7-0CED-82E2-60E2B3C6B41A}"/>
              </a:ext>
            </a:extLst>
          </p:cNvPr>
          <p:cNvCxnSpPr>
            <a:endCxn id="30" idx="1"/>
          </p:cNvCxnSpPr>
          <p:nvPr/>
        </p:nvCxnSpPr>
        <p:spPr>
          <a:xfrm flipV="1">
            <a:off x="6296025" y="4451905"/>
            <a:ext cx="2676625" cy="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D638CA-9D5E-B2BF-B082-257E8198585F}"/>
              </a:ext>
            </a:extLst>
          </p:cNvPr>
          <p:cNvCxnSpPr>
            <a:endCxn id="33" idx="1"/>
          </p:cNvCxnSpPr>
          <p:nvPr/>
        </p:nvCxnSpPr>
        <p:spPr>
          <a:xfrm>
            <a:off x="6296025" y="4569621"/>
            <a:ext cx="2676625" cy="62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72C39E-2A59-4479-C28A-800199749114}"/>
              </a:ext>
            </a:extLst>
          </p:cNvPr>
          <p:cNvCxnSpPr>
            <a:endCxn id="37" idx="1"/>
          </p:cNvCxnSpPr>
          <p:nvPr/>
        </p:nvCxnSpPr>
        <p:spPr>
          <a:xfrm>
            <a:off x="6296025" y="4661530"/>
            <a:ext cx="2676625" cy="129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B2193B-70C9-75A8-2D58-CAA34C872F4D}"/>
              </a:ext>
            </a:extLst>
          </p:cNvPr>
          <p:cNvCxnSpPr/>
          <p:nvPr/>
        </p:nvCxnSpPr>
        <p:spPr>
          <a:xfrm>
            <a:off x="9696550" y="4270670"/>
            <a:ext cx="15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CB1D480-ABB3-F139-EC3B-31DDC8BCAB57}"/>
              </a:ext>
            </a:extLst>
          </p:cNvPr>
          <p:cNvSpPr txBox="1"/>
          <p:nvPr/>
        </p:nvSpPr>
        <p:spPr>
          <a:xfrm>
            <a:off x="1086667" y="1916450"/>
            <a:ext cx="941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map() function only takes in one set of data at a time.</a:t>
            </a:r>
          </a:p>
        </p:txBody>
      </p:sp>
    </p:spTree>
    <p:extLst>
      <p:ext uri="{BB962C8B-B14F-4D97-AF65-F5344CB8AC3E}">
        <p14:creationId xmlns:p14="http://schemas.microsoft.com/office/powerpoint/2010/main" val="204411757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430</TotalTime>
  <Words>1373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Grandview</vt:lpstr>
      <vt:lpstr>Söhne</vt:lpstr>
      <vt:lpstr>Times New Roman</vt:lpstr>
      <vt:lpstr>Wingdings</vt:lpstr>
      <vt:lpstr>CosineVTI</vt:lpstr>
      <vt:lpstr>MAP REDUCE ALGORITHM  USING JAVA FOR MATRIX MULTIPLICATION</vt:lpstr>
      <vt:lpstr>MapReduce</vt:lpstr>
      <vt:lpstr>Map and Reduce</vt:lpstr>
      <vt:lpstr>Matrix Multiplication</vt:lpstr>
      <vt:lpstr>STEP FOR REDUCING MATRIX</vt:lpstr>
      <vt:lpstr>MATRIX MULTIPLICATION:</vt:lpstr>
      <vt:lpstr>INPUT AND OUTPUT INFORMATION</vt:lpstr>
      <vt:lpstr>INPUT AND OUTPUT INFORMATION</vt:lpstr>
      <vt:lpstr>PowerPoint Presentation</vt:lpstr>
      <vt:lpstr>THE INPUTS OF THE MATRIX MULTIPLICATION</vt:lpstr>
      <vt:lpstr>Convert the input matrices to the form: (key1, value1) (key2, value2) (key3, value3)…</vt:lpstr>
      <vt:lpstr>PRE-PROCESSING USED FOR MATRIX MULTIPLICATION</vt:lpstr>
      <vt:lpstr>OVERVIEW</vt:lpstr>
      <vt:lpstr> </vt:lpstr>
      <vt:lpstr>MAP FUNCTION ALGORITHM</vt:lpstr>
      <vt:lpstr>ALGORITHM FOR REDUCE FUNCTION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ALGORITHM  USING JAVA FOR MATRIX MULTIPLICATION</dc:title>
  <dc:creator>Bhargavi Sai Tanniru</dc:creator>
  <cp:lastModifiedBy>Anjani Priya Marthati</cp:lastModifiedBy>
  <cp:revision>3</cp:revision>
  <dcterms:created xsi:type="dcterms:W3CDTF">2023-04-09T20:16:57Z</dcterms:created>
  <dcterms:modified xsi:type="dcterms:W3CDTF">2023-04-10T03:41:08Z</dcterms:modified>
</cp:coreProperties>
</file>