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034651" y="538226"/>
            <a:ext cx="1657350" cy="1657985"/>
          </a:xfrm>
          <a:custGeom>
            <a:avLst/>
            <a:gdLst/>
            <a:ahLst/>
            <a:cxnLst/>
            <a:rect l="l" t="t" r="r" b="b"/>
            <a:pathLst>
              <a:path w="1657350" h="1657985">
                <a:moveTo>
                  <a:pt x="31496" y="32893"/>
                </a:moveTo>
                <a:lnTo>
                  <a:pt x="1593215" y="1594485"/>
                </a:lnTo>
              </a:path>
              <a:path w="1657350" h="1657985">
                <a:moveTo>
                  <a:pt x="1657350" y="412623"/>
                </a:moveTo>
                <a:lnTo>
                  <a:pt x="412242" y="1657731"/>
                </a:lnTo>
              </a:path>
              <a:path w="1657350" h="1657985">
                <a:moveTo>
                  <a:pt x="47625" y="1038225"/>
                </a:moveTo>
                <a:lnTo>
                  <a:pt x="1038225" y="1038225"/>
                </a:lnTo>
                <a:lnTo>
                  <a:pt x="1038225" y="57150"/>
                </a:lnTo>
              </a:path>
              <a:path w="1657350" h="1657985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67798" y="532606"/>
            <a:ext cx="1710861" cy="110888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24459" y="569214"/>
            <a:ext cx="1109055" cy="171111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29825" y="2533650"/>
            <a:ext cx="1419225" cy="3143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29825" y="2847975"/>
            <a:ext cx="1419225" cy="31432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0034650" y="2852800"/>
            <a:ext cx="1866900" cy="0"/>
          </a:xfrm>
          <a:custGeom>
            <a:avLst/>
            <a:gdLst/>
            <a:ahLst/>
            <a:cxnLst/>
            <a:rect l="l" t="t" r="r" b="b"/>
            <a:pathLst>
              <a:path w="1866900" h="0">
                <a:moveTo>
                  <a:pt x="1866900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053701" y="4690491"/>
            <a:ext cx="1655445" cy="1667510"/>
          </a:xfrm>
          <a:custGeom>
            <a:avLst/>
            <a:gdLst/>
            <a:ahLst/>
            <a:cxnLst/>
            <a:rect l="l" t="t" r="r" b="b"/>
            <a:pathLst>
              <a:path w="1655445" h="1667510">
                <a:moveTo>
                  <a:pt x="29082" y="1624876"/>
                </a:moveTo>
                <a:lnTo>
                  <a:pt x="1590802" y="63245"/>
                </a:lnTo>
              </a:path>
              <a:path w="1655445" h="1667510">
                <a:moveTo>
                  <a:pt x="1654937" y="1245196"/>
                </a:moveTo>
                <a:lnTo>
                  <a:pt x="409828" y="0"/>
                </a:lnTo>
              </a:path>
              <a:path w="1655445" h="1667510">
                <a:moveTo>
                  <a:pt x="47625" y="629284"/>
                </a:moveTo>
                <a:lnTo>
                  <a:pt x="1038225" y="629284"/>
                </a:lnTo>
                <a:lnTo>
                  <a:pt x="1038225" y="1610296"/>
                </a:lnTo>
              </a:path>
              <a:path w="1655445" h="1667510">
                <a:moveTo>
                  <a:pt x="0" y="1057846"/>
                </a:moveTo>
                <a:lnTo>
                  <a:pt x="600075" y="1057846"/>
                </a:lnTo>
                <a:lnTo>
                  <a:pt x="600075" y="166744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84435" y="5245024"/>
            <a:ext cx="1710861" cy="110879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041096" y="4606194"/>
            <a:ext cx="1109055" cy="171111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48875" y="4038600"/>
            <a:ext cx="1419225" cy="31432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48875" y="3724275"/>
            <a:ext cx="1419225" cy="3143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832" y="1025842"/>
            <a:ext cx="8258492" cy="11823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40404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827" y="2164732"/>
            <a:ext cx="11066145" cy="162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53701" y="4043298"/>
            <a:ext cx="1857375" cy="635"/>
          </a:xfrm>
          <a:custGeom>
            <a:avLst/>
            <a:gdLst/>
            <a:ahLst/>
            <a:cxnLst/>
            <a:rect l="l" t="t" r="r" b="b"/>
            <a:pathLst>
              <a:path w="1857375" h="635">
                <a:moveTo>
                  <a:pt x="1857375" y="12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91832" y="2866072"/>
            <a:ext cx="5591810" cy="859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1.INTRODUCTION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30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2.CORE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40">
                <a:solidFill>
                  <a:srgbClr val="585858"/>
                </a:solidFill>
                <a:latin typeface="Tahoma"/>
                <a:cs typeface="Tahoma"/>
              </a:rPr>
              <a:t>COMPONENTS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38181" y="6478935"/>
            <a:ext cx="211454" cy="3378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1832" y="3905567"/>
            <a:ext cx="5610860" cy="24237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3.TYPES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WORKFLOWS</a:t>
            </a:r>
            <a:endParaRPr sz="20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30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4.</a:t>
            </a:r>
            <a:r>
              <a:rPr dirty="0" sz="2000" spc="-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BUILDING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0">
                <a:solidFill>
                  <a:srgbClr val="585858"/>
                </a:solidFill>
                <a:latin typeface="Tahoma"/>
                <a:cs typeface="Tahoma"/>
              </a:rPr>
              <a:t>BLOCKS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75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0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3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5.</a:t>
            </a:r>
            <a:r>
              <a:rPr dirty="0" sz="2000" spc="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0">
                <a:solidFill>
                  <a:srgbClr val="585858"/>
                </a:solidFill>
                <a:latin typeface="Tahoma"/>
                <a:cs typeface="Tahoma"/>
              </a:rPr>
              <a:t>ADVANCED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00">
                <a:solidFill>
                  <a:srgbClr val="585858"/>
                </a:solidFill>
                <a:latin typeface="Tahoma"/>
                <a:cs typeface="Tahoma"/>
              </a:rPr>
              <a:t>CONCEPTS</a:t>
            </a:r>
            <a:endParaRPr sz="20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6.</a:t>
            </a:r>
            <a:r>
              <a:rPr dirty="0" sz="2000" spc="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USE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CASES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30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7.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GETTING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STARTED</a:t>
            </a:r>
            <a:r>
              <a:rPr dirty="0" sz="2000" spc="1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6356" rIns="0" bIns="0" rtlCol="0" vert="horz">
            <a:spAutoFit/>
          </a:bodyPr>
          <a:lstStyle/>
          <a:p>
            <a:pPr marL="2559050">
              <a:lnSpc>
                <a:spcPct val="100000"/>
              </a:lnSpc>
              <a:spcBef>
                <a:spcPts val="130"/>
              </a:spcBef>
            </a:pPr>
            <a:r>
              <a:rPr dirty="0" spc="-135" b="1">
                <a:solidFill>
                  <a:srgbClr val="FF0000"/>
                </a:solidFill>
                <a:latin typeface="Georgia"/>
                <a:cs typeface="Georgia"/>
              </a:rPr>
              <a:t>LANG</a:t>
            </a:r>
            <a:r>
              <a:rPr dirty="0" spc="-110" b="1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pc="-365" b="1">
                <a:solidFill>
                  <a:srgbClr val="FF0000"/>
                </a:solidFill>
                <a:latin typeface="Georgia"/>
                <a:cs typeface="Georgia"/>
              </a:rPr>
              <a:t>GRAPH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286618" y="4027868"/>
            <a:ext cx="264160" cy="9448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 indent="52069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39069" y="6164262"/>
            <a:ext cx="211454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53701" y="4043298"/>
            <a:ext cx="1857375" cy="635"/>
          </a:xfrm>
          <a:custGeom>
            <a:avLst/>
            <a:gdLst/>
            <a:ahLst/>
            <a:cxnLst/>
            <a:rect l="l" t="t" r="r" b="b"/>
            <a:pathLst>
              <a:path w="1857375" h="635">
                <a:moveTo>
                  <a:pt x="1857375" y="12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63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5"/>
              <a:t>THANK</a:t>
            </a:r>
            <a:r>
              <a:rPr dirty="0" spc="370"/>
              <a:t> </a:t>
            </a:r>
            <a:r>
              <a:rPr dirty="0" spc="100"/>
              <a:t>YOU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91832" y="2856166"/>
            <a:ext cx="3702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8FA1A2"/>
              </a:buClr>
              <a:buSzPct val="69444"/>
              <a:buFont typeface="Microsoft Sans Serif"/>
              <a:buChar char="•"/>
              <a:tabLst>
                <a:tab pos="298450" algn="l"/>
              </a:tabLst>
            </a:pPr>
            <a:r>
              <a:rPr dirty="0" sz="1800" spc="-5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8913" rIns="0" bIns="0" rtlCol="0" vert="horz">
            <a:spAutoFit/>
          </a:bodyPr>
          <a:lstStyle/>
          <a:p>
            <a:pPr marL="2559050">
              <a:lnSpc>
                <a:spcPct val="100000"/>
              </a:lnSpc>
              <a:spcBef>
                <a:spcPts val="125"/>
              </a:spcBef>
            </a:pPr>
            <a:r>
              <a:rPr dirty="0" sz="2750" spc="125">
                <a:solidFill>
                  <a:srgbClr val="FF0000"/>
                </a:solidFill>
                <a:latin typeface="Tahoma"/>
                <a:cs typeface="Tahoma"/>
              </a:rPr>
              <a:t>INTRODUCTION</a:t>
            </a:r>
            <a:r>
              <a:rPr dirty="0" sz="2750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27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2750" spc="-1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250">
                <a:solidFill>
                  <a:srgbClr val="FF0000"/>
                </a:solidFill>
                <a:latin typeface="Tahoma"/>
                <a:cs typeface="Tahoma"/>
              </a:rPr>
              <a:t>LANG</a:t>
            </a:r>
            <a:r>
              <a:rPr dirty="0" sz="27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165">
                <a:solidFill>
                  <a:srgbClr val="FF0000"/>
                </a:solidFill>
                <a:latin typeface="Tahoma"/>
                <a:cs typeface="Tahoma"/>
              </a:rPr>
              <a:t>GRAPH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38181" y="6478935"/>
            <a:ext cx="211454" cy="3378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39069" y="4027868"/>
            <a:ext cx="211454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6432" y="2717228"/>
            <a:ext cx="11283315" cy="2255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850" marR="1169035" indent="-286385">
              <a:lnSpc>
                <a:spcPct val="150200"/>
              </a:lnSpc>
              <a:spcBef>
                <a:spcPts val="9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323850" algn="l"/>
              </a:tabLst>
            </a:pP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GRAPH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IS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50">
                <a:solidFill>
                  <a:srgbClr val="585858"/>
                </a:solidFill>
                <a:latin typeface="Tahoma"/>
                <a:cs typeface="Tahoma"/>
              </a:rPr>
              <a:t>AN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0">
                <a:solidFill>
                  <a:srgbClr val="585858"/>
                </a:solidFill>
                <a:latin typeface="Tahoma"/>
                <a:cs typeface="Tahoma"/>
              </a:rPr>
              <a:t>ADVANCED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FRAMEWORK</a:t>
            </a:r>
            <a:r>
              <a:rPr dirty="0" sz="2000" spc="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DESIGNED</a:t>
            </a:r>
            <a:r>
              <a:rPr dirty="0" sz="2000" spc="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200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BUILD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GRAPH-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BASED</a:t>
            </a:r>
            <a:r>
              <a:rPr dirty="0" sz="2000" spc="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WORKFLOWS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dirty="0" sz="2000" spc="-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AI,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PARTICULARLY</a:t>
            </a:r>
            <a:r>
              <a:rPr dirty="0" sz="2000" spc="-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LANG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CHAIN.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 IT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ALLOWS</a:t>
            </a:r>
            <a:endParaRPr sz="2000">
              <a:latin typeface="Tahoma"/>
              <a:cs typeface="Tahoma"/>
            </a:endParaRPr>
          </a:p>
          <a:p>
            <a:pPr marL="323850" marR="30480">
              <a:lnSpc>
                <a:spcPct val="150200"/>
              </a:lnSpc>
              <a:tabLst>
                <a:tab pos="11244580" algn="l"/>
              </a:tabLst>
            </a:pP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DEVELOPERS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STRUCTURE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COMPLEX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APPLICATIONS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USING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STATEF</a:t>
            </a:r>
            <a:r>
              <a:rPr dirty="0" u="sng" sz="2000" spc="8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UL</a:t>
            </a:r>
            <a:r>
              <a:rPr dirty="0" u="sng" sz="200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585858"/>
                </a:solidFill>
                <a:latin typeface="Tahoma"/>
                <a:cs typeface="Tahoma"/>
              </a:rPr>
              <a:t>GRAPHS,</a:t>
            </a:r>
            <a:r>
              <a:rPr dirty="0" sz="2000" spc="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0">
                <a:solidFill>
                  <a:srgbClr val="585858"/>
                </a:solidFill>
                <a:latin typeface="Tahoma"/>
                <a:cs typeface="Tahoma"/>
              </a:rPr>
              <a:t>MAKING</a:t>
            </a:r>
            <a:r>
              <a:rPr dirty="0" sz="2000" spc="-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WORKFLOWS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MODULAR,</a:t>
            </a:r>
            <a:r>
              <a:rPr dirty="0" sz="200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SCALABLE,</a:t>
            </a:r>
            <a:r>
              <a:rPr dirty="0" sz="2000" spc="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C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2000" spc="-325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baseline="-20833" sz="3000" spc="-1252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000" spc="2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2000" spc="-43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9632315">
              <a:lnSpc>
                <a:spcPct val="100000"/>
              </a:lnSpc>
              <a:spcBef>
                <a:spcPts val="735"/>
              </a:spcBef>
            </a:pP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339069" y="6164262"/>
            <a:ext cx="211454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53701" y="4043298"/>
            <a:ext cx="1857375" cy="635"/>
          </a:xfrm>
          <a:custGeom>
            <a:avLst/>
            <a:gdLst/>
            <a:ahLst/>
            <a:cxnLst/>
            <a:rect l="l" t="t" r="r" b="b"/>
            <a:pathLst>
              <a:path w="1857375" h="635">
                <a:moveTo>
                  <a:pt x="1857375" y="12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91832" y="2314511"/>
            <a:ext cx="91884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indent="-44450">
              <a:lnSpc>
                <a:spcPct val="100000"/>
              </a:lnSpc>
              <a:spcBef>
                <a:spcPts val="100"/>
              </a:spcBef>
              <a:buClr>
                <a:srgbClr val="8FA1A2"/>
              </a:buClr>
              <a:buSzPct val="58333"/>
              <a:buFont typeface="Microsoft Sans Serif"/>
              <a:buChar char="•"/>
              <a:tabLst>
                <a:tab pos="45720" algn="l"/>
                <a:tab pos="298450" algn="l"/>
              </a:tabLst>
            </a:pPr>
            <a:r>
              <a:rPr dirty="0" u="sng" sz="1200">
                <a:solidFill>
                  <a:srgbClr val="00AFE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r>
              <a:rPr dirty="0" u="sng" sz="1200" spc="-10">
                <a:solidFill>
                  <a:srgbClr val="00AFE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(STA</a:t>
            </a:r>
            <a:r>
              <a:rPr dirty="0" sz="1200" spc="-10">
                <a:solidFill>
                  <a:srgbClr val="00AFEF"/>
                </a:solidFill>
                <a:latin typeface="Tahoma"/>
                <a:cs typeface="Tahoma"/>
              </a:rPr>
              <a:t>RT)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338181" y="6478935"/>
            <a:ext cx="211454" cy="3378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1832" y="3039745"/>
            <a:ext cx="62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solidFill>
                  <a:srgbClr val="8FA1A2"/>
                </a:solidFill>
                <a:latin typeface="Microsoft Sans Serif"/>
                <a:cs typeface="Microsoft Sans Serif"/>
              </a:rPr>
              <a:t>•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1832" y="3707510"/>
            <a:ext cx="62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solidFill>
                  <a:srgbClr val="8FA1A2"/>
                </a:solidFill>
                <a:latin typeface="Microsoft Sans Serif"/>
                <a:cs typeface="Microsoft Sans Serif"/>
              </a:rPr>
              <a:t>•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1832" y="2648267"/>
            <a:ext cx="1394460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0" indent="-438150">
              <a:lnSpc>
                <a:spcPct val="100000"/>
              </a:lnSpc>
              <a:spcBef>
                <a:spcPts val="100"/>
              </a:spcBef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450850" algn="l"/>
              </a:tabLst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|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8FA1A2"/>
              </a:buClr>
              <a:buFont typeface="Microsoft Sans Serif"/>
              <a:buChar char="•"/>
            </a:pPr>
            <a:endParaRPr sz="800">
              <a:latin typeface="Tahoma"/>
              <a:cs typeface="Tahoma"/>
            </a:endParaRPr>
          </a:p>
          <a:p>
            <a:pPr marL="450850">
              <a:lnSpc>
                <a:spcPct val="100000"/>
              </a:lnSpc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185"/>
              </a:spcBef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298450" algn="l"/>
              </a:tabLst>
            </a:pPr>
            <a:r>
              <a:rPr dirty="0" sz="1200" spc="65">
                <a:solidFill>
                  <a:srgbClr val="00AFEF"/>
                </a:solidFill>
                <a:latin typeface="Tahoma"/>
                <a:cs typeface="Tahoma"/>
              </a:rPr>
              <a:t>[USER</a:t>
            </a:r>
            <a:r>
              <a:rPr dirty="0" sz="1200" spc="114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dirty="0" sz="1200" spc="60">
                <a:solidFill>
                  <a:srgbClr val="00AFEF"/>
                </a:solidFill>
                <a:latin typeface="Tahoma"/>
                <a:cs typeface="Tahoma"/>
              </a:rPr>
              <a:t>INPUT]</a:t>
            </a:r>
            <a:endParaRPr sz="1200">
              <a:latin typeface="Tahoma"/>
              <a:cs typeface="Tahoma"/>
            </a:endParaRPr>
          </a:p>
          <a:p>
            <a:pPr marL="450850">
              <a:lnSpc>
                <a:spcPct val="100000"/>
              </a:lnSpc>
              <a:spcBef>
                <a:spcPts val="1195"/>
              </a:spcBef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|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1832" y="4002722"/>
            <a:ext cx="1879600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0" indent="-438150">
              <a:lnSpc>
                <a:spcPct val="100000"/>
              </a:lnSpc>
              <a:spcBef>
                <a:spcPts val="100"/>
              </a:spcBef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450850" algn="l"/>
              </a:tabLst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8FA1A2"/>
              </a:buClr>
              <a:buFont typeface="Microsoft Sans Serif"/>
              <a:buChar char="•"/>
            </a:pPr>
            <a:endParaRPr sz="8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298450" algn="l"/>
              </a:tabLst>
            </a:pPr>
            <a:r>
              <a:rPr dirty="0" sz="1200" spc="80">
                <a:solidFill>
                  <a:srgbClr val="00AFEF"/>
                </a:solidFill>
                <a:latin typeface="Tahoma"/>
                <a:cs typeface="Tahoma"/>
              </a:rPr>
              <a:t>[LLM</a:t>
            </a:r>
            <a:r>
              <a:rPr dirty="0" sz="1200" spc="135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dirty="0" sz="1200" spc="110">
                <a:solidFill>
                  <a:srgbClr val="00AFEF"/>
                </a:solidFill>
                <a:latin typeface="Tahoma"/>
                <a:cs typeface="Tahoma"/>
              </a:rPr>
              <a:t>PROCESSING]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1832" y="5061966"/>
            <a:ext cx="62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solidFill>
                  <a:srgbClr val="8FA1A2"/>
                </a:solidFill>
                <a:latin typeface="Microsoft Sans Serif"/>
                <a:cs typeface="Microsoft Sans Serif"/>
              </a:rPr>
              <a:t>•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1832" y="5739129"/>
            <a:ext cx="6223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00" spc="-50">
                <a:solidFill>
                  <a:srgbClr val="8FA1A2"/>
                </a:solidFill>
                <a:latin typeface="Microsoft Sans Serif"/>
                <a:cs typeface="Microsoft Sans Serif"/>
              </a:rPr>
              <a:t>•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1832" y="4679886"/>
            <a:ext cx="2136775" cy="1220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0" indent="-438150">
              <a:lnSpc>
                <a:spcPct val="100000"/>
              </a:lnSpc>
              <a:spcBef>
                <a:spcPts val="100"/>
              </a:spcBef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450850" algn="l"/>
              </a:tabLst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|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8FA1A2"/>
              </a:buClr>
              <a:buFont typeface="Microsoft Sans Serif"/>
              <a:buChar char="•"/>
            </a:pPr>
            <a:endParaRPr sz="800">
              <a:latin typeface="Tahoma"/>
              <a:cs typeface="Tahoma"/>
            </a:endParaRPr>
          </a:p>
          <a:p>
            <a:pPr marL="450850">
              <a:lnSpc>
                <a:spcPct val="100000"/>
              </a:lnSpc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265"/>
              </a:spcBef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298450" algn="l"/>
              </a:tabLst>
            </a:pPr>
            <a:r>
              <a:rPr dirty="0" sz="1200" spc="114">
                <a:solidFill>
                  <a:srgbClr val="00AFEF"/>
                </a:solidFill>
                <a:latin typeface="Tahoma"/>
                <a:cs typeface="Tahoma"/>
              </a:rPr>
              <a:t>[CHATBOT</a:t>
            </a:r>
            <a:r>
              <a:rPr dirty="0" sz="1200" spc="85">
                <a:solidFill>
                  <a:srgbClr val="00AFEF"/>
                </a:solidFill>
                <a:latin typeface="Tahoma"/>
                <a:cs typeface="Tahoma"/>
              </a:rPr>
              <a:t> </a:t>
            </a:r>
            <a:r>
              <a:rPr dirty="0" sz="1200" spc="100">
                <a:solidFill>
                  <a:srgbClr val="00AFEF"/>
                </a:solidFill>
                <a:latin typeface="Tahoma"/>
                <a:cs typeface="Tahoma"/>
              </a:rPr>
              <a:t>RESPONSE]</a:t>
            </a:r>
            <a:endParaRPr sz="1200">
              <a:latin typeface="Tahoma"/>
              <a:cs typeface="Tahoma"/>
            </a:endParaRPr>
          </a:p>
          <a:p>
            <a:pPr marL="450850">
              <a:lnSpc>
                <a:spcPct val="100000"/>
              </a:lnSpc>
              <a:spcBef>
                <a:spcPts val="1190"/>
              </a:spcBef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|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1832" y="6034404"/>
            <a:ext cx="775970" cy="54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0" indent="-438150">
              <a:lnSpc>
                <a:spcPct val="100000"/>
              </a:lnSpc>
              <a:spcBef>
                <a:spcPts val="100"/>
              </a:spcBef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450850" algn="l"/>
              </a:tabLst>
            </a:pPr>
            <a:r>
              <a:rPr dirty="0" sz="1200" spc="-50">
                <a:solidFill>
                  <a:srgbClr val="00AFEF"/>
                </a:solidFill>
                <a:latin typeface="Tahoma"/>
                <a:cs typeface="Tahoma"/>
              </a:rPr>
              <a:t>V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8FA1A2"/>
              </a:buClr>
              <a:buFont typeface="Microsoft Sans Serif"/>
              <a:buChar char="•"/>
            </a:pPr>
            <a:endParaRPr sz="8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Clr>
                <a:srgbClr val="8FA1A2"/>
              </a:buClr>
              <a:buSzPct val="66666"/>
              <a:buFont typeface="Microsoft Sans Serif"/>
              <a:buChar char="•"/>
              <a:tabLst>
                <a:tab pos="298450" algn="l"/>
              </a:tabLst>
            </a:pPr>
            <a:r>
              <a:rPr dirty="0" sz="1200" spc="70">
                <a:solidFill>
                  <a:srgbClr val="00AFEF"/>
                </a:solidFill>
                <a:latin typeface="Tahoma"/>
                <a:cs typeface="Tahoma"/>
              </a:rPr>
              <a:t>(END)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6356" rIns="0" bIns="0" rtlCol="0" vert="horz">
            <a:spAutoFit/>
          </a:bodyPr>
          <a:lstStyle/>
          <a:p>
            <a:pPr marL="2559050">
              <a:lnSpc>
                <a:spcPct val="100000"/>
              </a:lnSpc>
              <a:spcBef>
                <a:spcPts val="130"/>
              </a:spcBef>
            </a:pPr>
            <a:r>
              <a:rPr dirty="0" spc="35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0286618" y="4027868"/>
            <a:ext cx="264160" cy="9448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 indent="52069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339069" y="6164262"/>
            <a:ext cx="211454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4827" y="2332926"/>
            <a:ext cx="909256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1️⃣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22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PROCESSING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585858"/>
                </a:solidFill>
                <a:latin typeface="Tahoma"/>
                <a:cs typeface="Tahoma"/>
              </a:rPr>
              <a:t>UNITS</a:t>
            </a:r>
            <a:r>
              <a:rPr dirty="0" sz="200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dirty="0" sz="2000" spc="-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PERFORM</a:t>
            </a:r>
            <a:r>
              <a:rPr dirty="0" sz="2000" spc="-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TASKS</a:t>
            </a:r>
            <a:r>
              <a:rPr dirty="0" sz="2000" spc="1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(E.G.,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38181" y="6173817"/>
            <a:ext cx="212090" cy="6432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5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894" y="4015422"/>
            <a:ext cx="9131935" cy="13995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PROGRESS.</a:t>
            </a:r>
            <a:endParaRPr sz="20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4️⃣</a:t>
            </a:r>
            <a:r>
              <a:rPr dirty="0" sz="2000" spc="16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ENTRY</a:t>
            </a:r>
            <a:r>
              <a:rPr dirty="0" sz="200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&amp;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EXIT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POINTS</a:t>
            </a:r>
            <a:r>
              <a:rPr dirty="0" sz="2000" spc="1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START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 END.</a:t>
            </a:r>
            <a:endParaRPr sz="20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5️⃣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PARALLEL</a:t>
            </a:r>
            <a:r>
              <a:rPr dirty="0" sz="2000" spc="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EXECUTION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RUNS</a:t>
            </a:r>
            <a:r>
              <a:rPr dirty="0" sz="200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TASKS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SIMULTANEOUSLY.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18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655"/>
              </a:spcBef>
            </a:pPr>
            <a:r>
              <a:rPr dirty="0" spc="70">
                <a:solidFill>
                  <a:srgbClr val="FF0000"/>
                </a:solidFill>
              </a:rPr>
              <a:t>CORE</a:t>
            </a:r>
            <a:r>
              <a:rPr dirty="0" spc="430">
                <a:solidFill>
                  <a:srgbClr val="FF0000"/>
                </a:solidFill>
              </a:rPr>
              <a:t> </a:t>
            </a:r>
            <a:r>
              <a:rPr dirty="0" spc="130">
                <a:solidFill>
                  <a:srgbClr val="FF0000"/>
                </a:solidFill>
              </a:rPr>
              <a:t>COMPONENTS</a:t>
            </a:r>
            <a:r>
              <a:rPr dirty="0" spc="405">
                <a:solidFill>
                  <a:srgbClr val="FF0000"/>
                </a:solidFill>
              </a:rPr>
              <a:t> </a:t>
            </a:r>
            <a:r>
              <a:rPr dirty="0" spc="110">
                <a:solidFill>
                  <a:srgbClr val="FF0000"/>
                </a:solidFill>
              </a:rPr>
              <a:t>OF</a:t>
            </a:r>
            <a:r>
              <a:rPr dirty="0" spc="400">
                <a:solidFill>
                  <a:srgbClr val="FF0000"/>
                </a:solidFill>
              </a:rPr>
              <a:t> </a:t>
            </a:r>
            <a:r>
              <a:rPr dirty="0" spc="125">
                <a:solidFill>
                  <a:srgbClr val="FF0000"/>
                </a:solidFill>
              </a:rPr>
              <a:t>LANG </a:t>
            </a:r>
            <a:r>
              <a:rPr dirty="0" spc="40">
                <a:solidFill>
                  <a:srgbClr val="FF0000"/>
                </a:solidFill>
              </a:rPr>
              <a:t>GRAPH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10894" y="2641790"/>
            <a:ext cx="11113135" cy="17208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145">
                <a:solidFill>
                  <a:srgbClr val="585858"/>
                </a:solidFill>
                <a:latin typeface="Tahoma"/>
                <a:cs typeface="Tahoma"/>
              </a:rPr>
              <a:t>PREPROCESSING,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 INFERENCE).</a:t>
            </a:r>
            <a:endParaRPr sz="20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2️⃣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EDGES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0">
                <a:solidFill>
                  <a:srgbClr val="585858"/>
                </a:solidFill>
                <a:latin typeface="Tahoma"/>
                <a:cs typeface="Tahoma"/>
              </a:rPr>
              <a:t>FLOW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BETWEEN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NODES.</a:t>
            </a:r>
            <a:endParaRPr sz="2000">
              <a:latin typeface="Tahoma"/>
              <a:cs typeface="Tahoma"/>
            </a:endParaRPr>
          </a:p>
          <a:p>
            <a:pPr marL="88900">
              <a:lnSpc>
                <a:spcPct val="100000"/>
              </a:lnSpc>
              <a:spcBef>
                <a:spcPts val="1205"/>
              </a:spcBef>
              <a:tabLst>
                <a:tab pos="11099800" algn="l"/>
              </a:tabLst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3️⃣</a:t>
            </a:r>
            <a:r>
              <a:rPr dirty="0" sz="2000" spc="13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STATE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35">
                <a:solidFill>
                  <a:srgbClr val="585858"/>
                </a:solidFill>
                <a:latin typeface="Tahoma"/>
                <a:cs typeface="Tahoma"/>
              </a:rPr>
              <a:t>MANAGEMENT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MAINTAINS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MEMORY</a:t>
            </a:r>
            <a:r>
              <a:rPr dirty="0" sz="2000" spc="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TRACKS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E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X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C</a:t>
            </a:r>
            <a:r>
              <a:rPr dirty="0" sz="2000" spc="9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dirty="0" sz="2000" spc="18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u="sng" sz="2000" spc="13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</a:t>
            </a:r>
            <a:r>
              <a:rPr dirty="0" u="sng" sz="2000" spc="10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O</a:t>
            </a:r>
            <a:r>
              <a:rPr dirty="0" u="sng" sz="2000" spc="-118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</a:t>
            </a:r>
            <a:r>
              <a:rPr dirty="0" u="sng" baseline="-4166" sz="3000" spc="6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–</a:t>
            </a:r>
            <a:r>
              <a:rPr dirty="0" u="sng" baseline="-4166" sz="3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endParaRPr baseline="-4166" sz="3000">
              <a:latin typeface="Tahoma"/>
              <a:cs typeface="Tahoma"/>
            </a:endParaRPr>
          </a:p>
          <a:p>
            <a:pPr marL="9540875">
              <a:lnSpc>
                <a:spcPct val="100000"/>
              </a:lnSpc>
              <a:spcBef>
                <a:spcPts val="13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86365" y="4332922"/>
            <a:ext cx="259715" cy="639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56515">
              <a:lnSpc>
                <a:spcPct val="100000"/>
              </a:lnSpc>
              <a:spcBef>
                <a:spcPts val="125"/>
              </a:spcBef>
            </a:pP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7094" y="5388990"/>
            <a:ext cx="10725150" cy="941069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6️⃣</a:t>
            </a:r>
            <a:r>
              <a:rPr dirty="0" sz="2000" spc="15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CONDITIONAL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2000" spc="1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5">
                <a:solidFill>
                  <a:srgbClr val="585858"/>
                </a:solidFill>
                <a:latin typeface="Tahoma"/>
                <a:cs typeface="Tahoma"/>
              </a:rPr>
              <a:t>ENABLES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DECISION-</a:t>
            </a:r>
            <a:r>
              <a:rPr dirty="0" sz="2000" spc="180">
                <a:solidFill>
                  <a:srgbClr val="585858"/>
                </a:solidFill>
                <a:latin typeface="Tahoma"/>
                <a:cs typeface="Tahoma"/>
              </a:rPr>
              <a:t>MAKING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K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dirty="0" sz="2000" spc="-1015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baseline="-4166" sz="3000" spc="-209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7️⃣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ERROR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HANDLING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MANAGES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FAILURES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ENSURES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SMOOTH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585858"/>
                </a:solidFill>
                <a:latin typeface="Tahoma"/>
                <a:cs typeface="Tahoma"/>
              </a:rPr>
              <a:t>EXECUTION.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4827" y="2332926"/>
            <a:ext cx="1013650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1️⃣</a:t>
            </a:r>
            <a:r>
              <a:rPr dirty="0" sz="2000" spc="13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LINEAR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5">
                <a:solidFill>
                  <a:srgbClr val="585858"/>
                </a:solidFill>
                <a:latin typeface="Tahoma"/>
                <a:cs typeface="Tahoma"/>
              </a:rPr>
              <a:t>SEQUENTIAL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EXECUTION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0">
                <a:solidFill>
                  <a:srgbClr val="585858"/>
                </a:solidFill>
                <a:latin typeface="Tahoma"/>
                <a:cs typeface="Tahoma"/>
              </a:rPr>
              <a:t>FROM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START</a:t>
            </a:r>
            <a:r>
              <a:rPr dirty="0" sz="2000" spc="-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FINISH.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38181" y="6173817"/>
            <a:ext cx="212090" cy="6432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5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894" y="4015422"/>
            <a:ext cx="9137650" cy="9410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6200">
              <a:lnSpc>
                <a:spcPct val="150200"/>
              </a:lnSpc>
              <a:spcBef>
                <a:spcPts val="9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5️⃣</a:t>
            </a:r>
            <a:r>
              <a:rPr dirty="0" sz="2000" spc="14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MULTI-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AGENT</a:t>
            </a:r>
            <a:r>
              <a:rPr dirty="0" sz="2000" spc="-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5">
                <a:solidFill>
                  <a:srgbClr val="585858"/>
                </a:solidFill>
                <a:latin typeface="Tahoma"/>
                <a:cs typeface="Tahoma"/>
              </a:rPr>
              <a:t>ORCHESTRATES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AGENTS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COLLABORATIVELY.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047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95">
                <a:solidFill>
                  <a:srgbClr val="FF0000"/>
                </a:solidFill>
              </a:rPr>
              <a:t>TYPES</a:t>
            </a:r>
            <a:r>
              <a:rPr dirty="0" sz="2750" spc="310">
                <a:solidFill>
                  <a:srgbClr val="FF0000"/>
                </a:solidFill>
              </a:rPr>
              <a:t> </a:t>
            </a:r>
            <a:r>
              <a:rPr dirty="0" sz="2750" spc="80">
                <a:solidFill>
                  <a:srgbClr val="FF0000"/>
                </a:solidFill>
              </a:rPr>
              <a:t>OF</a:t>
            </a:r>
            <a:r>
              <a:rPr dirty="0" sz="2750" spc="260">
                <a:solidFill>
                  <a:srgbClr val="FF0000"/>
                </a:solidFill>
              </a:rPr>
              <a:t> </a:t>
            </a:r>
            <a:r>
              <a:rPr dirty="0" sz="2750" spc="110">
                <a:solidFill>
                  <a:srgbClr val="FF0000"/>
                </a:solidFill>
              </a:rPr>
              <a:t>LANG</a:t>
            </a:r>
            <a:r>
              <a:rPr dirty="0" sz="2750" spc="290">
                <a:solidFill>
                  <a:srgbClr val="FF0000"/>
                </a:solidFill>
              </a:rPr>
              <a:t> </a:t>
            </a:r>
            <a:r>
              <a:rPr dirty="0" sz="2750" spc="50">
                <a:solidFill>
                  <a:srgbClr val="FF0000"/>
                </a:solidFill>
              </a:rPr>
              <a:t>GRAPH</a:t>
            </a:r>
            <a:r>
              <a:rPr dirty="0" sz="2750" spc="295">
                <a:solidFill>
                  <a:srgbClr val="FF0000"/>
                </a:solidFill>
              </a:rPr>
              <a:t> </a:t>
            </a:r>
            <a:r>
              <a:rPr dirty="0" sz="2750" spc="35">
                <a:solidFill>
                  <a:srgbClr val="FF0000"/>
                </a:solidFill>
              </a:rPr>
              <a:t>WORKFLOWS</a:t>
            </a:r>
            <a:endParaRPr sz="2750"/>
          </a:p>
        </p:txBody>
      </p:sp>
      <p:sp>
        <p:nvSpPr>
          <p:cNvPr id="6" name="object 6" descr=""/>
          <p:cNvSpPr txBox="1"/>
          <p:nvPr/>
        </p:nvSpPr>
        <p:spPr>
          <a:xfrm>
            <a:off x="887094" y="2641790"/>
            <a:ext cx="11036935" cy="172085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2️⃣</a:t>
            </a:r>
            <a:r>
              <a:rPr dirty="0" sz="2000" spc="13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CONDITIONAL</a:t>
            </a:r>
            <a:r>
              <a:rPr dirty="0" sz="2000" spc="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USES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DECISION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0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BRANCH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PATHS.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3️⃣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PARALLEL</a:t>
            </a:r>
            <a:r>
              <a:rPr dirty="0" sz="2000" spc="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60">
                <a:solidFill>
                  <a:srgbClr val="585858"/>
                </a:solidFill>
                <a:latin typeface="Tahoma"/>
                <a:cs typeface="Tahoma"/>
              </a:rPr>
              <a:t>EXECUTES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r>
              <a:rPr dirty="0" sz="2000" spc="-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TASKS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SIMULTANEOUSLY</a:t>
            </a:r>
            <a:r>
              <a:rPr dirty="0" sz="2000" spc="-4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11023600" algn="l"/>
              </a:tabLst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4️⃣</a:t>
            </a:r>
            <a:r>
              <a:rPr dirty="0" sz="2000" spc="12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LOOPING</a:t>
            </a:r>
            <a:r>
              <a:rPr dirty="0" sz="2000" spc="-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ITERATES</a:t>
            </a:r>
            <a:r>
              <a:rPr dirty="0" sz="2000" spc="-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THROUGH</a:t>
            </a:r>
            <a:r>
              <a:rPr dirty="0" sz="2000" spc="-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BASED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95">
                <a:solidFill>
                  <a:srgbClr val="585858"/>
                </a:solidFill>
                <a:latin typeface="Tahoma"/>
                <a:cs typeface="Tahoma"/>
              </a:rPr>
              <a:t>ON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365">
                <a:solidFill>
                  <a:srgbClr val="585858"/>
                </a:solidFill>
                <a:latin typeface="Tahoma"/>
                <a:cs typeface="Tahoma"/>
              </a:rPr>
              <a:t>C</a:t>
            </a:r>
            <a:r>
              <a:rPr dirty="0" sz="2000" spc="-37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u="sng" sz="2000" spc="484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7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</a:t>
            </a:r>
            <a:r>
              <a:rPr dirty="0" u="sng" sz="2000" spc="-129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</a:t>
            </a:r>
            <a:r>
              <a:rPr dirty="0" u="sng" baseline="-4166" sz="30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–</a:t>
            </a:r>
            <a:r>
              <a:rPr dirty="0" u="sng" baseline="-4166" sz="3000" spc="15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6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ITIONS.</a:t>
            </a:r>
            <a:r>
              <a:rPr dirty="0" u="sng" sz="200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endParaRPr sz="2000">
              <a:latin typeface="Tahoma"/>
              <a:cs typeface="Tahoma"/>
            </a:endParaRPr>
          </a:p>
          <a:p>
            <a:pPr marL="9464675">
              <a:lnSpc>
                <a:spcPct val="100000"/>
              </a:lnSpc>
              <a:spcBef>
                <a:spcPts val="13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42880" y="4332922"/>
            <a:ext cx="2032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286618" y="4637976"/>
            <a:ext cx="17970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1694" y="5080063"/>
            <a:ext cx="1022921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6️⃣</a:t>
            </a:r>
            <a:r>
              <a:rPr dirty="0" sz="2000" spc="16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ERROR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HANDLING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1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MANAGES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FAILURES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RETRIES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sz="2000" spc="35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2000" spc="-100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baseline="30555" sz="3000" spc="-37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baseline="30555" sz="3000" spc="7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PS.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4827" y="2184082"/>
            <a:ext cx="11399520" cy="1856739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0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1️⃣</a:t>
            </a:r>
            <a:r>
              <a:rPr dirty="0" sz="2000" spc="12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22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PROCESSING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585858"/>
                </a:solidFill>
                <a:latin typeface="Tahoma"/>
                <a:cs typeface="Tahoma"/>
              </a:rPr>
              <a:t>UNITS</a:t>
            </a:r>
            <a:r>
              <a:rPr dirty="0" sz="200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THAT</a:t>
            </a:r>
            <a:r>
              <a:rPr dirty="0" sz="2000" spc="-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PERFORM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SPECIFIC</a:t>
            </a:r>
            <a:r>
              <a:rPr dirty="0" sz="2000" spc="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TASKS.</a:t>
            </a:r>
            <a:endParaRPr sz="200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2️⃣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EDGES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15">
                <a:solidFill>
                  <a:srgbClr val="585858"/>
                </a:solidFill>
                <a:latin typeface="Tahoma"/>
                <a:cs typeface="Tahoma"/>
              </a:rPr>
              <a:t>CONNECTIONS</a:t>
            </a:r>
            <a:r>
              <a:rPr dirty="0" sz="200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BETWEEN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0">
                <a:solidFill>
                  <a:srgbClr val="585858"/>
                </a:solidFill>
                <a:latin typeface="Tahoma"/>
                <a:cs typeface="Tahoma"/>
              </a:rPr>
              <a:t>NODES.</a:t>
            </a:r>
            <a:endParaRPr sz="200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3️⃣</a:t>
            </a:r>
            <a:r>
              <a:rPr dirty="0" sz="2000" spc="13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STATE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STORES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54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1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40">
                <a:solidFill>
                  <a:srgbClr val="585858"/>
                </a:solidFill>
                <a:latin typeface="Tahoma"/>
                <a:cs typeface="Tahoma"/>
              </a:rPr>
              <a:t>MANAGES</a:t>
            </a:r>
            <a:r>
              <a:rPr dirty="0" sz="2000" spc="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dirty="0" sz="2000" spc="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FLOW</a:t>
            </a:r>
            <a:r>
              <a:rPr dirty="0" sz="2000" spc="-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5">
                <a:solidFill>
                  <a:srgbClr val="585858"/>
                </a:solidFill>
                <a:latin typeface="Tahoma"/>
                <a:cs typeface="Tahoma"/>
              </a:rPr>
              <a:t>ACROSS</a:t>
            </a:r>
            <a:r>
              <a:rPr dirty="0" sz="2000" spc="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GRAPH.</a:t>
            </a:r>
            <a:endParaRPr sz="200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1205"/>
              </a:spcBef>
              <a:tabLst>
                <a:tab pos="11386185" algn="l"/>
              </a:tabLst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4️⃣</a:t>
            </a:r>
            <a:r>
              <a:rPr dirty="0" sz="2000" spc="14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14">
                <a:solidFill>
                  <a:srgbClr val="585858"/>
                </a:solidFill>
                <a:latin typeface="Tahoma"/>
                <a:cs typeface="Tahoma"/>
              </a:rPr>
              <a:t>ENTRY</a:t>
            </a:r>
            <a:r>
              <a:rPr dirty="0" sz="2000" spc="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&amp;</a:t>
            </a:r>
            <a:r>
              <a:rPr dirty="0" sz="200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EXIT</a:t>
            </a:r>
            <a:r>
              <a:rPr dirty="0" sz="200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POINTS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30">
                <a:solidFill>
                  <a:srgbClr val="585858"/>
                </a:solidFill>
                <a:latin typeface="Tahoma"/>
                <a:cs typeface="Tahoma"/>
              </a:rPr>
              <a:t>WHERE</a:t>
            </a:r>
            <a:r>
              <a:rPr dirty="0" sz="200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STARTS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54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u="sng" sz="2000" spc="254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ND</a:t>
            </a:r>
            <a:r>
              <a:rPr dirty="0" u="sng" sz="2000" spc="10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13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ENDS.</a:t>
            </a:r>
            <a:r>
              <a:rPr dirty="0" u="sng" sz="200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338181" y="6173817"/>
            <a:ext cx="212090" cy="6432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5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832" y="1749805"/>
            <a:ext cx="64452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FF0000"/>
                </a:solidFill>
              </a:rPr>
              <a:t>BUILDING</a:t>
            </a:r>
            <a:r>
              <a:rPr dirty="0" sz="2750" spc="310">
                <a:solidFill>
                  <a:srgbClr val="FF0000"/>
                </a:solidFill>
              </a:rPr>
              <a:t> </a:t>
            </a:r>
            <a:r>
              <a:rPr dirty="0" sz="2750" spc="150">
                <a:solidFill>
                  <a:srgbClr val="FF0000"/>
                </a:solidFill>
              </a:rPr>
              <a:t>BLOCKS</a:t>
            </a:r>
            <a:r>
              <a:rPr dirty="0" sz="2750" spc="260">
                <a:solidFill>
                  <a:srgbClr val="FF0000"/>
                </a:solidFill>
              </a:rPr>
              <a:t> </a:t>
            </a:r>
            <a:r>
              <a:rPr dirty="0" sz="2750" spc="80">
                <a:solidFill>
                  <a:srgbClr val="FF0000"/>
                </a:solidFill>
              </a:rPr>
              <a:t>OF</a:t>
            </a:r>
            <a:r>
              <a:rPr dirty="0" sz="2750" spc="325">
                <a:solidFill>
                  <a:srgbClr val="FF0000"/>
                </a:solidFill>
              </a:rPr>
              <a:t> </a:t>
            </a:r>
            <a:r>
              <a:rPr dirty="0" sz="2750" spc="65">
                <a:solidFill>
                  <a:srgbClr val="FF0000"/>
                </a:solidFill>
              </a:rPr>
              <a:t>LANGGRAPH</a:t>
            </a:r>
            <a:endParaRPr sz="2750"/>
          </a:p>
        </p:txBody>
      </p:sp>
      <p:sp>
        <p:nvSpPr>
          <p:cNvPr id="5" name="object 5" descr=""/>
          <p:cNvSpPr txBox="1"/>
          <p:nvPr/>
        </p:nvSpPr>
        <p:spPr>
          <a:xfrm>
            <a:off x="861694" y="4164266"/>
            <a:ext cx="963422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5️⃣</a:t>
            </a:r>
            <a:r>
              <a:rPr dirty="0" sz="2000" spc="14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CONDITIONAL</a:t>
            </a:r>
            <a:r>
              <a:rPr dirty="0" sz="2000" spc="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5">
                <a:solidFill>
                  <a:srgbClr val="585858"/>
                </a:solidFill>
                <a:latin typeface="Tahoma"/>
                <a:cs typeface="Tahoma"/>
              </a:rPr>
              <a:t>LOGIC</a:t>
            </a:r>
            <a:r>
              <a:rPr dirty="0" sz="200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ENABLES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DECISION-</a:t>
            </a:r>
            <a:r>
              <a:rPr dirty="0" sz="2000" spc="180">
                <a:solidFill>
                  <a:srgbClr val="585858"/>
                </a:solidFill>
                <a:latin typeface="Tahoma"/>
                <a:cs typeface="Tahoma"/>
              </a:rPr>
              <a:t>MAKING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WOR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K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2000" spc="65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OW</a:t>
            </a:r>
            <a:r>
              <a:rPr dirty="0" sz="2000" spc="-11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baseline="29166" sz="3000" spc="-1357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342880" y="4332922"/>
            <a:ext cx="20320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7094" y="4473130"/>
            <a:ext cx="9804400" cy="94170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6️⃣</a:t>
            </a:r>
            <a:r>
              <a:rPr dirty="0" sz="2000" spc="14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PARALLEL</a:t>
            </a:r>
            <a:r>
              <a:rPr dirty="0" sz="200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EXECUTION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RUNS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70">
                <a:solidFill>
                  <a:srgbClr val="585858"/>
                </a:solidFill>
                <a:latin typeface="Tahoma"/>
                <a:cs typeface="Tahoma"/>
              </a:rPr>
              <a:t>PROCESSES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9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sz="2000" spc="15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sz="2000" spc="11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dirty="0" sz="2000" spc="10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2000" spc="-30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2000" spc="16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sz="2000" spc="155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sz="2000" spc="14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2000" spc="125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dirty="0" sz="2000" spc="-65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baseline="-4166" sz="3000" spc="-1507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2000" spc="10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2000" spc="-980">
                <a:solidFill>
                  <a:srgbClr val="585858"/>
                </a:solidFill>
                <a:latin typeface="Tahoma"/>
                <a:cs typeface="Tahoma"/>
              </a:rPr>
              <a:t>Y</a:t>
            </a:r>
            <a:r>
              <a:rPr dirty="0" baseline="-4166" sz="3000" spc="97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baseline="-4166" sz="3000" spc="-667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-545">
                <a:solidFill>
                  <a:srgbClr val="585858"/>
                </a:solidFill>
                <a:latin typeface="Segoe UI Emoji"/>
                <a:cs typeface="Segoe UI Emoji"/>
              </a:rPr>
              <a:t>7️⃣</a:t>
            </a:r>
            <a:r>
              <a:rPr dirty="0" sz="2000" spc="13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ERROR</a:t>
            </a:r>
            <a:r>
              <a:rPr dirty="0" sz="2000" spc="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HANDLING</a:t>
            </a:r>
            <a:r>
              <a:rPr dirty="0" sz="200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29">
                <a:solidFill>
                  <a:srgbClr val="585858"/>
                </a:solidFill>
                <a:latin typeface="Tahoma"/>
                <a:cs typeface="Tahoma"/>
              </a:rPr>
              <a:t>MANAGES</a:t>
            </a:r>
            <a:r>
              <a:rPr dirty="0" sz="200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185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200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75">
                <a:solidFill>
                  <a:srgbClr val="585858"/>
                </a:solidFill>
                <a:latin typeface="Tahoma"/>
                <a:cs typeface="Tahoma"/>
              </a:rPr>
              <a:t>FAILURES</a:t>
            </a:r>
            <a:r>
              <a:rPr dirty="0" sz="200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254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200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Tahoma"/>
                <a:cs typeface="Tahoma"/>
              </a:rPr>
              <a:t>RETRIES.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53701" y="4043298"/>
            <a:ext cx="1857375" cy="635"/>
          </a:xfrm>
          <a:custGeom>
            <a:avLst/>
            <a:gdLst/>
            <a:ahLst/>
            <a:cxnLst/>
            <a:rect l="l" t="t" r="r" b="b"/>
            <a:pathLst>
              <a:path w="1857375" h="635">
                <a:moveTo>
                  <a:pt x="1857375" y="126"/>
                </a:move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494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535"/>
              </a:spcBef>
              <a:buClr>
                <a:srgbClr val="8FA1A2"/>
              </a:buClr>
              <a:buSzPct val="70000"/>
              <a:buFont typeface="Microsoft Sans Serif"/>
              <a:buChar char="•"/>
              <a:tabLst>
                <a:tab pos="298450" algn="l"/>
              </a:tabLst>
            </a:pPr>
            <a:r>
              <a:rPr dirty="0" spc="-545">
                <a:latin typeface="Segoe UI Emoji"/>
                <a:cs typeface="Segoe UI Emoji"/>
              </a:rPr>
              <a:t>1️⃣</a:t>
            </a:r>
            <a:r>
              <a:rPr dirty="0" spc="135">
                <a:latin typeface="Segoe UI Emoji"/>
                <a:cs typeface="Segoe UI Emoji"/>
              </a:rPr>
              <a:t> </a:t>
            </a:r>
            <a:r>
              <a:rPr dirty="0" spc="175"/>
              <a:t>DYNAMIC</a:t>
            </a:r>
            <a:r>
              <a:rPr dirty="0" spc="100"/>
              <a:t> </a:t>
            </a:r>
            <a:r>
              <a:rPr dirty="0" spc="50"/>
              <a:t>STATE</a:t>
            </a:r>
            <a:r>
              <a:rPr dirty="0" spc="65"/>
              <a:t> </a:t>
            </a:r>
            <a:r>
              <a:rPr dirty="0" spc="235"/>
              <a:t>MANAGEMENT</a:t>
            </a:r>
            <a:r>
              <a:rPr dirty="0" spc="114"/>
              <a:t> </a:t>
            </a:r>
            <a:r>
              <a:rPr dirty="0" spc="-285"/>
              <a:t>–</a:t>
            </a:r>
            <a:r>
              <a:rPr dirty="0" spc="80"/>
              <a:t> </a:t>
            </a:r>
            <a:r>
              <a:rPr dirty="0" spc="120"/>
              <a:t>MAINTAINS</a:t>
            </a:r>
            <a:r>
              <a:rPr dirty="0" spc="45"/>
              <a:t> </a:t>
            </a:r>
            <a:r>
              <a:rPr dirty="0" spc="229"/>
              <a:t>AND</a:t>
            </a:r>
            <a:r>
              <a:rPr dirty="0" spc="95"/>
              <a:t> </a:t>
            </a:r>
            <a:r>
              <a:rPr dirty="0" spc="135"/>
              <a:t>UPDATES</a:t>
            </a:r>
            <a:r>
              <a:rPr dirty="0" spc="45"/>
              <a:t> </a:t>
            </a:r>
            <a:r>
              <a:rPr dirty="0" spc="185"/>
              <a:t>WORKFLOW</a:t>
            </a:r>
          </a:p>
          <a:p>
            <a:pPr marL="298450">
              <a:lnSpc>
                <a:spcPct val="100000"/>
              </a:lnSpc>
              <a:spcBef>
                <a:spcPts val="1125"/>
              </a:spcBef>
            </a:pPr>
            <a:r>
              <a:rPr dirty="0" sz="1550" spc="204"/>
              <a:t>MEMORY</a:t>
            </a:r>
            <a:r>
              <a:rPr dirty="0" sz="1550" spc="110"/>
              <a:t> </a:t>
            </a:r>
            <a:r>
              <a:rPr dirty="0" sz="1550" spc="55"/>
              <a:t>IN</a:t>
            </a:r>
            <a:r>
              <a:rPr dirty="0" sz="1550" spc="125"/>
              <a:t> </a:t>
            </a:r>
            <a:r>
              <a:rPr dirty="0" sz="1550" spc="145"/>
              <a:t>REAL-</a:t>
            </a:r>
            <a:r>
              <a:rPr dirty="0" sz="1550" spc="65"/>
              <a:t>TIME.</a:t>
            </a:r>
            <a:endParaRPr sz="1550"/>
          </a:p>
          <a:p>
            <a:pPr marL="361950">
              <a:lnSpc>
                <a:spcPct val="100000"/>
              </a:lnSpc>
              <a:spcBef>
                <a:spcPts val="994"/>
              </a:spcBef>
            </a:pPr>
            <a:r>
              <a:rPr dirty="0" sz="1550" spc="-400">
                <a:latin typeface="Segoe UI Emoji"/>
                <a:cs typeface="Segoe UI Emoji"/>
              </a:rPr>
              <a:t>2️⃣</a:t>
            </a:r>
            <a:r>
              <a:rPr dirty="0" sz="1550" spc="210">
                <a:latin typeface="Segoe UI Emoji"/>
                <a:cs typeface="Segoe UI Emoji"/>
              </a:rPr>
              <a:t> </a:t>
            </a:r>
            <a:r>
              <a:rPr dirty="0" sz="1550" spc="95"/>
              <a:t>MULTI-</a:t>
            </a:r>
            <a:r>
              <a:rPr dirty="0" sz="1550" spc="190"/>
              <a:t>AGENT</a:t>
            </a:r>
            <a:r>
              <a:rPr dirty="0" sz="1550" spc="105"/>
              <a:t> </a:t>
            </a:r>
            <a:r>
              <a:rPr dirty="0" sz="1550" spc="165"/>
              <a:t>ORCHESTRATION</a:t>
            </a:r>
            <a:r>
              <a:rPr dirty="0" sz="1550" spc="135"/>
              <a:t> </a:t>
            </a:r>
            <a:r>
              <a:rPr dirty="0" sz="1550" spc="-10"/>
              <a:t>–</a:t>
            </a:r>
            <a:r>
              <a:rPr dirty="0" sz="1550" spc="110"/>
              <a:t> </a:t>
            </a:r>
            <a:r>
              <a:rPr dirty="0" sz="1550" spc="185"/>
              <a:t>COORDINATES</a:t>
            </a:r>
            <a:r>
              <a:rPr dirty="0" sz="1550" spc="110"/>
              <a:t> MULTIPLE</a:t>
            </a:r>
            <a:r>
              <a:rPr dirty="0" sz="1550" spc="70"/>
              <a:t> </a:t>
            </a:r>
            <a:r>
              <a:rPr dirty="0" sz="1550"/>
              <a:t>AI</a:t>
            </a:r>
            <a:r>
              <a:rPr dirty="0" sz="1550" spc="75"/>
              <a:t> </a:t>
            </a:r>
            <a:r>
              <a:rPr dirty="0" sz="1550" spc="190"/>
              <a:t>AGENTS</a:t>
            </a:r>
            <a:r>
              <a:rPr dirty="0" sz="1550" spc="110"/>
              <a:t> </a:t>
            </a:r>
            <a:r>
              <a:rPr dirty="0" sz="1550" spc="95"/>
              <a:t>EFFICIENTLY.</a:t>
            </a:r>
            <a:endParaRPr sz="1550">
              <a:latin typeface="Segoe UI Emoji"/>
              <a:cs typeface="Segoe UI Emoji"/>
            </a:endParaRPr>
          </a:p>
          <a:p>
            <a:pPr marL="361950">
              <a:lnSpc>
                <a:spcPct val="100000"/>
              </a:lnSpc>
              <a:spcBef>
                <a:spcPts val="1070"/>
              </a:spcBef>
            </a:pPr>
            <a:r>
              <a:rPr dirty="0" sz="1550" spc="-400">
                <a:latin typeface="Segoe UI Emoji"/>
                <a:cs typeface="Segoe UI Emoji"/>
              </a:rPr>
              <a:t>3️⃣</a:t>
            </a:r>
            <a:r>
              <a:rPr dirty="0" sz="1550" spc="210">
                <a:latin typeface="Segoe UI Emoji"/>
                <a:cs typeface="Segoe UI Emoji"/>
              </a:rPr>
              <a:t> </a:t>
            </a:r>
            <a:r>
              <a:rPr dirty="0" sz="1550" spc="140"/>
              <a:t>PARALLEL</a:t>
            </a:r>
            <a:r>
              <a:rPr dirty="0" sz="1550" spc="55"/>
              <a:t> </a:t>
            </a:r>
            <a:r>
              <a:rPr dirty="0" sz="1550" spc="50"/>
              <a:t>&amp;</a:t>
            </a:r>
            <a:r>
              <a:rPr dirty="0" sz="1550" spc="120"/>
              <a:t> </a:t>
            </a:r>
            <a:r>
              <a:rPr dirty="0" sz="1550" spc="220"/>
              <a:t>ASYNCHRONOUS</a:t>
            </a:r>
            <a:r>
              <a:rPr dirty="0" sz="1550" spc="110"/>
              <a:t> </a:t>
            </a:r>
            <a:r>
              <a:rPr dirty="0" sz="1550" spc="180"/>
              <a:t>EXECUTION</a:t>
            </a:r>
            <a:r>
              <a:rPr dirty="0" sz="1550" spc="160"/>
              <a:t> </a:t>
            </a:r>
            <a:r>
              <a:rPr dirty="0" sz="1550" spc="-10"/>
              <a:t>–</a:t>
            </a:r>
            <a:r>
              <a:rPr dirty="0" sz="1550" spc="114"/>
              <a:t> </a:t>
            </a:r>
            <a:r>
              <a:rPr dirty="0" sz="1550" spc="165"/>
              <a:t>RUNS</a:t>
            </a:r>
            <a:r>
              <a:rPr dirty="0" sz="1550" spc="114"/>
              <a:t> </a:t>
            </a:r>
            <a:r>
              <a:rPr dirty="0" sz="1550" spc="100"/>
              <a:t>MULTIPLE</a:t>
            </a:r>
            <a:r>
              <a:rPr dirty="0" sz="1550" spc="150"/>
              <a:t> </a:t>
            </a:r>
            <a:r>
              <a:rPr dirty="0" sz="1550" spc="100"/>
              <a:t>TASKS</a:t>
            </a:r>
            <a:r>
              <a:rPr dirty="0" sz="1550" spc="114"/>
              <a:t> </a:t>
            </a:r>
            <a:r>
              <a:rPr dirty="0" sz="1550" spc="140"/>
              <a:t>SIMULTANEOUSLY</a:t>
            </a:r>
            <a:r>
              <a:rPr dirty="0" sz="1550" spc="85"/>
              <a:t> </a:t>
            </a:r>
            <a:r>
              <a:rPr dirty="0" sz="1550" spc="170"/>
              <a:t>FOR</a:t>
            </a:r>
            <a:r>
              <a:rPr dirty="0" sz="1550" spc="140"/>
              <a:t> </a:t>
            </a:r>
            <a:r>
              <a:rPr dirty="0" sz="1550" spc="135"/>
              <a:t>SPEED</a:t>
            </a:r>
            <a:endParaRPr sz="1550">
              <a:latin typeface="Segoe UI Emoji"/>
              <a:cs typeface="Segoe UI Emoj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0894" y="6090087"/>
            <a:ext cx="1551305" cy="2686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MECHANISMS.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38181" y="6173817"/>
            <a:ext cx="212090" cy="6432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5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0894" y="3888422"/>
            <a:ext cx="165862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OPTIMIZATION.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832" y="1336992"/>
            <a:ext cx="6352540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220">
                <a:solidFill>
                  <a:srgbClr val="FF0000"/>
                </a:solidFill>
                <a:latin typeface="Tahoma"/>
                <a:cs typeface="Tahoma"/>
              </a:rPr>
              <a:t>ADVANCED</a:t>
            </a:r>
            <a:r>
              <a:rPr dirty="0" sz="2750" spc="-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250">
                <a:solidFill>
                  <a:srgbClr val="FF0000"/>
                </a:solidFill>
                <a:latin typeface="Tahoma"/>
                <a:cs typeface="Tahoma"/>
              </a:rPr>
              <a:t>LANG</a:t>
            </a:r>
            <a:r>
              <a:rPr dirty="0" sz="275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160">
                <a:solidFill>
                  <a:srgbClr val="FF0000"/>
                </a:solidFill>
                <a:latin typeface="Tahoma"/>
                <a:cs typeface="Tahoma"/>
              </a:rPr>
              <a:t>GRAPH</a:t>
            </a:r>
            <a:r>
              <a:rPr dirty="0" sz="275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185">
                <a:solidFill>
                  <a:srgbClr val="FF0000"/>
                </a:solidFill>
                <a:latin typeface="Tahoma"/>
                <a:cs typeface="Tahoma"/>
              </a:rPr>
              <a:t>CONCEPTS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39069" y="4027868"/>
            <a:ext cx="211454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5494" y="4130992"/>
            <a:ext cx="10927715" cy="185483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20"/>
              </a:spcBef>
            </a:pPr>
            <a:r>
              <a:rPr dirty="0" sz="1550" spc="-415">
                <a:solidFill>
                  <a:srgbClr val="585858"/>
                </a:solidFill>
                <a:latin typeface="Segoe UI Emoji"/>
                <a:cs typeface="Segoe UI Emoji"/>
              </a:rPr>
              <a:t>4️⃣</a:t>
            </a:r>
            <a:r>
              <a:rPr dirty="0" sz="1550" spc="21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CONDITIONAL</a:t>
            </a:r>
            <a:r>
              <a:rPr dirty="0" sz="155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5">
                <a:solidFill>
                  <a:srgbClr val="585858"/>
                </a:solidFill>
                <a:latin typeface="Tahoma"/>
                <a:cs typeface="Tahoma"/>
              </a:rPr>
              <a:t>BRANCHING</a:t>
            </a:r>
            <a:r>
              <a:rPr dirty="0" sz="1550" spc="2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USES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LOGIC-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BASED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DECISION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20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ADAPTIVE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585858"/>
                </a:solidFill>
                <a:latin typeface="Tahoma"/>
                <a:cs typeface="Tahoma"/>
              </a:rPr>
              <a:t>W</a:t>
            </a:r>
            <a:r>
              <a:rPr dirty="0" baseline="-30555" sz="3000" spc="-1522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dirty="0" sz="1550" spc="70">
                <a:solidFill>
                  <a:srgbClr val="585858"/>
                </a:solidFill>
                <a:latin typeface="Tahoma"/>
                <a:cs typeface="Tahoma"/>
              </a:rPr>
              <a:t>K</a:t>
            </a:r>
            <a:r>
              <a:rPr dirty="0" sz="1550" spc="-3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FLOWS</a:t>
            </a:r>
            <a:r>
              <a:rPr dirty="0" sz="1550" spc="-2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5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endParaRPr sz="15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530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5️⃣</a:t>
            </a:r>
            <a:r>
              <a:rPr dirty="0" sz="1550" spc="21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EVENT-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DRIVEN</a:t>
            </a:r>
            <a:r>
              <a:rPr dirty="0" sz="155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EXECUTION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TRIGGERS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ACTIONS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BASED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75">
                <a:solidFill>
                  <a:srgbClr val="585858"/>
                </a:solidFill>
                <a:latin typeface="Tahoma"/>
                <a:cs typeface="Tahoma"/>
              </a:rPr>
              <a:t>ON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REAL-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TIME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 EVENTS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OR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490">
                <a:solidFill>
                  <a:srgbClr val="585858"/>
                </a:solidFill>
                <a:latin typeface="Tahoma"/>
                <a:cs typeface="Tahoma"/>
              </a:rPr>
              <a:t>U</a:t>
            </a:r>
            <a:r>
              <a:rPr dirty="0" baseline="-15277" sz="3000" spc="-78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dirty="0" sz="1550" spc="-30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baseline="-15277" sz="3000" spc="-907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1550" spc="15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INPUTS.</a:t>
            </a:r>
            <a:endParaRPr sz="1550">
              <a:latin typeface="Tahoma"/>
              <a:cs typeface="Tahoma"/>
            </a:endParaRPr>
          </a:p>
          <a:p>
            <a:pPr marL="38100" marR="507365" indent="63500">
              <a:lnSpc>
                <a:spcPts val="2930"/>
              </a:lnSpc>
              <a:spcBef>
                <a:spcPts val="110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6️⃣</a:t>
            </a:r>
            <a:r>
              <a:rPr dirty="0" sz="1550" spc="21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RECURSIVE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585858"/>
                </a:solidFill>
                <a:latin typeface="Tahoma"/>
                <a:cs typeface="Tahoma"/>
              </a:rPr>
              <a:t>&amp;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LOOPING</a:t>
            </a: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WORKFLOWS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585858"/>
                </a:solidFill>
                <a:latin typeface="Tahoma"/>
                <a:cs typeface="Tahoma"/>
              </a:rPr>
              <a:t>ITERATES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5">
                <a:solidFill>
                  <a:srgbClr val="585858"/>
                </a:solidFill>
                <a:latin typeface="Tahoma"/>
                <a:cs typeface="Tahoma"/>
              </a:rPr>
              <a:t>THROUGH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DYNAMICALLY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B</a:t>
            </a:r>
            <a:r>
              <a:rPr dirty="0" sz="1550" spc="-39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baseline="-2777" sz="3000" spc="-1882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sz="1550" spc="-565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baseline="-2777" sz="3000" spc="3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dirty="0" baseline="-2777" sz="3000" spc="-6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50">
                <a:solidFill>
                  <a:srgbClr val="585858"/>
                </a:solidFill>
                <a:latin typeface="Tahoma"/>
                <a:cs typeface="Tahoma"/>
              </a:rPr>
              <a:t>ON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CONDITIONS.</a:t>
            </a:r>
            <a:endParaRPr sz="15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715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7️⃣</a:t>
            </a:r>
            <a:r>
              <a:rPr dirty="0" sz="1550" spc="21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ERROR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HANDLING</a:t>
            </a:r>
            <a:r>
              <a:rPr dirty="0" sz="155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585858"/>
                </a:solidFill>
                <a:latin typeface="Tahoma"/>
                <a:cs typeface="Tahoma"/>
              </a:rPr>
              <a:t>&amp;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RECOVERY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IMPLEMENTS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AUTOMATIC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585858"/>
                </a:solidFill>
                <a:latin typeface="Tahoma"/>
                <a:cs typeface="Tahoma"/>
              </a:rPr>
              <a:t>RETRIES</a:t>
            </a:r>
            <a:r>
              <a:rPr dirty="0" sz="1550" spc="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FALLBACK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24827" y="2333561"/>
            <a:ext cx="8271509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8FA1A2"/>
              </a:buClr>
              <a:buSzPct val="70967"/>
              <a:buFont typeface="Microsoft Sans Serif"/>
              <a:buChar char="•"/>
              <a:tabLst>
                <a:tab pos="298450" algn="l"/>
              </a:tabLst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1️⃣</a:t>
            </a:r>
            <a:r>
              <a:rPr dirty="0" sz="1550" spc="204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85">
                <a:solidFill>
                  <a:srgbClr val="585858"/>
                </a:solidFill>
                <a:latin typeface="Tahoma"/>
                <a:cs typeface="Tahoma"/>
              </a:rPr>
              <a:t>CONVERSATIONAL</a:t>
            </a:r>
            <a:r>
              <a:rPr dirty="0" sz="1550" spc="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BUILDS 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MULTI-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STEP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CHATBOTS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AGENTS.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38181" y="6173817"/>
            <a:ext cx="212090" cy="6432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5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894" y="4527486"/>
            <a:ext cx="150304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WORKFLOWS.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10">
                <a:solidFill>
                  <a:srgbClr val="FF0000"/>
                </a:solidFill>
                <a:latin typeface="Tahoma"/>
                <a:cs typeface="Tahoma"/>
              </a:rPr>
              <a:t>USE</a:t>
            </a:r>
            <a:r>
              <a:rPr dirty="0" sz="27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160">
                <a:solidFill>
                  <a:srgbClr val="FF0000"/>
                </a:solidFill>
                <a:latin typeface="Tahoma"/>
                <a:cs typeface="Tahoma"/>
              </a:rPr>
              <a:t>CASES</a:t>
            </a:r>
            <a:r>
              <a:rPr dirty="0" sz="2750" spc="-9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275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dirty="0" sz="2750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250">
                <a:solidFill>
                  <a:srgbClr val="FF0000"/>
                </a:solidFill>
                <a:latin typeface="Tahoma"/>
                <a:cs typeface="Tahoma"/>
              </a:rPr>
              <a:t>LANG</a:t>
            </a:r>
            <a:r>
              <a:rPr dirty="0" sz="2750" spc="-1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150">
                <a:solidFill>
                  <a:srgbClr val="FF0000"/>
                </a:solidFill>
                <a:latin typeface="Tahoma"/>
                <a:cs typeface="Tahoma"/>
              </a:rPr>
              <a:t>GRAPH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5494" y="2564955"/>
            <a:ext cx="11163935" cy="2102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1773555" indent="63500">
              <a:lnSpc>
                <a:spcPct val="157400"/>
              </a:lnSpc>
              <a:spcBef>
                <a:spcPts val="90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2️⃣</a:t>
            </a:r>
            <a:r>
              <a:rPr dirty="0" sz="1550" spc="21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240">
                <a:solidFill>
                  <a:srgbClr val="585858"/>
                </a:solidFill>
                <a:latin typeface="Tahoma"/>
                <a:cs typeface="Tahoma"/>
              </a:rPr>
              <a:t>DOCUMENT</a:t>
            </a:r>
            <a:r>
              <a:rPr dirty="0" sz="1550" spc="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PROCESSING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AUTOMATES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 TEXT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EXTRACTION,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SUMMARIZATION,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0">
                <a:solidFill>
                  <a:srgbClr val="585858"/>
                </a:solidFill>
                <a:latin typeface="Tahoma"/>
                <a:cs typeface="Tahoma"/>
              </a:rPr>
              <a:t>AND 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CLASSIFICATION.</a:t>
            </a:r>
            <a:endParaRPr sz="15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994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3️⃣</a:t>
            </a:r>
            <a:r>
              <a:rPr dirty="0" sz="1550" spc="21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95">
                <a:solidFill>
                  <a:srgbClr val="585858"/>
                </a:solidFill>
                <a:latin typeface="Tahoma"/>
                <a:cs typeface="Tahoma"/>
              </a:rPr>
              <a:t>MULTI-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AGENT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COLLABORATION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ORCHESTRATES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MULTIPLE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155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0">
                <a:solidFill>
                  <a:srgbClr val="585858"/>
                </a:solidFill>
                <a:latin typeface="Tahoma"/>
                <a:cs typeface="Tahoma"/>
              </a:rPr>
              <a:t>MODELS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5">
                <a:solidFill>
                  <a:srgbClr val="585858"/>
                </a:solidFill>
                <a:latin typeface="Tahoma"/>
                <a:cs typeface="Tahoma"/>
              </a:rPr>
              <a:t>COMPLEX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TASKS.</a:t>
            </a:r>
            <a:endParaRPr sz="15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545"/>
              </a:spcBef>
              <a:tabLst>
                <a:tab pos="11125200" algn="l"/>
              </a:tabLst>
            </a:pPr>
            <a:r>
              <a:rPr dirty="0" sz="1550" spc="-415">
                <a:solidFill>
                  <a:srgbClr val="585858"/>
                </a:solidFill>
                <a:latin typeface="Segoe UI Emoji"/>
                <a:cs typeface="Segoe UI Emoji"/>
              </a:rPr>
              <a:t>4️⃣</a:t>
            </a:r>
            <a:r>
              <a:rPr dirty="0" sz="1550" spc="21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AUTOMATION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STREAMLINES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BUSINESS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PROCESSES</a:t>
            </a:r>
            <a:r>
              <a:rPr dirty="0" sz="155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1550" spc="-2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DRIVEN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u="heavy" sz="1550" spc="9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L</a:t>
            </a:r>
            <a:r>
              <a:rPr dirty="0" u="heavy" sz="1550" spc="6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O</a:t>
            </a:r>
            <a:r>
              <a:rPr dirty="0" u="heavy" sz="1550" spc="-84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G</a:t>
            </a:r>
            <a:r>
              <a:rPr dirty="0" u="heavy" baseline="2777" sz="3000" spc="-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–</a:t>
            </a:r>
            <a:r>
              <a:rPr dirty="0" u="heavy" baseline="2777" sz="3000" spc="-48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1550" spc="45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IC.</a:t>
            </a:r>
            <a:r>
              <a:rPr dirty="0" u="heavy" sz="155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endParaRPr sz="1550">
              <a:latin typeface="Tahoma"/>
              <a:cs typeface="Tahoma"/>
            </a:endParaRPr>
          </a:p>
          <a:p>
            <a:pPr marL="101600">
              <a:lnSpc>
                <a:spcPts val="2085"/>
              </a:lnSpc>
              <a:spcBef>
                <a:spcPts val="530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5️⃣</a:t>
            </a:r>
            <a:r>
              <a:rPr dirty="0" sz="1550" spc="21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dirty="0" sz="155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PROCESSING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PIPELINES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5">
                <a:solidFill>
                  <a:srgbClr val="585858"/>
                </a:solidFill>
                <a:latin typeface="Tahoma"/>
                <a:cs typeface="Tahoma"/>
              </a:rPr>
              <a:t>HANDLES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ETL,</a:t>
            </a: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CLEANING,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sz="1550" spc="204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F</a:t>
            </a:r>
            <a:r>
              <a:rPr dirty="0" sz="1550" spc="215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dirty="0" sz="1550" spc="-919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baseline="18055" sz="3000" spc="-37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550" spc="7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endParaRPr sz="1550">
              <a:latin typeface="Tahoma"/>
              <a:cs typeface="Tahoma"/>
            </a:endParaRPr>
          </a:p>
          <a:p>
            <a:pPr algn="r" marR="1407795">
              <a:lnSpc>
                <a:spcPts val="2085"/>
              </a:lnSpc>
            </a:pP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286618" y="4637976"/>
            <a:ext cx="17970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5494" y="4699857"/>
            <a:ext cx="10528300" cy="15627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8100" marR="657860" indent="63500">
              <a:lnSpc>
                <a:spcPct val="137700"/>
              </a:lnSpc>
              <a:spcBef>
                <a:spcPts val="340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6️⃣</a:t>
            </a:r>
            <a:r>
              <a:rPr dirty="0" sz="1550" spc="21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GENERATIVE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1550" spc="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APPLICATIONS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0">
                <a:solidFill>
                  <a:srgbClr val="585858"/>
                </a:solidFill>
                <a:latin typeface="Tahoma"/>
                <a:cs typeface="Tahoma"/>
              </a:rPr>
              <a:t>ENHANCES</a:t>
            </a:r>
            <a:r>
              <a:rPr dirty="0" sz="155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TEXT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GENERATION,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IMAGE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SYNTHESIS,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baseline="-22222" sz="3000" spc="-2257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dirty="0" sz="1550" spc="229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sz="1550" spc="95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CREATIVE</a:t>
            </a:r>
            <a:r>
              <a:rPr dirty="0" sz="1550" spc="2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AI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WORKFLOWS.</a:t>
            </a:r>
            <a:endParaRPr sz="155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545"/>
              </a:spcBef>
            </a:pPr>
            <a:r>
              <a:rPr dirty="0" sz="1550" spc="-415">
                <a:solidFill>
                  <a:srgbClr val="585858"/>
                </a:solidFill>
                <a:latin typeface="Segoe UI Emoji"/>
                <a:cs typeface="Segoe UI Emoji"/>
              </a:rPr>
              <a:t>7️⃣</a:t>
            </a:r>
            <a:r>
              <a:rPr dirty="0" sz="1550" spc="21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DECISION-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MAKING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SYSTEMS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IMPLEMENTS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AI-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DRIVEN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5">
                <a:solidFill>
                  <a:srgbClr val="585858"/>
                </a:solidFill>
                <a:latin typeface="Tahoma"/>
                <a:cs typeface="Tahoma"/>
              </a:rPr>
              <a:t>REASONING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0">
                <a:solidFill>
                  <a:srgbClr val="585858"/>
                </a:solidFill>
                <a:latin typeface="Tahoma"/>
                <a:cs typeface="Tahoma"/>
              </a:rPr>
              <a:t>R</a:t>
            </a:r>
            <a:r>
              <a:rPr dirty="0" sz="1550" spc="22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1550" spc="240">
                <a:solidFill>
                  <a:srgbClr val="585858"/>
                </a:solidFill>
                <a:latin typeface="Tahoma"/>
                <a:cs typeface="Tahoma"/>
              </a:rPr>
              <a:t>C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O</a:t>
            </a:r>
            <a:r>
              <a:rPr dirty="0" sz="1550" spc="27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sz="1550" spc="220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1550" spc="240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sz="1550" spc="-700">
                <a:solidFill>
                  <a:srgbClr val="585858"/>
                </a:solidFill>
                <a:latin typeface="Tahoma"/>
                <a:cs typeface="Tahoma"/>
              </a:rPr>
              <a:t>D</a:t>
            </a:r>
            <a:r>
              <a:rPr dirty="0" baseline="2777" sz="3000" spc="-48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sz="1550" spc="7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1550" spc="-3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IONS</a:t>
            </a:r>
            <a:endParaRPr sz="15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ANALYTICS.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8187" y="2519426"/>
            <a:ext cx="540385" cy="0"/>
          </a:xfrm>
          <a:custGeom>
            <a:avLst/>
            <a:gdLst/>
            <a:ahLst/>
            <a:cxnLst/>
            <a:rect l="l" t="t" r="r" b="b"/>
            <a:pathLst>
              <a:path w="540385" h="0">
                <a:moveTo>
                  <a:pt x="0" y="0"/>
                </a:moveTo>
                <a:lnTo>
                  <a:pt x="53994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10894" y="4527486"/>
            <a:ext cx="719074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AI-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DRIVEN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5">
                <a:solidFill>
                  <a:srgbClr val="585858"/>
                </a:solidFill>
                <a:latin typeface="Tahoma"/>
                <a:cs typeface="Tahoma"/>
              </a:rPr>
              <a:t>REASONING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 FOR </a:t>
            </a:r>
            <a:r>
              <a:rPr dirty="0" sz="1550" spc="204">
                <a:solidFill>
                  <a:srgbClr val="585858"/>
                </a:solidFill>
                <a:latin typeface="Tahoma"/>
                <a:cs typeface="Tahoma"/>
              </a:rPr>
              <a:t>RECOMMENDATIONS</a:t>
            </a:r>
            <a:r>
              <a:rPr dirty="0" sz="1550" spc="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ANALYTICS.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38181" y="6173817"/>
            <a:ext cx="212090" cy="6432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50"/>
              </a:spcBef>
            </a:pPr>
            <a:r>
              <a:rPr dirty="0" sz="2000" spc="200">
                <a:solidFill>
                  <a:srgbClr val="FFFFFF"/>
                </a:solidFill>
                <a:latin typeface="Tahoma"/>
                <a:cs typeface="Tahoma"/>
              </a:rPr>
              <a:t>C </a:t>
            </a:r>
            <a:r>
              <a:rPr dirty="0" sz="2000" spc="55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832" y="677163"/>
            <a:ext cx="64928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5">
                <a:solidFill>
                  <a:srgbClr val="FF0000"/>
                </a:solidFill>
                <a:latin typeface="Tahoma"/>
                <a:cs typeface="Tahoma"/>
              </a:rPr>
              <a:t>GETTING</a:t>
            </a:r>
            <a:r>
              <a:rPr dirty="0" sz="2750" spc="-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F0000"/>
                </a:solidFill>
                <a:latin typeface="Tahoma"/>
                <a:cs typeface="Tahoma"/>
              </a:rPr>
              <a:t>STARTED</a:t>
            </a:r>
            <a:r>
              <a:rPr dirty="0" sz="2750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>
                <a:solidFill>
                  <a:srgbClr val="FF0000"/>
                </a:solidFill>
                <a:latin typeface="Tahoma"/>
                <a:cs typeface="Tahoma"/>
              </a:rPr>
              <a:t>WITH</a:t>
            </a:r>
            <a:r>
              <a:rPr dirty="0" sz="2750" spc="-7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250">
                <a:solidFill>
                  <a:srgbClr val="FF0000"/>
                </a:solidFill>
                <a:latin typeface="Tahoma"/>
                <a:cs typeface="Tahoma"/>
              </a:rPr>
              <a:t>LANG</a:t>
            </a:r>
            <a:r>
              <a:rPr dirty="0" sz="2750" spc="-9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2750" spc="165">
                <a:solidFill>
                  <a:srgbClr val="FF0000"/>
                </a:solidFill>
                <a:latin typeface="Tahoma"/>
                <a:cs typeface="Tahoma"/>
              </a:rPr>
              <a:t>GRAPH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2127" y="2211260"/>
            <a:ext cx="11471275" cy="223139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090"/>
              </a:spcBef>
              <a:buClr>
                <a:srgbClr val="8FA1A2"/>
              </a:buClr>
              <a:buSzPct val="70967"/>
              <a:buFont typeface="Microsoft Sans Serif"/>
              <a:buChar char="•"/>
              <a:tabLst>
                <a:tab pos="311150" algn="l"/>
              </a:tabLst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1️⃣</a:t>
            </a:r>
            <a:r>
              <a:rPr dirty="0" sz="1550" spc="215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INSTALL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0">
                <a:solidFill>
                  <a:srgbClr val="585858"/>
                </a:solidFill>
                <a:latin typeface="Tahoma"/>
                <a:cs typeface="Tahoma"/>
              </a:rPr>
              <a:t>LANGGRAPH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Microsoft Sans Serif"/>
                <a:cs typeface="Microsoft Sans Serif"/>
              </a:rPr>
              <a:t>→</a:t>
            </a:r>
            <a:r>
              <a:rPr dirty="0" sz="1550" spc="22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85">
                <a:solidFill>
                  <a:srgbClr val="585858"/>
                </a:solidFill>
                <a:latin typeface="Consolas"/>
                <a:cs typeface="Consolas"/>
              </a:rPr>
              <a:t>PIP</a:t>
            </a:r>
            <a:r>
              <a:rPr dirty="0" sz="1550" spc="245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dirty="0" sz="1550" spc="105">
                <a:solidFill>
                  <a:srgbClr val="585858"/>
                </a:solidFill>
                <a:latin typeface="Consolas"/>
                <a:cs typeface="Consolas"/>
              </a:rPr>
              <a:t>INSTALL</a:t>
            </a:r>
            <a:r>
              <a:rPr dirty="0" sz="1550" spc="26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dirty="0" sz="1550" spc="114">
                <a:solidFill>
                  <a:srgbClr val="585858"/>
                </a:solidFill>
                <a:latin typeface="Consolas"/>
                <a:cs typeface="Consolas"/>
              </a:rPr>
              <a:t>LANGGRAPH</a:t>
            </a:r>
            <a:endParaRPr sz="1550">
              <a:latin typeface="Consolas"/>
              <a:cs typeface="Consolas"/>
            </a:endParaRPr>
          </a:p>
          <a:p>
            <a:pPr marL="374650">
              <a:lnSpc>
                <a:spcPct val="100000"/>
              </a:lnSpc>
              <a:spcBef>
                <a:spcPts val="994"/>
              </a:spcBef>
              <a:tabLst>
                <a:tab pos="790575" algn="l"/>
              </a:tabLst>
            </a:pPr>
            <a:r>
              <a:rPr dirty="0" sz="1550" spc="-295">
                <a:solidFill>
                  <a:srgbClr val="585858"/>
                </a:solidFill>
                <a:latin typeface="Segoe UI Emoji"/>
                <a:cs typeface="Segoe UI Emoji"/>
              </a:rPr>
              <a:t>2️⃣</a:t>
            </a:r>
            <a:r>
              <a:rPr dirty="0" sz="1550">
                <a:solidFill>
                  <a:srgbClr val="585858"/>
                </a:solidFill>
                <a:latin typeface="Segoe UI Emoji"/>
                <a:cs typeface="Segoe UI Emoji"/>
              </a:rPr>
              <a:t>	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IMPORT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04">
                <a:solidFill>
                  <a:srgbClr val="585858"/>
                </a:solidFill>
                <a:latin typeface="Tahoma"/>
                <a:cs typeface="Tahoma"/>
              </a:rPr>
              <a:t>MODULES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Microsoft Sans Serif"/>
                <a:cs typeface="Microsoft Sans Serif"/>
              </a:rPr>
              <a:t>→</a:t>
            </a:r>
            <a:r>
              <a:rPr dirty="0" sz="1550" spc="22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95">
                <a:solidFill>
                  <a:srgbClr val="585858"/>
                </a:solidFill>
                <a:latin typeface="Consolas"/>
                <a:cs typeface="Consolas"/>
              </a:rPr>
              <a:t>FROM</a:t>
            </a:r>
            <a:r>
              <a:rPr dirty="0" sz="1550" spc="25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dirty="0" sz="1550" spc="114">
                <a:solidFill>
                  <a:srgbClr val="585858"/>
                </a:solidFill>
                <a:latin typeface="Consolas"/>
                <a:cs typeface="Consolas"/>
              </a:rPr>
              <a:t>LANGGRAPH.GRAPH</a:t>
            </a:r>
            <a:r>
              <a:rPr dirty="0" sz="1550" spc="275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dirty="0" sz="1550" spc="100">
                <a:solidFill>
                  <a:srgbClr val="585858"/>
                </a:solidFill>
                <a:latin typeface="Consolas"/>
                <a:cs typeface="Consolas"/>
              </a:rPr>
              <a:t>IMPORT</a:t>
            </a:r>
            <a:r>
              <a:rPr dirty="0" sz="1550" spc="26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dirty="0" sz="1550" spc="100">
                <a:solidFill>
                  <a:srgbClr val="585858"/>
                </a:solidFill>
                <a:latin typeface="Consolas"/>
                <a:cs typeface="Consolas"/>
              </a:rPr>
              <a:t>STATEGRAPH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,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5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endParaRPr sz="155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1065"/>
              </a:spcBef>
              <a:tabLst>
                <a:tab pos="790575" algn="l"/>
              </a:tabLst>
            </a:pPr>
            <a:r>
              <a:rPr dirty="0" sz="1550" spc="-295">
                <a:solidFill>
                  <a:srgbClr val="585858"/>
                </a:solidFill>
                <a:latin typeface="Segoe UI Emoji"/>
                <a:cs typeface="Segoe UI Emoji"/>
              </a:rPr>
              <a:t>3️⃣</a:t>
            </a:r>
            <a:r>
              <a:rPr dirty="0" sz="1550">
                <a:solidFill>
                  <a:srgbClr val="585858"/>
                </a:solidFill>
                <a:latin typeface="Segoe UI Emoji"/>
                <a:cs typeface="Segoe UI Emoji"/>
              </a:rPr>
              <a:t>	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Microsoft Sans Serif"/>
                <a:cs typeface="Microsoft Sans Serif"/>
              </a:rPr>
              <a:t>→</a:t>
            </a:r>
            <a:r>
              <a:rPr dirty="0" sz="1550" spc="229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CREATE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FUNCTIONS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FOR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PROCESSING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STEPS.</a:t>
            </a:r>
            <a:endParaRPr sz="155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994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4️⃣</a:t>
            </a:r>
            <a:r>
              <a:rPr dirty="0" sz="1550" spc="22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BUILD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Microsoft Sans Serif"/>
                <a:cs typeface="Microsoft Sans Serif"/>
              </a:rPr>
              <a:t>→</a:t>
            </a:r>
            <a:r>
              <a:rPr dirty="0" sz="1550" spc="22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ADD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5">
                <a:solidFill>
                  <a:srgbClr val="585858"/>
                </a:solidFill>
                <a:latin typeface="Tahoma"/>
                <a:cs typeface="Tahoma"/>
              </a:rPr>
              <a:t>NODES</a:t>
            </a:r>
            <a:r>
              <a:rPr dirty="0" sz="155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10">
                <a:solidFill>
                  <a:srgbClr val="585858"/>
                </a:solidFill>
                <a:latin typeface="Tahoma"/>
                <a:cs typeface="Tahoma"/>
              </a:rPr>
              <a:t>CONNECTIONS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USING</a:t>
            </a:r>
            <a:r>
              <a:rPr dirty="0" sz="1550" spc="8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5">
                <a:solidFill>
                  <a:srgbClr val="585858"/>
                </a:solidFill>
                <a:latin typeface="Tahoma"/>
                <a:cs typeface="Tahoma"/>
              </a:rPr>
              <a:t>EDGES.</a:t>
            </a:r>
            <a:endParaRPr sz="1550">
              <a:latin typeface="Tahoma"/>
              <a:cs typeface="Tahoma"/>
            </a:endParaRPr>
          </a:p>
          <a:p>
            <a:pPr marL="374650">
              <a:lnSpc>
                <a:spcPct val="100000"/>
              </a:lnSpc>
              <a:spcBef>
                <a:spcPts val="994"/>
              </a:spcBef>
              <a:tabLst>
                <a:tab pos="9541510" algn="l"/>
                <a:tab pos="11445240" algn="l"/>
              </a:tabLst>
            </a:pPr>
            <a:r>
              <a:rPr dirty="0" sz="1550" spc="-415">
                <a:solidFill>
                  <a:srgbClr val="585858"/>
                </a:solidFill>
                <a:latin typeface="Segoe UI Emoji"/>
                <a:cs typeface="Segoe UI Emoji"/>
              </a:rPr>
              <a:t>5️⃣</a:t>
            </a:r>
            <a:r>
              <a:rPr dirty="0" sz="1550" spc="22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SET</a:t>
            </a:r>
            <a:r>
              <a:rPr dirty="0" sz="155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ENTRY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585858"/>
                </a:solidFill>
                <a:latin typeface="Tahoma"/>
                <a:cs typeface="Tahoma"/>
              </a:rPr>
              <a:t>&amp;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EXIT</a:t>
            </a:r>
            <a:r>
              <a:rPr dirty="0" sz="155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POINTS</a:t>
            </a:r>
            <a:r>
              <a:rPr dirty="0" sz="1550" spc="19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Microsoft Sans Serif"/>
                <a:cs typeface="Microsoft Sans Serif"/>
              </a:rPr>
              <a:t>→</a:t>
            </a:r>
            <a:r>
              <a:rPr dirty="0" sz="1550" spc="21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DEFINE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WHERE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90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1550" spc="17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5">
                <a:solidFill>
                  <a:srgbClr val="585858"/>
                </a:solidFill>
                <a:latin typeface="Tahoma"/>
                <a:cs typeface="Tahoma"/>
              </a:rPr>
              <a:t>STARTS</a:t>
            </a:r>
            <a:r>
              <a:rPr dirty="0" sz="1550" spc="5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4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80">
                <a:solidFill>
                  <a:srgbClr val="585858"/>
                </a:solidFill>
                <a:latin typeface="Tahoma"/>
                <a:cs typeface="Tahoma"/>
              </a:rPr>
              <a:t>ENDS</a:t>
            </a:r>
            <a:r>
              <a:rPr dirty="0" sz="1550" spc="-28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50">
                <a:solidFill>
                  <a:srgbClr val="585858"/>
                </a:solidFill>
                <a:latin typeface="Tahoma"/>
                <a:cs typeface="Tahoma"/>
              </a:rPr>
              <a:t>.</a:t>
            </a:r>
            <a:r>
              <a:rPr dirty="0" sz="1550">
                <a:solidFill>
                  <a:srgbClr val="585858"/>
                </a:solidFill>
                <a:latin typeface="Tahoma"/>
                <a:cs typeface="Tahoma"/>
              </a:rPr>
              <a:t>	</a:t>
            </a:r>
            <a:r>
              <a:rPr dirty="0" u="heavy" sz="1550">
                <a:solidFill>
                  <a:srgbClr val="585858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155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620"/>
              </a:spcBef>
            </a:pPr>
            <a:r>
              <a:rPr dirty="0" sz="1550" spc="-400">
                <a:solidFill>
                  <a:srgbClr val="585858"/>
                </a:solidFill>
                <a:latin typeface="Segoe UI Emoji"/>
                <a:cs typeface="Segoe UI Emoji"/>
              </a:rPr>
              <a:t>6️⃣</a:t>
            </a:r>
            <a:r>
              <a:rPr dirty="0" sz="1550" spc="210">
                <a:solidFill>
                  <a:srgbClr val="585858"/>
                </a:solidFill>
                <a:latin typeface="Segoe UI Emoji"/>
                <a:cs typeface="Segoe UI Emoji"/>
              </a:rPr>
              <a:t> </a:t>
            </a:r>
            <a:r>
              <a:rPr dirty="0" sz="1550" spc="165">
                <a:solidFill>
                  <a:srgbClr val="585858"/>
                </a:solidFill>
                <a:latin typeface="Tahoma"/>
                <a:cs typeface="Tahoma"/>
              </a:rPr>
              <a:t>RUN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00">
                <a:solidFill>
                  <a:srgbClr val="585858"/>
                </a:solidFill>
                <a:latin typeface="Tahoma"/>
                <a:cs typeface="Tahoma"/>
              </a:rPr>
              <a:t>WORKFLOW</a:t>
            </a:r>
            <a:r>
              <a:rPr dirty="0" sz="1550" spc="14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585858"/>
                </a:solidFill>
                <a:latin typeface="Microsoft Sans Serif"/>
                <a:cs typeface="Microsoft Sans Serif"/>
              </a:rPr>
              <a:t>→</a:t>
            </a:r>
            <a:r>
              <a:rPr dirty="0" sz="1550" spc="21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1550" spc="175">
                <a:solidFill>
                  <a:srgbClr val="585858"/>
                </a:solidFill>
                <a:latin typeface="Tahoma"/>
                <a:cs typeface="Tahoma"/>
              </a:rPr>
              <a:t>EXECUTE</a:t>
            </a:r>
            <a:r>
              <a:rPr dirty="0" sz="1550" spc="7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WITH</a:t>
            </a:r>
            <a:r>
              <a:rPr dirty="0" sz="1550" spc="9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INPUT</a:t>
            </a:r>
            <a:r>
              <a:rPr dirty="0" sz="1550" spc="5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DATA</a:t>
            </a:r>
            <a:r>
              <a:rPr dirty="0" sz="1550" spc="6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235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dirty="0" sz="1550" spc="105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50">
                <a:solidFill>
                  <a:srgbClr val="585858"/>
                </a:solidFill>
                <a:latin typeface="Tahoma"/>
                <a:cs typeface="Tahoma"/>
              </a:rPr>
              <a:t>GET</a:t>
            </a:r>
            <a:r>
              <a:rPr dirty="0" sz="1550" spc="12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585858"/>
                </a:solidFill>
                <a:latin typeface="Tahoma"/>
                <a:cs typeface="Tahoma"/>
              </a:rPr>
              <a:t>RESULTS.</a:t>
            </a:r>
            <a:r>
              <a:rPr dirty="0" sz="1550" spc="229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0">
                <a:solidFill>
                  <a:srgbClr val="585858"/>
                </a:solidFill>
                <a:latin typeface="Tahoma"/>
                <a:cs typeface="Tahoma"/>
              </a:rPr>
              <a:t>SYSTEMS</a:t>
            </a:r>
            <a:r>
              <a:rPr dirty="0" sz="1550" spc="16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585858"/>
                </a:solidFill>
                <a:latin typeface="Tahoma"/>
                <a:cs typeface="Tahoma"/>
              </a:rPr>
              <a:t>–</a:t>
            </a:r>
            <a:r>
              <a:rPr dirty="0" sz="1550" spc="114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550" spc="135">
                <a:solidFill>
                  <a:srgbClr val="585858"/>
                </a:solidFill>
                <a:latin typeface="Tahoma"/>
                <a:cs typeface="Tahoma"/>
              </a:rPr>
              <a:t>I</a:t>
            </a:r>
            <a:r>
              <a:rPr dirty="0" sz="1550" spc="-29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baseline="18055" sz="3000" spc="-126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P</a:t>
            </a:r>
            <a:r>
              <a:rPr dirty="0" sz="1550" spc="110">
                <a:solidFill>
                  <a:srgbClr val="585858"/>
                </a:solidFill>
                <a:latin typeface="Tahoma"/>
                <a:cs typeface="Tahoma"/>
              </a:rPr>
              <a:t>L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1550" spc="100">
                <a:solidFill>
                  <a:srgbClr val="585858"/>
                </a:solidFill>
                <a:latin typeface="Tahoma"/>
                <a:cs typeface="Tahoma"/>
              </a:rPr>
              <a:t>M</a:t>
            </a:r>
            <a:r>
              <a:rPr dirty="0" sz="1550" spc="125">
                <a:solidFill>
                  <a:srgbClr val="585858"/>
                </a:solidFill>
                <a:latin typeface="Tahoma"/>
                <a:cs typeface="Tahoma"/>
              </a:rPr>
              <a:t>E</a:t>
            </a:r>
            <a:r>
              <a:rPr dirty="0" sz="1550" spc="145">
                <a:solidFill>
                  <a:srgbClr val="585858"/>
                </a:solidFill>
                <a:latin typeface="Tahoma"/>
                <a:cs typeface="Tahoma"/>
              </a:rPr>
              <a:t>N</a:t>
            </a:r>
            <a:r>
              <a:rPr dirty="0" sz="1550" spc="95">
                <a:solidFill>
                  <a:srgbClr val="585858"/>
                </a:solidFill>
                <a:latin typeface="Tahoma"/>
                <a:cs typeface="Tahoma"/>
              </a:rPr>
              <a:t>T</a:t>
            </a:r>
            <a:r>
              <a:rPr dirty="0" sz="1550" spc="10">
                <a:solidFill>
                  <a:srgbClr val="585858"/>
                </a:solidFill>
                <a:latin typeface="Tahoma"/>
                <a:cs typeface="Tahoma"/>
              </a:rPr>
              <a:t>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86618" y="4332922"/>
            <a:ext cx="259715" cy="639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125"/>
              </a:spcBef>
            </a:pPr>
            <a:r>
              <a:rPr dirty="0" sz="2000" spc="14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000" spc="-5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2025-03-22T10:24:33Z</dcterms:created>
  <dcterms:modified xsi:type="dcterms:W3CDTF">2025-03-22T10:24:33Z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2025-03-22T00:00:00Z</vt:filetime>
  </property>
  <property fmtid="{D5CDD505-2E9C-101B-9397-08002B2CF9AE}" pid="3" name="LastSaved">
    <vt:filetime>2025-03-22T00:00:00Z</vt:filetime>
  </property>
</Properties>
</file>