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Override33.xml" ContentType="application/vnd.openxmlformats-officedocument.themeOverride+xml"/>
  <Override PartName="/ppt/theme/themeOverride10.xml" ContentType="application/vnd.openxmlformats-officedocument.themeOverride+xml"/>
  <Override PartName="/ppt/theme/themeOverride9.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6.xml" ContentType="application/vnd.openxmlformats-officedocument.themeOverride+xml"/>
  <Override PartName="/ppt/theme/themeOverride15.xml" ContentType="application/vnd.openxmlformats-officedocument.themeOverride+xml"/>
  <Override PartName="/ppt/theme/themeOverride14.xml" ContentType="application/vnd.openxmlformats-officedocument.themeOverride+xml"/>
  <Override PartName="/ppt/theme/themeOverride13.xml" ContentType="application/vnd.openxmlformats-officedocument.themeOverride+xml"/>
  <Override PartName="/ppt/theme/themeOverride8.xml" ContentType="application/vnd.openxmlformats-officedocument.themeOverride+xml"/>
  <Override PartName="/ppt/theme/themeOverride3.xml" ContentType="application/vnd.openxmlformats-officedocument.themeOverride+xml"/>
  <Override PartName="/ppt/theme/themeOverride2.xml" ContentType="application/vnd.openxmlformats-officedocument.themeOverride+xml"/>
  <Override PartName="/ppt/theme/themeOverride1.xml" ContentType="application/vnd.openxmlformats-officedocument.themeOverride+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17.xml" ContentType="application/vnd.openxmlformats-officedocument.themeOverride+xml"/>
  <Override PartName="/ppt/theme/themeOverride29.xml" ContentType="application/vnd.openxmlformats-officedocument.themeOverride+xml"/>
  <Override PartName="/ppt/theme/themeOverride28.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1.xml" ContentType="application/vnd.openxmlformats-officedocument.theme+xml"/>
  <Override PartName="/ppt/theme/themeOverride27.xml" ContentType="application/vnd.openxmlformats-officedocument.themeOverride+xml"/>
  <Override PartName="/ppt/theme/themeOverride26.xml" ContentType="application/vnd.openxmlformats-officedocument.themeOverride+xml"/>
  <Override PartName="/ppt/theme/themeOverride25.xml" ContentType="application/vnd.openxmlformats-officedocument.themeOverride+xml"/>
  <Override PartName="/ppt/theme/themeOverride21.xml" ContentType="application/vnd.openxmlformats-officedocument.themeOverride+xml"/>
  <Override PartName="/ppt/theme/themeOverride20.xml" ContentType="application/vnd.openxmlformats-officedocument.themeOverride+xml"/>
  <Override PartName="/ppt/theme/themeOverride19.xml" ContentType="application/vnd.openxmlformats-officedocument.themeOverride+xml"/>
  <Override PartName="/ppt/theme/themeOverride18.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1" r:id="rId4"/>
    <p:sldId id="272" r:id="rId5"/>
    <p:sldId id="270" r:id="rId6"/>
    <p:sldId id="274" r:id="rId7"/>
    <p:sldId id="306" r:id="rId8"/>
    <p:sldId id="307" r:id="rId9"/>
    <p:sldId id="310" r:id="rId10"/>
    <p:sldId id="308" r:id="rId11"/>
    <p:sldId id="289" r:id="rId12"/>
    <p:sldId id="267" r:id="rId13"/>
    <p:sldId id="258" r:id="rId14"/>
    <p:sldId id="259" r:id="rId15"/>
    <p:sldId id="260" r:id="rId16"/>
    <p:sldId id="299" r:id="rId17"/>
    <p:sldId id="300" r:id="rId18"/>
    <p:sldId id="301"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91" r:id="rId32"/>
    <p:sldId id="297" r:id="rId33"/>
    <p:sldId id="296" r:id="rId34"/>
    <p:sldId id="290" r:id="rId35"/>
    <p:sldId id="292" r:id="rId36"/>
    <p:sldId id="293" r:id="rId37"/>
    <p:sldId id="298" r:id="rId38"/>
    <p:sldId id="294" r:id="rId39"/>
    <p:sldId id="295" r:id="rId40"/>
    <p:sldId id="268" r:id="rId41"/>
    <p:sldId id="26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F09BB4-E219-480B-BBB4-C4799E06A693}" type="datetimeFigureOut">
              <a:rPr lang="en-US" smtClean="0"/>
              <a:t>9/28/2012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76FB54-F3B7-4AE9-8501-DDA4066A5DE3}" type="slidenum">
              <a:rPr lang="en-US" smtClean="0"/>
              <a:t>‹#›</a:t>
            </a:fld>
            <a:endParaRPr lang="en-US" dirty="0"/>
          </a:p>
        </p:txBody>
      </p:sp>
    </p:spTree>
    <p:extLst>
      <p:ext uri="{BB962C8B-B14F-4D97-AF65-F5344CB8AC3E}">
        <p14:creationId xmlns:p14="http://schemas.microsoft.com/office/powerpoint/2010/main" val="224536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pPr eaLnBrk="1" hangingPunct="1"/>
            <a:endParaRPr lang="en-US" dirty="0" smtClean="0">
              <a:latin typeface="Arial" charset="0"/>
            </a:endParaRPr>
          </a:p>
        </p:txBody>
      </p:sp>
      <p:sp>
        <p:nvSpPr>
          <p:cNvPr id="2458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079FC5-7DC4-43D6-8965-E05A241F5665}" type="slidenum">
              <a:rPr lang="en-US" smtClean="0"/>
              <a:pPr eaLnBrk="1" hangingPunct="1"/>
              <a:t>41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p:nvPicPr>
        <p:blipFill>
          <a:blip r:embed="rId2">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386884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218427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201538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405566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34519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25569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78251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188857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35645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365405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6DB42183-10A9-4734-A921-0B48F1673F23}" type="slidenum">
              <a:rPr lang="en-US" smtClean="0"/>
              <a:t>‹#›</a:t>
            </a:fld>
            <a:endParaRPr lang="en-US" dirty="0"/>
          </a:p>
        </p:txBody>
      </p:sp>
    </p:spTree>
    <p:extLst>
      <p:ext uri="{BB962C8B-B14F-4D97-AF65-F5344CB8AC3E}">
        <p14:creationId xmlns:p14="http://schemas.microsoft.com/office/powerpoint/2010/main" val="14186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p:nvPicPr>
        <p:blipFill>
          <a:blip r:embed="rId13">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p:nvPicPr>
        <p:blipFill>
          <a:blip r:embed="rId14">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fld id="{6DB42183-10A9-4734-A921-0B48F1673F2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1.xml.rels><?xml version="1.0" encoding="UTF-8" standalone="yes"?>
<Relationships xmlns="http://schemas.openxmlformats.org/package/2006/relationships"><Relationship Id="rId3" Type="http://schemas.openxmlformats.org/officeDocument/2006/relationships/hyperlink" Target="http://api.drupal.org/api/function/custom_url_rewrite_outbound/6" TargetMode="Externa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8.xml.rels><?xml version="1.0" encoding="UTF-8" standalone="yes"?>
<Relationships xmlns="http://schemas.openxmlformats.org/package/2006/relationships"><Relationship Id="rId3" Type="http://schemas.openxmlformats.org/officeDocument/2006/relationships/hyperlink" Target="http://drupal.org/project/domain_taxonomy" TargetMode="Externa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hyperlink" Target="http://drupal.org/documentation/install/multi-site" TargetMode="External"/><Relationship Id="rId1" Type="http://schemas.openxmlformats.org/officeDocument/2006/relationships/slideLayout" Target="../slideLayouts/slideLayout2.xml"/><Relationship Id="rId4" Type="http://schemas.openxmlformats.org/officeDocument/2006/relationships/hyperlink" Target="http://drupal.org/project/domain_taxonomy"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ailto:vimalnath.r@hc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viswanath.g@hcl.com"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Achieving multisite setup in Drupal</a:t>
            </a:r>
            <a:r>
              <a:rPr lang="en-US" dirty="0"/>
              <a:t/>
            </a:r>
            <a:br>
              <a:rPr lang="en-US" dirty="0"/>
            </a:br>
            <a:endParaRPr lang="en-US" dirty="0"/>
          </a:p>
        </p:txBody>
      </p:sp>
      <p:sp>
        <p:nvSpPr>
          <p:cNvPr id="3" name="Subtitle 2"/>
          <p:cNvSpPr>
            <a:spLocks noGrp="1"/>
          </p:cNvSpPr>
          <p:nvPr>
            <p:ph type="subTitle" idx="1"/>
          </p:nvPr>
        </p:nvSpPr>
        <p:spPr>
          <a:xfrm>
            <a:off x="609600" y="4038600"/>
            <a:ext cx="6400800" cy="2133600"/>
          </a:xfrm>
        </p:spPr>
        <p:txBody>
          <a:bodyPr/>
          <a:lstStyle/>
          <a:p>
            <a:pPr eaLnBrk="1" hangingPunct="1"/>
            <a:r>
              <a:rPr lang="en-US" dirty="0"/>
              <a:t>By </a:t>
            </a:r>
          </a:p>
          <a:p>
            <a:pPr eaLnBrk="1" hangingPunct="1"/>
            <a:r>
              <a:rPr lang="en-US" dirty="0" smtClean="0"/>
              <a:t>Vimalnath Ravichandran </a:t>
            </a:r>
            <a:r>
              <a:rPr lang="en-US" dirty="0"/>
              <a:t>(</a:t>
            </a:r>
            <a:r>
              <a:rPr lang="en-US" dirty="0" smtClean="0"/>
              <a:t>51324815)</a:t>
            </a:r>
            <a:endParaRPr lang="en-US" dirty="0"/>
          </a:p>
          <a:p>
            <a:pPr eaLnBrk="1" hangingPunct="1"/>
            <a:r>
              <a:rPr lang="en-US" dirty="0"/>
              <a:t>&amp; </a:t>
            </a:r>
          </a:p>
          <a:p>
            <a:pPr eaLnBrk="1" hangingPunct="1"/>
            <a:r>
              <a:rPr lang="en-US" dirty="0" err="1"/>
              <a:t>Viswanath</a:t>
            </a:r>
            <a:r>
              <a:rPr lang="en-US" dirty="0"/>
              <a:t> </a:t>
            </a:r>
            <a:r>
              <a:rPr lang="en-US" dirty="0" err="1"/>
              <a:t>Gopalakrishnan</a:t>
            </a:r>
            <a:r>
              <a:rPr lang="en-US" dirty="0"/>
              <a:t> (51324758)</a:t>
            </a:r>
          </a:p>
          <a:p>
            <a:endParaRPr lang="en-US" dirty="0"/>
          </a:p>
        </p:txBody>
      </p:sp>
    </p:spTree>
    <p:extLst>
      <p:ext uri="{BB962C8B-B14F-4D97-AF65-F5344CB8AC3E}">
        <p14:creationId xmlns:p14="http://schemas.microsoft.com/office/powerpoint/2010/main" val="14036326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Drupal Multisite - Apache Settings</a:t>
            </a:r>
            <a:br>
              <a:rPr lang="en-US" dirty="0" smtClean="0"/>
            </a:br>
            <a:endParaRPr lang="en-US" dirty="0"/>
          </a:p>
        </p:txBody>
      </p:sp>
      <p:sp>
        <p:nvSpPr>
          <p:cNvPr id="5" name="Content Placeholder 4"/>
          <p:cNvSpPr>
            <a:spLocks noGrp="1"/>
          </p:cNvSpPr>
          <p:nvPr>
            <p:ph idx="1"/>
          </p:nvPr>
        </p:nvSpPr>
        <p:spPr/>
        <p:txBody>
          <a:bodyPr/>
          <a:lstStyle/>
          <a:p>
            <a:pPr marL="0" indent="0">
              <a:buNone/>
            </a:pPr>
            <a:r>
              <a:rPr lang="en-US" dirty="0"/>
              <a:t>&lt;</a:t>
            </a:r>
            <a:r>
              <a:rPr lang="en-US" dirty="0" err="1"/>
              <a:t>VirtualHost</a:t>
            </a:r>
            <a:r>
              <a:rPr lang="en-US" dirty="0"/>
              <a:t> 127.0.0.1&gt;</a:t>
            </a:r>
          </a:p>
          <a:p>
            <a:pPr marL="0" indent="0">
              <a:buNone/>
            </a:pPr>
            <a:r>
              <a:rPr lang="en-US" dirty="0"/>
              <a:t>#wildcard for subdomain name to handle all subdomain entries</a:t>
            </a:r>
          </a:p>
          <a:p>
            <a:pPr marL="0" indent="0">
              <a:buNone/>
            </a:pPr>
            <a:r>
              <a:rPr lang="en-US" dirty="0" err="1"/>
              <a:t>ServerName</a:t>
            </a:r>
            <a:r>
              <a:rPr lang="en-US" dirty="0"/>
              <a:t> </a:t>
            </a:r>
            <a:r>
              <a:rPr lang="en-US" b="1" dirty="0"/>
              <a:t>*.epicsubdomainex.com</a:t>
            </a:r>
          </a:p>
          <a:p>
            <a:pPr marL="0" indent="0">
              <a:buNone/>
            </a:pPr>
            <a:r>
              <a:rPr lang="en-US" dirty="0"/>
              <a:t># Folder where the drupal installation exists</a:t>
            </a:r>
          </a:p>
          <a:p>
            <a:pPr marL="0" indent="0">
              <a:buNone/>
            </a:pPr>
            <a:r>
              <a:rPr lang="en-US" dirty="0" err="1"/>
              <a:t>DocumentRoot</a:t>
            </a:r>
            <a:r>
              <a:rPr lang="en-US" dirty="0"/>
              <a:t> "C:/wamp/www/epicsubdomainex/"</a:t>
            </a:r>
          </a:p>
          <a:p>
            <a:pPr marL="0" indent="0">
              <a:buNone/>
            </a:pPr>
            <a:r>
              <a:rPr lang="en-US" dirty="0"/>
              <a:t>&lt;/</a:t>
            </a:r>
            <a:r>
              <a:rPr lang="en-US" dirty="0" err="1"/>
              <a:t>VirtualHost</a:t>
            </a:r>
            <a:r>
              <a:rPr lang="en-US" dirty="0"/>
              <a:t>&gt;</a:t>
            </a:r>
          </a:p>
        </p:txBody>
      </p:sp>
    </p:spTree>
    <p:extLst>
      <p:ext uri="{BB962C8B-B14F-4D97-AF65-F5344CB8AC3E}">
        <p14:creationId xmlns:p14="http://schemas.microsoft.com/office/powerpoint/2010/main" val="218524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Checking Proxy settings</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smtClean="0"/>
              <a:t>In case you also have a proxy setup on your browser make sure to exempt your newly added local domains from it.</a:t>
            </a:r>
          </a:p>
          <a:p>
            <a:pPr lvl="0"/>
            <a:endParaRPr lang="en-US" dirty="0" smtClean="0"/>
          </a:p>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37187"/>
            <a:ext cx="3324225" cy="361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159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smtClean="0"/>
              <a:t>Drupal Multisite - Subdomain setup - A directory for a subdomain</a:t>
            </a:r>
            <a:endParaRPr lang="en-US" sz="2400" dirty="0"/>
          </a:p>
        </p:txBody>
      </p:sp>
      <p:sp>
        <p:nvSpPr>
          <p:cNvPr id="3" name="Content Placeholder 2"/>
          <p:cNvSpPr>
            <a:spLocks noGrp="1"/>
          </p:cNvSpPr>
          <p:nvPr>
            <p:ph idx="1"/>
          </p:nvPr>
        </p:nvSpPr>
        <p:spPr/>
        <p:txBody>
          <a:bodyPr>
            <a:normAutofit/>
          </a:bodyPr>
          <a:lstStyle/>
          <a:p>
            <a:pPr lvl="0"/>
            <a:r>
              <a:rPr lang="en-US" dirty="0" smtClean="0">
                <a:latin typeface="Arial" pitchFamily="34" charset="0"/>
                <a:cs typeface="Arial" pitchFamily="34" charset="0"/>
              </a:rPr>
              <a:t>Create a directory in the </a:t>
            </a:r>
            <a:r>
              <a:rPr lang="en-US" b="1" dirty="0" smtClean="0">
                <a:latin typeface="Arial" pitchFamily="34" charset="0"/>
                <a:cs typeface="Arial" pitchFamily="34" charset="0"/>
              </a:rPr>
              <a:t>sites/</a:t>
            </a:r>
            <a:r>
              <a:rPr lang="en-US" dirty="0" smtClean="0">
                <a:latin typeface="Arial" pitchFamily="34" charset="0"/>
                <a:cs typeface="Arial" pitchFamily="34" charset="0"/>
              </a:rPr>
              <a:t>  folder,  for example:</a:t>
            </a:r>
          </a:p>
          <a:p>
            <a:pPr marL="0" indent="0">
              <a:buNone/>
            </a:pPr>
            <a:r>
              <a:rPr lang="en-US" dirty="0">
                <a:latin typeface="Arial" pitchFamily="34" charset="0"/>
                <a:cs typeface="Arial" pitchFamily="34" charset="0"/>
              </a:rPr>
              <a:t>	</a:t>
            </a:r>
            <a:r>
              <a:rPr lang="en-US" b="1" dirty="0">
                <a:latin typeface="Arial" pitchFamily="34" charset="0"/>
                <a:cs typeface="Arial" pitchFamily="34" charset="0"/>
              </a:rPr>
              <a:t> </a:t>
            </a:r>
            <a:r>
              <a:rPr lang="en-US" b="1" dirty="0" smtClean="0">
                <a:latin typeface="Arial" pitchFamily="34" charset="0"/>
                <a:cs typeface="Arial" pitchFamily="34" charset="0"/>
              </a:rPr>
              <a:t>epicsubdomainex.com</a:t>
            </a:r>
          </a:p>
          <a:p>
            <a:pPr marL="0" indent="0">
              <a:buNone/>
            </a:pPr>
            <a:endParaRPr lang="en-US" b="1" dirty="0">
              <a:latin typeface="Arial" pitchFamily="34" charset="0"/>
              <a:cs typeface="Arial" pitchFamily="34" charset="0"/>
            </a:endParaRPr>
          </a:p>
          <a:p>
            <a:pPr marL="0" indent="0">
              <a:buNone/>
            </a:pPr>
            <a:endParaRPr lang="en-US" b="1" dirty="0" smtClean="0">
              <a:latin typeface="Arial" pitchFamily="34" charset="0"/>
              <a:cs typeface="Arial" pitchFamily="34" charset="0"/>
            </a:endParaRPr>
          </a:p>
          <a:p>
            <a:pPr lvl="0"/>
            <a:endParaRPr lang="en-US" dirty="0" smtClean="0"/>
          </a:p>
          <a:p>
            <a:pPr lvl="0"/>
            <a:r>
              <a:rPr lang="en-US" dirty="0" smtClean="0"/>
              <a:t>Copy </a:t>
            </a:r>
            <a:r>
              <a:rPr lang="en-US" dirty="0"/>
              <a:t>the </a:t>
            </a:r>
            <a:r>
              <a:rPr lang="en-US" dirty="0" err="1"/>
              <a:t>settings.php</a:t>
            </a:r>
            <a:r>
              <a:rPr lang="en-US" dirty="0"/>
              <a:t> file from the default folder(sites/default) and paste inside the newly created folder(site1.domainname.com). Now </a:t>
            </a:r>
            <a:r>
              <a:rPr lang="en-US" b="1" dirty="0"/>
              <a:t>sites/site1.domainname.com/</a:t>
            </a:r>
            <a:r>
              <a:rPr lang="en-US" dirty="0"/>
              <a:t> has its own </a:t>
            </a:r>
            <a:r>
              <a:rPr lang="en-US" dirty="0" err="1"/>
              <a:t>settings.php</a:t>
            </a:r>
            <a:endParaRPr lang="en-US" dirty="0"/>
          </a:p>
          <a:p>
            <a:endParaRPr lang="en-US" b="1" dirty="0" smtClean="0">
              <a:latin typeface="Arial" pitchFamily="34" charset="0"/>
              <a:cs typeface="Arial" pitchFamily="34" charset="0"/>
            </a:endParaRPr>
          </a:p>
          <a:p>
            <a:pPr marL="0" indent="0">
              <a:buNone/>
            </a:pPr>
            <a:endParaRPr lang="en-US" sz="1600" b="1" dirty="0">
              <a:latin typeface="Arial" pitchFamily="34" charset="0"/>
              <a:cs typeface="Arial" pitchFamily="34" charset="0"/>
            </a:endParaRPr>
          </a:p>
          <a:p>
            <a:pPr marL="0" indent="0">
              <a:buNone/>
            </a:pPr>
            <a:endParaRPr lang="en-US" sz="1600" b="1" dirty="0" smtClean="0">
              <a:latin typeface="Arial" pitchFamily="34" charset="0"/>
              <a:cs typeface="Arial" pitchFamily="34" charset="0"/>
            </a:endParaRPr>
          </a:p>
          <a:p>
            <a:pPr marL="0" indent="0">
              <a:buNone/>
            </a:pPr>
            <a:endParaRPr lang="en-US" sz="1600" b="1" dirty="0">
              <a:latin typeface="Arial" pitchFamily="34" charset="0"/>
              <a:cs typeface="Arial" pitchFamily="34" charset="0"/>
            </a:endParaRPr>
          </a:p>
          <a:p>
            <a:pPr marL="0" indent="0">
              <a:buNone/>
            </a:pPr>
            <a:endParaRPr lang="en-US" sz="1600" b="1" dirty="0" smtClean="0">
              <a:latin typeface="Arial" pitchFamily="34" charset="0"/>
              <a:cs typeface="Arial"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50" y="2438400"/>
            <a:ext cx="4457700" cy="1457325"/>
          </a:xfrm>
          <a:prstGeom prst="rect">
            <a:avLst/>
          </a:prstGeom>
        </p:spPr>
      </p:pic>
    </p:spTree>
    <p:extLst>
      <p:ext uri="{BB962C8B-B14F-4D97-AF65-F5344CB8AC3E}">
        <p14:creationId xmlns:p14="http://schemas.microsoft.com/office/powerpoint/2010/main" val="1829783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 - Create a settings file </a:t>
            </a:r>
            <a:endParaRPr lang="en-US" dirty="0"/>
          </a:p>
        </p:txBody>
      </p:sp>
      <p:sp>
        <p:nvSpPr>
          <p:cNvPr id="3" name="Content Placeholder 2"/>
          <p:cNvSpPr>
            <a:spLocks noGrp="1"/>
          </p:cNvSpPr>
          <p:nvPr>
            <p:ph idx="1"/>
          </p:nvPr>
        </p:nvSpPr>
        <p:spPr/>
        <p:txBody>
          <a:bodyPr>
            <a:normAutofit/>
          </a:bodyPr>
          <a:lstStyle/>
          <a:p>
            <a:pPr lvl="0"/>
            <a:endParaRPr lang="en-US" sz="1400" dirty="0" smtClean="0"/>
          </a:p>
          <a:p>
            <a:pPr lvl="0"/>
            <a:endParaRPr lang="en-US" sz="1400" dirty="0" smtClean="0"/>
          </a:p>
          <a:p>
            <a:pPr lvl="0"/>
            <a:endParaRPr lang="en-US" sz="1400" dirty="0" smtClean="0"/>
          </a:p>
          <a:p>
            <a:pPr lvl="0"/>
            <a:endParaRPr lang="en-US" sz="1400" dirty="0" smtClean="0"/>
          </a:p>
          <a:p>
            <a:pPr lvl="0"/>
            <a:endParaRPr lang="en-US" sz="1400" dirty="0" smtClean="0"/>
          </a:p>
          <a:p>
            <a:pPr lvl="0"/>
            <a:endParaRPr lang="en-US" sz="1400" dirty="0" smtClean="0"/>
          </a:p>
          <a:p>
            <a:pPr lvl="0"/>
            <a:r>
              <a:rPr lang="en-US" dirty="0" smtClean="0"/>
              <a:t>Note that the files directory is created as a part of the installation.</a:t>
            </a:r>
          </a:p>
          <a:p>
            <a:r>
              <a:rPr lang="en-US" dirty="0"/>
              <a:t>Open </a:t>
            </a:r>
            <a:r>
              <a:rPr lang="en-US" dirty="0" smtClean="0"/>
              <a:t>epicsubdomainex.com in the web browser </a:t>
            </a:r>
            <a:r>
              <a:rPr lang="en-US" dirty="0"/>
              <a:t>and carry out a regular drupal </a:t>
            </a:r>
            <a:r>
              <a:rPr lang="en-US" dirty="0" smtClean="0"/>
              <a:t>install with its respective database credentials.</a:t>
            </a:r>
          </a:p>
          <a:p>
            <a:r>
              <a:rPr lang="en-US" dirty="0" smtClean="0"/>
              <a:t>Once done it will make changes to the settings file and parent directory as read only (refer screenshot below)</a:t>
            </a:r>
          </a:p>
          <a:p>
            <a:pPr lvl="0"/>
            <a:endParaRPr lang="en-US" sz="1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55" y="1600200"/>
            <a:ext cx="5600700" cy="2066925"/>
          </a:xfrm>
          <a:prstGeom prst="rect">
            <a:avLst/>
          </a:prstGeom>
        </p:spPr>
      </p:pic>
    </p:spTree>
    <p:extLst>
      <p:ext uri="{BB962C8B-B14F-4D97-AF65-F5344CB8AC3E}">
        <p14:creationId xmlns:p14="http://schemas.microsoft.com/office/powerpoint/2010/main" val="3172554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 – Site installation</a:t>
            </a:r>
            <a:endParaRPr lang="en-US"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9429" y="1447800"/>
            <a:ext cx="7439768" cy="4419600"/>
          </a:xfrm>
        </p:spPr>
      </p:pic>
    </p:spTree>
    <p:extLst>
      <p:ext uri="{BB962C8B-B14F-4D97-AF65-F5344CB8AC3E}">
        <p14:creationId xmlns:p14="http://schemas.microsoft.com/office/powerpoint/2010/main" val="10762953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 – Subdomain installation</a:t>
            </a:r>
            <a:endParaRPr lang="en-US" dirty="0"/>
          </a:p>
        </p:txBody>
      </p:sp>
      <p:sp>
        <p:nvSpPr>
          <p:cNvPr id="3" name="Content Placeholder 2"/>
          <p:cNvSpPr>
            <a:spLocks noGrp="1"/>
          </p:cNvSpPr>
          <p:nvPr>
            <p:ph idx="1"/>
          </p:nvPr>
        </p:nvSpPr>
        <p:spPr/>
        <p:txBody>
          <a:bodyPr/>
          <a:lstStyle/>
          <a:p>
            <a:r>
              <a:rPr lang="en-US" dirty="0" smtClean="0"/>
              <a:t>Now the our epic site has been created we follow a similar method and create a </a:t>
            </a:r>
            <a:r>
              <a:rPr lang="en-US" dirty="0"/>
              <a:t>directory </a:t>
            </a:r>
            <a:r>
              <a:rPr lang="en-US" b="1" dirty="0" smtClean="0"/>
              <a:t>(/sites/one.epicsubdomainex.com</a:t>
            </a:r>
            <a:r>
              <a:rPr lang="en-US" dirty="0" smtClean="0"/>
              <a:t>)with </a:t>
            </a:r>
            <a:r>
              <a:rPr lang="en-US" dirty="0" err="1" smtClean="0"/>
              <a:t>settings.php</a:t>
            </a:r>
            <a:r>
              <a:rPr lang="en-US" dirty="0" smtClean="0"/>
              <a:t> for our child site one.epicsubdomain.com.</a:t>
            </a:r>
          </a:p>
          <a:p>
            <a:r>
              <a:rPr lang="en-US" dirty="0" smtClean="0"/>
              <a:t>When we open one.epicsubdomain.com in the browser it will directly lead to its installation page (Refer screenshot).</a:t>
            </a:r>
          </a:p>
          <a:p>
            <a:r>
              <a:rPr lang="en-US" dirty="0" smtClean="0"/>
              <a:t>In case we did not have a separate directory for our new subdomain one.epicsubdomain.com and any similar subdomain path (xxxx.epicsubdomainex.com) would take us to epicsubdomain.com</a:t>
            </a:r>
          </a:p>
          <a:p>
            <a:endParaRPr lang="en-US" sz="1400" dirty="0"/>
          </a:p>
        </p:txBody>
      </p:sp>
    </p:spTree>
    <p:extLst>
      <p:ext uri="{BB962C8B-B14F-4D97-AF65-F5344CB8AC3E}">
        <p14:creationId xmlns:p14="http://schemas.microsoft.com/office/powerpoint/2010/main" val="15689864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Multisite – Subdomain installation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326" y="1600200"/>
            <a:ext cx="7905348" cy="4525963"/>
          </a:xfrm>
        </p:spPr>
      </p:pic>
    </p:spTree>
    <p:extLst>
      <p:ext uri="{BB962C8B-B14F-4D97-AF65-F5344CB8AC3E}">
        <p14:creationId xmlns:p14="http://schemas.microsoft.com/office/powerpoint/2010/main" val="1757170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a:t>
            </a:r>
            <a:endParaRPr lang="en-US" dirty="0"/>
          </a:p>
        </p:txBody>
      </p:sp>
      <p:sp>
        <p:nvSpPr>
          <p:cNvPr id="3" name="Content Placeholder 2"/>
          <p:cNvSpPr>
            <a:spLocks noGrp="1"/>
          </p:cNvSpPr>
          <p:nvPr>
            <p:ph idx="1"/>
          </p:nvPr>
        </p:nvSpPr>
        <p:spPr/>
        <p:txBody>
          <a:bodyPr/>
          <a:lstStyle/>
          <a:p>
            <a:r>
              <a:rPr lang="en-US" dirty="0" smtClean="0"/>
              <a:t>Note that though in the above example both our domain and subdomain have the same drupal core they have different databases from which they work.</a:t>
            </a:r>
          </a:p>
          <a:p>
            <a:r>
              <a:rPr lang="en-US" dirty="0" smtClean="0"/>
              <a:t>This provides the independence of having modules enabled or disabled in each site as per needs</a:t>
            </a:r>
          </a:p>
          <a:p>
            <a:r>
              <a:rPr lang="en-US" dirty="0" smtClean="0"/>
              <a:t>This also gives the liberty for both our base and subdomain to share modules and themes present in the sites/all/ directory but also have their isolated ones inside sites/&lt;</a:t>
            </a:r>
            <a:r>
              <a:rPr lang="en-US" dirty="0" err="1" smtClean="0"/>
              <a:t>sitename</a:t>
            </a:r>
            <a:r>
              <a:rPr lang="en-US" dirty="0" smtClean="0"/>
              <a:t>&gt; directory.</a:t>
            </a:r>
          </a:p>
        </p:txBody>
      </p:sp>
    </p:spTree>
    <p:extLst>
      <p:ext uri="{BB962C8B-B14F-4D97-AF65-F5344CB8AC3E}">
        <p14:creationId xmlns:p14="http://schemas.microsoft.com/office/powerpoint/2010/main" val="7387634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Multisite</a:t>
            </a:r>
            <a:endParaRPr lang="en-US" dirty="0"/>
          </a:p>
        </p:txBody>
      </p:sp>
      <p:sp>
        <p:nvSpPr>
          <p:cNvPr id="3" name="Content Placeholder 2"/>
          <p:cNvSpPr>
            <a:spLocks noGrp="1"/>
          </p:cNvSpPr>
          <p:nvPr>
            <p:ph idx="1"/>
          </p:nvPr>
        </p:nvSpPr>
        <p:spPr/>
        <p:txBody>
          <a:bodyPr/>
          <a:lstStyle/>
          <a:p>
            <a:r>
              <a:rPr lang="en-US" dirty="0" smtClean="0"/>
              <a:t>Another aspect of multisite is to have a subdirectory structure in </a:t>
            </a:r>
            <a:r>
              <a:rPr lang="en-US" dirty="0"/>
              <a:t>the form of </a:t>
            </a:r>
            <a:r>
              <a:rPr lang="en-US" b="1" dirty="0" smtClean="0"/>
              <a:t>epicsubdomainex.com/subdirectory </a:t>
            </a:r>
            <a:r>
              <a:rPr lang="en-US" dirty="0" smtClean="0"/>
              <a:t>whose settings file would look like </a:t>
            </a:r>
            <a:r>
              <a:rPr lang="en-US" b="1" dirty="0" smtClean="0"/>
              <a:t>sites/</a:t>
            </a:r>
            <a:r>
              <a:rPr lang="en-US" b="1" dirty="0" err="1" smtClean="0"/>
              <a:t>epicsubdomainex.com.subdirectory</a:t>
            </a:r>
            <a:r>
              <a:rPr lang="en-US" b="1" dirty="0" smtClean="0"/>
              <a:t>.</a:t>
            </a:r>
          </a:p>
          <a:p>
            <a:r>
              <a:rPr lang="en-US" dirty="0" smtClean="0"/>
              <a:t>Some general guidelines about using drupal multisite are:</a:t>
            </a:r>
          </a:p>
          <a:p>
            <a:pPr lvl="1"/>
            <a:r>
              <a:rPr lang="en-US" dirty="0" smtClean="0"/>
              <a:t>To use it when there is essentially a domain-subdomain hierarchy.</a:t>
            </a:r>
          </a:p>
          <a:p>
            <a:pPr lvl="1"/>
            <a:r>
              <a:rPr lang="en-US" dirty="0" smtClean="0"/>
              <a:t>When the sites using multisite method are more or less identical in their functionality.</a:t>
            </a:r>
            <a:endParaRPr lang="en-US" dirty="0"/>
          </a:p>
        </p:txBody>
      </p:sp>
    </p:spTree>
    <p:extLst>
      <p:ext uri="{BB962C8B-B14F-4D97-AF65-F5344CB8AC3E}">
        <p14:creationId xmlns:p14="http://schemas.microsoft.com/office/powerpoint/2010/main" val="48729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a:t>
            </a:r>
            <a:endParaRPr lang="en-US" sz="4000" dirty="0"/>
          </a:p>
        </p:txBody>
      </p:sp>
      <p:sp>
        <p:nvSpPr>
          <p:cNvPr id="3" name="Content Placeholder 2"/>
          <p:cNvSpPr>
            <a:spLocks noGrp="1"/>
          </p:cNvSpPr>
          <p:nvPr>
            <p:ph idx="1"/>
          </p:nvPr>
        </p:nvSpPr>
        <p:spPr/>
        <p:txBody>
          <a:bodyPr>
            <a:normAutofit/>
          </a:bodyPr>
          <a:lstStyle/>
          <a:p>
            <a:r>
              <a:rPr lang="en-US" b="1" dirty="0"/>
              <a:t>What it has to offer?</a:t>
            </a:r>
            <a:r>
              <a:rPr lang="en-US" dirty="0"/>
              <a:t> Provides ease of installation of a domain with various </a:t>
            </a:r>
            <a:r>
              <a:rPr lang="en-US" dirty="0" smtClean="0"/>
              <a:t>‘subdomains’ </a:t>
            </a:r>
            <a:r>
              <a:rPr lang="en-US" dirty="0" smtClean="0"/>
              <a:t>or other unrelated domains.</a:t>
            </a:r>
          </a:p>
          <a:p>
            <a:r>
              <a:rPr lang="en-US" b="1" dirty="0" smtClean="0"/>
              <a:t>Advantage?</a:t>
            </a:r>
          </a:p>
          <a:p>
            <a:r>
              <a:rPr lang="en-US" dirty="0" smtClean="0"/>
              <a:t>Again, free of cost and running of the same code essentially same server with minimal maintenance and update/upgrade overhead.</a:t>
            </a:r>
          </a:p>
          <a:p>
            <a:r>
              <a:rPr lang="en-US" dirty="0" smtClean="0"/>
              <a:t>All the sites created using domain access share a common core installation, which essentially reduces the burden of updating/upgrading several individual sites rather than a one time process for a single instance which reduces considerable overhead.</a:t>
            </a:r>
          </a:p>
          <a:p>
            <a:endParaRPr lang="en-US" sz="1600" dirty="0"/>
          </a:p>
        </p:txBody>
      </p:sp>
    </p:spTree>
    <p:extLst>
      <p:ext uri="{BB962C8B-B14F-4D97-AF65-F5344CB8AC3E}">
        <p14:creationId xmlns:p14="http://schemas.microsoft.com/office/powerpoint/2010/main" val="209747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Overview – Why Multisite with drupal?</a:t>
            </a:r>
            <a:endParaRPr lang="en-US" dirty="0"/>
          </a:p>
        </p:txBody>
      </p:sp>
      <p:sp>
        <p:nvSpPr>
          <p:cNvPr id="3" name="Content Placeholder 2"/>
          <p:cNvSpPr>
            <a:spLocks noGrp="1"/>
          </p:cNvSpPr>
          <p:nvPr>
            <p:ph idx="1"/>
          </p:nvPr>
        </p:nvSpPr>
        <p:spPr/>
        <p:txBody>
          <a:bodyPr>
            <a:normAutofit/>
          </a:bodyPr>
          <a:lstStyle/>
          <a:p>
            <a:pPr lvl="0"/>
            <a:r>
              <a:rPr lang="en-US" dirty="0" smtClean="0"/>
              <a:t>This presentation is aimed to illustrate some of the famous multisite setup methodologies that Drupal has to offer.</a:t>
            </a:r>
          </a:p>
          <a:p>
            <a:pPr lvl="0"/>
            <a:r>
              <a:rPr lang="en-US" dirty="0" smtClean="0"/>
              <a:t>But before stepping into the details lets pause a while to understand why it is preferred from a Customer perspective.</a:t>
            </a:r>
          </a:p>
          <a:p>
            <a:pPr lvl="0"/>
            <a:r>
              <a:rPr lang="en-US" dirty="0" smtClean="0"/>
              <a:t>Imagine yourself being at the receiving end of the code, running multiple websites each meaning serious business.</a:t>
            </a:r>
          </a:p>
          <a:p>
            <a:pPr lvl="0"/>
            <a:r>
              <a:rPr lang="en-US" dirty="0" smtClean="0"/>
              <a:t>Every website has a substantial amount of investment not merely in terms of money but a lot of time spent from ground work carried to gather requirements till the end </a:t>
            </a:r>
            <a:r>
              <a:rPr lang="en-US" sz="2200" dirty="0" smtClean="0"/>
              <a:t>of deployment.</a:t>
            </a:r>
          </a:p>
          <a:p>
            <a:endParaRPr lang="en-US" sz="1600" dirty="0"/>
          </a:p>
        </p:txBody>
      </p:sp>
    </p:spTree>
    <p:extLst>
      <p:ext uri="{BB962C8B-B14F-4D97-AF65-F5344CB8AC3E}">
        <p14:creationId xmlns:p14="http://schemas.microsoft.com/office/powerpoint/2010/main" val="16017020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a:t>
            </a:r>
            <a:endParaRPr lang="en-US" sz="4000" dirty="0"/>
          </a:p>
        </p:txBody>
      </p:sp>
      <p:sp>
        <p:nvSpPr>
          <p:cNvPr id="3" name="Content Placeholder 2"/>
          <p:cNvSpPr>
            <a:spLocks noGrp="1"/>
          </p:cNvSpPr>
          <p:nvPr>
            <p:ph idx="1"/>
          </p:nvPr>
        </p:nvSpPr>
        <p:spPr/>
        <p:txBody>
          <a:bodyPr>
            <a:normAutofit/>
          </a:bodyPr>
          <a:lstStyle/>
          <a:p>
            <a:r>
              <a:rPr lang="en-US" dirty="0"/>
              <a:t>Though made initially for sites essentially where there is a primary domain with a set of subdomains (ex. primary domain named </a:t>
            </a:r>
            <a:r>
              <a:rPr lang="en-US" b="1" dirty="0"/>
              <a:t>myawesomedomain.com</a:t>
            </a:r>
            <a:r>
              <a:rPr lang="en-US" dirty="0"/>
              <a:t> with subdomains </a:t>
            </a:r>
            <a:r>
              <a:rPr lang="en-US" b="1" dirty="0"/>
              <a:t>sub1.myawesomedomain.com</a:t>
            </a:r>
            <a:r>
              <a:rPr lang="en-US" dirty="0"/>
              <a:t>, sub2.myawesomedomain.com,sub3...etc.,) it can also be used for cases where the idea of domain-subdomain is non-existent and individual set of sites need to run of the same installation sharing some common data(i-e http://www.myawesomedomain.com and different site like http://www.</a:t>
            </a:r>
            <a:r>
              <a:rPr lang="en-US" b="1" dirty="0"/>
              <a:t>myentirelyunrelatedsite.com</a:t>
            </a:r>
            <a:r>
              <a:rPr lang="en-US" dirty="0"/>
              <a:t> can work with domain access) with a little DNS magic.</a:t>
            </a:r>
            <a:endParaRPr lang="en-US" sz="1600" dirty="0"/>
          </a:p>
        </p:txBody>
      </p:sp>
    </p:spTree>
    <p:extLst>
      <p:ext uri="{BB962C8B-B14F-4D97-AF65-F5344CB8AC3E}">
        <p14:creationId xmlns:p14="http://schemas.microsoft.com/office/powerpoint/2010/main" val="17510292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a:t>
            </a:r>
            <a:endParaRPr lang="en-US" sz="4000" dirty="0"/>
          </a:p>
        </p:txBody>
      </p:sp>
      <p:sp>
        <p:nvSpPr>
          <p:cNvPr id="3" name="Content Placeholder 2"/>
          <p:cNvSpPr>
            <a:spLocks noGrp="1"/>
          </p:cNvSpPr>
          <p:nvPr>
            <p:ph idx="1"/>
          </p:nvPr>
        </p:nvSpPr>
        <p:spPr/>
        <p:txBody>
          <a:bodyPr>
            <a:normAutofit fontScale="92500"/>
          </a:bodyPr>
          <a:lstStyle/>
          <a:p>
            <a:r>
              <a:rPr lang="en-US" b="1" dirty="0"/>
              <a:t>Prerequisite?</a:t>
            </a:r>
            <a:r>
              <a:rPr lang="en-US" dirty="0"/>
              <a:t> The ability to edits hosts and set up DNS entries at will for the domains</a:t>
            </a:r>
            <a:r>
              <a:rPr lang="en-US" dirty="0" smtClean="0"/>
              <a:t>.</a:t>
            </a:r>
          </a:p>
          <a:p>
            <a:r>
              <a:rPr lang="en-US" b="1" dirty="0"/>
              <a:t>When it could be used?</a:t>
            </a:r>
            <a:r>
              <a:rPr lang="en-US" dirty="0"/>
              <a:t> Essentially used when content needs to be </a:t>
            </a:r>
            <a:r>
              <a:rPr lang="en-US" b="1" dirty="0"/>
              <a:t>'shared</a:t>
            </a:r>
            <a:r>
              <a:rPr lang="en-US" dirty="0"/>
              <a:t>' across various sites. Implies that all the sites can run off the same database without need for table prefixing unless it is necessary</a:t>
            </a:r>
            <a:r>
              <a:rPr lang="en-US" dirty="0" smtClean="0"/>
              <a:t>.</a:t>
            </a:r>
          </a:p>
          <a:p>
            <a:r>
              <a:rPr lang="en-US" b="1" dirty="0"/>
              <a:t>What makes it stand out of the rest?</a:t>
            </a:r>
            <a:r>
              <a:rPr lang="en-US" dirty="0"/>
              <a:t> </a:t>
            </a:r>
            <a:endParaRPr lang="en-US" dirty="0" smtClean="0"/>
          </a:p>
          <a:p>
            <a:r>
              <a:rPr lang="en-US" dirty="0" smtClean="0"/>
              <a:t>Does </a:t>
            </a:r>
            <a:r>
              <a:rPr lang="en-US" dirty="0"/>
              <a:t>not require any </a:t>
            </a:r>
            <a:r>
              <a:rPr lang="en-US" dirty="0" smtClean="0"/>
              <a:t>separate </a:t>
            </a:r>
            <a:r>
              <a:rPr lang="en-US" dirty="0"/>
              <a:t>files/directories per each subdomain/domain unlike conventional multisite installation, making a </a:t>
            </a:r>
            <a:r>
              <a:rPr lang="en-US" dirty="0" err="1"/>
              <a:t>dev</a:t>
            </a:r>
            <a:r>
              <a:rPr lang="en-US" dirty="0"/>
              <a:t>/production setup much easier </a:t>
            </a:r>
            <a:r>
              <a:rPr lang="en-US" dirty="0" smtClean="0"/>
              <a:t>process (compare with multiple directories and </a:t>
            </a:r>
            <a:r>
              <a:rPr lang="en-US" dirty="0" err="1" smtClean="0"/>
              <a:t>settings.php</a:t>
            </a:r>
            <a:r>
              <a:rPr lang="en-US" dirty="0" smtClean="0"/>
              <a:t> in case of multisite installation).</a:t>
            </a:r>
            <a:endParaRPr lang="en-US" dirty="0"/>
          </a:p>
        </p:txBody>
      </p:sp>
    </p:spTree>
    <p:extLst>
      <p:ext uri="{BB962C8B-B14F-4D97-AF65-F5344CB8AC3E}">
        <p14:creationId xmlns:p14="http://schemas.microsoft.com/office/powerpoint/2010/main" val="22304848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a:t>
            </a:r>
            <a:endParaRPr lang="en-US" sz="4000" dirty="0"/>
          </a:p>
        </p:txBody>
      </p:sp>
      <p:sp>
        <p:nvSpPr>
          <p:cNvPr id="3" name="Content Placeholder 2"/>
          <p:cNvSpPr>
            <a:spLocks noGrp="1"/>
          </p:cNvSpPr>
          <p:nvPr>
            <p:ph idx="1"/>
          </p:nvPr>
        </p:nvSpPr>
        <p:spPr/>
        <p:txBody>
          <a:bodyPr>
            <a:normAutofit/>
          </a:bodyPr>
          <a:lstStyle/>
          <a:p>
            <a:r>
              <a:rPr lang="en-US" dirty="0"/>
              <a:t>Provides adequate out-of-the-box functionalities which cover most of the basic requirements.</a:t>
            </a:r>
            <a:endParaRPr lang="en-US" dirty="0" smtClean="0"/>
          </a:p>
          <a:p>
            <a:r>
              <a:rPr lang="en-US" dirty="0"/>
              <a:t>Also comes with a well-documented API guide for extensibility of </a:t>
            </a:r>
            <a:r>
              <a:rPr lang="en-US" dirty="0" smtClean="0"/>
              <a:t>functionalities </a:t>
            </a:r>
            <a:r>
              <a:rPr lang="en-US" dirty="0"/>
              <a:t>for developing customized </a:t>
            </a:r>
            <a:r>
              <a:rPr lang="en-US" dirty="0" smtClean="0"/>
              <a:t>requirements and some contributed modules that serve as added advantage with having domain access.</a:t>
            </a:r>
            <a:endParaRPr lang="en-US" dirty="0"/>
          </a:p>
        </p:txBody>
      </p:sp>
    </p:spTree>
    <p:extLst>
      <p:ext uri="{BB962C8B-B14F-4D97-AF65-F5344CB8AC3E}">
        <p14:creationId xmlns:p14="http://schemas.microsoft.com/office/powerpoint/2010/main" val="28328888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 Setup</a:t>
            </a:r>
            <a:endParaRPr lang="en-US" sz="4000" dirty="0"/>
          </a:p>
        </p:txBody>
      </p:sp>
      <p:sp>
        <p:nvSpPr>
          <p:cNvPr id="3" name="Content Placeholder 2"/>
          <p:cNvSpPr>
            <a:spLocks noGrp="1"/>
          </p:cNvSpPr>
          <p:nvPr>
            <p:ph idx="1"/>
          </p:nvPr>
        </p:nvSpPr>
        <p:spPr/>
        <p:txBody>
          <a:bodyPr>
            <a:normAutofit/>
          </a:bodyPr>
          <a:lstStyle/>
          <a:p>
            <a:r>
              <a:rPr lang="en-US" b="1" dirty="0" smtClean="0"/>
              <a:t>Installing Domain Access Module</a:t>
            </a:r>
          </a:p>
          <a:p>
            <a:r>
              <a:rPr lang="en-US" dirty="0" smtClean="0"/>
              <a:t>The </a:t>
            </a:r>
            <a:r>
              <a:rPr lang="en-US" dirty="0"/>
              <a:t>domain access </a:t>
            </a:r>
            <a:r>
              <a:rPr lang="en-US" dirty="0" smtClean="0"/>
              <a:t>module installation </a:t>
            </a:r>
            <a:r>
              <a:rPr lang="en-US" dirty="0"/>
              <a:t>is pretty easy and straight forward, it follows almost the same installation methodology of a normal drupal module save for some tiny details provided in its installation documentation</a:t>
            </a:r>
            <a:r>
              <a:rPr lang="en-US" dirty="0" smtClean="0"/>
              <a:t>.</a:t>
            </a:r>
          </a:p>
          <a:p>
            <a:r>
              <a:rPr lang="en-US" dirty="0"/>
              <a:t>The </a:t>
            </a:r>
            <a:r>
              <a:rPr lang="en-US" dirty="0" err="1" smtClean="0"/>
              <a:t>settings.php</a:t>
            </a:r>
            <a:r>
              <a:rPr lang="en-US" dirty="0" smtClean="0"/>
              <a:t> (sites/default) </a:t>
            </a:r>
            <a:r>
              <a:rPr lang="en-US" dirty="0"/>
              <a:t>file has to be suitably edited to include the domain settings.inc at the end, so that the domain functionalities are bootstrapped</a:t>
            </a:r>
            <a:r>
              <a:rPr lang="en-US" dirty="0" smtClean="0"/>
              <a:t>.</a:t>
            </a:r>
            <a:endParaRPr lang="en-US" dirty="0"/>
          </a:p>
        </p:txBody>
      </p:sp>
    </p:spTree>
    <p:extLst>
      <p:ext uri="{BB962C8B-B14F-4D97-AF65-F5344CB8AC3E}">
        <p14:creationId xmlns:p14="http://schemas.microsoft.com/office/powerpoint/2010/main" val="16743239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 Setup</a:t>
            </a:r>
            <a:endParaRPr lang="en-US" sz="4000" dirty="0"/>
          </a:p>
        </p:txBody>
      </p:sp>
      <p:sp>
        <p:nvSpPr>
          <p:cNvPr id="3" name="Content Placeholder 2"/>
          <p:cNvSpPr>
            <a:spLocks noGrp="1"/>
          </p:cNvSpPr>
          <p:nvPr>
            <p:ph idx="1"/>
          </p:nvPr>
        </p:nvSpPr>
        <p:spPr/>
        <p:txBody>
          <a:bodyPr>
            <a:normAutofit/>
          </a:bodyPr>
          <a:lstStyle/>
          <a:p>
            <a:r>
              <a:rPr lang="en-US" dirty="0"/>
              <a:t> Note: Ensure that the path to the domain module is provided appropriately as in many cases contributed modules are installed in a subdirectory named '</a:t>
            </a:r>
            <a:r>
              <a:rPr lang="en-US" dirty="0" err="1"/>
              <a:t>contrib</a:t>
            </a:r>
            <a:r>
              <a:rPr lang="en-US" dirty="0"/>
              <a:t>' to prevent a fatal error.</a:t>
            </a:r>
          </a:p>
          <a:p>
            <a:endParaRPr lang="en-US" dirty="0" smtClean="0"/>
          </a:p>
          <a:p>
            <a:endParaRPr lang="en-US" dirty="0"/>
          </a:p>
          <a:p>
            <a:r>
              <a:rPr lang="en-US" dirty="0"/>
              <a:t>Once the change in the </a:t>
            </a:r>
            <a:r>
              <a:rPr lang="en-US" dirty="0" err="1"/>
              <a:t>settings.php</a:t>
            </a:r>
            <a:r>
              <a:rPr lang="en-US" dirty="0"/>
              <a:t> is effected we could install the module in the usual drupal way navigating to </a:t>
            </a:r>
            <a:r>
              <a:rPr lang="en-US" b="1" dirty="0"/>
              <a:t>Administer &gt;&gt; Site Building &gt;&gt; Modules</a:t>
            </a:r>
            <a:r>
              <a:rPr lang="en-US" dirty="0"/>
              <a:t> and enable the Domain and related sub modules which we require.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412" y="3300412"/>
            <a:ext cx="4829175" cy="257175"/>
          </a:xfrm>
          <a:prstGeom prst="rect">
            <a:avLst/>
          </a:prstGeom>
        </p:spPr>
      </p:pic>
    </p:spTree>
    <p:extLst>
      <p:ext uri="{BB962C8B-B14F-4D97-AF65-F5344CB8AC3E}">
        <p14:creationId xmlns:p14="http://schemas.microsoft.com/office/powerpoint/2010/main" val="33221401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 Setup</a:t>
            </a:r>
            <a:endParaRPr lang="en-US" sz="4000" dirty="0"/>
          </a:p>
        </p:txBody>
      </p:sp>
      <p:sp>
        <p:nvSpPr>
          <p:cNvPr id="3" name="Content Placeholder 2"/>
          <p:cNvSpPr>
            <a:spLocks noGrp="1"/>
          </p:cNvSpPr>
          <p:nvPr>
            <p:ph idx="1"/>
          </p:nvPr>
        </p:nvSpPr>
        <p:spPr/>
        <p:txBody>
          <a:bodyPr>
            <a:normAutofit/>
          </a:bodyPr>
          <a:lstStyle/>
          <a:p>
            <a:r>
              <a:rPr lang="en-US" dirty="0"/>
              <a:t>After the necessary modules are created a new menu is made available under </a:t>
            </a:r>
            <a:r>
              <a:rPr lang="en-US" b="1" dirty="0"/>
              <a:t>Administer &gt;&gt; Site Building &gt;&gt; </a:t>
            </a:r>
            <a:r>
              <a:rPr lang="en-US" b="1" dirty="0" smtClean="0"/>
              <a:t>Domain</a:t>
            </a:r>
            <a:r>
              <a:rPr lang="en-US" dirty="0" smtClean="0"/>
              <a:t>.</a:t>
            </a:r>
          </a:p>
          <a:p>
            <a:pPr marL="0" indent="0">
              <a:buNone/>
            </a:pPr>
            <a:endParaRPr lang="en-US" dirty="0" smtClean="0"/>
          </a:p>
          <a:p>
            <a:r>
              <a:rPr lang="en-US" dirty="0"/>
              <a:t>Based on the modules installed in the domain package the number of tabs in the Domains page may vary, but primarily our concern with the installation will be the Domain List tab and the Create Domain Record tab</a:t>
            </a:r>
            <a:r>
              <a:rPr lang="en-US" dirty="0" smtClean="0"/>
              <a:t>.</a:t>
            </a:r>
            <a:endParaRPr lang="en-US" dirty="0"/>
          </a:p>
        </p:txBody>
      </p:sp>
    </p:spTree>
    <p:extLst>
      <p:ext uri="{BB962C8B-B14F-4D97-AF65-F5344CB8AC3E}">
        <p14:creationId xmlns:p14="http://schemas.microsoft.com/office/powerpoint/2010/main" val="3769789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smtClean="0"/>
              <a:t>Domain Access Setup – Domain List</a:t>
            </a:r>
            <a:endParaRPr lang="en-US" sz="4000"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6958" y="1600200"/>
            <a:ext cx="8050084" cy="4525963"/>
          </a:xfrm>
        </p:spPr>
      </p:pic>
    </p:spTree>
    <p:extLst>
      <p:ext uri="{BB962C8B-B14F-4D97-AF65-F5344CB8AC3E}">
        <p14:creationId xmlns:p14="http://schemas.microsoft.com/office/powerpoint/2010/main" val="31629604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Domain Access Setup</a:t>
            </a:r>
            <a:endParaRPr lang="en-US" sz="4000" dirty="0"/>
          </a:p>
        </p:txBody>
      </p:sp>
      <p:sp>
        <p:nvSpPr>
          <p:cNvPr id="3" name="Content Placeholder 2"/>
          <p:cNvSpPr>
            <a:spLocks noGrp="1"/>
          </p:cNvSpPr>
          <p:nvPr>
            <p:ph idx="1"/>
          </p:nvPr>
        </p:nvSpPr>
        <p:spPr/>
        <p:txBody>
          <a:bodyPr>
            <a:normAutofit/>
          </a:bodyPr>
          <a:lstStyle/>
          <a:p>
            <a:r>
              <a:rPr lang="en-US" dirty="0"/>
              <a:t>In the Create domain tab user can create a new domain by adding its domain name, user referenced name, the protocol it uses and its state if it is Enabled or Disabled</a:t>
            </a:r>
            <a:r>
              <a:rPr lang="en-US" dirty="0" smtClean="0"/>
              <a:t>.</a:t>
            </a:r>
          </a:p>
        </p:txBody>
      </p:sp>
    </p:spTree>
    <p:extLst>
      <p:ext uri="{BB962C8B-B14F-4D97-AF65-F5344CB8AC3E}">
        <p14:creationId xmlns:p14="http://schemas.microsoft.com/office/powerpoint/2010/main" val="10271820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Domain Access Setup – Creating a domain record</a:t>
            </a:r>
            <a:endParaRPr lang="en-US" sz="2400"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9343" y="1600200"/>
            <a:ext cx="4465313" cy="4525963"/>
          </a:xfrm>
        </p:spPr>
      </p:pic>
    </p:spTree>
    <p:extLst>
      <p:ext uri="{BB962C8B-B14F-4D97-AF65-F5344CB8AC3E}">
        <p14:creationId xmlns:p14="http://schemas.microsoft.com/office/powerpoint/2010/main" val="482724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Domain Access Setup – Apache host editing</a:t>
            </a:r>
            <a:endParaRPr lang="en-US" sz="2400" dirty="0"/>
          </a:p>
        </p:txBody>
      </p:sp>
      <p:sp>
        <p:nvSpPr>
          <p:cNvPr id="3" name="Content Placeholder 2"/>
          <p:cNvSpPr>
            <a:spLocks noGrp="1"/>
          </p:cNvSpPr>
          <p:nvPr>
            <p:ph idx="1"/>
          </p:nvPr>
        </p:nvSpPr>
        <p:spPr>
          <a:xfrm>
            <a:off x="381000" y="1600200"/>
            <a:ext cx="8305800" cy="4648200"/>
          </a:xfrm>
        </p:spPr>
        <p:txBody>
          <a:bodyPr/>
          <a:lstStyle/>
          <a:p>
            <a:r>
              <a:rPr lang="en-US" dirty="0" smtClean="0"/>
              <a:t>Ensure to add the </a:t>
            </a:r>
            <a:r>
              <a:rPr lang="en-US" dirty="0" err="1" smtClean="0"/>
              <a:t>vhost</a:t>
            </a:r>
            <a:r>
              <a:rPr lang="en-US" dirty="0" smtClean="0"/>
              <a:t> entries for our domains, for in depth info refer the data from apache host info from multisite.</a:t>
            </a:r>
          </a:p>
          <a:p>
            <a:endParaRPr lang="en-US" dirty="0" smtClean="0"/>
          </a:p>
          <a:p>
            <a:endParaRPr lang="en-US" dirty="0"/>
          </a:p>
          <a:p>
            <a:endParaRPr lang="en-US" dirty="0" smtClean="0"/>
          </a:p>
          <a:p>
            <a:endParaRPr lang="en-US" dirty="0"/>
          </a:p>
          <a:p>
            <a:endParaRPr lang="en-US" dirty="0" smtClean="0"/>
          </a:p>
          <a:p>
            <a:r>
              <a:rPr lang="en-US" dirty="0" smtClean="0"/>
              <a:t>The first host entry satisfies both the base and any subdomain of </a:t>
            </a:r>
            <a:r>
              <a:rPr lang="en-US" b="1" dirty="0" smtClean="0"/>
              <a:t>myawesomedomain1.com</a:t>
            </a:r>
            <a:r>
              <a:rPr lang="en-US" dirty="0" smtClean="0"/>
              <a:t> and the second entry is for an unrelated (not a subdomain) domain named </a:t>
            </a:r>
            <a:r>
              <a:rPr lang="en-US" b="1" dirty="0" smtClean="0"/>
              <a:t>somerandonmex.com</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011" y="2667000"/>
            <a:ext cx="5276850" cy="2247900"/>
          </a:xfrm>
          <a:prstGeom prst="rect">
            <a:avLst/>
          </a:prstGeom>
        </p:spPr>
      </p:pic>
    </p:spTree>
    <p:extLst>
      <p:ext uri="{BB962C8B-B14F-4D97-AF65-F5344CB8AC3E}">
        <p14:creationId xmlns:p14="http://schemas.microsoft.com/office/powerpoint/2010/main" val="20061254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Overview – Why Multisite with drupal?</a:t>
            </a:r>
            <a:endParaRPr lang="en-US" dirty="0"/>
          </a:p>
        </p:txBody>
      </p:sp>
      <p:sp>
        <p:nvSpPr>
          <p:cNvPr id="3" name="Content Placeholder 2"/>
          <p:cNvSpPr>
            <a:spLocks noGrp="1"/>
          </p:cNvSpPr>
          <p:nvPr>
            <p:ph idx="1"/>
          </p:nvPr>
        </p:nvSpPr>
        <p:spPr/>
        <p:txBody>
          <a:bodyPr>
            <a:normAutofit/>
          </a:bodyPr>
          <a:lstStyle/>
          <a:p>
            <a:r>
              <a:rPr lang="en-US" dirty="0"/>
              <a:t>When each site essentially runs off a different CMS or in some cases entirely different technology stack, there is a quite an </a:t>
            </a:r>
            <a:r>
              <a:rPr lang="en-US" dirty="0" smtClean="0"/>
              <a:t>investment in terms of resource both material and human.</a:t>
            </a:r>
            <a:endParaRPr lang="en-US" dirty="0"/>
          </a:p>
          <a:p>
            <a:r>
              <a:rPr lang="en-US" dirty="0" smtClean="0"/>
              <a:t>Though each of the sites may be designed specifically with a CMS/technology stack suited for the site’s requirement, having to maintain and upgrade different sites would still prove more exhausting and the cost of having an expert resource for maintenance would prove cumbersome at some point.</a:t>
            </a:r>
            <a:endParaRPr lang="en-US" dirty="0"/>
          </a:p>
          <a:p>
            <a:endParaRPr lang="en-US" sz="1600" dirty="0"/>
          </a:p>
        </p:txBody>
      </p:sp>
    </p:spTree>
    <p:extLst>
      <p:ext uri="{BB962C8B-B14F-4D97-AF65-F5344CB8AC3E}">
        <p14:creationId xmlns:p14="http://schemas.microsoft.com/office/powerpoint/2010/main" val="9176653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Domain Access Setup – </a:t>
            </a:r>
            <a:r>
              <a:rPr lang="en-US" sz="2400" dirty="0" smtClean="0"/>
              <a:t>Local DNS Entry &amp; Proxy</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smtClean="0"/>
              <a:t>Enter local DNS entries in a manner described earlier for our new sites.</a:t>
            </a:r>
            <a:endParaRPr lang="en-US" b="1" dirty="0" smtClean="0"/>
          </a:p>
          <a:p>
            <a:pPr marL="0" lvl="0" indent="0">
              <a:buNone/>
            </a:pPr>
            <a:endParaRPr lang="en-US" b="1" dirty="0" smtClean="0"/>
          </a:p>
          <a:p>
            <a:pPr marL="0" lvl="0" indent="0">
              <a:buNone/>
            </a:pPr>
            <a:endParaRPr lang="en-US" b="1" dirty="0"/>
          </a:p>
          <a:p>
            <a:pPr lvl="0"/>
            <a:r>
              <a:rPr lang="en-US" dirty="0"/>
              <a:t>Make sure to add the proxy information for our domains in case a proxy is used.</a:t>
            </a:r>
          </a:p>
          <a:p>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819400"/>
            <a:ext cx="2809875" cy="723900"/>
          </a:xfrm>
          <a:prstGeom prst="rect">
            <a:avLst/>
          </a:prstGeom>
        </p:spPr>
      </p:pic>
    </p:spTree>
    <p:extLst>
      <p:ext uri="{BB962C8B-B14F-4D97-AF65-F5344CB8AC3E}">
        <p14:creationId xmlns:p14="http://schemas.microsoft.com/office/powerpoint/2010/main" val="3654974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Domain Access </a:t>
            </a:r>
            <a:r>
              <a:rPr lang="en-US" sz="2400" dirty="0" smtClean="0"/>
              <a:t>Setup</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smtClean="0"/>
              <a:t>Once the local environment changes are done and new domains are added in the domain access panel we are good to go.</a:t>
            </a:r>
          </a:p>
          <a:p>
            <a:pPr lvl="0"/>
            <a:r>
              <a:rPr lang="en-US" dirty="0"/>
              <a:t>Note: The URL rewriting (</a:t>
            </a:r>
            <a:r>
              <a:rPr lang="en-US" dirty="0" err="1">
                <a:hlinkClick r:id="rId3"/>
              </a:rPr>
              <a:t>custom_url_rewrite_outbound</a:t>
            </a:r>
            <a:r>
              <a:rPr lang="en-US" dirty="0"/>
              <a:t>()) is carried out by domain access' built-in method and any user added method for the same must be checked to prevent conflict of functionality with the domain access' version.</a:t>
            </a:r>
            <a:endParaRPr lang="en-US" dirty="0" smtClean="0"/>
          </a:p>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12211298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Domain Access </a:t>
            </a:r>
            <a:r>
              <a:rPr lang="en-US" sz="2400" dirty="0" smtClean="0"/>
              <a:t>Setup</a:t>
            </a:r>
            <a:endParaRPr lang="en-US" sz="2400" dirty="0"/>
          </a:p>
        </p:txBody>
      </p:sp>
      <p:sp>
        <p:nvSpPr>
          <p:cNvPr id="3" name="Content Placeholder 2"/>
          <p:cNvSpPr>
            <a:spLocks noGrp="1"/>
          </p:cNvSpPr>
          <p:nvPr>
            <p:ph idx="1"/>
          </p:nvPr>
        </p:nvSpPr>
        <p:spPr>
          <a:xfrm>
            <a:off x="381000" y="1600200"/>
            <a:ext cx="8305800" cy="4648200"/>
          </a:xfrm>
        </p:spPr>
        <p:txBody>
          <a:bodyPr/>
          <a:lstStyle/>
          <a:p>
            <a:r>
              <a:rPr lang="en-US" sz="1800" dirty="0"/>
              <a:t>Another point to note is that if domains mydomain1.com and its subdomain xx.mydomain1.com requires  signing in one domain to be authenticated in all we could have the </a:t>
            </a:r>
            <a:r>
              <a:rPr lang="en-US" sz="1800" b="1" dirty="0"/>
              <a:t>$</a:t>
            </a:r>
            <a:r>
              <a:rPr lang="en-US" sz="1800" b="1" dirty="0" err="1"/>
              <a:t>cookie_domain</a:t>
            </a:r>
            <a:r>
              <a:rPr lang="en-US" sz="1800" b="1" dirty="0"/>
              <a:t> </a:t>
            </a:r>
            <a:r>
              <a:rPr lang="en-US" sz="1800" dirty="0"/>
              <a:t>value in </a:t>
            </a:r>
            <a:r>
              <a:rPr lang="en-US" sz="1800" dirty="0" err="1"/>
              <a:t>settings.php</a:t>
            </a:r>
            <a:r>
              <a:rPr lang="en-US" sz="1800" dirty="0"/>
              <a:t> enabled and set as .mydomain1.com</a:t>
            </a:r>
            <a:r>
              <a:rPr lang="en-US" sz="1800" dirty="0" smtClean="0"/>
              <a:t>.</a:t>
            </a:r>
          </a:p>
          <a:p>
            <a:pPr lvl="0"/>
            <a:r>
              <a:rPr lang="en-US" sz="1800" dirty="0" smtClean="0"/>
              <a:t>When </a:t>
            </a:r>
            <a:r>
              <a:rPr lang="en-US" sz="1800" dirty="0"/>
              <a:t>we have an unrelated domain which might have its own subdomain it might require to create a /sites/unrelateddomain.com/</a:t>
            </a:r>
            <a:r>
              <a:rPr lang="en-US" sz="1800" dirty="0" err="1"/>
              <a:t>settings.php</a:t>
            </a:r>
            <a:r>
              <a:rPr lang="en-US" sz="1800" dirty="0"/>
              <a:t> with the appropriate value for its $</a:t>
            </a:r>
            <a:r>
              <a:rPr lang="en-US" sz="1800" dirty="0" err="1"/>
              <a:t>cookie_domain</a:t>
            </a:r>
            <a:r>
              <a:rPr lang="en-US" sz="1800" dirty="0"/>
              <a:t> for a single authentication across </a:t>
            </a:r>
            <a:r>
              <a:rPr lang="en-US" sz="1800" dirty="0" smtClean="0"/>
              <a:t>sites.</a:t>
            </a:r>
            <a:endParaRPr lang="en-US" sz="1800" dirty="0"/>
          </a:p>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31877521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Domain </a:t>
            </a:r>
            <a:r>
              <a:rPr lang="en-US" sz="2400" dirty="0" smtClean="0"/>
              <a:t>Access – Content Sharing (Node Addition Page)</a:t>
            </a:r>
            <a:endParaRPr lang="en-US" sz="2400" dirty="0"/>
          </a:p>
        </p:txBody>
      </p:sp>
      <p:sp>
        <p:nvSpPr>
          <p:cNvPr id="3" name="Content Placeholder 2"/>
          <p:cNvSpPr>
            <a:spLocks noGrp="1"/>
          </p:cNvSpPr>
          <p:nvPr>
            <p:ph idx="1"/>
          </p:nvPr>
        </p:nvSpPr>
        <p:spPr>
          <a:xfrm>
            <a:off x="381000" y="1600200"/>
            <a:ext cx="8305800" cy="4648200"/>
          </a:xfrm>
        </p:spPr>
        <p:txBody>
          <a:bodyPr/>
          <a:lstStyle/>
          <a:p>
            <a:pPr lvl="0"/>
            <a:endParaRPr lang="en-US" dirty="0" smtClean="0"/>
          </a:p>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 y="1333500"/>
            <a:ext cx="8963025" cy="4191000"/>
          </a:xfrm>
          <a:prstGeom prst="rect">
            <a:avLst/>
          </a:prstGeom>
        </p:spPr>
      </p:pic>
    </p:spTree>
    <p:extLst>
      <p:ext uri="{BB962C8B-B14F-4D97-AF65-F5344CB8AC3E}">
        <p14:creationId xmlns:p14="http://schemas.microsoft.com/office/powerpoint/2010/main" val="16868116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functionalities using domain access and its contributed modules</a:t>
            </a:r>
          </a:p>
        </p:txBody>
      </p:sp>
      <p:sp>
        <p:nvSpPr>
          <p:cNvPr id="3" name="Content Placeholder 2"/>
          <p:cNvSpPr>
            <a:spLocks noGrp="1"/>
          </p:cNvSpPr>
          <p:nvPr>
            <p:ph idx="1"/>
          </p:nvPr>
        </p:nvSpPr>
        <p:spPr>
          <a:xfrm>
            <a:off x="381000" y="1600200"/>
            <a:ext cx="8305800" cy="4648200"/>
          </a:xfrm>
        </p:spPr>
        <p:txBody>
          <a:bodyPr/>
          <a:lstStyle/>
          <a:p>
            <a:pPr lvl="0"/>
            <a:r>
              <a:rPr lang="en-US" dirty="0"/>
              <a:t>Aside from the ability to create domains out of a single installation without any directory structure change domain access provides a whole set of goodies tailor made for many common requirements with contributed modules packaged along with it and some related modules that enhance its functionalities</a:t>
            </a:r>
            <a:r>
              <a:rPr lang="en-US" dirty="0" smtClean="0"/>
              <a:t>.</a:t>
            </a:r>
          </a:p>
          <a:p>
            <a:pPr lvl="0"/>
            <a:r>
              <a:rPr lang="en-US" dirty="0"/>
              <a:t>Domain Prefix module bundled along with the domain access package enables users to prefix specific tables for suiting their requirements.</a:t>
            </a:r>
            <a:endParaRPr lang="en-US" dirty="0" smtClean="0"/>
          </a:p>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4887653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a:t>
            </a:r>
            <a:r>
              <a:rPr lang="en-US" sz="2400" dirty="0" smtClean="0"/>
              <a:t>functionalities – Table Prefixing</a:t>
            </a:r>
            <a:endParaRPr lang="en-US" sz="2400" dirty="0"/>
          </a:p>
        </p:txBody>
      </p:sp>
      <p:sp>
        <p:nvSpPr>
          <p:cNvPr id="3" name="Content Placeholder 2"/>
          <p:cNvSpPr>
            <a:spLocks noGrp="1"/>
          </p:cNvSpPr>
          <p:nvPr>
            <p:ph idx="1"/>
          </p:nvPr>
        </p:nvSpPr>
        <p:spPr>
          <a:xfrm>
            <a:off x="381000" y="1600200"/>
            <a:ext cx="8305800" cy="4648200"/>
          </a:xfrm>
        </p:spPr>
        <p:txBody>
          <a:bodyPr/>
          <a:lstStyle/>
          <a:p>
            <a:pPr marL="0" lvl="0" indent="0">
              <a:buNone/>
            </a:pP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9276"/>
            <a:ext cx="9144000" cy="4519448"/>
          </a:xfrm>
          <a:prstGeom prst="rect">
            <a:avLst/>
          </a:prstGeom>
        </p:spPr>
      </p:pic>
    </p:spTree>
    <p:extLst>
      <p:ext uri="{BB962C8B-B14F-4D97-AF65-F5344CB8AC3E}">
        <p14:creationId xmlns:p14="http://schemas.microsoft.com/office/powerpoint/2010/main" val="41864149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a:t>
            </a:r>
            <a:r>
              <a:rPr lang="en-US" sz="2400" dirty="0" smtClean="0"/>
              <a:t>functionalities – Domain Prefixing</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a:t>An example where domain prefixing would be of use is in case when two domains run off the same theme but have their blocks in different regions, prefixing the block, boxes and related tables thus each domain has its own version of block settings making them independent of each other</a:t>
            </a:r>
            <a:r>
              <a:rPr lang="en-US" dirty="0" smtClean="0"/>
              <a:t>.</a:t>
            </a:r>
            <a:endParaRPr lang="en-US" b="1" dirty="0" smtClean="0"/>
          </a:p>
          <a:p>
            <a:pPr marL="0" lvl="0" indent="0">
              <a:buNone/>
            </a:pP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2547829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a:t>
            </a:r>
            <a:r>
              <a:rPr lang="en-US" sz="2400" dirty="0" smtClean="0"/>
              <a:t>functionalities – Domain Prefixing</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smtClean="0"/>
              <a:t>Besides Domain prefixing the domain access module also provides couple of other modules namely </a:t>
            </a:r>
            <a:r>
              <a:rPr lang="en-US" b="1" dirty="0" smtClean="0"/>
              <a:t>Domain Strict</a:t>
            </a:r>
            <a:r>
              <a:rPr lang="en-US" dirty="0" smtClean="0"/>
              <a:t> and </a:t>
            </a:r>
            <a:r>
              <a:rPr lang="en-US" b="1" dirty="0" smtClean="0"/>
              <a:t>Domain user</a:t>
            </a:r>
            <a:r>
              <a:rPr lang="en-US" dirty="0" smtClean="0"/>
              <a:t>.</a:t>
            </a:r>
          </a:p>
          <a:p>
            <a:pPr lvl="0"/>
            <a:r>
              <a:rPr lang="en-US" dirty="0" smtClean="0"/>
              <a:t>The Domain strict enforces rule on user, that the user be associated with a domain (or subdomain) to be able to access its content.</a:t>
            </a:r>
          </a:p>
          <a:p>
            <a:pPr lvl="0"/>
            <a:r>
              <a:rPr lang="en-US" dirty="0" smtClean="0"/>
              <a:t>Domain User module enables user to create a domain with their username serving as the prefix.</a:t>
            </a:r>
          </a:p>
          <a:p>
            <a:pPr marL="0" lvl="0" indent="0">
              <a:buNone/>
            </a:pP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3004862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a:t>
            </a:r>
            <a:r>
              <a:rPr lang="en-US" sz="2400" dirty="0" smtClean="0"/>
              <a:t>modules – Domain Taxonomy</a:t>
            </a:r>
            <a:endParaRPr lang="en-US" sz="2400" dirty="0"/>
          </a:p>
        </p:txBody>
      </p:sp>
      <p:sp>
        <p:nvSpPr>
          <p:cNvPr id="3" name="Content Placeholder 2"/>
          <p:cNvSpPr>
            <a:spLocks noGrp="1"/>
          </p:cNvSpPr>
          <p:nvPr>
            <p:ph idx="1"/>
          </p:nvPr>
        </p:nvSpPr>
        <p:spPr>
          <a:xfrm>
            <a:off x="381000" y="1600200"/>
            <a:ext cx="8305800" cy="4648200"/>
          </a:xfrm>
        </p:spPr>
        <p:txBody>
          <a:bodyPr/>
          <a:lstStyle/>
          <a:p>
            <a:pPr lvl="0"/>
            <a:r>
              <a:rPr lang="en-US" dirty="0"/>
              <a:t>Another significant module is the </a:t>
            </a:r>
            <a:r>
              <a:rPr lang="en-US" dirty="0">
                <a:hlinkClick r:id="rId3"/>
              </a:rPr>
              <a:t>Domain </a:t>
            </a:r>
            <a:r>
              <a:rPr lang="en-US" dirty="0" smtClean="0">
                <a:hlinkClick r:id="rId3"/>
              </a:rPr>
              <a:t>taxonomy</a:t>
            </a:r>
            <a:r>
              <a:rPr lang="en-US" dirty="0" smtClean="0"/>
              <a:t> </a:t>
            </a:r>
            <a:r>
              <a:rPr lang="en-US" dirty="0"/>
              <a:t>which enables every vocabulary, and its terms to be associated with one or more domain.</a:t>
            </a:r>
            <a:endParaRPr lang="en-US" b="1" dirty="0" smtClean="0"/>
          </a:p>
          <a:p>
            <a:endParaRPr lang="en-US" b="1" dirty="0" smtClean="0"/>
          </a:p>
          <a:p>
            <a:endParaRPr lang="en-US" b="1" dirty="0" smtClean="0"/>
          </a:p>
          <a:p>
            <a:pPr marL="0" lvl="0" indent="0">
              <a:buNone/>
            </a:pPr>
            <a:endParaRPr lang="en-US" b="1" dirty="0"/>
          </a:p>
        </p:txBody>
      </p:sp>
    </p:spTree>
    <p:extLst>
      <p:ext uri="{BB962C8B-B14F-4D97-AF65-F5344CB8AC3E}">
        <p14:creationId xmlns:p14="http://schemas.microsoft.com/office/powerpoint/2010/main" val="1389506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Additional </a:t>
            </a:r>
            <a:r>
              <a:rPr lang="en-US" sz="2400" dirty="0" smtClean="0"/>
              <a:t>functionalities – Domain Taxonomy</a:t>
            </a:r>
            <a:endParaRPr lang="en-US" sz="2400" dirty="0"/>
          </a:p>
        </p:txBody>
      </p:sp>
      <p:sp>
        <p:nvSpPr>
          <p:cNvPr id="3" name="Content Placeholder 2"/>
          <p:cNvSpPr>
            <a:spLocks noGrp="1"/>
          </p:cNvSpPr>
          <p:nvPr>
            <p:ph idx="1"/>
          </p:nvPr>
        </p:nvSpPr>
        <p:spPr>
          <a:xfrm>
            <a:off x="381000" y="1600200"/>
            <a:ext cx="8305800" cy="4648200"/>
          </a:xfrm>
        </p:spPr>
        <p:txBody>
          <a:bodyPr/>
          <a:lstStyle/>
          <a:p>
            <a:endParaRPr lang="en-US" b="1" dirty="0" smtClean="0"/>
          </a:p>
          <a:p>
            <a:endParaRPr lang="en-US" b="1" dirty="0" smtClean="0"/>
          </a:p>
          <a:p>
            <a:pPr marL="0" lvl="0" indent="0">
              <a:buNone/>
            </a:pP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162" y="1143000"/>
            <a:ext cx="6543675" cy="5143500"/>
          </a:xfrm>
          <a:prstGeom prst="rect">
            <a:avLst/>
          </a:prstGeom>
        </p:spPr>
      </p:pic>
    </p:spTree>
    <p:extLst>
      <p:ext uri="{BB962C8B-B14F-4D97-AF65-F5344CB8AC3E}">
        <p14:creationId xmlns:p14="http://schemas.microsoft.com/office/powerpoint/2010/main" val="10592271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Overview – Why Multisite with drupal?</a:t>
            </a:r>
            <a:endParaRPr lang="en-US" dirty="0"/>
          </a:p>
        </p:txBody>
      </p:sp>
      <p:sp>
        <p:nvSpPr>
          <p:cNvPr id="3" name="Content Placeholder 2"/>
          <p:cNvSpPr>
            <a:spLocks noGrp="1"/>
          </p:cNvSpPr>
          <p:nvPr>
            <p:ph idx="1"/>
          </p:nvPr>
        </p:nvSpPr>
        <p:spPr/>
        <p:txBody>
          <a:bodyPr>
            <a:normAutofit/>
          </a:bodyPr>
          <a:lstStyle/>
          <a:p>
            <a:r>
              <a:rPr lang="en-US" dirty="0" smtClean="0"/>
              <a:t>Though this situation is frequent and unavoidable in many instances, there are situations when you have multiple sites running off the same CMS.</a:t>
            </a:r>
            <a:endParaRPr lang="en-US" dirty="0"/>
          </a:p>
          <a:p>
            <a:r>
              <a:rPr lang="en-US" dirty="0" smtClean="0"/>
              <a:t>When this CMS happens to be Drupal where updating to a newer and more stable version of core happens to be a bit frequent, it helps to have multiple sites running from a single code base (core) and a single update saves time than updating multiple sites one at a time.</a:t>
            </a:r>
          </a:p>
          <a:p>
            <a:r>
              <a:rPr lang="en-US" dirty="0" smtClean="0"/>
              <a:t>It so happens that there are many ways to bell the cat and we’ll look into some of the best methods that have been tried and tested.</a:t>
            </a:r>
            <a:endParaRPr lang="en-US" dirty="0"/>
          </a:p>
          <a:p>
            <a:endParaRPr lang="en-US" sz="1600" dirty="0"/>
          </a:p>
        </p:txBody>
      </p:sp>
    </p:spTree>
    <p:extLst>
      <p:ext uri="{BB962C8B-B14F-4D97-AF65-F5344CB8AC3E}">
        <p14:creationId xmlns:p14="http://schemas.microsoft.com/office/powerpoint/2010/main" val="4068157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References</a:t>
            </a:r>
          </a:p>
        </p:txBody>
      </p:sp>
      <p:sp>
        <p:nvSpPr>
          <p:cNvPr id="3" name="Content Placeholder 2"/>
          <p:cNvSpPr>
            <a:spLocks noGrp="1"/>
          </p:cNvSpPr>
          <p:nvPr>
            <p:ph idx="1"/>
          </p:nvPr>
        </p:nvSpPr>
        <p:spPr/>
        <p:txBody>
          <a:bodyPr/>
          <a:lstStyle/>
          <a:p>
            <a:pPr eaLnBrk="1" hangingPunct="1">
              <a:defRPr/>
            </a:pPr>
            <a:r>
              <a:rPr lang="en-US" dirty="0" smtClean="0"/>
              <a:t>Drupal multisite setup</a:t>
            </a:r>
            <a:r>
              <a:rPr lang="en-US" dirty="0"/>
              <a:t>: </a:t>
            </a:r>
            <a:r>
              <a:rPr lang="en-US" dirty="0">
                <a:hlinkClick r:id="rId2"/>
              </a:rPr>
              <a:t>http://</a:t>
            </a:r>
            <a:r>
              <a:rPr lang="en-US" dirty="0" smtClean="0">
                <a:hlinkClick r:id="rId2"/>
              </a:rPr>
              <a:t>drupal.org/documentation/install/multi-site</a:t>
            </a:r>
            <a:r>
              <a:rPr lang="en-US" dirty="0" smtClean="0"/>
              <a:t>.</a:t>
            </a:r>
          </a:p>
          <a:p>
            <a:pPr eaLnBrk="1" hangingPunct="1">
              <a:defRPr/>
            </a:pPr>
            <a:r>
              <a:rPr lang="en-US" dirty="0" smtClean="0"/>
              <a:t>Drupal domain module home: </a:t>
            </a:r>
            <a:r>
              <a:rPr lang="en-US" dirty="0" smtClean="0">
                <a:hlinkClick r:id="rId3" action="ppaction://hlinksldjump"/>
              </a:rPr>
              <a:t>http</a:t>
            </a:r>
            <a:r>
              <a:rPr lang="en-US" dirty="0">
                <a:hlinkClick r:id="rId3" action="ppaction://hlinksldjump"/>
              </a:rPr>
              <a:t>://</a:t>
            </a:r>
            <a:r>
              <a:rPr lang="en-US" dirty="0" smtClean="0">
                <a:hlinkClick r:id="rId3" action="ppaction://hlinksldjump"/>
              </a:rPr>
              <a:t>drupal.org/project/domain</a:t>
            </a:r>
            <a:r>
              <a:rPr lang="en-US" dirty="0" smtClean="0"/>
              <a:t>.</a:t>
            </a:r>
          </a:p>
          <a:p>
            <a:pPr eaLnBrk="1" hangingPunct="1">
              <a:defRPr/>
            </a:pPr>
            <a:r>
              <a:rPr lang="en-US" dirty="0"/>
              <a:t>Drupal domain module Documentation: </a:t>
            </a:r>
            <a:r>
              <a:rPr lang="en-US" dirty="0">
                <a:hlinkClick r:id="rId3" action="ppaction://hlinksldjump"/>
              </a:rPr>
              <a:t>http://drupal.org/documentation/modules/domain</a:t>
            </a:r>
            <a:endParaRPr lang="en-US" dirty="0"/>
          </a:p>
          <a:p>
            <a:pPr eaLnBrk="1" hangingPunct="1">
              <a:defRPr/>
            </a:pPr>
            <a:r>
              <a:rPr lang="en-US" dirty="0" smtClean="0"/>
              <a:t>Drupal </a:t>
            </a:r>
            <a:r>
              <a:rPr lang="en-US" dirty="0"/>
              <a:t>domain taxonomy: </a:t>
            </a:r>
            <a:r>
              <a:rPr lang="en-US" dirty="0">
                <a:hlinkClick r:id="rId4"/>
              </a:rPr>
              <a:t>http://</a:t>
            </a:r>
            <a:r>
              <a:rPr lang="en-US" dirty="0" smtClean="0">
                <a:hlinkClick r:id="rId4"/>
              </a:rPr>
              <a:t>drupal.org/project/domain_taxonomy</a:t>
            </a:r>
            <a:endParaRPr lang="en-US" dirty="0" smtClean="0"/>
          </a:p>
          <a:p>
            <a:pPr eaLnBrk="1" hangingPunct="1">
              <a:defRPr/>
            </a:pPr>
            <a:endParaRPr lang="en-US" dirty="0" smtClean="0"/>
          </a:p>
          <a:p>
            <a:pPr marL="0" indent="0" eaLnBrk="1" hangingPunct="1">
              <a:buFont typeface="Wingdings" pitchFamily="2" charset="2"/>
              <a:buNone/>
              <a:defRPr/>
            </a:pPr>
            <a:endParaRPr lang="en-US" dirty="0" smtClean="0"/>
          </a:p>
        </p:txBody>
      </p:sp>
      <p:sp>
        <p:nvSpPr>
          <p:cNvPr id="13316" name="Slide Number Placeholder 3"/>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CF73FB-ACE1-4C21-9163-D7D1C52280A0}" type="slidenum">
              <a:rPr lang="en-US" smtClean="0">
                <a:solidFill>
                  <a:schemeClr val="bg2"/>
                </a:solidFill>
              </a:rPr>
              <a:pPr eaLnBrk="1" hangingPunct="1"/>
              <a:t>40</a:t>
            </a:fld>
            <a:endParaRPr lang="en-US" dirty="0" smtClean="0">
              <a:solidFill>
                <a:schemeClr val="bg2"/>
              </a:solidFill>
            </a:endParaRPr>
          </a:p>
        </p:txBody>
      </p:sp>
    </p:spTree>
    <p:extLst>
      <p:ext uri="{BB962C8B-B14F-4D97-AF65-F5344CB8AC3E}">
        <p14:creationId xmlns:p14="http://schemas.microsoft.com/office/powerpoint/2010/main" val="2183859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Thank you!</a:t>
            </a:r>
          </a:p>
        </p:txBody>
      </p:sp>
      <p:sp>
        <p:nvSpPr>
          <p:cNvPr id="14339" name="Content Placeholder 2"/>
          <p:cNvSpPr>
            <a:spLocks noGrp="1"/>
          </p:cNvSpPr>
          <p:nvPr>
            <p:ph idx="1"/>
          </p:nvPr>
        </p:nvSpPr>
        <p:spPr/>
        <p:txBody>
          <a:bodyPr/>
          <a:lstStyle/>
          <a:p>
            <a:pPr eaLnBrk="1" hangingPunct="1"/>
            <a:r>
              <a:rPr lang="en-US" dirty="0" smtClean="0"/>
              <a:t>Please feel free to communicate/report your opinions/feedbacks/comments/errata to</a:t>
            </a:r>
          </a:p>
          <a:p>
            <a:pPr marL="400050" lvl="1" indent="0" eaLnBrk="1" hangingPunct="1">
              <a:buFont typeface="Wingdings" pitchFamily="2" charset="2"/>
              <a:buNone/>
            </a:pPr>
            <a:r>
              <a:rPr lang="en-US" dirty="0" smtClean="0">
                <a:hlinkClick r:id="rId3"/>
              </a:rPr>
              <a:t>vimalnath.r@hcl.com</a:t>
            </a:r>
            <a:r>
              <a:rPr lang="en-US" dirty="0" smtClean="0"/>
              <a:t> &amp; </a:t>
            </a:r>
            <a:r>
              <a:rPr lang="en-US" dirty="0" smtClean="0">
                <a:hlinkClick r:id="rId4"/>
              </a:rPr>
              <a:t>viswanath.g@hcl.com</a:t>
            </a:r>
            <a:r>
              <a:rPr lang="en-US" dirty="0" smtClean="0"/>
              <a:t> and provide your valuable suggestions.</a:t>
            </a:r>
          </a:p>
          <a:p>
            <a:pPr eaLnBrk="1" hangingPunct="1"/>
            <a:endParaRPr lang="en-US" dirty="0" smtClean="0"/>
          </a:p>
        </p:txBody>
      </p:sp>
      <p:sp>
        <p:nvSpPr>
          <p:cNvPr id="14340" name="Slide Number Placeholder 3"/>
          <p:cNvSpPr>
            <a:spLocks noGrp="1"/>
          </p:cNvSpPr>
          <p:nvPr>
            <p:ph type="sldNum"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8E64C6-E48E-4617-B2D4-5E782EAC9011}" type="slidenum">
              <a:rPr lang="en-US" smtClean="0">
                <a:solidFill>
                  <a:schemeClr val="bg2"/>
                </a:solidFill>
              </a:rPr>
              <a:pPr eaLnBrk="1" hangingPunct="1"/>
              <a:t>41</a:t>
            </a:fld>
            <a:endParaRPr lang="en-US" dirty="0" smtClean="0">
              <a:solidFill>
                <a:schemeClr val="bg2"/>
              </a:solidFill>
            </a:endParaRPr>
          </a:p>
        </p:txBody>
      </p:sp>
    </p:spTree>
    <p:extLst>
      <p:ext uri="{BB962C8B-B14F-4D97-AF65-F5344CB8AC3E}">
        <p14:creationId xmlns:p14="http://schemas.microsoft.com/office/powerpoint/2010/main" val="400252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Drupal Multisite - Overview</a:t>
            </a:r>
            <a:endParaRPr lang="en-US" sz="4000" dirty="0"/>
          </a:p>
        </p:txBody>
      </p:sp>
      <p:sp>
        <p:nvSpPr>
          <p:cNvPr id="3" name="Content Placeholder 2"/>
          <p:cNvSpPr>
            <a:spLocks noGrp="1"/>
          </p:cNvSpPr>
          <p:nvPr>
            <p:ph idx="1"/>
          </p:nvPr>
        </p:nvSpPr>
        <p:spPr/>
        <p:txBody>
          <a:bodyPr>
            <a:normAutofit fontScale="92500"/>
          </a:bodyPr>
          <a:lstStyle/>
          <a:p>
            <a:pPr lvl="0"/>
            <a:r>
              <a:rPr lang="en-US" sz="2200" b="1" dirty="0" smtClean="0"/>
              <a:t>Multisite</a:t>
            </a:r>
            <a:r>
              <a:rPr lang="en-US" sz="2200" dirty="0" smtClean="0"/>
              <a:t> - This </a:t>
            </a:r>
            <a:r>
              <a:rPr lang="en-US" sz="2200" dirty="0" smtClean="0"/>
              <a:t>is the conventional method used in a multisite setup and comes as a part of out of the box drupal installation leaving us to deal with the necessary configuration changes.</a:t>
            </a:r>
          </a:p>
          <a:p>
            <a:pPr lvl="0"/>
            <a:r>
              <a:rPr lang="en-US" sz="2200" dirty="0" smtClean="0"/>
              <a:t>This method is best applicable in the approach where there is a </a:t>
            </a:r>
            <a:r>
              <a:rPr lang="en-US" sz="2200" b="1" dirty="0" smtClean="0"/>
              <a:t>base domain</a:t>
            </a:r>
            <a:r>
              <a:rPr lang="en-US" sz="2200" dirty="0" smtClean="0"/>
              <a:t> with a </a:t>
            </a:r>
            <a:r>
              <a:rPr lang="en-US" sz="2200" b="1" dirty="0" smtClean="0"/>
              <a:t>few subdomains</a:t>
            </a:r>
            <a:r>
              <a:rPr lang="en-US" sz="2200" dirty="0" smtClean="0"/>
              <a:t> in a parent child hierarchy.</a:t>
            </a:r>
          </a:p>
          <a:p>
            <a:pPr lvl="0"/>
            <a:r>
              <a:rPr lang="en-US" sz="2200" dirty="0" smtClean="0"/>
              <a:t>Subdomain,  also called a child domain, a domain that is part of a larger domain name in DNS hierarchy.</a:t>
            </a:r>
          </a:p>
          <a:p>
            <a:r>
              <a:rPr lang="en-US" sz="2200" dirty="0" smtClean="0"/>
              <a:t>For example, </a:t>
            </a:r>
            <a:r>
              <a:rPr lang="en-US" sz="2200" b="1" dirty="0"/>
              <a:t>one.epicsubdomainex.com</a:t>
            </a:r>
            <a:r>
              <a:rPr lang="en-US" sz="2200" dirty="0"/>
              <a:t>  </a:t>
            </a:r>
            <a:r>
              <a:rPr lang="en-US" sz="2200" dirty="0" smtClean="0"/>
              <a:t>is the subdomain of </a:t>
            </a:r>
            <a:r>
              <a:rPr lang="en-US" sz="2200" b="1" dirty="0"/>
              <a:t>epicsubdomainex.com</a:t>
            </a:r>
            <a:r>
              <a:rPr lang="en-US" sz="2200" dirty="0"/>
              <a:t>.</a:t>
            </a:r>
          </a:p>
          <a:p>
            <a:endParaRPr lang="en-US" sz="1600" dirty="0"/>
          </a:p>
        </p:txBody>
      </p:sp>
    </p:spTree>
    <p:extLst>
      <p:ext uri="{BB962C8B-B14F-4D97-AF65-F5344CB8AC3E}">
        <p14:creationId xmlns:p14="http://schemas.microsoft.com/office/powerpoint/2010/main" val="4991745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Drupal Multisite - Overview</a:t>
            </a:r>
            <a:endParaRPr lang="en-US" sz="40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Advantages </a:t>
            </a:r>
            <a:r>
              <a:rPr lang="en-US" u="sng" dirty="0" smtClean="0"/>
              <a:t>:</a:t>
            </a:r>
          </a:p>
          <a:p>
            <a:r>
              <a:rPr lang="en-US" b="1" dirty="0" smtClean="0"/>
              <a:t>Cost effectiveness</a:t>
            </a:r>
            <a:r>
              <a:rPr lang="en-US" dirty="0" smtClean="0"/>
              <a:t> - It does not cost anything additional to setup a subdomain.</a:t>
            </a:r>
          </a:p>
          <a:p>
            <a:r>
              <a:rPr lang="en-US" b="1" dirty="0" smtClean="0"/>
              <a:t>Ease of Update/Upgrade</a:t>
            </a:r>
            <a:r>
              <a:rPr lang="en-US" dirty="0" smtClean="0"/>
              <a:t> - Subdomains share a common core installation, which essentially reduces the burden of updating/upgrading several individual sites rather than a one time process for a single instance which reduces considerable overhead.</a:t>
            </a:r>
          </a:p>
          <a:p>
            <a:r>
              <a:rPr lang="en-US" b="1" dirty="0" smtClean="0"/>
              <a:t>Mutually exclusive</a:t>
            </a:r>
            <a:r>
              <a:rPr lang="en-US" dirty="0" smtClean="0"/>
              <a:t> - The various subdomains may have their own modules and themes within their sub </a:t>
            </a:r>
            <a:r>
              <a:rPr lang="en-US" dirty="0"/>
              <a:t>directories </a:t>
            </a:r>
            <a:r>
              <a:rPr lang="en-US" dirty="0" smtClean="0"/>
              <a:t>(sites/epicsubdomainex.com/&lt;modules&gt;&lt;themes&gt; and sites/one.epicsubdomainex.com</a:t>
            </a:r>
            <a:r>
              <a:rPr lang="en-US" dirty="0"/>
              <a:t>/&lt;modules&gt;&lt;themes&gt;</a:t>
            </a:r>
            <a:r>
              <a:rPr lang="en-US" dirty="0" smtClean="0"/>
              <a:t>) in addition to the shared ones.</a:t>
            </a:r>
            <a:endParaRPr lang="en-US" dirty="0"/>
          </a:p>
          <a:p>
            <a:endParaRPr lang="en-US" sz="1600" dirty="0"/>
          </a:p>
        </p:txBody>
      </p:sp>
    </p:spTree>
    <p:extLst>
      <p:ext uri="{BB962C8B-B14F-4D97-AF65-F5344CB8AC3E}">
        <p14:creationId xmlns:p14="http://schemas.microsoft.com/office/powerpoint/2010/main" val="2417959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 Adding DNS Entries</a:t>
            </a:r>
            <a:endParaRPr lang="en-US" dirty="0"/>
          </a:p>
        </p:txBody>
      </p:sp>
      <p:sp>
        <p:nvSpPr>
          <p:cNvPr id="3" name="Content Placeholder 2"/>
          <p:cNvSpPr>
            <a:spLocks noGrp="1"/>
          </p:cNvSpPr>
          <p:nvPr>
            <p:ph idx="1"/>
          </p:nvPr>
        </p:nvSpPr>
        <p:spPr>
          <a:xfrm>
            <a:off x="315191" y="1219201"/>
            <a:ext cx="8229600" cy="2667000"/>
          </a:xfrm>
        </p:spPr>
        <p:txBody>
          <a:bodyPr/>
          <a:lstStyle/>
          <a:p>
            <a:pPr lvl="0"/>
            <a:r>
              <a:rPr lang="en-US" dirty="0"/>
              <a:t>Edit your hosts file to ensure that these sites point within your local machine and does not search the internet. In a 32-bit windows XP/Vista/7 machine you would be able to find it in the path.</a:t>
            </a:r>
          </a:p>
          <a:p>
            <a:pPr marL="0" lvl="0" indent="0">
              <a:buNone/>
            </a:pPr>
            <a:r>
              <a:rPr lang="en-US" b="1" dirty="0"/>
              <a:t>	C:\</a:t>
            </a:r>
            <a:r>
              <a:rPr lang="en-US" b="1" dirty="0" smtClean="0"/>
              <a:t>Windows\System32\drivers\etc\hosts</a:t>
            </a:r>
            <a:r>
              <a:rPr lang="en-US" dirty="0" smtClean="0"/>
              <a: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191" y="3962400"/>
            <a:ext cx="3124200" cy="638175"/>
          </a:xfrm>
          <a:prstGeom prst="rect">
            <a:avLst/>
          </a:prstGeom>
        </p:spPr>
      </p:pic>
    </p:spTree>
    <p:extLst>
      <p:ext uri="{BB962C8B-B14F-4D97-AF65-F5344CB8AC3E}">
        <p14:creationId xmlns:p14="http://schemas.microsoft.com/office/powerpoint/2010/main" val="4013727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Drupal Multisite - Apache Settings</a:t>
            </a:r>
            <a:endParaRPr lang="en-US" dirty="0"/>
          </a:p>
        </p:txBody>
      </p:sp>
      <p:sp>
        <p:nvSpPr>
          <p:cNvPr id="3" name="Content Placeholder 2"/>
          <p:cNvSpPr>
            <a:spLocks noGrp="1"/>
          </p:cNvSpPr>
          <p:nvPr>
            <p:ph idx="1"/>
          </p:nvPr>
        </p:nvSpPr>
        <p:spPr>
          <a:xfrm>
            <a:off x="352425" y="1066800"/>
            <a:ext cx="8229600" cy="5486400"/>
          </a:xfrm>
        </p:spPr>
        <p:txBody>
          <a:bodyPr>
            <a:normAutofit/>
          </a:bodyPr>
          <a:lstStyle/>
          <a:p>
            <a:pPr lvl="0"/>
            <a:r>
              <a:rPr lang="en-US" dirty="0"/>
              <a:t>To Edit the Apache </a:t>
            </a:r>
            <a:r>
              <a:rPr lang="en-US" dirty="0" err="1"/>
              <a:t>VirtualHost</a:t>
            </a:r>
            <a:r>
              <a:rPr lang="en-US" dirty="0"/>
              <a:t> settings, you can locate the </a:t>
            </a:r>
            <a:r>
              <a:rPr lang="en-US" b="1" dirty="0" err="1"/>
              <a:t>httpd.conf</a:t>
            </a:r>
            <a:r>
              <a:rPr lang="en-US" dirty="0"/>
              <a:t> or </a:t>
            </a:r>
            <a:r>
              <a:rPr lang="en-US" b="1" dirty="0" err="1"/>
              <a:t>httpd-vhosts.conf</a:t>
            </a:r>
            <a:r>
              <a:rPr lang="en-US" dirty="0"/>
              <a:t> file depending on the operating system(if you are using XAMPP).</a:t>
            </a:r>
          </a:p>
          <a:p>
            <a:pPr marL="400050" lvl="1" indent="0">
              <a:buNone/>
            </a:pPr>
            <a:r>
              <a:rPr lang="en-US" u="sng" dirty="0"/>
              <a:t>Windows:</a:t>
            </a:r>
          </a:p>
          <a:p>
            <a:pPr marL="0" indent="0">
              <a:buNone/>
            </a:pPr>
            <a:r>
              <a:rPr lang="en-US" dirty="0"/>
              <a:t>XAMPP	C:\Program Files\</a:t>
            </a:r>
            <a:r>
              <a:rPr lang="en-US" dirty="0" err="1"/>
              <a:t>xampp</a:t>
            </a:r>
            <a:r>
              <a:rPr lang="en-US" dirty="0"/>
              <a:t>\apache\</a:t>
            </a:r>
            <a:r>
              <a:rPr lang="en-US" dirty="0" err="1"/>
              <a:t>conf</a:t>
            </a:r>
            <a:r>
              <a:rPr lang="en-US" dirty="0"/>
              <a:t>\extra\</a:t>
            </a:r>
            <a:r>
              <a:rPr lang="en-US" dirty="0" err="1"/>
              <a:t>httpd-vhosts.conf</a:t>
            </a:r>
            <a:endParaRPr lang="en-US" dirty="0"/>
          </a:p>
          <a:p>
            <a:pPr marL="0" indent="0">
              <a:buNone/>
            </a:pPr>
            <a:r>
              <a:rPr lang="en-US" dirty="0"/>
              <a:t>WAMP C:\wamp\bin\apache\Apache2.2.11\conf\httpd.conf	 </a:t>
            </a:r>
          </a:p>
          <a:p>
            <a:pPr marL="400050" lvl="1" indent="0">
              <a:buNone/>
            </a:pPr>
            <a:r>
              <a:rPr lang="en-US" u="sng" dirty="0"/>
              <a:t> Linux :</a:t>
            </a:r>
          </a:p>
          <a:p>
            <a:pPr marL="0" indent="0">
              <a:buNone/>
            </a:pPr>
            <a:r>
              <a:rPr lang="en-US" dirty="0"/>
              <a:t>	/</a:t>
            </a:r>
            <a:r>
              <a:rPr lang="en-US" dirty="0" err="1"/>
              <a:t>etc</a:t>
            </a:r>
            <a:r>
              <a:rPr lang="en-US" dirty="0"/>
              <a:t>/</a:t>
            </a:r>
            <a:r>
              <a:rPr lang="en-US" dirty="0" err="1"/>
              <a:t>httpd</a:t>
            </a:r>
            <a:r>
              <a:rPr lang="en-US" dirty="0"/>
              <a:t>/</a:t>
            </a:r>
            <a:r>
              <a:rPr lang="en-US" dirty="0" err="1"/>
              <a:t>conf</a:t>
            </a:r>
            <a:r>
              <a:rPr lang="en-US" dirty="0"/>
              <a:t>/</a:t>
            </a:r>
            <a:r>
              <a:rPr lang="en-US" dirty="0" err="1"/>
              <a:t>httpd.conf</a:t>
            </a:r>
            <a:r>
              <a:rPr lang="en-US" dirty="0"/>
              <a:t> </a:t>
            </a:r>
          </a:p>
          <a:p>
            <a:r>
              <a:rPr lang="en-US" dirty="0"/>
              <a:t>Below is a screenshot of where it is present in an XAMPP</a:t>
            </a:r>
          </a:p>
          <a:p>
            <a:pPr lvl="0"/>
            <a:endParaRPr lang="en-US" sz="1400" dirty="0" smtClean="0"/>
          </a:p>
          <a:p>
            <a:pPr marL="0" indent="0">
              <a:buNone/>
            </a:pPr>
            <a:endParaRPr lang="en-US" sz="1400" dirty="0" smtClean="0"/>
          </a:p>
          <a:p>
            <a:endParaRPr lang="en-US" sz="1400" dirty="0"/>
          </a:p>
        </p:txBody>
      </p:sp>
    </p:spTree>
    <p:extLst>
      <p:ext uri="{BB962C8B-B14F-4D97-AF65-F5344CB8AC3E}">
        <p14:creationId xmlns:p14="http://schemas.microsoft.com/office/powerpoint/2010/main" val="3161015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Multisite - Apache </a:t>
            </a:r>
            <a:r>
              <a:rPr lang="en-US" dirty="0"/>
              <a:t>Settings</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277" y="1600200"/>
            <a:ext cx="785744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707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chitecture and Design" ma:contentTypeID="0x0101009119CEC141E65344AC24408D53F40BC901006C16DF7A0109F846B924CEA312998B05" ma:contentTypeVersion="14" ma:contentTypeDescription="" ma:contentTypeScope="" ma:versionID="3a50b16d15c4f861c00d3bf2a317d948">
  <xsd:schema xmlns:xsd="http://www.w3.org/2001/XMLSchema" xmlns:xs="http://www.w3.org/2001/XMLSchema" xmlns:p="http://schemas.microsoft.com/office/2006/metadata/properties" xmlns:ns1="http://schemas.microsoft.com/sharepoint/v3" xmlns:ns2="9cf8b669-4742-4d2e-ac05-c432df2576a9" xmlns:ns3="0831be68-1033-4c8c-8e6f-146655c0855e" targetNamespace="http://schemas.microsoft.com/office/2006/metadata/properties" ma:root="true" ma:fieldsID="f8a5575598b33497389b2852a4f242c1" ns1:_="" ns2:_="" ns3:_="">
    <xsd:import namespace="http://schemas.microsoft.com/sharepoint/v3"/>
    <xsd:import namespace="9cf8b669-4742-4d2e-ac05-c432df2576a9"/>
    <xsd:import namespace="0831be68-1033-4c8c-8e6f-146655c0855e"/>
    <xsd:element name="properties">
      <xsd:complexType>
        <xsd:sequence>
          <xsd:element name="documentManagement">
            <xsd:complexType>
              <xsd:all>
                <xsd:element ref="ns2:Artifact_x0020_Title"/>
                <xsd:element ref="ns2:Artifact_x0020_Description" minOccurs="0"/>
                <xsd:element ref="ns2:Primary_x0020_Contact"/>
                <xsd:element ref="ns2:Secondary_x0020_Contact" minOccurs="0"/>
                <xsd:element ref="ns2:Related_x0020_To_x0020_TAI"/>
                <xsd:element ref="ns2:PA" minOccurs="0"/>
                <xsd:element ref="ns2:Approx_x0020_Effort" minOccurs="0"/>
                <xsd:element ref="ns2:Asset_x0020_Effort" minOccurs="0"/>
                <xsd:element ref="ns2:Artifact_x0020_Type" minOccurs="0"/>
                <xsd:element ref="ns2:BU" minOccurs="0"/>
                <xsd:element ref="ns2:LoB" minOccurs="0"/>
                <xsd:element ref="ns2:Artifact_x0020_Category" minOccurs="0"/>
                <xsd:element ref="ns2:Check_x0020_Permission" minOccurs="0"/>
                <xsd:element ref="ns2:Last_x0020_Reminder_x0020_Sent" minOccurs="0"/>
                <xsd:element ref="ns2:Submission_x0020_Date" minOccurs="0"/>
                <xsd:element ref="ns2:Artifact_x0020_Status" minOccurs="0"/>
                <xsd:element ref="ns2:Total_x0020_Reminders_x0020_Sent" minOccurs="0"/>
                <xsd:element ref="ns2:User_x0020_Count" minOccurs="0"/>
                <xsd:element ref="ns2:TaxKeywordTaxHTField" minOccurs="0"/>
                <xsd:element ref="ns2:TaxCatchAll" minOccurs="0"/>
                <xsd:element ref="ns2:TaxCatchAllLabel" minOccurs="0"/>
                <xsd:element ref="ns2:ApprovalDate" minOccurs="0"/>
                <xsd:element ref="ns1:AverageRating" minOccurs="0"/>
                <xsd:element ref="ns1:RatingCount" minOccurs="0"/>
                <xsd:element ref="ns3: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32"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cf8b669-4742-4d2e-ac05-c432df2576a9" elementFormDefault="qualified">
    <xsd:import namespace="http://schemas.microsoft.com/office/2006/documentManagement/types"/>
    <xsd:import namespace="http://schemas.microsoft.com/office/infopath/2007/PartnerControls"/>
    <xsd:element name="Artifact_x0020_Title" ma:index="8" ma:displayName="Artifact Title" ma:internalName="Artifact_x0020_Title" ma:readOnly="false">
      <xsd:simpleType>
        <xsd:restriction base="dms:Text"/>
      </xsd:simpleType>
    </xsd:element>
    <xsd:element name="Artifact_x0020_Description" ma:index="9" nillable="true" ma:displayName="Artifact Description" ma:internalName="Artifact_x0020_Description" ma:readOnly="false">
      <xsd:simpleType>
        <xsd:restriction base="dms:Note">
          <xsd:maxLength value="255"/>
        </xsd:restriction>
      </xsd:simpleType>
    </xsd:element>
    <xsd:element name="Primary_x0020_Contact" ma:index="10" ma:displayName="Primary Contact" ma:list="UserInfo" ma:SearchPeopleOnly="false" ma:internalName="Primary_x0020_Contact"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ondary_x0020_Contact" ma:index="11" nillable="true" ma:displayName="Secondary Contact" ma:list="UserInfo" ma:SearchPeopleOnly="false" ma:internalName="Secondary_x0020_Contact" ma:readOnly="fals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lated_x0020_To_x0020_TAI" ma:index="12" ma:displayName="Related To TAI" ma:default="No" ma:internalName="Related_x0020_To_x0020_TAI" ma:readOnly="false">
      <xsd:simpleType>
        <xsd:restriction base="dms:Choice">
          <xsd:enumeration value="Yes"/>
          <xsd:enumeration value="No"/>
        </xsd:restriction>
      </xsd:simpleType>
    </xsd:element>
    <xsd:element name="PA" ma:index="13" nillable="true" ma:displayName="PA" ma:hidden="true" ma:internalName="PA" ma:readOnly="false">
      <xsd:simpleType>
        <xsd:restriction base="dms:Boolean"/>
      </xsd:simpleType>
    </xsd:element>
    <xsd:element name="Approx_x0020_Effort" ma:index="14" nillable="true" ma:displayName="Approx Effort" ma:hidden="true" ma:internalName="Approx_x0020_Effort" ma:readOnly="false">
      <xsd:simpleType>
        <xsd:restriction base="dms:Number"/>
      </xsd:simpleType>
    </xsd:element>
    <xsd:element name="Asset_x0020_Effort" ma:index="15" nillable="true" ma:displayName="Asset Effort" ma:hidden="true" ma:internalName="Asset_x0020_Effort" ma:readOnly="false">
      <xsd:simpleType>
        <xsd:restriction base="dms:Number"/>
      </xsd:simpleType>
    </xsd:element>
    <xsd:element name="Artifact_x0020_Type" ma:index="16" nillable="true" ma:displayName="Artifact Type" ma:default="Knowledge Item" ma:hidden="true" ma:internalName="Artifact_x0020_Type" ma:readOnly="false">
      <xsd:simpleType>
        <xsd:restriction base="dms:Text"/>
      </xsd:simpleType>
    </xsd:element>
    <xsd:element name="BU" ma:index="17" nillable="true" ma:displayName="BU" ma:hidden="true" ma:internalName="BU" ma:readOnly="false">
      <xsd:simpleType>
        <xsd:restriction base="dms:Text">
          <xsd:maxLength value="255"/>
        </xsd:restriction>
      </xsd:simpleType>
    </xsd:element>
    <xsd:element name="LoB" ma:index="18" nillable="true" ma:displayName="LoB" ma:hidden="true" ma:internalName="LoB" ma:readOnly="false">
      <xsd:simpleType>
        <xsd:restriction base="dms:Text">
          <xsd:maxLength value="255"/>
        </xsd:restriction>
      </xsd:simpleType>
    </xsd:element>
    <xsd:element name="Artifact_x0020_Category" ma:index="19" nillable="true" ma:displayName="Artifact Category" ma:hidden="true" ma:internalName="Artifact_x0020_Category" ma:readOnly="false">
      <xsd:simpleType>
        <xsd:restriction base="dms:Note"/>
      </xsd:simpleType>
    </xsd:element>
    <xsd:element name="Check_x0020_Permission" ma:index="20" nillable="true" ma:displayName="Check Permission" ma:hidden="true" ma:internalName="Check_x0020_Permission" ma:readOnly="false">
      <xsd:simpleType>
        <xsd:restriction base="dms:Text"/>
      </xsd:simpleType>
    </xsd:element>
    <xsd:element name="Last_x0020_Reminder_x0020_Sent" ma:index="21" nillable="true" ma:displayName="Last Reminder Sent" ma:format="DateTime" ma:hidden="true" ma:internalName="Last_x0020_Reminder_x0020_Sent" ma:readOnly="false">
      <xsd:simpleType>
        <xsd:restriction base="dms:DateTime"/>
      </xsd:simpleType>
    </xsd:element>
    <xsd:element name="Submission_x0020_Date" ma:index="22" nillable="true" ma:displayName="Submission Date" ma:format="DateTime" ma:hidden="true" ma:internalName="Submission_x0020_Date" ma:readOnly="false">
      <xsd:simpleType>
        <xsd:restriction base="dms:DateTime"/>
      </xsd:simpleType>
    </xsd:element>
    <xsd:element name="Artifact_x0020_Status" ma:index="23" nillable="true" ma:displayName="Artifact Status" ma:default="Active" ma:hidden="true" ma:internalName="Artifact_x0020_Status" ma:readOnly="false">
      <xsd:simpleType>
        <xsd:restriction base="dms:Choice">
          <xsd:enumeration value="Active"/>
          <xsd:enumeration value="Not Active"/>
        </xsd:restriction>
      </xsd:simpleType>
    </xsd:element>
    <xsd:element name="Total_x0020_Reminders_x0020_Sent" ma:index="24" nillable="true" ma:displayName="Total Reminders Sent" ma:hidden="true" ma:internalName="Total_x0020_Reminders_x0020_Sent" ma:readOnly="false">
      <xsd:simpleType>
        <xsd:restriction base="dms:Number"/>
      </xsd:simpleType>
    </xsd:element>
    <xsd:element name="User_x0020_Count" ma:index="25" nillable="true" ma:displayName="User Count" ma:hidden="true" ma:internalName="User_x0020_Count" ma:readOnly="false">
      <xsd:simpleType>
        <xsd:restriction base="dms:Number"/>
      </xsd:simpleType>
    </xsd:element>
    <xsd:element name="TaxKeywordTaxHTField" ma:index="26" nillable="true" ma:taxonomy="true" ma:internalName="TaxKeywordTaxHTField" ma:taxonomyFieldName="TaxKeyword" ma:displayName="Enterprise Keywords" ma:fieldId="{23f27201-bee3-471e-b2e7-b64fd8b7ca38}" ma:taxonomyMulti="true" ma:sspId="413c2a0b-f4d0-4e11-85aa-9c402fcc05b9" ma:termSetId="00000000-0000-0000-0000-000000000000" ma:anchorId="00000000-0000-0000-0000-000000000000" ma:open="true" ma:isKeyword="true">
      <xsd:complexType>
        <xsd:sequence>
          <xsd:element ref="pc:Terms" minOccurs="0" maxOccurs="1"/>
        </xsd:sequence>
      </xsd:complexType>
    </xsd:element>
    <xsd:element name="TaxCatchAll" ma:index="27" nillable="true" ma:displayName="Taxonomy Catch All Column" ma:hidden="true" ma:list="{abca3ecc-0f7c-4440-b8d5-41d4a0f208af}" ma:internalName="TaxCatchAll" ma:showField="CatchAllData" ma:web="9cf8b669-4742-4d2e-ac05-c432df2576a9">
      <xsd:complexType>
        <xsd:complexContent>
          <xsd:extension base="dms:MultiChoiceLookup">
            <xsd:sequence>
              <xsd:element name="Value" type="dms:Lookup" maxOccurs="unbounded" minOccurs="0" nillable="true"/>
            </xsd:sequence>
          </xsd:extension>
        </xsd:complexContent>
      </xsd:complexType>
    </xsd:element>
    <xsd:element name="TaxCatchAllLabel" ma:index="28" nillable="true" ma:displayName="Taxonomy Catch All Column1" ma:hidden="true" ma:list="{abca3ecc-0f7c-4440-b8d5-41d4a0f208af}" ma:internalName="TaxCatchAllLabel" ma:readOnly="true" ma:showField="CatchAllDataLabel" ma:web="9cf8b669-4742-4d2e-ac05-c432df2576a9">
      <xsd:complexType>
        <xsd:complexContent>
          <xsd:extension base="dms:MultiChoiceLookup">
            <xsd:sequence>
              <xsd:element name="Value" type="dms:Lookup" maxOccurs="unbounded" minOccurs="0" nillable="true"/>
            </xsd:sequence>
          </xsd:extension>
        </xsd:complexContent>
      </xsd:complexType>
    </xsd:element>
    <xsd:element name="ApprovalDate" ma:index="30" nillable="true" ma:displayName="ApprovalDate" ma:format="DateTime" ma:hidden="true" ma:internalName="Approval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831be68-1033-4c8c-8e6f-146655c0855e" elementFormDefault="qualified">
    <xsd:import namespace="http://schemas.microsoft.com/office/2006/documentManagement/types"/>
    <xsd:import namespace="http://schemas.microsoft.com/office/infopath/2007/PartnerControls"/>
    <xsd:element name="Disclaimer" ma:index="39" ma:displayName="Disclaimer" ma:internalName="Disclaimer">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condary_x0020_Contact xmlns="9cf8b669-4742-4d2e-ac05-c432df2576a9">
      <UserInfo>
        <DisplayName>HCLTECH\vimalnath.r</DisplayName>
        <AccountId>51292</AccountId>
        <AccountType/>
      </UserInfo>
    </Secondary_x0020_Contact>
    <BU xmlns="9cf8b669-4742-4d2e-ac05-c432df2576a9" xsi:nil="true"/>
    <Check_x0020_Permission xmlns="9cf8b669-4742-4d2e-ac05-c432df2576a9" xsi:nil="true"/>
    <ApprovalDate xmlns="9cf8b669-4742-4d2e-ac05-c432df2576a9">2012-10-01T09:57:29+00:00</ApprovalDate>
    <Artifact_x0020_Category xmlns="9cf8b669-4742-4d2e-ac05-c432df2576a9" xsi:nil="true"/>
    <Primary_x0020_Contact xmlns="9cf8b669-4742-4d2e-ac05-c432df2576a9">
      <UserInfo>
        <DisplayName>Viswanath Gopalakrishnan</DisplayName>
        <AccountId>67559</AccountId>
        <AccountType/>
      </UserInfo>
    </Primary_x0020_Contact>
    <TaxKeywordTaxHTField xmlns="9cf8b669-4742-4d2e-ac05-c432df2576a9">
      <Terms xmlns="http://schemas.microsoft.com/office/infopath/2007/PartnerControls">
        <TermInfo xmlns="http://schemas.microsoft.com/office/infopath/2007/PartnerControls">
          <TermName xmlns="http://schemas.microsoft.com/office/infopath/2007/PartnerControls">DRUPAL</TermName>
          <TermId xmlns="http://schemas.microsoft.com/office/infopath/2007/PartnerControls">cfa2d6ad-c08b-4e7f-92a6-b234d1d34c6e</TermId>
        </TermInfo>
        <TermInfo xmlns="http://schemas.microsoft.com/office/infopath/2007/PartnerControls">
          <TermName xmlns="http://schemas.microsoft.com/office/infopath/2007/PartnerControls">multisite</TermName>
          <TermId xmlns="http://schemas.microsoft.com/office/infopath/2007/PartnerControls">54547aa7-179e-48d2-9463-c3f027ef97d6</TermId>
        </TermInfo>
      </Terms>
    </TaxKeywordTaxHTField>
    <Artifact_x0020_Type xmlns="9cf8b669-4742-4d2e-ac05-c432df2576a9">Knowledge Item</Artifact_x0020_Type>
    <Submission_x0020_Date xmlns="9cf8b669-4742-4d2e-ac05-c432df2576a9" xsi:nil="true"/>
    <TaxCatchAll xmlns="9cf8b669-4742-4d2e-ac05-c432df2576a9">
      <Value>6014</Value>
      <Value>5793</Value>
    </TaxCatchAll>
    <PA xmlns="9cf8b669-4742-4d2e-ac05-c432df2576a9" xsi:nil="true"/>
    <Total_x0020_Reminders_x0020_Sent xmlns="9cf8b669-4742-4d2e-ac05-c432df2576a9" xsi:nil="true"/>
    <User_x0020_Count xmlns="9cf8b669-4742-4d2e-ac05-c432df2576a9" xsi:nil="true"/>
    <Artifact_x0020_Status xmlns="9cf8b669-4742-4d2e-ac05-c432df2576a9">Active</Artifact_x0020_Status>
    <Approx_x0020_Effort xmlns="9cf8b669-4742-4d2e-ac05-c432df2576a9" xsi:nil="true"/>
    <Artifact_x0020_Description xmlns="9cf8b669-4742-4d2e-ac05-c432df2576a9">How to create a multisite environment running from the same core in Drupal 6. Detailed description of Drupal 6 Multisite method and a contributed module named Domain Access.</Artifact_x0020_Description>
    <LoB xmlns="9cf8b669-4742-4d2e-ac05-c432df2576a9" xsi:nil="true"/>
    <Last_x0020_Reminder_x0020_Sent xmlns="9cf8b669-4742-4d2e-ac05-c432df2576a9" xsi:nil="true"/>
    <Disclaimer xmlns="0831be68-1033-4c8c-8e6f-146655c0855e">Yes</Disclaimer>
    <Artifact_x0020_Title xmlns="9cf8b669-4742-4d2e-ac05-c432df2576a9">Achieving Multisite setup in Drupal 6</Artifact_x0020_Title>
    <Asset_x0020_Effort xmlns="9cf8b669-4742-4d2e-ac05-c432df2576a9" xsi:nil="true"/>
    <Related_x0020_To_x0020_TAI xmlns="9cf8b669-4742-4d2e-ac05-c432df2576a9">No</Related_x0020_To_x0020_TAI>
    <AverageRating xmlns="http://schemas.microsoft.com/sharepoint/v3">5</AverageRating>
    <RatingCount xmlns="http://schemas.microsoft.com/sharepoint/v3">1</RatingCount>
  </documentManagement>
</p:properties>
</file>

<file path=customXml/itemProps1.xml><?xml version="1.0" encoding="utf-8"?>
<ds:datastoreItem xmlns:ds="http://schemas.openxmlformats.org/officeDocument/2006/customXml" ds:itemID="{1B9C0810-5459-4D9B-A99C-3B2CA6C38344}"/>
</file>

<file path=customXml/itemProps2.xml><?xml version="1.0" encoding="utf-8"?>
<ds:datastoreItem xmlns:ds="http://schemas.openxmlformats.org/officeDocument/2006/customXml" ds:itemID="{AD1A2C03-13FE-44AE-8970-C41A721EDBB5}"/>
</file>

<file path=customXml/itemProps3.xml><?xml version="1.0" encoding="utf-8"?>
<ds:datastoreItem xmlns:ds="http://schemas.openxmlformats.org/officeDocument/2006/customXml" ds:itemID="{53B33F4C-EC13-4E68-AAF6-AD09F9EFCB87}"/>
</file>

<file path=docProps/app.xml><?xml version="1.0" encoding="utf-8"?>
<Properties xmlns="http://schemas.openxmlformats.org/officeDocument/2006/extended-properties" xmlns:vt="http://schemas.openxmlformats.org/officeDocument/2006/docPropsVTypes">
  <Template/>
  <TotalTime>825</TotalTime>
  <Words>2092</Words>
  <Application>Microsoft Office PowerPoint</Application>
  <PresentationFormat>On-screen Show (4:3)</PresentationFormat>
  <Paragraphs>186</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Achieving multisite setup in Drupal </vt:lpstr>
      <vt:lpstr>Overview – Why Multisite with drupal?</vt:lpstr>
      <vt:lpstr>Overview – Why Multisite with drupal?</vt:lpstr>
      <vt:lpstr>Overview – Why Multisite with drupal?</vt:lpstr>
      <vt:lpstr>Drupal Multisite - Overview</vt:lpstr>
      <vt:lpstr>Drupal Multisite - Overview</vt:lpstr>
      <vt:lpstr>Drupal Multisite Adding DNS Entries</vt:lpstr>
      <vt:lpstr>Drupal Multisite - Apache Settings</vt:lpstr>
      <vt:lpstr>Drupal Multisite - Apache Settings</vt:lpstr>
      <vt:lpstr>Drupal Multisite - Apache Settings </vt:lpstr>
      <vt:lpstr>Checking Proxy settings</vt:lpstr>
      <vt:lpstr>Drupal Multisite - Subdomain setup - A directory for a subdomain</vt:lpstr>
      <vt:lpstr>Drupal Multisite - Create a settings file </vt:lpstr>
      <vt:lpstr>Drupal Multisite – Site installation</vt:lpstr>
      <vt:lpstr>Drupal Multisite – Subdomain installation</vt:lpstr>
      <vt:lpstr>Multisite – Subdomain installation</vt:lpstr>
      <vt:lpstr>Drupal Multisite</vt:lpstr>
      <vt:lpstr>Drupal Multisite</vt:lpstr>
      <vt:lpstr>Domain Access</vt:lpstr>
      <vt:lpstr>Domain Access</vt:lpstr>
      <vt:lpstr>Domain Access</vt:lpstr>
      <vt:lpstr>Domain Access</vt:lpstr>
      <vt:lpstr>Domain Access Setup</vt:lpstr>
      <vt:lpstr>Domain Access Setup</vt:lpstr>
      <vt:lpstr>Domain Access Setup</vt:lpstr>
      <vt:lpstr>Domain Access Setup – Domain List</vt:lpstr>
      <vt:lpstr>Domain Access Setup</vt:lpstr>
      <vt:lpstr>Domain Access Setup – Creating a domain record</vt:lpstr>
      <vt:lpstr>Domain Access Setup – Apache host editing</vt:lpstr>
      <vt:lpstr>Domain Access Setup – Local DNS Entry &amp; Proxy</vt:lpstr>
      <vt:lpstr>Domain Access Setup</vt:lpstr>
      <vt:lpstr>Domain Access Setup</vt:lpstr>
      <vt:lpstr>Domain Access – Content Sharing (Node Addition Page)</vt:lpstr>
      <vt:lpstr>Additional functionalities using domain access and its contributed modules</vt:lpstr>
      <vt:lpstr>Additional functionalities – Table Prefixing</vt:lpstr>
      <vt:lpstr>Additional functionalities – Domain Prefixing</vt:lpstr>
      <vt:lpstr>Additional functionalities – Domain Prefixing</vt:lpstr>
      <vt:lpstr>Additional modules – Domain Taxonomy</vt:lpstr>
      <vt:lpstr>Additional functionalities – Domain Taxonomy</vt:lpstr>
      <vt:lpstr>References</vt:lpstr>
      <vt:lpstr>Thank you!</vt:lpstr>
    </vt:vector>
  </TitlesOfParts>
  <Company>HCL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create a sub-domain: </dc:title>
  <dc:creator>Vimalnath Ravichandran</dc:creator>
  <cp:keywords>DRUPAL; multisite</cp:keywords>
  <cp:lastModifiedBy>Viswanath Gopalakrishnan</cp:lastModifiedBy>
  <cp:revision>208</cp:revision>
  <dcterms:created xsi:type="dcterms:W3CDTF">2012-09-24T10:16:36Z</dcterms:created>
  <dcterms:modified xsi:type="dcterms:W3CDTF">2012-09-28T08:25:48Z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0x0101009119CEC141E65344AC24408D53F40BC901006C16DF7A0109F846B924CEA312998B05</vt:lpwstr>
  </property>
  <property fmtid="{D5CDD505-2E9C-101B-9397-08002B2CF9AE}" pid="3" name="TaxKeyword">
    <vt:lpwstr>5793;#DRUPAL|cfa2d6ad-c08b-4e7f-92a6-b234d1d34c6e;#6014;#multisite|54547aa7-179e-48d2-9463-c3f027ef97d6</vt:lpwstr>
  </property>
</Properties>
</file>