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4.xml" ContentType="application/vnd.openxmlformats-officedocument.themeOverride+xml"/>
  <Override PartName="/ppt/theme/themeOverride3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Masters/notesMaster1.xml" ContentType="application/vnd.openxmlformats-officedocument.presentationml.notesMaster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4.xml" ContentType="application/vnd.openxmlformats-officedocument.themeOverride+xml"/>
  <Override PartName="/ppt/theme/themeOverride13.xml" ContentType="application/vnd.openxmlformats-officedocument.themeOverride+xml"/>
  <Override PartName="/ppt/theme/themeOverride12.xml" ContentType="application/vnd.openxmlformats-officedocument.themeOverride+xml"/>
  <Override PartName="/ppt/theme/themeOverride11.xml" ContentType="application/vnd.openxmlformats-officedocument.themeOverr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8" r:id="rId4"/>
    <p:sldId id="269" r:id="rId5"/>
    <p:sldId id="258" r:id="rId6"/>
    <p:sldId id="271" r:id="rId7"/>
    <p:sldId id="272" r:id="rId8"/>
    <p:sldId id="259" r:id="rId9"/>
    <p:sldId id="260" r:id="rId10"/>
    <p:sldId id="267" r:id="rId11"/>
    <p:sldId id="27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3E980-E0B5-4729-B9EE-F6D206C124D7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BABDD-79AA-48B0-A52C-CDDF0201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0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079FC5-7DC4-43D6-8965-E05A241F5665}" type="slidenum">
              <a:rPr lang="en-US" smtClean="0"/>
              <a:pPr eaLnBrk="1" hangingPunct="1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C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946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EE563-0CAD-434A-9EE1-B9CD13D7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2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EE563-0CAD-434A-9EE1-B9CD13D7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EE563-0CAD-434A-9EE1-B9CD13D7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1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EE563-0CAD-434A-9EE1-B9CD13D7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2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EE563-0CAD-434A-9EE1-B9CD13D7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9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EE563-0CAD-434A-9EE1-B9CD13D7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0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EE563-0CAD-434A-9EE1-B9CD13D7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0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EE563-0CAD-434A-9EE1-B9CD13D7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7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EE563-0CAD-434A-9EE1-B9CD13D7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4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EE563-0CAD-434A-9EE1-B9CD13D7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4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 descr="HCL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fld id="{6C7EE563-0CAD-434A-9EE1-B9CD13D7FB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pi.drupal.org/api/drupal/modules!locale!locale.module/6" TargetMode="External"/><Relationship Id="rId2" Type="http://schemas.openxmlformats.org/officeDocument/2006/relationships/hyperlink" Target="http://drupal.org/project/i18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rupal.org/node/275705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vimalnath.r@hc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rupal.org/project/i18n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rupal.org/project/i18n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slide" Target="slide8.xml"/><Relationship Id="rId5" Type="http://schemas.openxmlformats.org/officeDocument/2006/relationships/hyperlink" Target="http://localize.drupal.org/translate/languages" TargetMode="External"/><Relationship Id="rId4" Type="http://schemas.openxmlformats.org/officeDocument/2006/relationships/hyperlink" Target="http://drupal.org/project/translation_managemen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Drupal - Create a Multi-lingual Site</a:t>
            </a:r>
            <a:endParaRPr lang="en-US" sz="3600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14800"/>
            <a:ext cx="7010400" cy="1981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By </a:t>
            </a:r>
          </a:p>
          <a:p>
            <a:pPr eaLnBrk="1" hangingPunct="1"/>
            <a:r>
              <a:rPr lang="en-US" sz="1800" dirty="0" smtClean="0"/>
              <a:t>Vimalnath Ravichandran (51324815)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527715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Enabling i18n </a:t>
            </a:r>
            <a:r>
              <a:rPr lang="en-US" b="1" dirty="0" smtClean="0"/>
              <a:t>and </a:t>
            </a:r>
            <a:r>
              <a:rPr lang="en-US" dirty="0"/>
              <a:t>Translation Management</a:t>
            </a:r>
            <a:br>
              <a:rPr lang="en-US" dirty="0"/>
            </a:br>
            <a:r>
              <a:rPr lang="en-US" b="1" u="sng" dirty="0"/>
              <a:t/>
            </a:r>
            <a:br>
              <a:rPr lang="en-US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Enable all available under Translation Management section in /admin/build/modules.</a:t>
            </a:r>
          </a:p>
          <a:p>
            <a:endParaRPr lang="en-US" sz="1600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9437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182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3862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Setting </a:t>
            </a:r>
            <a:r>
              <a:rPr lang="en-US" dirty="0"/>
              <a:t>up the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1600" dirty="0"/>
              <a:t>Navigate to </a:t>
            </a:r>
            <a:r>
              <a:rPr lang="en-US" sz="1600" b="1" dirty="0"/>
              <a:t>/admin/settings/language</a:t>
            </a:r>
            <a:r>
              <a:rPr lang="en-US" sz="1600" dirty="0"/>
              <a:t> and select "Add language". Add all the desired languages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Choose language code as appropriate(</a:t>
            </a:r>
            <a:r>
              <a:rPr lang="en-US" sz="1600" dirty="0" err="1" smtClean="0"/>
              <a:t>zh-hant</a:t>
            </a:r>
            <a:r>
              <a:rPr lang="en-US" sz="1600" dirty="0" smtClean="0"/>
              <a:t>), in our case its </a:t>
            </a:r>
            <a:r>
              <a:rPr lang="en-US" sz="1600" dirty="0"/>
              <a:t>Chinese, Traditional.</a:t>
            </a:r>
            <a:endParaRPr lang="en-US" sz="1600" dirty="0" smtClean="0"/>
          </a:p>
          <a:p>
            <a:r>
              <a:rPr lang="en-US" sz="1600" dirty="0" smtClean="0"/>
              <a:t>Enter </a:t>
            </a:r>
            <a:r>
              <a:rPr lang="en-US" sz="1600" dirty="0"/>
              <a:t>Language name as </a:t>
            </a:r>
            <a:r>
              <a:rPr lang="en-US" sz="1600" dirty="0" smtClean="0"/>
              <a:t>"Chinese, Traditional”.</a:t>
            </a:r>
          </a:p>
          <a:p>
            <a:r>
              <a:rPr lang="en-US" sz="1600" dirty="0" smtClean="0"/>
              <a:t>Choose </a:t>
            </a:r>
            <a:r>
              <a:rPr lang="en-US" sz="1600" dirty="0"/>
              <a:t>the direction to be “Left to right</a:t>
            </a:r>
            <a:r>
              <a:rPr lang="en-US" sz="1600" dirty="0" smtClean="0"/>
              <a:t>”.</a:t>
            </a:r>
          </a:p>
          <a:p>
            <a:r>
              <a:rPr lang="en-US" sz="1600" dirty="0" smtClean="0"/>
              <a:t>Save the configuration.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64" y="3352800"/>
            <a:ext cx="72009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570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Import  po </a:t>
            </a:r>
            <a:r>
              <a:rPr lang="en-US" b="1" dirty="0" smtClean="0"/>
              <a:t>file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Once i18n module is enabled, go to admin-&gt;Site Building-&gt;Translate interface.</a:t>
            </a:r>
          </a:p>
          <a:p>
            <a:r>
              <a:rPr lang="en-US" sz="1600" dirty="0" smtClean="0"/>
              <a:t>This page provides an overview of available translatable strings.</a:t>
            </a:r>
          </a:p>
          <a:p>
            <a:r>
              <a:rPr lang="en-US" sz="1600" dirty="0" smtClean="0"/>
              <a:t>We can now import the Chinese po file which we have downloaded already.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70866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687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  po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Click “browse” to upload the po file.</a:t>
            </a:r>
          </a:p>
          <a:p>
            <a:r>
              <a:rPr lang="en-US" sz="1600" dirty="0" smtClean="0"/>
              <a:t>Choose the Import Into Option(in our case it is “Chinese, Traditional”)</a:t>
            </a:r>
          </a:p>
          <a:p>
            <a:r>
              <a:rPr lang="en-US" sz="1600" dirty="0" smtClean="0"/>
              <a:t>Click import button at the bottom to finish the setup.</a:t>
            </a:r>
          </a:p>
          <a:p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7543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35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Update the po </a:t>
            </a:r>
            <a:r>
              <a:rPr lang="en-US" b="1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545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Now that we have uploaded the po file , we could just make few changes to that po file and test if the content is rendered in Chinese.</a:t>
            </a:r>
          </a:p>
          <a:p>
            <a:r>
              <a:rPr lang="en-US" sz="1600" dirty="0" smtClean="0"/>
              <a:t>After making changes a typical po file would resemble this way:</a:t>
            </a:r>
          </a:p>
          <a:p>
            <a:pPr marL="0" indent="0">
              <a:buNone/>
            </a:pPr>
            <a:r>
              <a:rPr lang="en-US" sz="1600" dirty="0" smtClean="0"/>
              <a:t>	Here, “msgid” is the word which needs to be translated and  ”msgstr” is the equivalent string in Chinese.</a:t>
            </a:r>
          </a:p>
          <a:p>
            <a:r>
              <a:rPr lang="en-US" sz="1600" dirty="0" smtClean="0"/>
              <a:t>Again, import the updated po file.</a:t>
            </a:r>
            <a:endParaRPr lang="en-US" sz="16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992" y="3505200"/>
            <a:ext cx="46863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4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For testing, we are going to translate “Welcome” to Chinese, Traditional.</a:t>
            </a:r>
          </a:p>
          <a:p>
            <a:r>
              <a:rPr lang="en-US" sz="1600" dirty="0" smtClean="0"/>
              <a:t>The code should be formatted in such a way that the string is enclosed inside a t function.</a:t>
            </a:r>
          </a:p>
          <a:p>
            <a:pPr marL="0" indent="0">
              <a:buNone/>
            </a:pPr>
            <a:r>
              <a:rPr lang="en-US" sz="1600" dirty="0" smtClean="0"/>
              <a:t>	E.g.: &lt;?php print t("Welcome");?&gt;</a:t>
            </a:r>
          </a:p>
          <a:p>
            <a:r>
              <a:rPr lang="en-US" sz="1600" dirty="0" smtClean="0"/>
              <a:t>After making the changes, refresh the page. </a:t>
            </a:r>
          </a:p>
          <a:p>
            <a:r>
              <a:rPr lang="en-US" sz="1600" dirty="0" smtClean="0"/>
              <a:t>The </a:t>
            </a:r>
            <a:r>
              <a:rPr lang="en-US" sz="1600" dirty="0" smtClean="0">
                <a:solidFill>
                  <a:srgbClr val="FFFF00"/>
                </a:solidFill>
              </a:rPr>
              <a:t>highlighted</a:t>
            </a:r>
            <a:r>
              <a:rPr lang="en-US" sz="1600" dirty="0" smtClean="0"/>
              <a:t> string you see in the here is the translated string(Welcome) in Chinese, Traditional.</a:t>
            </a:r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lvl="1"/>
            <a:endParaRPr lang="en-US" sz="1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83" y="4343400"/>
            <a:ext cx="72485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890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Drupal </a:t>
            </a:r>
            <a:r>
              <a:rPr lang="en-US" dirty="0"/>
              <a:t>i18nDocumentation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drupal.org/project/i18n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Drupal’s locale module :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api.drupal.org/api/drupal/modules!locale!locale.module/6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Tutorial Examples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drupal.org/node/275705</a:t>
            </a:r>
            <a:endParaRPr lang="en-US" dirty="0" smtClean="0"/>
          </a:p>
          <a:p>
            <a:pPr marL="0" indent="0" eaLnBrk="1" hangingPunct="1"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CF73FB-ACE1-4C21-9163-D7D1C52280A0}" type="slidenum">
              <a:rPr lang="en-US" smtClean="0">
                <a:solidFill>
                  <a:schemeClr val="bg2"/>
                </a:solidFill>
              </a:rPr>
              <a:pPr eaLnBrk="1" hangingPunct="1"/>
              <a:t>16</a:t>
            </a:fld>
            <a:endParaRPr lang="en-US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Thank you!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Please feel free to communicate/report your opinions/feedbacks/comments/errata to</a:t>
            </a:r>
          </a:p>
          <a:p>
            <a:pPr marL="400050" lvl="1" indent="0" eaLnBrk="1" hangingPunct="1">
              <a:buFont typeface="Wingdings" pitchFamily="2" charset="2"/>
              <a:buNone/>
            </a:pPr>
            <a:r>
              <a:rPr lang="en-US" dirty="0" smtClean="0">
                <a:hlinkClick r:id="rId3"/>
              </a:rPr>
              <a:t>vimalnath.r@hcl.com</a:t>
            </a:r>
            <a:r>
              <a:rPr lang="en-US" dirty="0" smtClean="0"/>
              <a:t> and provide your valuable suggestions.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8E64C6-E48E-4617-B2D4-5E782EAC9011}" type="slidenum">
              <a:rPr lang="en-US" smtClean="0">
                <a:solidFill>
                  <a:schemeClr val="bg2"/>
                </a:solidFill>
              </a:rPr>
              <a:pPr eaLnBrk="1" hangingPunct="1"/>
              <a:t>17</a:t>
            </a:fld>
            <a:endParaRPr lang="en-US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 website becomes multilingual when it has the ability to use several languages.</a:t>
            </a:r>
          </a:p>
          <a:p>
            <a:r>
              <a:rPr lang="en-US" sz="1600" dirty="0"/>
              <a:t>A multilingual website is any website that offers content in more than one language</a:t>
            </a:r>
            <a:r>
              <a:rPr lang="en-US" sz="1600" dirty="0" smtClean="0"/>
              <a:t>.</a:t>
            </a:r>
            <a:r>
              <a:rPr lang="en-US" sz="1600" b="1" dirty="0"/>
              <a:t> </a:t>
            </a:r>
            <a:r>
              <a:rPr lang="en-US" sz="1600" dirty="0"/>
              <a:t>Usually, it makes sense to have a multilingual website when your target audience consists </a:t>
            </a:r>
            <a:r>
              <a:rPr lang="en-US" sz="1600" dirty="0" smtClean="0"/>
              <a:t>speakers </a:t>
            </a:r>
            <a:r>
              <a:rPr lang="en-US" sz="1600" dirty="0"/>
              <a:t>of different languages.</a:t>
            </a:r>
          </a:p>
          <a:p>
            <a:r>
              <a:rPr lang="en-US" sz="1600" dirty="0" smtClean="0"/>
              <a:t>Drupal has got some in-built modules which helps in language translation, however not everything. To felicitate the same, we have some contributed modules.</a:t>
            </a:r>
          </a:p>
          <a:p>
            <a:r>
              <a:rPr lang="en-US" sz="1600" dirty="0" smtClean="0"/>
              <a:t>There are many different possible configurations depending on your website needs, domain names and content. </a:t>
            </a:r>
          </a:p>
          <a:p>
            <a:r>
              <a:rPr lang="en-US" sz="1600" dirty="0" smtClean="0"/>
              <a:t>There are different modules to choose from both Core and Contributed in order to display the content in the desired language.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2508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Overview – Drupal an ideal way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Drupal </a:t>
            </a:r>
            <a:r>
              <a:rPr lang="en-US" sz="1600" dirty="0" smtClean="0"/>
              <a:t>would be the ideal </a:t>
            </a:r>
            <a:r>
              <a:rPr lang="en-US" sz="1600" dirty="0"/>
              <a:t>platform for creating multilingual websites with ease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The fundamentals are provided by Drupal core, </a:t>
            </a:r>
            <a:r>
              <a:rPr lang="en-US" sz="1600" dirty="0"/>
              <a:t>while extended functionality is added via </a:t>
            </a:r>
            <a:r>
              <a:rPr lang="en-US" sz="1600" dirty="0" smtClean="0"/>
              <a:t>contributed/custom modules.</a:t>
            </a:r>
          </a:p>
          <a:p>
            <a:r>
              <a:rPr lang="en-US" sz="1600" dirty="0"/>
              <a:t>As of Drupal 6, multilingual support is (partially) included in Drupal core. However, this support does not allow building complete multilingual sites and you will need to install additional </a:t>
            </a:r>
            <a:r>
              <a:rPr lang="en-US" sz="1600" dirty="0" smtClean="0"/>
              <a:t>contributed modules.</a:t>
            </a:r>
          </a:p>
          <a:p>
            <a:r>
              <a:rPr lang="en-US" sz="1600" dirty="0"/>
              <a:t>The Translation Management module makes it easy to run multilingual Drupal sites. It helps management, content admins, translators and web developers by creating a systematic translation process.</a:t>
            </a:r>
          </a:p>
        </p:txBody>
      </p:sp>
    </p:spTree>
    <p:extLst>
      <p:ext uri="{BB962C8B-B14F-4D97-AF65-F5344CB8AC3E}">
        <p14:creationId xmlns:p14="http://schemas.microsoft.com/office/powerpoint/2010/main" val="3124479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Overview – URL Structure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There's no need to create </a:t>
            </a:r>
            <a:r>
              <a:rPr lang="en-US" sz="1600" dirty="0" smtClean="0"/>
              <a:t>separate URLs </a:t>
            </a:r>
            <a:r>
              <a:rPr lang="en-US" sz="1600" dirty="0"/>
              <a:t>when developing a multilingual website. </a:t>
            </a:r>
            <a:r>
              <a:rPr lang="en-US" sz="1600" dirty="0" smtClean="0"/>
              <a:t>Moreover users could identify the language of a page just </a:t>
            </a:r>
            <a:r>
              <a:rPr lang="en-US" sz="1600" dirty="0"/>
              <a:t>by glancing at the URL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For example, the following URLs </a:t>
            </a:r>
            <a:r>
              <a:rPr lang="en-US" sz="1600" dirty="0" smtClean="0"/>
              <a:t>allows </a:t>
            </a:r>
            <a:r>
              <a:rPr lang="en-US" sz="1600" dirty="0"/>
              <a:t>users know that they’re on the English section of this site: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http</a:t>
            </a:r>
            <a:r>
              <a:rPr lang="en-US" sz="1600" i="1" dirty="0" smtClean="0"/>
              <a:t>://test.ca</a:t>
            </a:r>
            <a:r>
              <a:rPr lang="en-US" sz="1600" b="1" i="1" dirty="0" smtClean="0"/>
              <a:t>/en/</a:t>
            </a:r>
            <a:r>
              <a:rPr lang="en-US" sz="1600" i="1" dirty="0" smtClean="0"/>
              <a:t>index.html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http://</a:t>
            </a:r>
            <a:r>
              <a:rPr lang="en-US" sz="1600" b="1" i="1" dirty="0" smtClean="0"/>
              <a:t>en.</a:t>
            </a:r>
            <a:r>
              <a:rPr lang="en-US" sz="1600" i="1" dirty="0" smtClean="0"/>
              <a:t>test.ca/index.html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Now a page in Russian would be: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http</a:t>
            </a:r>
            <a:r>
              <a:rPr lang="en-US" sz="1600" i="1" dirty="0" smtClean="0"/>
              <a:t>://test.ca/</a:t>
            </a:r>
            <a:r>
              <a:rPr lang="en-US" sz="1600" b="1" i="1" dirty="0" smtClean="0"/>
              <a:t>rus</a:t>
            </a:r>
            <a:r>
              <a:rPr lang="en-US" sz="1600" i="1" dirty="0" smtClean="0"/>
              <a:t>/index.html 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http</a:t>
            </a:r>
            <a:r>
              <a:rPr lang="en-US" sz="1600" i="1" dirty="0" smtClean="0"/>
              <a:t>://</a:t>
            </a:r>
            <a:r>
              <a:rPr lang="en-US" sz="1600" b="1" i="1" dirty="0" smtClean="0"/>
              <a:t>rus</a:t>
            </a:r>
            <a:r>
              <a:rPr lang="en-US" sz="1600" i="1" dirty="0" smtClean="0"/>
              <a:t>.test.ca/index.html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Also, URL </a:t>
            </a:r>
            <a:r>
              <a:rPr lang="en-US" sz="1600" dirty="0"/>
              <a:t>structure will make it easier for you to analyze the indexing of your multilingual content.</a:t>
            </a:r>
          </a:p>
        </p:txBody>
      </p:sp>
    </p:spTree>
    <p:extLst>
      <p:ext uri="{BB962C8B-B14F-4D97-AF65-F5344CB8AC3E}">
        <p14:creationId xmlns:p14="http://schemas.microsoft.com/office/powerpoint/2010/main" val="3892427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Modules Required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Let us quickly go through the modules that are available in Drupal for achieving a multi-lingual site.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Core-optional Modules Required:</a:t>
            </a:r>
          </a:p>
          <a:p>
            <a:r>
              <a:rPr lang="en-US" dirty="0" smtClean="0"/>
              <a:t>Locale</a:t>
            </a:r>
          </a:p>
          <a:p>
            <a:r>
              <a:rPr lang="en-US" dirty="0" smtClean="0"/>
              <a:t>Content translation</a:t>
            </a:r>
          </a:p>
          <a:p>
            <a:endParaRPr lang="en-US" dirty="0" smtClean="0"/>
          </a:p>
          <a:p>
            <a:r>
              <a:rPr lang="en-US" b="1" dirty="0" smtClean="0"/>
              <a:t>Locale</a:t>
            </a:r>
            <a:r>
              <a:rPr lang="en-US" dirty="0" smtClean="0"/>
              <a:t> – This module enables the translation of the user interface to languages other than English. Make sure that this module is enabled from admin/build/modules.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Localizer </a:t>
            </a:r>
            <a:r>
              <a:rPr lang="en-US" dirty="0"/>
              <a:t>allows translation of the following system objects:</a:t>
            </a:r>
            <a:br>
              <a:rPr lang="en-US" dirty="0"/>
            </a:br>
            <a:r>
              <a:rPr lang="en-US" dirty="0" smtClean="0"/>
              <a:t>	* Blocks</a:t>
            </a:r>
            <a:br>
              <a:rPr lang="en-US" dirty="0" smtClean="0"/>
            </a:br>
            <a:r>
              <a:rPr lang="en-US" dirty="0" smtClean="0"/>
              <a:t>	* Menus</a:t>
            </a:r>
            <a:br>
              <a:rPr lang="en-US" dirty="0" smtClean="0"/>
            </a:br>
            <a:r>
              <a:rPr lang="en-US" dirty="0" smtClean="0"/>
              <a:t>	* Nodes</a:t>
            </a:r>
            <a:br>
              <a:rPr lang="en-US" dirty="0" smtClean="0"/>
            </a:br>
            <a:r>
              <a:rPr lang="en-US" dirty="0" smtClean="0"/>
              <a:t>	* Taxonomy</a:t>
            </a:r>
            <a:br>
              <a:rPr lang="en-US" dirty="0" smtClean="0"/>
            </a:br>
            <a:r>
              <a:rPr lang="en-US" dirty="0" smtClean="0"/>
              <a:t>	* System settings (variables)</a:t>
            </a:r>
          </a:p>
          <a:p>
            <a:r>
              <a:rPr lang="en-US" b="1" dirty="0" smtClean="0"/>
              <a:t>Content translation </a:t>
            </a:r>
            <a:r>
              <a:rPr lang="en-US" dirty="0" smtClean="0"/>
              <a:t>- This module works with the Translation module in Drupal core. This core-optional module needs to be enabled as well.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95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Modules Required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Contributed Modules Required:</a:t>
            </a:r>
          </a:p>
          <a:p>
            <a:r>
              <a:rPr lang="en-US" sz="1600" b="1" dirty="0"/>
              <a:t>Internationalization</a:t>
            </a:r>
            <a:r>
              <a:rPr lang="en-US" sz="1600" dirty="0"/>
              <a:t> </a:t>
            </a:r>
            <a:r>
              <a:rPr lang="en-US" sz="1600" dirty="0" smtClean="0"/>
              <a:t>– In </a:t>
            </a:r>
            <a:r>
              <a:rPr lang="en-US" sz="1600" i="1" dirty="0" smtClean="0"/>
              <a:t>layman's terms, </a:t>
            </a:r>
            <a:r>
              <a:rPr lang="en-US" sz="1600" dirty="0"/>
              <a:t>Internationalization is the process of designing a software application so that it can be adapted to various languages and regions without engineering changes. The terms are frequently abbreviated to the </a:t>
            </a:r>
            <a:r>
              <a:rPr lang="en-US" sz="1600" dirty="0" smtClean="0"/>
              <a:t>numeronym </a:t>
            </a:r>
            <a:r>
              <a:rPr lang="en-US" sz="1600" b="1" dirty="0"/>
              <a:t>i18n</a:t>
            </a:r>
            <a:r>
              <a:rPr lang="en-US" sz="1600" dirty="0"/>
              <a:t> (where 18 stands for the number of letters between the first </a:t>
            </a:r>
            <a:r>
              <a:rPr lang="en-US" sz="1600" i="1" dirty="0"/>
              <a:t>i</a:t>
            </a:r>
            <a:r>
              <a:rPr lang="en-US" sz="1600" dirty="0"/>
              <a:t> and last </a:t>
            </a:r>
            <a:r>
              <a:rPr lang="en-US" sz="1600" i="1" dirty="0"/>
              <a:t>n</a:t>
            </a:r>
            <a:r>
              <a:rPr lang="en-US" sz="1600" dirty="0"/>
              <a:t> in </a:t>
            </a:r>
            <a:r>
              <a:rPr lang="en-US" sz="1600" i="1" dirty="0"/>
              <a:t>internationalization</a:t>
            </a:r>
            <a:r>
              <a:rPr lang="en-US" sz="1600" dirty="0" smtClean="0"/>
              <a:t> and of course this module </a:t>
            </a:r>
            <a:r>
              <a:rPr lang="en-US" sz="1600" dirty="0"/>
              <a:t>is a collection of modules to extend Drupal core multilingual capabilities and be able to build multilingual sites. This can be downloaded from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drupal.org/project/i18n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2323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Modules Required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3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Contributed Modules Required:</a:t>
            </a:r>
          </a:p>
          <a:p>
            <a:r>
              <a:rPr lang="en-US" sz="1600" b="1" dirty="0"/>
              <a:t>Translation Management </a:t>
            </a:r>
            <a:r>
              <a:rPr lang="en-US" sz="1600" dirty="0"/>
              <a:t>– This  module adds a layer of management for multilingual contents. The Translation Management module makes it easy to run multilingual Drupal sites.</a:t>
            </a:r>
            <a:r>
              <a:rPr lang="en-US" sz="1600" b="1" dirty="0"/>
              <a:t> </a:t>
            </a:r>
            <a:r>
              <a:rPr lang="en-US" sz="1600" dirty="0"/>
              <a:t>It provides complete workflow management for multilingual Drupal </a:t>
            </a:r>
            <a:r>
              <a:rPr lang="en-US" sz="1600" dirty="0" smtClean="0"/>
              <a:t>sites. It provides with a translational dashboard that helps us to see what contents are translated and contents that needs translation.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7049654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445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/>
              <a:t>Install i18n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Download the i18n module from </a:t>
            </a:r>
            <a:r>
              <a:rPr lang="en-US" dirty="0" smtClean="0">
                <a:hlinkClick r:id="rId3"/>
              </a:rPr>
              <a:t>http://drupal.org/project/i18n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and extract the contents to /sites/all/modules (this is the path where all the      	contributed/custom modules would go).</a:t>
            </a:r>
          </a:p>
          <a:p>
            <a:r>
              <a:rPr lang="en-US" dirty="0"/>
              <a:t>Download the Translation Management module </a:t>
            </a:r>
            <a:r>
              <a:rPr lang="en-US" dirty="0" smtClean="0"/>
              <a:t>from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://drupal.org/project/translation_management</a:t>
            </a:r>
            <a:endParaRPr lang="en-US" dirty="0" smtClean="0"/>
          </a:p>
          <a:p>
            <a:r>
              <a:rPr lang="en-US" dirty="0" smtClean="0"/>
              <a:t>Now, we need a translational file (portable object)so that the content already present in English could be translated to the preferred language.</a:t>
            </a:r>
          </a:p>
          <a:p>
            <a:r>
              <a:rPr lang="en-US" dirty="0" smtClean="0"/>
              <a:t>The portable object(po) file can be downloaded from this link </a:t>
            </a:r>
            <a:r>
              <a:rPr lang="en-US" dirty="0" smtClean="0">
                <a:hlinkClick r:id="rId5"/>
              </a:rPr>
              <a:t>http://localize.drupal.org/translate/languages</a:t>
            </a:r>
            <a:endParaRPr lang="en-US" dirty="0" smtClean="0"/>
          </a:p>
          <a:p>
            <a:r>
              <a:rPr lang="en-US" dirty="0" smtClean="0"/>
              <a:t>For explanation, we would try to translate the content from English to Chinese.</a:t>
            </a:r>
          </a:p>
          <a:p>
            <a:r>
              <a:rPr lang="en-US" dirty="0" smtClean="0"/>
              <a:t>So, download the Chinese po file from this link </a:t>
            </a:r>
            <a:r>
              <a:rPr lang="en-US" dirty="0" smtClean="0">
                <a:hlinkClick r:id="rId6" action="ppaction://hlinksldjump"/>
              </a:rPr>
              <a:t>http://localize.drupal.org/translate/languages/zh-hant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48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Enabling i18n </a:t>
            </a:r>
            <a:r>
              <a:rPr lang="en-US" b="1" dirty="0" smtClean="0"/>
              <a:t>and </a:t>
            </a:r>
            <a:r>
              <a:rPr lang="en-US" dirty="0"/>
              <a:t>Translation Management</a:t>
            </a:r>
            <a:br>
              <a:rPr lang="en-US" dirty="0"/>
            </a:br>
            <a:r>
              <a:rPr lang="en-US" b="1" u="sng" dirty="0"/>
              <a:t/>
            </a:r>
            <a:br>
              <a:rPr lang="en-US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Enable all available under Multilanguage section in /admin/build/modules.</a:t>
            </a:r>
          </a:p>
          <a:p>
            <a:r>
              <a:rPr lang="en-US" sz="1600" dirty="0" smtClean="0"/>
              <a:t>If you haven't enabled Poll and Profile modules, Drupal asks you if you want them enabled. If you don't want them, in the Multilanguage - i18n don't enable Multilanguage Poll and Multilanguage Profile.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026" y="2667000"/>
            <a:ext cx="61245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083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Lessons Learnt" ma:contentTypeID="0x0101001453A539F4F331469A682AA15DF6A00E00571EA6336F75374E91C1A01040C76B11" ma:contentTypeVersion="25" ma:contentTypeDescription="Lessons learnt during a project that can be applied usefully in another project" ma:contentTypeScope="" ma:versionID="f64c11340585ff4bcb377d4fad0fc7e4">
  <xsd:schema xmlns:xsd="http://www.w3.org/2001/XMLSchema" xmlns:xs="http://www.w3.org/2001/XMLSchema" xmlns:p="http://schemas.microsoft.com/office/2006/metadata/properties" xmlns:ns1="http://schemas.microsoft.com/sharepoint/v3" xmlns:ns2="9cf8b669-4742-4d2e-ac05-c432df2576a9" xmlns:ns3="0831be68-1033-4c8c-8e6f-146655c0855e" targetNamespace="http://schemas.microsoft.com/office/2006/metadata/properties" ma:root="true" ma:fieldsID="56377766b759cd003c1328f84e0bd865" ns1:_="" ns2:_="" ns3:_="">
    <xsd:import namespace="http://schemas.microsoft.com/sharepoint/v3"/>
    <xsd:import namespace="9cf8b669-4742-4d2e-ac05-c432df2576a9"/>
    <xsd:import namespace="0831be68-1033-4c8c-8e6f-146655c0855e"/>
    <xsd:element name="properties">
      <xsd:complexType>
        <xsd:sequence>
          <xsd:element name="documentManagement">
            <xsd:complexType>
              <xsd:all>
                <xsd:element ref="ns2:Artifact_x0020_Title"/>
                <xsd:element ref="ns2:Artifact_x0020_Description" minOccurs="0"/>
                <xsd:element ref="ns2:Primary_x0020_Contact"/>
                <xsd:element ref="ns2:Secondary_x0020_Contact" minOccurs="0"/>
                <xsd:element ref="ns2:Related_x0020_To_x0020_TAI"/>
                <xsd:element ref="ns2:PA" minOccurs="0"/>
                <xsd:element ref="ns2:Approx_x0020_Effort" minOccurs="0"/>
                <xsd:element ref="ns2:Asset_x0020_Effort" minOccurs="0"/>
                <xsd:element ref="ns2:Artifact_x0020_Type" minOccurs="0"/>
                <xsd:element ref="ns2:BU" minOccurs="0"/>
                <xsd:element ref="ns2:LoB" minOccurs="0"/>
                <xsd:element ref="ns2:Artifact_x0020_Category" minOccurs="0"/>
                <xsd:element ref="ns2:Check_x0020_Permission" minOccurs="0"/>
                <xsd:element ref="ns2:Last_x0020_Reminder_x0020_Sent" minOccurs="0"/>
                <xsd:element ref="ns2:Submission_x0020_Date" minOccurs="0"/>
                <xsd:element ref="ns2:Artifact_x0020_Status" minOccurs="0"/>
                <xsd:element ref="ns2:Total_x0020_Reminders_x0020_Sent" minOccurs="0"/>
                <xsd:element ref="ns2:User_x0020_Count" minOccurs="0"/>
                <xsd:element ref="ns2:TaxKeywordTaxHTField" minOccurs="0"/>
                <xsd:element ref="ns2:TaxCatchAll" minOccurs="0"/>
                <xsd:element ref="ns2:TaxCatchAllLabel" minOccurs="0"/>
                <xsd:element ref="ns2:ApprovalDate" minOccurs="0"/>
                <xsd:element ref="ns1:AverageRating" minOccurs="0"/>
                <xsd:element ref="ns1:RatingCount" minOccurs="0"/>
                <xsd:element ref="ns3:Disclaimer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Rating_x0020__x0028_0_x002d_5_x0029_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Number_x0020_of_x0020_Ratings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f8b669-4742-4d2e-ac05-c432df2576a9" elementFormDefault="qualified">
    <xsd:import namespace="http://schemas.microsoft.com/office/2006/documentManagement/types"/>
    <xsd:import namespace="http://schemas.microsoft.com/office/infopath/2007/PartnerControls"/>
    <xsd:element name="Artifact_x0020_Title" ma:index="8" ma:displayName="Artifact Title" ma:internalName="Artifact_x0020_Title" ma:readOnly="false">
      <xsd:simpleType>
        <xsd:restriction base="dms:Text"/>
      </xsd:simpleType>
    </xsd:element>
    <xsd:element name="Artifact_x0020_Description" ma:index="9" nillable="true" ma:displayName="Artifact Description" ma:internalName="Artifact_x0020_Description" ma:readOnly="false">
      <xsd:simpleType>
        <xsd:restriction base="dms:Note">
          <xsd:maxLength value="255"/>
        </xsd:restriction>
      </xsd:simpleType>
    </xsd:element>
    <xsd:element name="Primary_x0020_Contact" ma:index="10" ma:displayName="Primary Contact" ma:list="UserInfo" ma:SearchPeopleOnly="false" ma:internalName="Primary_x0020_Contact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ondary_x0020_Contact" ma:index="11" nillable="true" ma:displayName="Secondary Contact" ma:list="UserInfo" ma:SearchPeopleOnly="false" ma:internalName="Secondary_x0020_Contact" ma:readOnly="fals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lated_x0020_To_x0020_TAI" ma:index="12" ma:displayName="Related To TAI" ma:default="No" ma:internalName="Related_x0020_To_x0020_TAI" ma:readOnly="false">
      <xsd:simpleType>
        <xsd:restriction base="dms:Choice">
          <xsd:enumeration value="Yes"/>
          <xsd:enumeration value="No"/>
        </xsd:restriction>
      </xsd:simpleType>
    </xsd:element>
    <xsd:element name="PA" ma:index="13" nillable="true" ma:displayName="PA" ma:hidden="true" ma:internalName="PA" ma:readOnly="false">
      <xsd:simpleType>
        <xsd:restriction base="dms:Boolean"/>
      </xsd:simpleType>
    </xsd:element>
    <xsd:element name="Approx_x0020_Effort" ma:index="14" nillable="true" ma:displayName="Approx Effort" ma:hidden="true" ma:internalName="Approx_x0020_Effort" ma:readOnly="false">
      <xsd:simpleType>
        <xsd:restriction base="dms:Number"/>
      </xsd:simpleType>
    </xsd:element>
    <xsd:element name="Asset_x0020_Effort" ma:index="15" nillable="true" ma:displayName="Asset Effort" ma:hidden="true" ma:internalName="Asset_x0020_Effort" ma:readOnly="false">
      <xsd:simpleType>
        <xsd:restriction base="dms:Number"/>
      </xsd:simpleType>
    </xsd:element>
    <xsd:element name="Artifact_x0020_Type" ma:index="16" nillable="true" ma:displayName="Artifact Type" ma:default="Knowledge Item" ma:hidden="true" ma:internalName="Artifact_x0020_Type" ma:readOnly="false">
      <xsd:simpleType>
        <xsd:restriction base="dms:Text"/>
      </xsd:simpleType>
    </xsd:element>
    <xsd:element name="BU" ma:index="17" nillable="true" ma:displayName="BU" ma:hidden="true" ma:internalName="BU" ma:readOnly="false">
      <xsd:simpleType>
        <xsd:restriction base="dms:Text">
          <xsd:maxLength value="255"/>
        </xsd:restriction>
      </xsd:simpleType>
    </xsd:element>
    <xsd:element name="LoB" ma:index="18" nillable="true" ma:displayName="LoB" ma:hidden="true" ma:internalName="LoB" ma:readOnly="false">
      <xsd:simpleType>
        <xsd:restriction base="dms:Text">
          <xsd:maxLength value="255"/>
        </xsd:restriction>
      </xsd:simpleType>
    </xsd:element>
    <xsd:element name="Artifact_x0020_Category" ma:index="19" nillable="true" ma:displayName="Artifact Category" ma:hidden="true" ma:internalName="Artifact_x0020_Category" ma:readOnly="false">
      <xsd:simpleType>
        <xsd:restriction base="dms:Note"/>
      </xsd:simpleType>
    </xsd:element>
    <xsd:element name="Check_x0020_Permission" ma:index="20" nillable="true" ma:displayName="Check Permission" ma:hidden="true" ma:internalName="Check_x0020_Permission" ma:readOnly="false">
      <xsd:simpleType>
        <xsd:restriction base="dms:Text"/>
      </xsd:simpleType>
    </xsd:element>
    <xsd:element name="Last_x0020_Reminder_x0020_Sent" ma:index="21" nillable="true" ma:displayName="Last Reminder Sent" ma:format="DateTime" ma:hidden="true" ma:internalName="Last_x0020_Reminder_x0020_Sent" ma:readOnly="false">
      <xsd:simpleType>
        <xsd:restriction base="dms:DateTime"/>
      </xsd:simpleType>
    </xsd:element>
    <xsd:element name="Submission_x0020_Date" ma:index="22" nillable="true" ma:displayName="Submission Date" ma:format="DateTime" ma:hidden="true" ma:internalName="Submission_x0020_Date" ma:readOnly="false">
      <xsd:simpleType>
        <xsd:restriction base="dms:DateTime"/>
      </xsd:simpleType>
    </xsd:element>
    <xsd:element name="Artifact_x0020_Status" ma:index="23" nillable="true" ma:displayName="Artifact Status" ma:default="Active" ma:hidden="true" ma:internalName="Artifact_x0020_Status" ma:readOnly="false">
      <xsd:simpleType>
        <xsd:restriction base="dms:Choice">
          <xsd:enumeration value="Active"/>
          <xsd:enumeration value="Not Active"/>
        </xsd:restriction>
      </xsd:simpleType>
    </xsd:element>
    <xsd:element name="Total_x0020_Reminders_x0020_Sent" ma:index="24" nillable="true" ma:displayName="Total Reminders Sent" ma:hidden="true" ma:internalName="Total_x0020_Reminders_x0020_Sent" ma:readOnly="false">
      <xsd:simpleType>
        <xsd:restriction base="dms:Number"/>
      </xsd:simpleType>
    </xsd:element>
    <xsd:element name="User_x0020_Count" ma:index="25" nillable="true" ma:displayName="User Count" ma:hidden="true" ma:internalName="User_x0020_Count" ma:readOnly="false">
      <xsd:simpleType>
        <xsd:restriction base="dms:Number"/>
      </xsd:simpleType>
    </xsd:element>
    <xsd:element name="TaxKeywordTaxHTField" ma:index="26" ma:taxonomy="true" ma:internalName="TaxKeywordTaxHTField" ma:taxonomyFieldName="TaxKeyword" ma:displayName="Enterprise Keywords" ma:readOnly="false" ma:fieldId="{23f27201-bee3-471e-b2e7-b64fd8b7ca38}" ma:taxonomyMulti="true" ma:sspId="413c2a0b-f4d0-4e11-85aa-9c402fcc05b9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7" nillable="true" ma:displayName="Taxonomy Catch All Column" ma:hidden="true" ma:list="{abca3ecc-0f7c-4440-b8d5-41d4a0f208af}" ma:internalName="TaxCatchAll" ma:showField="CatchAllData" ma:web="9cf8b669-4742-4d2e-ac05-c432df257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8" nillable="true" ma:displayName="Taxonomy Catch All Column1" ma:hidden="true" ma:list="{abca3ecc-0f7c-4440-b8d5-41d4a0f208af}" ma:internalName="TaxCatchAllLabel" ma:readOnly="true" ma:showField="CatchAllDataLabel" ma:web="9cf8b669-4742-4d2e-ac05-c432df257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pprovalDate" ma:index="30" nillable="true" ma:displayName="ApprovalDate" ma:format="DateTime" ma:hidden="true" ma:internalName="Approval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31be68-1033-4c8c-8e6f-146655c0855e" elementFormDefault="qualified">
    <xsd:import namespace="http://schemas.microsoft.com/office/2006/documentManagement/types"/>
    <xsd:import namespace="http://schemas.microsoft.com/office/infopath/2007/PartnerControls"/>
    <xsd:element name="Disclaimer" ma:index="33" ma:displayName="Disclaimer" ma:internalName="Disclaimer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condary_x0020_Contact xmlns="9cf8b669-4742-4d2e-ac05-c432df2576a9">
      <UserInfo>
        <DisplayName/>
        <AccountId xsi:nil="true"/>
        <AccountType/>
      </UserInfo>
    </Secondary_x0020_Contact>
    <BU xmlns="9cf8b669-4742-4d2e-ac05-c432df2576a9" xsi:nil="true"/>
    <Check_x0020_Permission xmlns="9cf8b669-4742-4d2e-ac05-c432df2576a9" xsi:nil="true"/>
    <ApprovalDate xmlns="9cf8b669-4742-4d2e-ac05-c432df2576a9">2012-09-27T09:40:46+00:00</ApprovalDate>
    <Artifact_x0020_Category xmlns="9cf8b669-4742-4d2e-ac05-c432df2576a9" xsi:nil="true"/>
    <Primary_x0020_Contact xmlns="9cf8b669-4742-4d2e-ac05-c432df2576a9">
      <UserInfo>
        <DisplayName>Vimalnath Ravichandran</DisplayName>
        <AccountId>51292</AccountId>
        <AccountType/>
      </UserInfo>
    </Primary_x0020_Contact>
    <TaxKeywordTaxHTField xmlns="9cf8b669-4742-4d2e-ac05-c432df2576a9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DRUPAL</TermName>
          <TermId xmlns="http://schemas.microsoft.com/office/infopath/2007/PartnerControls">cfa2d6ad-c08b-4e7f-92a6-b234d1d34c6e</TermId>
        </TermInfo>
        <TermInfo xmlns="http://schemas.microsoft.com/office/infopath/2007/PartnerControls">
          <TermName xmlns="http://schemas.microsoft.com/office/infopath/2007/PartnerControls">language specification</TermName>
          <TermId xmlns="http://schemas.microsoft.com/office/infopath/2007/PartnerControls">133677fa-ba94-441d-89cc-97368748d569</TermId>
        </TermInfo>
        <TermInfo xmlns="http://schemas.microsoft.com/office/infopath/2007/PartnerControls">
          <TermName xmlns="http://schemas.microsoft.com/office/infopath/2007/PartnerControls">Multilingual Testing</TermName>
          <TermId xmlns="http://schemas.microsoft.com/office/infopath/2007/PartnerControls">bacf3ee4-05d5-4ab9-af85-d800b1035619</TermId>
        </TermInfo>
      </Terms>
    </TaxKeywordTaxHTField>
    <Artifact_x0020_Type xmlns="9cf8b669-4742-4d2e-ac05-c432df2576a9">Knowledge Item</Artifact_x0020_Type>
    <Submission_x0020_Date xmlns="9cf8b669-4742-4d2e-ac05-c432df2576a9" xsi:nil="true"/>
    <TaxCatchAll xmlns="9cf8b669-4742-4d2e-ac05-c432df2576a9">
      <Value>5793</Value>
      <Value>6011</Value>
      <Value>5812</Value>
    </TaxCatchAll>
    <PA xmlns="9cf8b669-4742-4d2e-ac05-c432df2576a9" xsi:nil="true"/>
    <Total_x0020_Reminders_x0020_Sent xmlns="9cf8b669-4742-4d2e-ac05-c432df2576a9" xsi:nil="true"/>
    <User_x0020_Count xmlns="9cf8b669-4742-4d2e-ac05-c432df2576a9" xsi:nil="true"/>
    <Artifact_x0020_Status xmlns="9cf8b669-4742-4d2e-ac05-c432df2576a9">Active</Artifact_x0020_Status>
    <Approx_x0020_Effort xmlns="9cf8b669-4742-4d2e-ac05-c432df2576a9" xsi:nil="true"/>
    <Artifact_x0020_Description xmlns="9cf8b669-4742-4d2e-ac05-c432df2576a9">This ppt describes how to make a website multi-lingual using both core and contributed modules</Artifact_x0020_Description>
    <LoB xmlns="9cf8b669-4742-4d2e-ac05-c432df2576a9" xsi:nil="true"/>
    <Last_x0020_Reminder_x0020_Sent xmlns="9cf8b669-4742-4d2e-ac05-c432df2576a9" xsi:nil="true"/>
    <Disclaimer xmlns="0831be68-1033-4c8c-8e6f-146655c0855e">Yes</Disclaimer>
    <Artifact_x0020_Title xmlns="9cf8b669-4742-4d2e-ac05-c432df2576a9">Drupal - Create a Multi-lingual Site</Artifact_x0020_Title>
    <Asset_x0020_Effort xmlns="9cf8b669-4742-4d2e-ac05-c432df2576a9" xsi:nil="true"/>
    <Related_x0020_To_x0020_TAI xmlns="9cf8b669-4742-4d2e-ac05-c432df2576a9">No</Related_x0020_To_x0020_TAI>
    <AverageRating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0BCBB5E-58BD-424B-A900-6C7F07E91963}"/>
</file>

<file path=customXml/itemProps2.xml><?xml version="1.0" encoding="utf-8"?>
<ds:datastoreItem xmlns:ds="http://schemas.openxmlformats.org/officeDocument/2006/customXml" ds:itemID="{B978CAFC-F0EF-461F-876F-C82BDB1C64F3}"/>
</file>

<file path=customXml/itemProps3.xml><?xml version="1.0" encoding="utf-8"?>
<ds:datastoreItem xmlns:ds="http://schemas.openxmlformats.org/officeDocument/2006/customXml" ds:itemID="{C7A2D894-1BAE-42AB-9974-A20BFEDBE72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851</Words>
  <Application>Microsoft Office PowerPoint</Application>
  <PresentationFormat>On-screen Show (4:3)</PresentationFormat>
  <Paragraphs>87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Drupal - Create a Multi-lingual Site</vt:lpstr>
      <vt:lpstr>Overview</vt:lpstr>
      <vt:lpstr>Overview – Drupal an ideal way</vt:lpstr>
      <vt:lpstr>Overview – URL Structure</vt:lpstr>
      <vt:lpstr>Modules Required</vt:lpstr>
      <vt:lpstr>Modules Required</vt:lpstr>
      <vt:lpstr>Modules Required</vt:lpstr>
      <vt:lpstr>Install i18n Module</vt:lpstr>
      <vt:lpstr>Enabling i18n and Translation Management  </vt:lpstr>
      <vt:lpstr>Enabling i18n and Translation Management  </vt:lpstr>
      <vt:lpstr>Setting up the language</vt:lpstr>
      <vt:lpstr>Import  po file</vt:lpstr>
      <vt:lpstr>Import  po file</vt:lpstr>
      <vt:lpstr>Update the po File</vt:lpstr>
      <vt:lpstr>PowerPoint Presentation</vt:lpstr>
      <vt:lpstr>References</vt:lpstr>
      <vt:lpstr>Thank you!</vt:lpstr>
    </vt:vector>
  </TitlesOfParts>
  <Company>HCL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Multi-lingual Site</dc:title>
  <dc:creator>Vimalnath Ravichandran</dc:creator>
  <cp:keywords>DRUPAL; language specification; Multilingual Testing</cp:keywords>
  <cp:lastModifiedBy>Vimalnath Ravichandran</cp:lastModifiedBy>
  <cp:revision>134</cp:revision>
  <dcterms:created xsi:type="dcterms:W3CDTF">2012-09-25T07:22:46Z</dcterms:created>
  <dcterms:modified xsi:type="dcterms:W3CDTF">2012-09-27T09:38:17Z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0x0101001453A539F4F331469A682AA15DF6A00E00571EA6336F75374E91C1A01040C76B11</vt:lpwstr>
  </property>
  <property fmtid="{D5CDD505-2E9C-101B-9397-08002B2CF9AE}" pid="3" name="TaxKeyword">
    <vt:lpwstr>5793;#DRUPAL|cfa2d6ad-c08b-4e7f-92a6-b234d1d34c6e;#6011;#language specification|133677fa-ba94-441d-89cc-97368748d569;#5812;#Multilingual Testing|bacf3ee4-05d5-4ab9-af85-d800b1035619</vt:lpwstr>
  </property>
</Properties>
</file>