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9.xml" ContentType="application/vnd.openxmlformats-officedocument.presentationml.slide+xml"/>
  <Override PartName="/ppt/slides/slide12.xml" ContentType="application/vnd.openxmlformats-officedocument.presentationml.slide+xml"/>
  <Override PartName="/ppt/slides/_rels/slide16.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3124080" y="6356520"/>
            <a:ext cx="2894760" cy="364320"/>
          </a:xfrm>
          <a:prstGeom prst="rect">
            <a:avLst/>
          </a:prstGeom>
        </p:spPr>
      </p:sp>
      <p:sp>
        <p:nvSpPr>
          <p:cNvPr id="1" name="PlaceHolder 2"/>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2" name="PlaceHolder 3"/>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IN"/>
              <a:t>Click to edit the outline text format</a:t>
            </a:r>
            <a:endParaRPr/>
          </a:p>
          <a:p>
            <a:pPr lvl="1">
              <a:buSzPct val="45000"/>
              <a:buFont typeface="StarSymbol"/>
              <a:buChar char=""/>
            </a:pPr>
            <a:r>
              <a:rPr lang="en-IN"/>
              <a:t>Second Outline Level</a:t>
            </a:r>
            <a:endParaRPr/>
          </a:p>
          <a:p>
            <a:pPr lvl="2">
              <a:buSzPct val="75000"/>
              <a:buFont typeface="StarSymbol"/>
              <a:buChar char=""/>
            </a:pPr>
            <a:r>
              <a:rPr lang="en-IN"/>
              <a:t>Third Outline Level</a:t>
            </a:r>
            <a:endParaRPr/>
          </a:p>
          <a:p>
            <a:pPr lvl="3">
              <a:buSzPct val="45000"/>
              <a:buFont typeface="StarSymbol"/>
              <a:buChar char=""/>
            </a:pPr>
            <a:r>
              <a:rPr lang="en-IN"/>
              <a:t>Fourth Outline Level</a:t>
            </a:r>
            <a:endParaRPr/>
          </a:p>
          <a:p>
            <a:pPr lvl="4">
              <a:buSzPct val="7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a:p>
            <a:pPr lvl="7">
              <a:buSzPct val="45000"/>
              <a:buFont typeface="StarSymbol"/>
              <a:buChar char=""/>
            </a:pPr>
            <a:r>
              <a:rPr lang="en-IN"/>
              <a:t>Eighth Outline Level</a:t>
            </a:r>
            <a:endParaRPr/>
          </a:p>
          <a:p>
            <a:pPr lvl="8">
              <a:buSzPct val="45000"/>
              <a:buFont typeface="StarSymbol"/>
              <a:buChar char=""/>
            </a:pPr>
            <a:r>
              <a:rPr lang="en-IN"/>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CustomShape 1"/>
          <p:cNvSpPr/>
          <p:nvPr/>
        </p:nvSpPr>
        <p:spPr>
          <a:xfrm>
            <a:off x="3124080" y="6356520"/>
            <a:ext cx="2894760" cy="364320"/>
          </a:xfrm>
          <a:prstGeom prst="rect">
            <a:avLst/>
          </a:prstGeom>
        </p:spPr>
      </p:sp>
      <p:sp>
        <p:nvSpPr>
          <p:cNvPr id="4" name="PlaceHolder 2"/>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5" name="PlaceHolder 3"/>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IN"/>
              <a:t>Click to edit the outline text format</a:t>
            </a:r>
            <a:endParaRPr/>
          </a:p>
          <a:p>
            <a:pPr lvl="1">
              <a:buSzPct val="45000"/>
              <a:buFont typeface="StarSymbol"/>
              <a:buChar char=""/>
            </a:pPr>
            <a:r>
              <a:rPr lang="en-IN"/>
              <a:t>Second Outline Level</a:t>
            </a:r>
            <a:endParaRPr/>
          </a:p>
          <a:p>
            <a:pPr lvl="2">
              <a:buSzPct val="75000"/>
              <a:buFont typeface="StarSymbol"/>
              <a:buChar char=""/>
            </a:pPr>
            <a:r>
              <a:rPr lang="en-IN"/>
              <a:t>Third Outline Level</a:t>
            </a:r>
            <a:endParaRPr/>
          </a:p>
          <a:p>
            <a:pPr lvl="3">
              <a:buSzPct val="45000"/>
              <a:buFont typeface="StarSymbol"/>
              <a:buChar char=""/>
            </a:pPr>
            <a:r>
              <a:rPr lang="en-IN"/>
              <a:t>Fourth Outline Level</a:t>
            </a:r>
            <a:endParaRPr/>
          </a:p>
          <a:p>
            <a:pPr lvl="4">
              <a:buSzPct val="7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a:p>
            <a:pPr lvl="7">
              <a:buSzPct val="45000"/>
              <a:buFont typeface="StarSymbol"/>
              <a:buChar char=""/>
            </a:pPr>
            <a:r>
              <a:rPr lang="en-IN"/>
              <a:t>Eighth Outline Level</a:t>
            </a:r>
            <a:endParaRPr/>
          </a:p>
          <a:p>
            <a:pPr lvl="8">
              <a:buSzPct val="45000"/>
              <a:buFont typeface="StarSymbol"/>
              <a:buChar char=""/>
            </a:pPr>
            <a:r>
              <a:rPr lang="en-IN"/>
              <a:t>Ninth Outline Level</a:t>
            </a:r>
            <a:endParaRPr/>
          </a:p>
        </p:txBody>
      </p:sp>
    </p:spTree>
  </p:cSld>
  <p:clrMap accent1="accent1" accent2="accent2" accent3="accent3" accent4="accent4" accent5="accent5" accent6="accent6" bg1="lt1" bg2="lt2" folHlink="folHlink" hlink="hlink" tx1="dk1" tx2="dk2"/>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CustomShape 1"/>
          <p:cNvSpPr/>
          <p:nvPr/>
        </p:nvSpPr>
        <p:spPr>
          <a:xfrm>
            <a:off x="685800" y="2130480"/>
            <a:ext cx="7771680" cy="1469160"/>
          </a:xfrm>
          <a:prstGeom prst="rect">
            <a:avLst/>
          </a:prstGeom>
        </p:spPr>
      </p:sp>
      <p:sp>
        <p:nvSpPr>
          <p:cNvPr id="7" name="CustomShape 2"/>
          <p:cNvSpPr/>
          <p:nvPr/>
        </p:nvSpPr>
        <p:spPr>
          <a:xfrm>
            <a:off x="1371600" y="3886200"/>
            <a:ext cx="6400080" cy="1751760"/>
          </a:xfrm>
          <a:prstGeom prst="rect">
            <a:avLst/>
          </a:prstGeom>
        </p:spPr>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 name="CustomShape 1"/>
          <p:cNvSpPr/>
          <p:nvPr/>
        </p:nvSpPr>
        <p:spPr>
          <a:xfrm>
            <a:off x="457200" y="274680"/>
            <a:ext cx="8228880" cy="1142280"/>
          </a:xfrm>
          <a:prstGeom prst="rect">
            <a:avLst/>
          </a:prstGeom>
        </p:spPr>
        <p:txBody>
          <a:bodyPr bIns="45000" lIns="90000" rIns="90000" tIns="45000"/>
          <a:p>
            <a:pPr algn="ctr"/>
            <a:r>
              <a:rPr lang="en-IN" sz="3000">
                <a:solidFill>
                  <a:srgbClr val="000000"/>
                </a:solidFill>
                <a:latin typeface="Calibri"/>
              </a:rPr>
              <a:t>Using unnamed placeholders</a:t>
            </a:r>
            <a:endParaRPr/>
          </a:p>
        </p:txBody>
      </p:sp>
      <p:sp>
        <p:nvSpPr>
          <p:cNvPr id="25" name="CustomShape 2"/>
          <p:cNvSpPr/>
          <p:nvPr/>
        </p:nvSpPr>
        <p:spPr>
          <a:xfrm>
            <a:off x="411120" y="1260000"/>
            <a:ext cx="8228880" cy="4525200"/>
          </a:xfrm>
          <a:prstGeom prst="rect">
            <a:avLst/>
          </a:prstGeom>
        </p:spPr>
        <p:txBody>
          <a:bodyPr bIns="45000" lIns="90000" rIns="90000" tIns="45000"/>
          <a:p>
            <a:r>
              <a:rPr lang="en-IN">
                <a:solidFill>
                  <a:srgbClr val="000000"/>
                </a:solidFill>
                <a:latin typeface="Calibri"/>
              </a:rPr>
              <a:t># assign variables to each place holder, indexed 1-3</a:t>
            </a:r>
            <a:endParaRPr/>
          </a:p>
          <a:p>
            <a:r>
              <a:rPr lang="en-IN">
                <a:solidFill>
                  <a:srgbClr val="000000"/>
                </a:solidFill>
                <a:latin typeface="Calibri"/>
              </a:rPr>
              <a:t>$STH-&gt;bindParam(1, $name);</a:t>
            </a:r>
            <a:endParaRPr/>
          </a:p>
          <a:p>
            <a:r>
              <a:rPr lang="en-IN">
                <a:solidFill>
                  <a:srgbClr val="000000"/>
                </a:solidFill>
                <a:latin typeface="Calibri"/>
              </a:rPr>
              <a:t>$STH-&gt;bindParam(2, $addr);</a:t>
            </a:r>
            <a:endParaRPr/>
          </a:p>
          <a:p>
            <a:r>
              <a:rPr lang="en-IN">
                <a:solidFill>
                  <a:srgbClr val="000000"/>
                </a:solidFill>
                <a:latin typeface="Calibri"/>
              </a:rPr>
              <a:t>$STH-&gt;bindParam(3, $city);</a:t>
            </a:r>
            <a:endParaRPr/>
          </a:p>
          <a:p>
            <a:endParaRPr/>
          </a:p>
          <a:p>
            <a:r>
              <a:rPr lang="en-IN">
                <a:solidFill>
                  <a:srgbClr val="000000"/>
                </a:solidFill>
                <a:latin typeface="Calibri"/>
              </a:rPr>
              <a:t># insert one row</a:t>
            </a:r>
            <a:endParaRPr/>
          </a:p>
          <a:p>
            <a:r>
              <a:rPr lang="en-IN">
                <a:solidFill>
                  <a:srgbClr val="000000"/>
                </a:solidFill>
                <a:latin typeface="Calibri"/>
              </a:rPr>
              <a:t>$name = "Daniel"</a:t>
            </a:r>
            <a:endParaRPr/>
          </a:p>
          <a:p>
            <a:r>
              <a:rPr lang="en-IN">
                <a:solidFill>
                  <a:srgbClr val="000000"/>
                </a:solidFill>
                <a:latin typeface="Calibri"/>
              </a:rPr>
              <a:t>$addr = "1 Wicked Way";</a:t>
            </a:r>
            <a:endParaRPr/>
          </a:p>
          <a:p>
            <a:r>
              <a:rPr lang="en-IN">
                <a:solidFill>
                  <a:srgbClr val="000000"/>
                </a:solidFill>
                <a:latin typeface="Calibri"/>
              </a:rPr>
              <a:t>$city = "Arlington Heights";</a:t>
            </a:r>
            <a:endParaRPr/>
          </a:p>
          <a:p>
            <a:r>
              <a:rPr lang="en-IN">
                <a:solidFill>
                  <a:srgbClr val="000000"/>
                </a:solidFill>
                <a:latin typeface="Calibri"/>
              </a:rPr>
              <a:t>$STH-&gt;execute();</a:t>
            </a:r>
            <a:endParaRPr/>
          </a:p>
          <a:p>
            <a:endParaRPr/>
          </a:p>
          <a:p>
            <a:r>
              <a:rPr lang="en-IN">
                <a:solidFill>
                  <a:srgbClr val="000000"/>
                </a:solidFill>
                <a:latin typeface="Calibri"/>
              </a:rPr>
              <a:t># insert another row with different values</a:t>
            </a:r>
            <a:endParaRPr/>
          </a:p>
          <a:p>
            <a:r>
              <a:rPr lang="en-IN">
                <a:solidFill>
                  <a:srgbClr val="000000"/>
                </a:solidFill>
                <a:latin typeface="Calibri"/>
              </a:rPr>
              <a:t>$name = "Steve"</a:t>
            </a:r>
            <a:endParaRPr/>
          </a:p>
          <a:p>
            <a:r>
              <a:rPr lang="en-IN">
                <a:solidFill>
                  <a:srgbClr val="000000"/>
                </a:solidFill>
                <a:latin typeface="Calibri"/>
              </a:rPr>
              <a:t>$addr = "5 Circle Drive";</a:t>
            </a:r>
            <a:endParaRPr/>
          </a:p>
          <a:p>
            <a:r>
              <a:rPr lang="en-IN">
                <a:solidFill>
                  <a:srgbClr val="000000"/>
                </a:solidFill>
                <a:latin typeface="Calibri"/>
              </a:rPr>
              <a:t>$city = "Schaumburg";</a:t>
            </a:r>
            <a:endParaRPr/>
          </a:p>
          <a:p>
            <a:endParaRPr/>
          </a:p>
          <a:p>
            <a:r>
              <a:rPr lang="en-IN">
                <a:solidFill>
                  <a:srgbClr val="000000"/>
                </a:solidFill>
                <a:latin typeface="Calibri"/>
              </a:rPr>
              <a:t>$STH-&gt;execute(); Does this seem a bit unwieldy for statements with a lot of parameters? It is. However, if your data is stored in an array, there’s an easy shortcut:</a:t>
            </a:r>
            <a:endParaRPr/>
          </a:p>
          <a:p>
            <a:endParaRPr/>
          </a:p>
          <a:p>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Using data as an array</a:t>
            </a:r>
            <a:endParaRPr/>
          </a:p>
        </p:txBody>
      </p:sp>
      <p:sp>
        <p:nvSpPr>
          <p:cNvPr id="27" name="CustomShape 2"/>
          <p:cNvSpPr/>
          <p:nvPr/>
        </p:nvSpPr>
        <p:spPr>
          <a:xfrm>
            <a:off x="457200" y="1600200"/>
            <a:ext cx="8228880" cy="4525200"/>
          </a:xfrm>
          <a:prstGeom prst="rect">
            <a:avLst/>
          </a:prstGeom>
        </p:spPr>
        <p:txBody>
          <a:bodyPr bIns="45000" lIns="90000" rIns="90000" tIns="45000"/>
          <a:p>
            <a:r>
              <a:rPr lang="en-IN" sz="2000">
                <a:solidFill>
                  <a:srgbClr val="000000"/>
                </a:solidFill>
                <a:latin typeface="Calibri"/>
              </a:rPr>
              <a:t># the data we want to insert</a:t>
            </a:r>
            <a:endParaRPr/>
          </a:p>
          <a:p>
            <a:r>
              <a:rPr lang="en-IN" sz="2000">
                <a:solidFill>
                  <a:srgbClr val="000000"/>
                </a:solidFill>
                <a:latin typeface="Calibri"/>
              </a:rPr>
              <a:t>$data = array('Cathy', '9 Dark and Twisty Road', 'Cardiff');</a:t>
            </a:r>
            <a:endParaRPr/>
          </a:p>
          <a:p>
            <a:endParaRPr/>
          </a:p>
          <a:p>
            <a:r>
              <a:rPr lang="en-IN" sz="2000">
                <a:solidFill>
                  <a:srgbClr val="000000"/>
                </a:solidFill>
                <a:latin typeface="Calibri"/>
              </a:rPr>
              <a:t>$STH = $DBH-&gt;("INSERT INTO folks (name, addr, city) values (?, ?, ?);</a:t>
            </a:r>
            <a:endParaRPr/>
          </a:p>
          <a:p>
            <a:r>
              <a:rPr lang="en-IN" sz="2000">
                <a:solidFill>
                  <a:srgbClr val="000000"/>
                </a:solidFill>
                <a:latin typeface="Calibri"/>
              </a:rPr>
              <a:t>$STH-&gt;execute($data);</a:t>
            </a:r>
            <a:endParaRPr/>
          </a:p>
          <a:p>
            <a:r>
              <a:rPr lang="en-IN" sz="2000">
                <a:solidFill>
                  <a:srgbClr val="000000"/>
                </a:solidFill>
                <a:latin typeface="Calibri"/>
              </a:rPr>
              <a:t>If your array indexes are not in order, this won’t work properly, and you’ll need to re-index the array.</a:t>
            </a:r>
            <a:endParaRPr/>
          </a:p>
          <a:p>
            <a:endParaRPr/>
          </a:p>
          <a:p>
            <a:r>
              <a:rPr lang="en-IN" sz="2000">
                <a:solidFill>
                  <a:srgbClr val="000000"/>
                </a:solidFill>
                <a:latin typeface="Calibri"/>
              </a:rPr>
              <a:t>Lets now know about named placeholders..Fairly simple!</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 name="CustomShape 1"/>
          <p:cNvSpPr/>
          <p:nvPr/>
        </p:nvSpPr>
        <p:spPr>
          <a:xfrm>
            <a:off x="457200" y="274680"/>
            <a:ext cx="8228880" cy="1142280"/>
          </a:xfrm>
          <a:prstGeom prst="rect">
            <a:avLst/>
          </a:prstGeom>
        </p:spPr>
      </p:sp>
      <p:sp>
        <p:nvSpPr>
          <p:cNvPr id="29" name="CustomShape 2"/>
          <p:cNvSpPr/>
          <p:nvPr/>
        </p:nvSpPr>
        <p:spPr>
          <a:xfrm>
            <a:off x="457200" y="1600200"/>
            <a:ext cx="8228880" cy="4525200"/>
          </a:xfrm>
          <a:prstGeom prst="rect">
            <a:avLst/>
          </a:prstGeom>
        </p:spPr>
        <p:txBody>
          <a:bodyPr bIns="45000" lIns="90000" rIns="90000" tIns="45000"/>
          <a:p>
            <a:r>
              <a:rPr lang="en-IN">
                <a:solidFill>
                  <a:srgbClr val="000000"/>
                </a:solidFill>
                <a:latin typeface="Calibri"/>
              </a:rPr>
              <a:t># the first argument is the named placeholder name - notice named</a:t>
            </a:r>
            <a:endParaRPr/>
          </a:p>
          <a:p>
            <a:r>
              <a:rPr lang="en-IN">
                <a:solidFill>
                  <a:srgbClr val="000000"/>
                </a:solidFill>
                <a:latin typeface="Calibri"/>
              </a:rPr>
              <a:t># placeholders always start with a colon.</a:t>
            </a:r>
            <a:endParaRPr/>
          </a:p>
          <a:p>
            <a:r>
              <a:rPr lang="en-IN">
                <a:solidFill>
                  <a:srgbClr val="000000"/>
                </a:solidFill>
                <a:latin typeface="Calibri"/>
              </a:rPr>
              <a:t>$STH-&gt;bindParam(':name', $name);</a:t>
            </a:r>
            <a:endParaRPr/>
          </a:p>
          <a:p>
            <a:r>
              <a:rPr lang="en-IN">
                <a:solidFill>
                  <a:srgbClr val="000000"/>
                </a:solidFill>
                <a:latin typeface="Calibri"/>
              </a:rPr>
              <a:t># the data we want to insert</a:t>
            </a:r>
            <a:endParaRPr/>
          </a:p>
          <a:p>
            <a:r>
              <a:rPr lang="en-IN">
                <a:solidFill>
                  <a:srgbClr val="000000"/>
                </a:solidFill>
                <a:latin typeface="Calibri"/>
              </a:rPr>
              <a:t>$data = array( 'name' =&gt; 'Cathy', 'addr' =&gt; '9 Dark and Twisty', 'city' =&gt; 'Cardiff' );</a:t>
            </a:r>
            <a:endParaRPr/>
          </a:p>
          <a:p>
            <a:endParaRPr/>
          </a:p>
          <a:p>
            <a:r>
              <a:rPr lang="en-IN">
                <a:solidFill>
                  <a:srgbClr val="000000"/>
                </a:solidFill>
                <a:latin typeface="Calibri"/>
              </a:rPr>
              <a:t># the shortcut!</a:t>
            </a:r>
            <a:endParaRPr/>
          </a:p>
          <a:p>
            <a:r>
              <a:rPr lang="en-IN">
                <a:solidFill>
                  <a:srgbClr val="000000"/>
                </a:solidFill>
                <a:latin typeface="Calibri"/>
              </a:rPr>
              <a:t>$STH = $DBH-&gt;("INSERT INTO folks (name, addr, city) value (:name, :addr, :city)");</a:t>
            </a:r>
            <a:endParaRPr/>
          </a:p>
          <a:p>
            <a:r>
              <a:rPr lang="en-IN">
                <a:solidFill>
                  <a:srgbClr val="000000"/>
                </a:solidFill>
                <a:latin typeface="Calibri"/>
              </a:rPr>
              <a:t>$STH-&gt;execute($data);</a:t>
            </a:r>
            <a:endParaRPr/>
          </a:p>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 name="CustomShape 1"/>
          <p:cNvSpPr/>
          <p:nvPr/>
        </p:nvSpPr>
        <p:spPr>
          <a:xfrm>
            <a:off x="457200" y="0"/>
            <a:ext cx="8228880" cy="608760"/>
          </a:xfrm>
          <a:prstGeom prst="rect">
            <a:avLst/>
          </a:prstGeom>
        </p:spPr>
        <p:txBody>
          <a:bodyPr bIns="45000" lIns="90000" rIns="90000" tIns="45000"/>
          <a:p>
            <a:pPr algn="ctr"/>
            <a:r>
              <a:rPr lang="en-IN" sz="4400">
                <a:solidFill>
                  <a:srgbClr val="000000"/>
                </a:solidFill>
                <a:latin typeface="Calibri"/>
              </a:rPr>
              <a:t>Inserting via objects</a:t>
            </a:r>
            <a:endParaRPr/>
          </a:p>
        </p:txBody>
      </p:sp>
      <p:sp>
        <p:nvSpPr>
          <p:cNvPr id="31" name="CustomShape 2"/>
          <p:cNvSpPr/>
          <p:nvPr/>
        </p:nvSpPr>
        <p:spPr>
          <a:xfrm>
            <a:off x="457200" y="838080"/>
            <a:ext cx="8228880" cy="5637960"/>
          </a:xfrm>
          <a:prstGeom prst="rect">
            <a:avLst/>
          </a:prstGeom>
        </p:spPr>
        <p:txBody>
          <a:bodyPr bIns="45000" lIns="90000" rIns="90000" tIns="45000"/>
          <a:p>
            <a:r>
              <a:rPr lang="en-IN" sz="1600">
                <a:solidFill>
                  <a:srgbClr val="000000"/>
                </a:solidFill>
                <a:latin typeface="Calibri"/>
              </a:rPr>
              <a:t>insert objects directly into your database, assuming the properties match the named field</a:t>
            </a:r>
            <a:endParaRPr/>
          </a:p>
          <a:p>
            <a:r>
              <a:rPr lang="en-IN" sz="1600">
                <a:solidFill>
                  <a:srgbClr val="000000"/>
                </a:solidFill>
                <a:latin typeface="Calibri"/>
              </a:rPr>
              <a:t># a simple object</a:t>
            </a:r>
            <a:endParaRPr/>
          </a:p>
          <a:p>
            <a:endParaRPr/>
          </a:p>
          <a:p>
            <a:r>
              <a:rPr lang="en-IN" sz="1600">
                <a:solidFill>
                  <a:srgbClr val="000000"/>
                </a:solidFill>
                <a:latin typeface="Calibri"/>
              </a:rPr>
              <a:t>class person {</a:t>
            </a:r>
            <a:endParaRPr/>
          </a:p>
          <a:p>
            <a:r>
              <a:rPr lang="en-IN" sz="1600">
                <a:solidFill>
                  <a:srgbClr val="000000"/>
                </a:solidFill>
                <a:latin typeface="Calibri"/>
              </a:rPr>
              <a:t>    </a:t>
            </a:r>
            <a:r>
              <a:rPr lang="en-IN" sz="1600">
                <a:solidFill>
                  <a:srgbClr val="000000"/>
                </a:solidFill>
                <a:latin typeface="Calibri"/>
              </a:rPr>
              <a:t>public $name;</a:t>
            </a:r>
            <a:endParaRPr/>
          </a:p>
          <a:p>
            <a:r>
              <a:rPr lang="en-IN" sz="1600">
                <a:solidFill>
                  <a:srgbClr val="000000"/>
                </a:solidFill>
                <a:latin typeface="Calibri"/>
              </a:rPr>
              <a:t>    </a:t>
            </a:r>
            <a:r>
              <a:rPr lang="en-IN" sz="1600">
                <a:solidFill>
                  <a:srgbClr val="000000"/>
                </a:solidFill>
                <a:latin typeface="Calibri"/>
              </a:rPr>
              <a:t>public $addr;</a:t>
            </a:r>
            <a:endParaRPr/>
          </a:p>
          <a:p>
            <a:r>
              <a:rPr lang="en-IN" sz="1600">
                <a:solidFill>
                  <a:srgbClr val="000000"/>
                </a:solidFill>
                <a:latin typeface="Calibri"/>
              </a:rPr>
              <a:t>    </a:t>
            </a:r>
            <a:r>
              <a:rPr lang="en-IN" sz="1600">
                <a:solidFill>
                  <a:srgbClr val="000000"/>
                </a:solidFill>
                <a:latin typeface="Calibri"/>
              </a:rPr>
              <a:t>public $city;</a:t>
            </a:r>
            <a:endParaRPr/>
          </a:p>
          <a:p>
            <a:endParaRPr/>
          </a:p>
          <a:p>
            <a:r>
              <a:rPr lang="en-IN" sz="1600">
                <a:solidFill>
                  <a:srgbClr val="000000"/>
                </a:solidFill>
                <a:latin typeface="Calibri"/>
              </a:rPr>
              <a:t>    </a:t>
            </a:r>
            <a:r>
              <a:rPr lang="en-IN" sz="1600">
                <a:solidFill>
                  <a:srgbClr val="000000"/>
                </a:solidFill>
                <a:latin typeface="Calibri"/>
              </a:rPr>
              <a:t>function __construct($n,$a,$c) {</a:t>
            </a:r>
            <a:endParaRPr/>
          </a:p>
          <a:p>
            <a:r>
              <a:rPr lang="en-IN" sz="1600">
                <a:solidFill>
                  <a:srgbClr val="000000"/>
                </a:solidFill>
                <a:latin typeface="Calibri"/>
              </a:rPr>
              <a:t>        </a:t>
            </a:r>
            <a:r>
              <a:rPr lang="en-IN" sz="1600">
                <a:solidFill>
                  <a:srgbClr val="000000"/>
                </a:solidFill>
                <a:latin typeface="Calibri"/>
              </a:rPr>
              <a:t>$this-&gt;name = $n;</a:t>
            </a:r>
            <a:endParaRPr/>
          </a:p>
          <a:p>
            <a:r>
              <a:rPr lang="en-IN" sz="1600">
                <a:solidFill>
                  <a:srgbClr val="000000"/>
                </a:solidFill>
                <a:latin typeface="Calibri"/>
              </a:rPr>
              <a:t>        </a:t>
            </a:r>
            <a:r>
              <a:rPr lang="en-IN" sz="1600">
                <a:solidFill>
                  <a:srgbClr val="000000"/>
                </a:solidFill>
                <a:latin typeface="Calibri"/>
              </a:rPr>
              <a:t>$this-&gt;addr = $a;</a:t>
            </a:r>
            <a:endParaRPr/>
          </a:p>
          <a:p>
            <a:r>
              <a:rPr lang="en-IN" sz="1600">
                <a:solidFill>
                  <a:srgbClr val="000000"/>
                </a:solidFill>
                <a:latin typeface="Calibri"/>
              </a:rPr>
              <a:t>        </a:t>
            </a:r>
            <a:r>
              <a:rPr lang="en-IN" sz="1600">
                <a:solidFill>
                  <a:srgbClr val="000000"/>
                </a:solidFill>
                <a:latin typeface="Calibri"/>
              </a:rPr>
              <a:t>$this-&gt;city = $c;</a:t>
            </a:r>
            <a:endParaRPr/>
          </a:p>
          <a:p>
            <a:r>
              <a:rPr lang="en-IN" sz="1600">
                <a:solidFill>
                  <a:srgbClr val="000000"/>
                </a:solidFill>
                <a:latin typeface="Calibri"/>
              </a:rPr>
              <a:t>    </a:t>
            </a:r>
            <a:r>
              <a:rPr lang="en-IN" sz="1600">
                <a:solidFill>
                  <a:srgbClr val="000000"/>
                </a:solidFill>
                <a:latin typeface="Calibri"/>
              </a:rPr>
              <a:t>}</a:t>
            </a:r>
            <a:endParaRPr/>
          </a:p>
          <a:p>
            <a:r>
              <a:rPr lang="en-IN" sz="1600">
                <a:solidFill>
                  <a:srgbClr val="000000"/>
                </a:solidFill>
                <a:latin typeface="Calibri"/>
              </a:rPr>
              <a:t>    </a:t>
            </a:r>
            <a:r>
              <a:rPr lang="en-IN" sz="1600">
                <a:solidFill>
                  <a:srgbClr val="000000"/>
                </a:solidFill>
                <a:latin typeface="Calibri"/>
              </a:rPr>
              <a:t># etc ...</a:t>
            </a:r>
            <a:endParaRPr/>
          </a:p>
          <a:p>
            <a:r>
              <a:rPr lang="en-IN" sz="1600">
                <a:solidFill>
                  <a:srgbClr val="000000"/>
                </a:solidFill>
                <a:latin typeface="Calibri"/>
              </a:rPr>
              <a:t>}</a:t>
            </a:r>
            <a:endParaRPr/>
          </a:p>
          <a:p>
            <a:endParaRPr/>
          </a:p>
          <a:p>
            <a:r>
              <a:rPr lang="en-IN" sz="1600">
                <a:solidFill>
                  <a:srgbClr val="000000"/>
                </a:solidFill>
                <a:latin typeface="Calibri"/>
              </a:rPr>
              <a:t>$cathy = new person('Cathy','9 Dark and Twisty','Cardiff');</a:t>
            </a:r>
            <a:endParaRPr/>
          </a:p>
          <a:p>
            <a:endParaRPr/>
          </a:p>
          <a:p>
            <a:r>
              <a:rPr lang="en-IN" sz="1600">
                <a:solidFill>
                  <a:srgbClr val="000000"/>
                </a:solidFill>
                <a:latin typeface="Calibri"/>
              </a:rPr>
              <a:t># here's the fun part:</a:t>
            </a:r>
            <a:endParaRPr/>
          </a:p>
          <a:p>
            <a:r>
              <a:rPr lang="en-IN" sz="1600">
                <a:solidFill>
                  <a:srgbClr val="000000"/>
                </a:solidFill>
                <a:latin typeface="Calibri"/>
              </a:rPr>
              <a:t>$STH = $DBH-&gt;("INSERT INTO folks (name, addr, city) value (:name, :addr, :city)");</a:t>
            </a:r>
            <a:endParaRPr/>
          </a:p>
          <a:p>
            <a:r>
              <a:rPr lang="en-IN" sz="1600">
                <a:solidFill>
                  <a:srgbClr val="000000"/>
                </a:solidFill>
                <a:latin typeface="Calibri"/>
              </a:rPr>
              <a:t>$STH-&gt;execute((array)$cathy);</a:t>
            </a:r>
            <a:endParaRPr/>
          </a:p>
          <a:p>
            <a:r>
              <a:rPr lang="en-IN" sz="1600">
                <a:solidFill>
                  <a:srgbClr val="000000"/>
                </a:solidFill>
                <a:latin typeface="Calibri"/>
              </a:rPr>
              <a:t> </a:t>
            </a:r>
            <a:r>
              <a:rPr lang="en-IN" sz="1600">
                <a:solidFill>
                  <a:srgbClr val="000000"/>
                </a:solidFill>
                <a:latin typeface="Calibri"/>
              </a:rPr>
              <a:t>Here’s an example object, and how you’d perform your insert:</a:t>
            </a:r>
            <a:endParaRPr/>
          </a:p>
          <a:p>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 name="CustomShape 1"/>
          <p:cNvSpPr/>
          <p:nvPr/>
        </p:nvSpPr>
        <p:spPr>
          <a:xfrm>
            <a:off x="457200" y="274680"/>
            <a:ext cx="8228880" cy="715320"/>
          </a:xfrm>
          <a:prstGeom prst="rect">
            <a:avLst/>
          </a:prstGeom>
        </p:spPr>
        <p:txBody>
          <a:bodyPr bIns="45000" lIns="90000" rIns="90000" tIns="45000"/>
          <a:p>
            <a:r>
              <a:rPr b="1" lang="en-IN" sz="3000">
                <a:solidFill>
                  <a:srgbClr val="000000"/>
                </a:solidFill>
                <a:latin typeface="Calibri"/>
              </a:rPr>
              <a:t>Selecting Data</a:t>
            </a:r>
            <a:endParaRPr/>
          </a:p>
          <a:p>
            <a:endParaRPr/>
          </a:p>
        </p:txBody>
      </p:sp>
      <p:sp>
        <p:nvSpPr>
          <p:cNvPr id="33" name="CustomShape 2"/>
          <p:cNvSpPr/>
          <p:nvPr/>
        </p:nvSpPr>
        <p:spPr>
          <a:xfrm>
            <a:off x="457200" y="838080"/>
            <a:ext cx="8228880" cy="5287320"/>
          </a:xfrm>
          <a:prstGeom prst="rect">
            <a:avLst/>
          </a:prstGeom>
        </p:spPr>
        <p:txBody>
          <a:bodyPr bIns="45000" lIns="90000" rIns="90000" tIns="45000"/>
          <a:p>
            <a:pPr>
              <a:buSzPct val="45000"/>
              <a:buFont typeface="Arial"/>
              <a:buChar char="•"/>
            </a:pPr>
            <a:r>
              <a:rPr lang="en-IN">
                <a:solidFill>
                  <a:srgbClr val="000000"/>
                </a:solidFill>
                <a:latin typeface="Calibri"/>
              </a:rPr>
              <a:t>Data is obtained via the -&gt;fetch(), a method of your statement handle. Before calling fetch, it’s best to tell PDO how you’d like the data to be fetched. You have the following options:</a:t>
            </a:r>
            <a:endParaRPr/>
          </a:p>
          <a:p>
            <a:pPr>
              <a:buSzPct val="45000"/>
              <a:buFont typeface="Arial"/>
              <a:buChar char="•"/>
            </a:pPr>
            <a:r>
              <a:rPr b="1" lang="en-IN">
                <a:solidFill>
                  <a:srgbClr val="000000"/>
                </a:solidFill>
                <a:latin typeface="Calibri"/>
              </a:rPr>
              <a:t>PDO::FETCH_ASSOC:</a:t>
            </a:r>
            <a:r>
              <a:rPr lang="en-IN">
                <a:solidFill>
                  <a:srgbClr val="000000"/>
                </a:solidFill>
                <a:latin typeface="Calibri"/>
              </a:rPr>
              <a:t> returns an array indexed by column name</a:t>
            </a:r>
            <a:endParaRPr/>
          </a:p>
          <a:p>
            <a:pPr>
              <a:buSzPct val="45000"/>
              <a:buFont typeface="Arial"/>
              <a:buChar char="•"/>
            </a:pPr>
            <a:r>
              <a:rPr b="1" lang="en-IN">
                <a:solidFill>
                  <a:srgbClr val="000000"/>
                </a:solidFill>
                <a:latin typeface="Calibri"/>
              </a:rPr>
              <a:t>PDO::FETCH_BOTH (default):</a:t>
            </a:r>
            <a:r>
              <a:rPr lang="en-IN">
                <a:solidFill>
                  <a:srgbClr val="000000"/>
                </a:solidFill>
                <a:latin typeface="Calibri"/>
              </a:rPr>
              <a:t> returns an array indexed by both column name and number</a:t>
            </a:r>
            <a:endParaRPr/>
          </a:p>
          <a:p>
            <a:pPr>
              <a:buSzPct val="45000"/>
              <a:buFont typeface="Arial"/>
              <a:buChar char="•"/>
            </a:pPr>
            <a:r>
              <a:rPr b="1" lang="en-IN">
                <a:solidFill>
                  <a:srgbClr val="000000"/>
                </a:solidFill>
                <a:latin typeface="Calibri"/>
              </a:rPr>
              <a:t>PDO::FETCH_BOUND:</a:t>
            </a:r>
            <a:r>
              <a:rPr lang="en-IN">
                <a:solidFill>
                  <a:srgbClr val="000000"/>
                </a:solidFill>
                <a:latin typeface="Calibri"/>
              </a:rPr>
              <a:t> Assigns the values of your columns to the variables set with the -&gt;bindColumn() method</a:t>
            </a:r>
            <a:endParaRPr/>
          </a:p>
          <a:p>
            <a:pPr>
              <a:buSzPct val="45000"/>
              <a:buFont typeface="Arial"/>
              <a:buChar char="•"/>
            </a:pPr>
            <a:r>
              <a:rPr b="1" lang="en-IN">
                <a:solidFill>
                  <a:srgbClr val="000000"/>
                </a:solidFill>
                <a:latin typeface="Calibri"/>
              </a:rPr>
              <a:t>PDO::FETCH_CLASS:</a:t>
            </a:r>
            <a:r>
              <a:rPr lang="en-IN">
                <a:solidFill>
                  <a:srgbClr val="000000"/>
                </a:solidFill>
                <a:latin typeface="Calibri"/>
              </a:rPr>
              <a:t> Assigns the values of your columns to properties of the named class. It will create the properties if matching properties do not exist</a:t>
            </a:r>
            <a:endParaRPr/>
          </a:p>
          <a:p>
            <a:pPr>
              <a:buSzPct val="45000"/>
              <a:buFont typeface="Arial"/>
              <a:buChar char="•"/>
            </a:pPr>
            <a:r>
              <a:rPr b="1" lang="en-IN">
                <a:solidFill>
                  <a:srgbClr val="000000"/>
                </a:solidFill>
                <a:latin typeface="Calibri"/>
              </a:rPr>
              <a:t>PDO::FETCH_INTO:</a:t>
            </a:r>
            <a:r>
              <a:rPr lang="en-IN">
                <a:solidFill>
                  <a:srgbClr val="000000"/>
                </a:solidFill>
                <a:latin typeface="Calibri"/>
              </a:rPr>
              <a:t> Updates an existing instance of the named class</a:t>
            </a:r>
            <a:endParaRPr/>
          </a:p>
          <a:p>
            <a:pPr>
              <a:buSzPct val="45000"/>
              <a:buFont typeface="Arial"/>
              <a:buChar char="•"/>
            </a:pPr>
            <a:r>
              <a:rPr b="1" lang="en-IN">
                <a:solidFill>
                  <a:srgbClr val="000000"/>
                </a:solidFill>
                <a:latin typeface="Calibri"/>
              </a:rPr>
              <a:t>PDO::FETCH_LAZY</a:t>
            </a:r>
            <a:r>
              <a:rPr lang="en-IN">
                <a:solidFill>
                  <a:srgbClr val="000000"/>
                </a:solidFill>
                <a:latin typeface="Calibri"/>
              </a:rPr>
              <a:t>: Combines PDO::FETCH_BOTH/PDO::FETCH_OBJ, creating the object variable names as they are used</a:t>
            </a:r>
            <a:endParaRPr/>
          </a:p>
          <a:p>
            <a:pPr>
              <a:buSzPct val="45000"/>
              <a:buFont typeface="Arial"/>
              <a:buChar char="•"/>
            </a:pPr>
            <a:r>
              <a:rPr b="1" lang="en-IN">
                <a:solidFill>
                  <a:srgbClr val="000000"/>
                </a:solidFill>
                <a:latin typeface="Calibri"/>
              </a:rPr>
              <a:t>PDO::FETCH_NUM:</a:t>
            </a:r>
            <a:r>
              <a:rPr lang="en-IN">
                <a:solidFill>
                  <a:srgbClr val="000000"/>
                </a:solidFill>
                <a:latin typeface="Calibri"/>
              </a:rPr>
              <a:t> returns an array indexed by column number</a:t>
            </a:r>
            <a:endParaRPr/>
          </a:p>
          <a:p>
            <a:pPr>
              <a:buSzPct val="45000"/>
              <a:buFont typeface="Arial"/>
              <a:buChar char="•"/>
            </a:pPr>
            <a:r>
              <a:rPr b="1" lang="en-IN">
                <a:solidFill>
                  <a:srgbClr val="000000"/>
                </a:solidFill>
                <a:latin typeface="Calibri"/>
              </a:rPr>
              <a:t>PDO::FETCH_OBJ:</a:t>
            </a:r>
            <a:r>
              <a:rPr lang="en-IN">
                <a:solidFill>
                  <a:srgbClr val="000000"/>
                </a:solidFill>
                <a:latin typeface="Calibri"/>
              </a:rPr>
              <a:t> returns an anonymous object with property names that correspond to the column names</a:t>
            </a:r>
            <a:endParaRPr/>
          </a:p>
          <a:p>
            <a:r>
              <a:rPr lang="en-IN">
                <a:solidFill>
                  <a:srgbClr val="000000"/>
                </a:solidFill>
                <a:latin typeface="Calibri"/>
              </a:rPr>
              <a:t>For setting the fetch mode use </a:t>
            </a:r>
            <a:endParaRPr/>
          </a:p>
          <a:p>
            <a:r>
              <a:rPr b="1" lang="en-IN">
                <a:solidFill>
                  <a:srgbClr val="000000"/>
                </a:solidFill>
                <a:latin typeface="Calibri"/>
              </a:rPr>
              <a:t>$STH-&gt;setFetchMode(PDO::FETCH_ASSOC);  </a:t>
            </a:r>
            <a:endParaRPr/>
          </a:p>
          <a:p>
            <a:endParaRPr/>
          </a:p>
          <a:p>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457200" y="0"/>
            <a:ext cx="8228880" cy="761400"/>
          </a:xfrm>
          <a:prstGeom prst="rect">
            <a:avLst/>
          </a:prstGeom>
        </p:spPr>
        <p:txBody>
          <a:bodyPr bIns="45000" lIns="90000" rIns="90000" tIns="45000"/>
          <a:p>
            <a:pPr algn="ctr"/>
            <a:r>
              <a:rPr lang="en-IN" sz="4400">
                <a:solidFill>
                  <a:srgbClr val="000000"/>
                </a:solidFill>
                <a:latin typeface="Calibri"/>
              </a:rPr>
              <a:t>FETCH_ASSOC</a:t>
            </a:r>
            <a:endParaRPr/>
          </a:p>
        </p:txBody>
      </p:sp>
      <p:sp>
        <p:nvSpPr>
          <p:cNvPr id="35" name="CustomShape 2"/>
          <p:cNvSpPr/>
          <p:nvPr/>
        </p:nvSpPr>
        <p:spPr>
          <a:xfrm>
            <a:off x="457200" y="914400"/>
            <a:ext cx="8228880" cy="5211000"/>
          </a:xfrm>
          <a:prstGeom prst="rect">
            <a:avLst/>
          </a:prstGeom>
        </p:spPr>
        <p:txBody>
          <a:bodyPr bIns="45000" lIns="90000" rIns="90000" tIns="45000"/>
          <a:p>
            <a:r>
              <a:rPr lang="en-IN" sz="2600">
                <a:solidFill>
                  <a:srgbClr val="000000"/>
                </a:solidFill>
                <a:latin typeface="Calibri"/>
              </a:rPr>
              <a:t># using the shortcut -&gt;query() method here since there are no variable</a:t>
            </a:r>
            <a:endParaRPr/>
          </a:p>
          <a:p>
            <a:r>
              <a:rPr lang="en-IN" sz="2600">
                <a:solidFill>
                  <a:srgbClr val="000000"/>
                </a:solidFill>
                <a:latin typeface="Calibri"/>
              </a:rPr>
              <a:t># values in the select statement.</a:t>
            </a:r>
            <a:endParaRPr/>
          </a:p>
          <a:p>
            <a:r>
              <a:rPr lang="en-IN" sz="2600">
                <a:solidFill>
                  <a:srgbClr val="000000"/>
                </a:solidFill>
                <a:latin typeface="Calibri"/>
              </a:rPr>
              <a:t>$STH = $DBH-&gt;query('SELECT name, addr, city from folks');</a:t>
            </a:r>
            <a:endParaRPr/>
          </a:p>
          <a:p>
            <a:endParaRPr/>
          </a:p>
          <a:p>
            <a:r>
              <a:rPr lang="en-IN" sz="2600">
                <a:solidFill>
                  <a:srgbClr val="000000"/>
                </a:solidFill>
                <a:latin typeface="Calibri"/>
              </a:rPr>
              <a:t># setting the fetch mode</a:t>
            </a:r>
            <a:endParaRPr/>
          </a:p>
          <a:p>
            <a:r>
              <a:rPr lang="en-IN" sz="2600">
                <a:solidFill>
                  <a:srgbClr val="000000"/>
                </a:solidFill>
                <a:latin typeface="Calibri"/>
              </a:rPr>
              <a:t>$STH-&gt;setFetchMode(PDO::FETCH_ASSOC);</a:t>
            </a:r>
            <a:endParaRPr/>
          </a:p>
          <a:p>
            <a:endParaRPr/>
          </a:p>
          <a:p>
            <a:r>
              <a:rPr lang="en-IN" sz="2600">
                <a:solidFill>
                  <a:srgbClr val="000000"/>
                </a:solidFill>
                <a:latin typeface="Calibri"/>
              </a:rPr>
              <a:t>while($row = $STH-&gt;fetch()) {</a:t>
            </a:r>
            <a:endParaRPr/>
          </a:p>
          <a:p>
            <a:r>
              <a:rPr lang="en-IN" sz="2600">
                <a:solidFill>
                  <a:srgbClr val="000000"/>
                </a:solidFill>
                <a:latin typeface="Calibri"/>
              </a:rPr>
              <a:t>    </a:t>
            </a:r>
            <a:r>
              <a:rPr lang="en-IN" sz="2600">
                <a:solidFill>
                  <a:srgbClr val="000000"/>
                </a:solidFill>
                <a:latin typeface="Calibri"/>
              </a:rPr>
              <a:t>echo $row['name'] . "\n";</a:t>
            </a:r>
            <a:endParaRPr/>
          </a:p>
          <a:p>
            <a:r>
              <a:rPr lang="en-IN" sz="2600">
                <a:solidFill>
                  <a:srgbClr val="000000"/>
                </a:solidFill>
                <a:latin typeface="Calibri"/>
              </a:rPr>
              <a:t>    </a:t>
            </a:r>
            <a:r>
              <a:rPr lang="en-IN" sz="2600">
                <a:solidFill>
                  <a:srgbClr val="000000"/>
                </a:solidFill>
                <a:latin typeface="Calibri"/>
              </a:rPr>
              <a:t>echo $row['addr'] . "\n";</a:t>
            </a:r>
            <a:endParaRPr/>
          </a:p>
          <a:p>
            <a:r>
              <a:rPr lang="en-IN" sz="2600">
                <a:solidFill>
                  <a:srgbClr val="000000"/>
                </a:solidFill>
                <a:latin typeface="Calibri"/>
              </a:rPr>
              <a:t>    </a:t>
            </a:r>
            <a:r>
              <a:rPr lang="en-IN" sz="2600">
                <a:solidFill>
                  <a:srgbClr val="000000"/>
                </a:solidFill>
                <a:latin typeface="Calibri"/>
              </a:rPr>
              <a:t>echo $row['city'] . "\n";</a:t>
            </a:r>
            <a:endParaRPr/>
          </a:p>
          <a:p>
            <a:r>
              <a:rPr lang="en-IN" sz="2600">
                <a:solidFill>
                  <a:srgbClr val="000000"/>
                </a:solidFill>
                <a:latin typeface="Calibri"/>
              </a:rPr>
              <a:t>}</a:t>
            </a:r>
            <a:endParaRPr/>
          </a:p>
          <a:p>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FETCH_OBJ</a:t>
            </a:r>
            <a:endParaRPr/>
          </a:p>
        </p:txBody>
      </p:sp>
      <p:sp>
        <p:nvSpPr>
          <p:cNvPr id="37" name="CustomShape 2"/>
          <p:cNvSpPr/>
          <p:nvPr/>
        </p:nvSpPr>
        <p:spPr>
          <a:xfrm>
            <a:off x="457200" y="1447920"/>
            <a:ext cx="8228880" cy="5180760"/>
          </a:xfrm>
          <a:prstGeom prst="rect">
            <a:avLst/>
          </a:prstGeom>
        </p:spPr>
        <p:txBody>
          <a:bodyPr bIns="45000" lIns="90000" rIns="90000" tIns="45000"/>
          <a:p>
            <a:r>
              <a:rPr lang="en-IN" sz="2700">
                <a:solidFill>
                  <a:srgbClr val="000000"/>
                </a:solidFill>
                <a:latin typeface="Calibri"/>
              </a:rPr>
              <a:t># creating the statement</a:t>
            </a:r>
            <a:endParaRPr/>
          </a:p>
          <a:p>
            <a:r>
              <a:rPr lang="en-IN" sz="2700">
                <a:solidFill>
                  <a:srgbClr val="000000"/>
                </a:solidFill>
                <a:latin typeface="Calibri"/>
              </a:rPr>
              <a:t>$STH = $DBH-&gt;query('SELECT name, addr, city from folks');</a:t>
            </a:r>
            <a:endParaRPr/>
          </a:p>
          <a:p>
            <a:endParaRPr/>
          </a:p>
          <a:p>
            <a:r>
              <a:rPr lang="en-IN" sz="2700">
                <a:solidFill>
                  <a:srgbClr val="000000"/>
                </a:solidFill>
                <a:latin typeface="Calibri"/>
              </a:rPr>
              <a:t># setting the fetch mode</a:t>
            </a:r>
            <a:endParaRPr/>
          </a:p>
          <a:p>
            <a:r>
              <a:rPr lang="en-IN" sz="2700">
                <a:solidFill>
                  <a:srgbClr val="000000"/>
                </a:solidFill>
                <a:latin typeface="Calibri"/>
              </a:rPr>
              <a:t>$STH-&gt;setFetchMode(PDO::FETCH_OBJ);</a:t>
            </a:r>
            <a:endParaRPr/>
          </a:p>
          <a:p>
            <a:endParaRPr/>
          </a:p>
          <a:p>
            <a:r>
              <a:rPr lang="en-IN" sz="2700">
                <a:solidFill>
                  <a:srgbClr val="000000"/>
                </a:solidFill>
                <a:latin typeface="Calibri"/>
              </a:rPr>
              <a:t># showing the results</a:t>
            </a:r>
            <a:endParaRPr/>
          </a:p>
          <a:p>
            <a:r>
              <a:rPr lang="en-IN" sz="2700">
                <a:solidFill>
                  <a:srgbClr val="000000"/>
                </a:solidFill>
                <a:latin typeface="Calibri"/>
              </a:rPr>
              <a:t>while($row = $STH-&gt;fetch()) {</a:t>
            </a:r>
            <a:endParaRPr/>
          </a:p>
          <a:p>
            <a:r>
              <a:rPr lang="en-IN" sz="2700">
                <a:solidFill>
                  <a:srgbClr val="000000"/>
                </a:solidFill>
                <a:latin typeface="Calibri"/>
              </a:rPr>
              <a:t>    </a:t>
            </a:r>
            <a:r>
              <a:rPr lang="en-IN" sz="2700">
                <a:solidFill>
                  <a:srgbClr val="000000"/>
                </a:solidFill>
                <a:latin typeface="Calibri"/>
              </a:rPr>
              <a:t>echo $row-&gt;name . "\n";</a:t>
            </a:r>
            <a:endParaRPr/>
          </a:p>
          <a:p>
            <a:r>
              <a:rPr lang="en-IN" sz="2700">
                <a:solidFill>
                  <a:srgbClr val="000000"/>
                </a:solidFill>
                <a:latin typeface="Calibri"/>
              </a:rPr>
              <a:t>    </a:t>
            </a:r>
            <a:r>
              <a:rPr lang="en-IN" sz="2700">
                <a:solidFill>
                  <a:srgbClr val="000000"/>
                </a:solidFill>
                <a:latin typeface="Calibri"/>
              </a:rPr>
              <a:t>echo $row-&gt;addr . "\n";</a:t>
            </a:r>
            <a:endParaRPr/>
          </a:p>
          <a:p>
            <a:r>
              <a:rPr lang="en-IN" sz="2700">
                <a:solidFill>
                  <a:srgbClr val="000000"/>
                </a:solidFill>
                <a:latin typeface="Calibri"/>
              </a:rPr>
              <a:t>    </a:t>
            </a:r>
            <a:r>
              <a:rPr lang="en-IN" sz="2700">
                <a:solidFill>
                  <a:srgbClr val="000000"/>
                </a:solidFill>
                <a:latin typeface="Calibri"/>
              </a:rPr>
              <a:t>echo $row-&gt;city . "\n";</a:t>
            </a:r>
            <a:endParaRPr/>
          </a:p>
          <a:p>
            <a:r>
              <a:rPr lang="en-IN" sz="2700">
                <a:solidFill>
                  <a:srgbClr val="000000"/>
                </a:solidFill>
                <a:latin typeface="Calibri"/>
              </a:rPr>
              <a:t>}</a:t>
            </a:r>
            <a:endParaRPr/>
          </a:p>
          <a:p>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FETCH_CLASS</a:t>
            </a:r>
            <a:endParaRPr/>
          </a:p>
        </p:txBody>
      </p:sp>
      <p:sp>
        <p:nvSpPr>
          <p:cNvPr id="39" name="CustomShape 2"/>
          <p:cNvSpPr/>
          <p:nvPr/>
        </p:nvSpPr>
        <p:spPr>
          <a:xfrm>
            <a:off x="457200" y="1600200"/>
            <a:ext cx="8228880" cy="4952160"/>
          </a:xfrm>
          <a:prstGeom prst="rect">
            <a:avLst/>
          </a:prstGeom>
        </p:spPr>
        <p:txBody>
          <a:bodyPr bIns="45000" lIns="90000" rIns="90000" tIns="45000"/>
          <a:p>
            <a:r>
              <a:rPr lang="en-IN" sz="3200">
                <a:solidFill>
                  <a:srgbClr val="000000"/>
                </a:solidFill>
                <a:latin typeface="Calibri"/>
              </a:rPr>
              <a:t>This fetch method allows you to fetch data directly into a class of your choosing. When you use FETCH_CLASS, the properties of your object are set BEFORE the constructor is called. </a:t>
            </a:r>
            <a:endParaRPr/>
          </a:p>
          <a:p>
            <a:r>
              <a:rPr lang="en-IN" sz="3200">
                <a:solidFill>
                  <a:srgbClr val="000000"/>
                </a:solidFill>
                <a:latin typeface="Calibri"/>
              </a:rPr>
              <a:t>If properties matching the column names don’t exist, those properties will be created (as public) for you.</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457200" y="274680"/>
            <a:ext cx="8228880" cy="562680"/>
          </a:xfrm>
          <a:prstGeom prst="rect">
            <a:avLst/>
          </a:prstGeom>
        </p:spPr>
        <p:txBody>
          <a:bodyPr bIns="45000" lIns="90000" rIns="90000" tIns="45000"/>
          <a:p>
            <a:pPr algn="ctr"/>
            <a:r>
              <a:rPr lang="en-IN" sz="4400">
                <a:solidFill>
                  <a:srgbClr val="000000"/>
                </a:solidFill>
                <a:latin typeface="Calibri"/>
              </a:rPr>
              <a:t>FETCH_CLASS</a:t>
            </a:r>
            <a:endParaRPr/>
          </a:p>
        </p:txBody>
      </p:sp>
      <p:sp>
        <p:nvSpPr>
          <p:cNvPr id="41" name="CustomShape 2"/>
          <p:cNvSpPr/>
          <p:nvPr/>
        </p:nvSpPr>
        <p:spPr>
          <a:xfrm>
            <a:off x="457200" y="838080"/>
            <a:ext cx="8228880" cy="6247800"/>
          </a:xfrm>
          <a:prstGeom prst="rect">
            <a:avLst/>
          </a:prstGeom>
        </p:spPr>
        <p:txBody>
          <a:bodyPr bIns="45000" lIns="90000" rIns="90000" tIns="45000"/>
          <a:p>
            <a:r>
              <a:rPr lang="en-IN" sz="1500">
                <a:solidFill>
                  <a:srgbClr val="000000"/>
                </a:solidFill>
                <a:latin typeface="Calibri"/>
              </a:rPr>
              <a:t>As an example, imagine a situation where the address needs to be partially obscured for each record. We could do this by operating on that property in the constructor. Here’s an example:</a:t>
            </a:r>
            <a:endParaRPr/>
          </a:p>
          <a:p>
            <a:r>
              <a:rPr lang="en-IN" sz="1500">
                <a:solidFill>
                  <a:srgbClr val="000000"/>
                </a:solidFill>
                <a:latin typeface="Calibri"/>
              </a:rPr>
              <a:t>class secret_person {</a:t>
            </a:r>
            <a:endParaRPr/>
          </a:p>
          <a:p>
            <a:r>
              <a:rPr lang="en-IN" sz="1500">
                <a:solidFill>
                  <a:srgbClr val="000000"/>
                </a:solidFill>
                <a:latin typeface="Calibri"/>
              </a:rPr>
              <a:t>    </a:t>
            </a:r>
            <a:r>
              <a:rPr lang="en-IN" sz="1500">
                <a:solidFill>
                  <a:srgbClr val="000000"/>
                </a:solidFill>
                <a:latin typeface="Calibri"/>
              </a:rPr>
              <a:t>public $name;</a:t>
            </a:r>
            <a:endParaRPr/>
          </a:p>
          <a:p>
            <a:r>
              <a:rPr lang="en-IN" sz="1500">
                <a:solidFill>
                  <a:srgbClr val="000000"/>
                </a:solidFill>
                <a:latin typeface="Calibri"/>
              </a:rPr>
              <a:t>    </a:t>
            </a:r>
            <a:r>
              <a:rPr lang="en-IN" sz="1500">
                <a:solidFill>
                  <a:srgbClr val="000000"/>
                </a:solidFill>
                <a:latin typeface="Calibri"/>
              </a:rPr>
              <a:t>public $addr;</a:t>
            </a:r>
            <a:endParaRPr/>
          </a:p>
          <a:p>
            <a:r>
              <a:rPr lang="en-IN" sz="1500">
                <a:solidFill>
                  <a:srgbClr val="000000"/>
                </a:solidFill>
                <a:latin typeface="Calibri"/>
              </a:rPr>
              <a:t>    </a:t>
            </a:r>
            <a:r>
              <a:rPr lang="en-IN" sz="1500">
                <a:solidFill>
                  <a:srgbClr val="000000"/>
                </a:solidFill>
                <a:latin typeface="Calibri"/>
              </a:rPr>
              <a:t>public $city;</a:t>
            </a:r>
            <a:endParaRPr/>
          </a:p>
          <a:p>
            <a:r>
              <a:rPr lang="en-IN" sz="1500">
                <a:solidFill>
                  <a:srgbClr val="000000"/>
                </a:solidFill>
                <a:latin typeface="Calibri"/>
              </a:rPr>
              <a:t>    </a:t>
            </a:r>
            <a:r>
              <a:rPr lang="en-IN" sz="1500">
                <a:solidFill>
                  <a:srgbClr val="000000"/>
                </a:solidFill>
                <a:latin typeface="Calibri"/>
              </a:rPr>
              <a:t>public $other_data;</a:t>
            </a:r>
            <a:endParaRPr/>
          </a:p>
          <a:p>
            <a:endParaRPr/>
          </a:p>
          <a:p>
            <a:r>
              <a:rPr lang="en-IN" sz="1500">
                <a:solidFill>
                  <a:srgbClr val="000000"/>
                </a:solidFill>
                <a:latin typeface="Calibri"/>
              </a:rPr>
              <a:t>    </a:t>
            </a:r>
            <a:r>
              <a:rPr lang="en-IN" sz="1500">
                <a:solidFill>
                  <a:srgbClr val="000000"/>
                </a:solidFill>
                <a:latin typeface="Calibri"/>
              </a:rPr>
              <a:t>function __construct($other_data = 'mydata') {</a:t>
            </a:r>
            <a:endParaRPr/>
          </a:p>
          <a:p>
            <a:r>
              <a:rPr lang="en-IN" sz="1500">
                <a:solidFill>
                  <a:srgbClr val="000000"/>
                </a:solidFill>
                <a:latin typeface="Calibri"/>
              </a:rPr>
              <a:t>        </a:t>
            </a:r>
            <a:r>
              <a:rPr lang="en-IN" sz="1500">
                <a:solidFill>
                  <a:srgbClr val="000000"/>
                </a:solidFill>
                <a:latin typeface="Calibri"/>
              </a:rPr>
              <a:t>$this-&gt;addr = preg_replace('/[a-z]/', 'x', $this-&gt;addr);</a:t>
            </a:r>
            <a:endParaRPr/>
          </a:p>
          <a:p>
            <a:r>
              <a:rPr lang="en-IN" sz="1500">
                <a:solidFill>
                  <a:srgbClr val="000000"/>
                </a:solidFill>
                <a:latin typeface="Calibri"/>
              </a:rPr>
              <a:t>        </a:t>
            </a:r>
            <a:r>
              <a:rPr lang="en-IN" sz="1500">
                <a:solidFill>
                  <a:srgbClr val="000000"/>
                </a:solidFill>
                <a:latin typeface="Calibri"/>
              </a:rPr>
              <a:t>$this-&gt;other_data = $other;</a:t>
            </a:r>
            <a:endParaRPr/>
          </a:p>
          <a:p>
            <a:r>
              <a:rPr lang="en-IN" sz="1500">
                <a:solidFill>
                  <a:srgbClr val="000000"/>
                </a:solidFill>
                <a:latin typeface="Calibri"/>
              </a:rPr>
              <a:t>    </a:t>
            </a:r>
            <a:r>
              <a:rPr lang="en-IN" sz="1500">
                <a:solidFill>
                  <a:srgbClr val="000000"/>
                </a:solidFill>
                <a:latin typeface="Calibri"/>
              </a:rPr>
              <a:t>}</a:t>
            </a:r>
            <a:endParaRPr/>
          </a:p>
          <a:p>
            <a:r>
              <a:rPr lang="en-IN" sz="1500">
                <a:solidFill>
                  <a:srgbClr val="000000"/>
                </a:solidFill>
                <a:latin typeface="Calibri"/>
              </a:rPr>
              <a:t>}</a:t>
            </a:r>
            <a:endParaRPr/>
          </a:p>
          <a:p>
            <a:r>
              <a:rPr lang="en-IN" sz="1500">
                <a:solidFill>
                  <a:srgbClr val="000000"/>
                </a:solidFill>
                <a:latin typeface="Calibri"/>
              </a:rPr>
              <a:t>Fetching Data</a:t>
            </a:r>
            <a:endParaRPr/>
          </a:p>
          <a:p>
            <a:endParaRPr/>
          </a:p>
          <a:p>
            <a:r>
              <a:rPr lang="en-IN" sz="1500">
                <a:solidFill>
                  <a:srgbClr val="000000"/>
                </a:solidFill>
                <a:latin typeface="Calibri"/>
              </a:rPr>
              <a:t>$STH = $DBH-&gt;query('SELECT name, addr, city from folks');</a:t>
            </a:r>
            <a:endParaRPr/>
          </a:p>
          <a:p>
            <a:r>
              <a:rPr lang="en-IN" sz="1500">
                <a:solidFill>
                  <a:srgbClr val="000000"/>
                </a:solidFill>
                <a:latin typeface="Calibri"/>
              </a:rPr>
              <a:t>$STH-&gt;setFetchMode(PDO::FETCH_CLASS, 'secret_person');</a:t>
            </a:r>
            <a:endParaRPr/>
          </a:p>
          <a:p>
            <a:endParaRPr/>
          </a:p>
          <a:p>
            <a:r>
              <a:rPr lang="en-IN" sz="1500">
                <a:solidFill>
                  <a:srgbClr val="000000"/>
                </a:solidFill>
                <a:latin typeface="Calibri"/>
              </a:rPr>
              <a:t>while($obj = $STH-&gt;fetch()) {</a:t>
            </a:r>
            <a:endParaRPr/>
          </a:p>
          <a:p>
            <a:r>
              <a:rPr lang="en-IN" sz="1500">
                <a:solidFill>
                  <a:srgbClr val="000000"/>
                </a:solidFill>
                <a:latin typeface="Calibri"/>
              </a:rPr>
              <a:t>    </a:t>
            </a:r>
            <a:r>
              <a:rPr lang="en-IN" sz="1500">
                <a:solidFill>
                  <a:srgbClr val="000000"/>
                </a:solidFill>
                <a:latin typeface="Calibri"/>
              </a:rPr>
              <a:t>echo $obj-&gt;addr;</a:t>
            </a:r>
            <a:endParaRPr/>
          </a:p>
          <a:p>
            <a:r>
              <a:rPr lang="en-IN" sz="1500">
                <a:solidFill>
                  <a:srgbClr val="000000"/>
                </a:solidFill>
                <a:latin typeface="Calibri"/>
              </a:rPr>
              <a:t>}</a:t>
            </a:r>
            <a:endParaRPr/>
          </a:p>
          <a:p>
            <a:r>
              <a:rPr lang="en-IN" sz="1500">
                <a:solidFill>
                  <a:srgbClr val="000000"/>
                </a:solidFill>
                <a:latin typeface="Calibri"/>
              </a:rPr>
              <a:t>If the address was ’5 Rosebud,’ you’d see ’5 Rxxxxxx’ as your output. </a:t>
            </a:r>
            <a:endParaRPr/>
          </a:p>
          <a:p>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457200" y="274680"/>
            <a:ext cx="8228880" cy="1142280"/>
          </a:xfrm>
          <a:prstGeom prst="rect">
            <a:avLst/>
          </a:prstGeom>
        </p:spPr>
        <p:txBody>
          <a:bodyPr bIns="45000" lIns="90000" rIns="90000" tIns="45000"/>
          <a:p>
            <a:pPr algn="ctr"/>
            <a:r>
              <a:rPr lang="en-IN" sz="3000">
                <a:solidFill>
                  <a:srgbClr val="000000"/>
                </a:solidFill>
                <a:latin typeface="Calibri"/>
              </a:rPr>
              <a:t>Call constructor before assign</a:t>
            </a:r>
            <a:endParaRPr/>
          </a:p>
        </p:txBody>
      </p:sp>
      <p:sp>
        <p:nvSpPr>
          <p:cNvPr id="43" name="CustomShape 2"/>
          <p:cNvSpPr/>
          <p:nvPr/>
        </p:nvSpPr>
        <p:spPr>
          <a:xfrm>
            <a:off x="540000" y="900000"/>
            <a:ext cx="8146080" cy="5225400"/>
          </a:xfrm>
          <a:prstGeom prst="rect">
            <a:avLst/>
          </a:prstGeom>
        </p:spPr>
        <p:txBody>
          <a:bodyPr bIns="45000" lIns="90000" rIns="90000" tIns="45000"/>
          <a:p>
            <a:r>
              <a:rPr lang="en-IN" sz="1600">
                <a:solidFill>
                  <a:srgbClr val="000000"/>
                </a:solidFill>
                <a:latin typeface="Calibri"/>
              </a:rPr>
              <a:t>there may be situations where you want the constructor called before the data is assigned. PDO has you covered for this, too.</a:t>
            </a:r>
            <a:endParaRPr/>
          </a:p>
          <a:p>
            <a:endParaRPr/>
          </a:p>
          <a:p>
            <a:r>
              <a:rPr b="1" lang="en-IN" sz="1600">
                <a:solidFill>
                  <a:srgbClr val="000000"/>
                </a:solidFill>
                <a:latin typeface="Calibri"/>
              </a:rPr>
              <a:t>$STH-&gt;setFetchMode(PDO::FETCH_CLASS | PDO::FETCH_PROPS_LATE, 'secret_person');  </a:t>
            </a:r>
            <a:endParaRPr/>
          </a:p>
          <a:p>
            <a:r>
              <a:rPr lang="en-IN" sz="1600">
                <a:solidFill>
                  <a:srgbClr val="000000"/>
                </a:solidFill>
                <a:latin typeface="Calibri"/>
              </a:rPr>
              <a:t>Now, when you repeat the previous example with this fetch mode (PDO::FETCH_PROPS_LATE) the address will NOT be obscured, since the constructor was called and the properties were assigned.</a:t>
            </a:r>
            <a:endParaRPr/>
          </a:p>
          <a:p>
            <a:endParaRPr/>
          </a:p>
          <a:p>
            <a:r>
              <a:rPr lang="en-IN" sz="1600">
                <a:solidFill>
                  <a:srgbClr val="000000"/>
                </a:solidFill>
                <a:latin typeface="Calibri"/>
              </a:rPr>
              <a:t>you can pass arguments to the constructor when fetching data into objects with PDO:</a:t>
            </a:r>
            <a:endParaRPr/>
          </a:p>
          <a:p>
            <a:r>
              <a:rPr b="1" lang="en-IN" sz="1600">
                <a:solidFill>
                  <a:srgbClr val="000000"/>
                </a:solidFill>
                <a:latin typeface="Calibri"/>
              </a:rPr>
              <a:t>$STH-&gt;setFetchMode(PDO::FETCH_CLASS, 'secret_person', array('stuff'));  </a:t>
            </a:r>
            <a:endParaRPr/>
          </a:p>
          <a:p>
            <a:endParaRPr/>
          </a:p>
          <a:p>
            <a:r>
              <a:rPr b="1" lang="en-IN" sz="1600">
                <a:solidFill>
                  <a:srgbClr val="000000"/>
                </a:solidFill>
                <a:latin typeface="Calibri"/>
              </a:rPr>
              <a:t>FOR PASSING DATA TO INDIVIDUAL OBJECT</a:t>
            </a:r>
            <a:endParaRPr/>
          </a:p>
          <a:p>
            <a:r>
              <a:rPr lang="en-IN" sz="1600">
                <a:solidFill>
                  <a:srgbClr val="000000"/>
                </a:solidFill>
                <a:latin typeface="Calibri"/>
              </a:rPr>
              <a:t>$i = 0;  </a:t>
            </a:r>
            <a:endParaRPr/>
          </a:p>
          <a:p>
            <a:r>
              <a:rPr lang="en-IN" sz="1600">
                <a:solidFill>
                  <a:srgbClr val="000000"/>
                </a:solidFill>
                <a:latin typeface="Calibri"/>
              </a:rPr>
              <a:t>while($rowObj =  $STH-&gt;fetch(PDO::FETCH_CLASS, 'secret_person', array($i))) {  </a:t>
            </a:r>
            <a:endParaRPr/>
          </a:p>
          <a:p>
            <a:r>
              <a:rPr lang="en-IN" sz="1600">
                <a:solidFill>
                  <a:srgbClr val="000000"/>
                </a:solidFill>
                <a:latin typeface="Calibri"/>
              </a:rPr>
              <a:t>    </a:t>
            </a:r>
            <a:r>
              <a:rPr lang="en-IN" sz="1600">
                <a:solidFill>
                  <a:srgbClr val="000000"/>
                </a:solidFill>
                <a:latin typeface="Calibri"/>
              </a:rPr>
              <a:t>// do stuff  </a:t>
            </a:r>
            <a:endParaRPr/>
          </a:p>
          <a:p>
            <a:r>
              <a:rPr lang="en-IN" sz="1600">
                <a:solidFill>
                  <a:srgbClr val="000000"/>
                </a:solidFill>
                <a:latin typeface="Calibri"/>
              </a:rPr>
              <a:t>    </a:t>
            </a:r>
            <a:r>
              <a:rPr lang="en-IN" sz="1600">
                <a:solidFill>
                  <a:srgbClr val="000000"/>
                </a:solidFill>
                <a:latin typeface="Calibri"/>
              </a:rPr>
              <a:t>$i++  </a:t>
            </a:r>
            <a:endParaRPr/>
          </a:p>
          <a:p>
            <a:r>
              <a:rPr lang="en-IN" sz="1600">
                <a:solidFill>
                  <a:srgbClr val="000000"/>
                </a:solidFill>
                <a:latin typeface="Calibri"/>
              </a:rPr>
              <a:t>}  </a:t>
            </a:r>
            <a:endParaRPr/>
          </a:p>
          <a:p>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PDO</a:t>
            </a:r>
            <a:endParaRPr/>
          </a:p>
        </p:txBody>
      </p:sp>
      <p:sp>
        <p:nvSpPr>
          <p:cNvPr id="9" name="CustomShape 2"/>
          <p:cNvSpPr/>
          <p:nvPr/>
        </p:nvSpPr>
        <p:spPr>
          <a:xfrm>
            <a:off x="457200" y="1600200"/>
            <a:ext cx="8228880" cy="4525200"/>
          </a:xfrm>
          <a:prstGeom prst="rect">
            <a:avLst/>
          </a:prstGeom>
        </p:spPr>
        <p:txBody>
          <a:bodyPr bIns="45000" lIns="90000" rIns="90000" tIns="45000"/>
          <a:p>
            <a:pPr>
              <a:buSzPct val="45000"/>
              <a:buFont typeface="Arial"/>
              <a:buChar char="•"/>
            </a:pPr>
            <a:r>
              <a:rPr lang="en-IN" sz="3200">
                <a:solidFill>
                  <a:srgbClr val="000000"/>
                </a:solidFill>
                <a:latin typeface="Calibri"/>
              </a:rPr>
              <a:t>“</a:t>
            </a:r>
            <a:r>
              <a:rPr lang="en-IN" sz="3200">
                <a:solidFill>
                  <a:srgbClr val="000000"/>
                </a:solidFill>
                <a:latin typeface="Calibri"/>
              </a:rPr>
              <a:t>PDO – PHP Data Objects – is a database access layer providing a uniform method of access to multiple databases.”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457200" y="274680"/>
            <a:ext cx="8228880" cy="715320"/>
          </a:xfrm>
          <a:prstGeom prst="rect">
            <a:avLst/>
          </a:prstGeom>
        </p:spPr>
        <p:txBody>
          <a:bodyPr bIns="45000" lIns="90000" rIns="90000" tIns="45000"/>
          <a:p>
            <a:pPr algn="ctr"/>
            <a:r>
              <a:rPr lang="en-IN" sz="4400">
                <a:solidFill>
                  <a:srgbClr val="000000"/>
                </a:solidFill>
                <a:latin typeface="Calibri"/>
              </a:rPr>
              <a:t>FUNCTIONS.</a:t>
            </a:r>
            <a:endParaRPr/>
          </a:p>
        </p:txBody>
      </p:sp>
      <p:sp>
        <p:nvSpPr>
          <p:cNvPr id="45" name="CustomShape 2"/>
          <p:cNvSpPr/>
          <p:nvPr/>
        </p:nvSpPr>
        <p:spPr>
          <a:xfrm>
            <a:off x="457200" y="1143000"/>
            <a:ext cx="8228880" cy="4982400"/>
          </a:xfrm>
          <a:prstGeom prst="rect">
            <a:avLst/>
          </a:prstGeom>
        </p:spPr>
        <p:txBody>
          <a:bodyPr bIns="45000" lIns="90000" rIns="90000" tIns="45000"/>
          <a:p>
            <a:endParaRPr/>
          </a:p>
          <a:p>
            <a:endParaRPr/>
          </a:p>
          <a:p>
            <a:r>
              <a:rPr lang="en-IN" sz="2000">
                <a:solidFill>
                  <a:srgbClr val="000000"/>
                </a:solidFill>
                <a:latin typeface="Calibri"/>
              </a:rPr>
              <a:t>$DBH-&gt;exec('DELETE FROM folks WHERE 1');  </a:t>
            </a:r>
            <a:endParaRPr/>
          </a:p>
          <a:p>
            <a:r>
              <a:rPr lang="en-IN" sz="2000">
                <a:solidFill>
                  <a:srgbClr val="000000"/>
                </a:solidFill>
                <a:latin typeface="Calibri"/>
              </a:rPr>
              <a:t>$DBH-&gt;exec("SET time_zone = '-8:00'");  </a:t>
            </a:r>
            <a:endParaRPr/>
          </a:p>
          <a:p>
            <a:r>
              <a:rPr lang="en-IN" sz="2000">
                <a:solidFill>
                  <a:srgbClr val="000000"/>
                </a:solidFill>
                <a:latin typeface="Calibri"/>
              </a:rPr>
              <a:t>The -&gt;exec() method is used for operations that can not return data other then the affected rows. The above are two examples of using the exec method.</a:t>
            </a:r>
            <a:endParaRPr/>
          </a:p>
          <a:p>
            <a:r>
              <a:rPr lang="en-IN" sz="2000">
                <a:solidFill>
                  <a:srgbClr val="000000"/>
                </a:solidFill>
                <a:latin typeface="Calibri"/>
              </a:rPr>
              <a:t>$safe = $DBH-&gt;quote($unsafe);  </a:t>
            </a:r>
            <a:endParaRPr/>
          </a:p>
          <a:p>
            <a:r>
              <a:rPr lang="en-IN" sz="2000">
                <a:solidFill>
                  <a:srgbClr val="000000"/>
                </a:solidFill>
                <a:latin typeface="Calibri"/>
              </a:rPr>
              <a:t>$rows_affected = $STH-&gt;rowCount();  </a:t>
            </a:r>
            <a:endParaRPr/>
          </a:p>
          <a:p>
            <a:r>
              <a:rPr lang="en-IN" sz="2000">
                <a:solidFill>
                  <a:srgbClr val="000000"/>
                </a:solidFill>
                <a:latin typeface="Calibri"/>
              </a:rPr>
              <a:t>The -&gt;rowCount() method returns an integer indicating the number of rows affected by an operation</a:t>
            </a:r>
            <a:endParaRPr/>
          </a:p>
          <a:p>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Finding row count</a:t>
            </a:r>
            <a:endParaRPr/>
          </a:p>
        </p:txBody>
      </p:sp>
      <p:sp>
        <p:nvSpPr>
          <p:cNvPr id="47" name="CustomShape 2"/>
          <p:cNvSpPr/>
          <p:nvPr/>
        </p:nvSpPr>
        <p:spPr>
          <a:xfrm>
            <a:off x="457200" y="1600200"/>
            <a:ext cx="8228880" cy="4525200"/>
          </a:xfrm>
          <a:prstGeom prst="rect">
            <a:avLst/>
          </a:prstGeom>
        </p:spPr>
        <p:txBody>
          <a:bodyPr bIns="45000" lIns="90000" rIns="90000" tIns="45000"/>
          <a:p>
            <a:r>
              <a:rPr lang="en-IN" sz="2800">
                <a:solidFill>
                  <a:srgbClr val="000000"/>
                </a:solidFill>
                <a:latin typeface="Calibri"/>
              </a:rPr>
              <a:t>$sql = "SELECT COUNT(*) FROM folks";</a:t>
            </a:r>
            <a:endParaRPr/>
          </a:p>
          <a:p>
            <a:r>
              <a:rPr lang="en-IN" sz="2800">
                <a:solidFill>
                  <a:srgbClr val="000000"/>
                </a:solidFill>
                <a:latin typeface="Calibri"/>
              </a:rPr>
              <a:t>if ($STH = $DBH-&gt;query($sql)) {</a:t>
            </a:r>
            <a:endParaRPr/>
          </a:p>
          <a:p>
            <a:r>
              <a:rPr lang="en-IN" sz="2800">
                <a:solidFill>
                  <a:srgbClr val="000000"/>
                </a:solidFill>
                <a:latin typeface="Calibri"/>
              </a:rPr>
              <a:t>    </a:t>
            </a:r>
            <a:r>
              <a:rPr lang="en-IN" sz="2800">
                <a:solidFill>
                  <a:srgbClr val="000000"/>
                </a:solidFill>
                <a:latin typeface="Calibri"/>
              </a:rPr>
              <a:t># check the row count</a:t>
            </a:r>
            <a:endParaRPr/>
          </a:p>
          <a:p>
            <a:r>
              <a:rPr lang="en-IN" sz="2800">
                <a:solidFill>
                  <a:srgbClr val="000000"/>
                </a:solidFill>
                <a:latin typeface="Calibri"/>
              </a:rPr>
              <a:t>    </a:t>
            </a:r>
            <a:r>
              <a:rPr lang="en-IN" sz="2800">
                <a:solidFill>
                  <a:srgbClr val="000000"/>
                </a:solidFill>
                <a:latin typeface="Calibri"/>
              </a:rPr>
              <a:t>if ($STH-&gt;fetchColumn() &gt; 0) {</a:t>
            </a:r>
            <a:endParaRPr/>
          </a:p>
          <a:p>
            <a:endParaRPr/>
          </a:p>
          <a:p>
            <a:r>
              <a:rPr lang="en-IN" sz="2800">
                <a:solidFill>
                  <a:srgbClr val="000000"/>
                </a:solidFill>
                <a:latin typeface="Calibri"/>
              </a:rPr>
              <a:t>    </a:t>
            </a:r>
            <a:r>
              <a:rPr lang="en-IN" sz="2800">
                <a:solidFill>
                  <a:srgbClr val="000000"/>
                </a:solidFill>
                <a:latin typeface="Calibri"/>
              </a:rPr>
              <a:t># issue a real select here, because there's data!</a:t>
            </a:r>
            <a:endParaRPr/>
          </a:p>
          <a:p>
            <a:r>
              <a:rPr lang="en-IN" sz="2800">
                <a:solidFill>
                  <a:srgbClr val="000000"/>
                </a:solidFill>
                <a:latin typeface="Calibri"/>
              </a:rPr>
              <a:t>    </a:t>
            </a:r>
            <a:r>
              <a:rPr lang="en-IN" sz="2800">
                <a:solidFill>
                  <a:srgbClr val="000000"/>
                </a:solidFill>
                <a:latin typeface="Calibri"/>
              </a:rPr>
              <a:t>}</a:t>
            </a:r>
            <a:endParaRPr/>
          </a:p>
          <a:p>
            <a:r>
              <a:rPr lang="en-IN" sz="2800">
                <a:solidFill>
                  <a:srgbClr val="000000"/>
                </a:solidFill>
                <a:latin typeface="Calibri"/>
              </a:rPr>
              <a:t>    </a:t>
            </a:r>
            <a:r>
              <a:rPr lang="en-IN" sz="2800">
                <a:solidFill>
                  <a:srgbClr val="000000"/>
                </a:solidFill>
                <a:latin typeface="Calibri"/>
              </a:rPr>
              <a:t>else {</a:t>
            </a:r>
            <a:endParaRPr/>
          </a:p>
          <a:p>
            <a:r>
              <a:rPr lang="en-IN" sz="2800">
                <a:solidFill>
                  <a:srgbClr val="000000"/>
                </a:solidFill>
                <a:latin typeface="Calibri"/>
              </a:rPr>
              <a:t>        </a:t>
            </a:r>
            <a:r>
              <a:rPr lang="en-IN" sz="2800">
                <a:solidFill>
                  <a:srgbClr val="000000"/>
                </a:solidFill>
                <a:latin typeface="Calibri"/>
              </a:rPr>
              <a:t>echo "No rows matched the query.";</a:t>
            </a:r>
            <a:endParaRPr/>
          </a:p>
          <a:p>
            <a:r>
              <a:rPr lang="en-IN" sz="2800">
                <a:solidFill>
                  <a:srgbClr val="000000"/>
                </a:solidFill>
                <a:latin typeface="Calibri"/>
              </a:rPr>
              <a:t>    </a:t>
            </a:r>
            <a:r>
              <a:rPr lang="en-IN" sz="2800">
                <a:solidFill>
                  <a:srgbClr val="000000"/>
                </a:solidFill>
                <a:latin typeface="Calibri"/>
              </a:rPr>
              <a:t>}</a:t>
            </a:r>
            <a:endParaRPr/>
          </a:p>
          <a:p>
            <a:r>
              <a:rPr lang="en-IN" sz="2800">
                <a:solidFill>
                  <a:srgbClr val="000000"/>
                </a:solidFill>
                <a:latin typeface="Calibri"/>
              </a:rPr>
              <a:t>}</a:t>
            </a:r>
            <a:endParaRPr/>
          </a:p>
          <a:p>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Connecting.</a:t>
            </a:r>
            <a:endParaRPr/>
          </a:p>
        </p:txBody>
      </p:sp>
      <p:sp>
        <p:nvSpPr>
          <p:cNvPr id="11" name="CustomShape 2"/>
          <p:cNvSpPr/>
          <p:nvPr/>
        </p:nvSpPr>
        <p:spPr>
          <a:xfrm>
            <a:off x="0" y="0"/>
            <a:ext cx="8640000" cy="5760000"/>
          </a:xfrm>
          <a:prstGeom prst="rect">
            <a:avLst/>
          </a:prstGeom>
        </p:spPr>
        <p:txBody>
          <a:bodyPr bIns="45000" lIns="90000" rIns="90000" tIns="45000"/>
          <a:p>
            <a:endParaRPr/>
          </a:p>
          <a:p>
            <a:endParaRPr/>
          </a:p>
          <a:p>
            <a:endParaRPr/>
          </a:p>
          <a:p>
            <a:pPr>
              <a:buSzPct val="45000"/>
              <a:buFont typeface="Arial"/>
              <a:buChar char="•"/>
            </a:pPr>
            <a:r>
              <a:rPr lang="en-IN">
                <a:solidFill>
                  <a:srgbClr val="000000"/>
                </a:solidFill>
                <a:latin typeface="Calibri"/>
              </a:rPr>
              <a:t>try {  </a:t>
            </a:r>
            <a:endParaRPr/>
          </a:p>
          <a:p>
            <a:pPr>
              <a:buSzPct val="45000"/>
              <a:buFont typeface="Arial"/>
              <a:buChar char="•"/>
            </a:pPr>
            <a:r>
              <a:rPr lang="en-IN">
                <a:solidFill>
                  <a:srgbClr val="000000"/>
                </a:solidFill>
                <a:latin typeface="Calibri"/>
              </a:rPr>
              <a:t>  </a:t>
            </a:r>
            <a:r>
              <a:rPr lang="en-IN">
                <a:solidFill>
                  <a:srgbClr val="000000"/>
                </a:solidFill>
                <a:latin typeface="Calibri"/>
              </a:rPr>
              <a:t># MS SQL Server and Sybase with PDO_DBLIB  </a:t>
            </a:r>
            <a:endParaRPr/>
          </a:p>
          <a:p>
            <a:pPr>
              <a:buSzPct val="45000"/>
              <a:buFont typeface="Arial"/>
              <a:buChar char="•"/>
            </a:pPr>
            <a:r>
              <a:rPr lang="en-IN">
                <a:solidFill>
                  <a:srgbClr val="000000"/>
                </a:solidFill>
                <a:latin typeface="Calibri"/>
              </a:rPr>
              <a:t>  </a:t>
            </a:r>
            <a:r>
              <a:rPr lang="en-IN">
                <a:solidFill>
                  <a:srgbClr val="000000"/>
                </a:solidFill>
                <a:latin typeface="Calibri"/>
              </a:rPr>
              <a:t>$DBH = new PDO("mssql:host=$host;dbname=$dbname, $user, $pass");  </a:t>
            </a:r>
            <a:endParaRPr/>
          </a:p>
          <a:p>
            <a:pPr>
              <a:buSzPct val="45000"/>
              <a:buFont typeface="Arial"/>
              <a:buChar char="•"/>
            </a:pPr>
            <a:r>
              <a:rPr lang="en-IN">
                <a:solidFill>
                  <a:srgbClr val="000000"/>
                </a:solidFill>
                <a:latin typeface="Calibri"/>
              </a:rPr>
              <a:t>  </a:t>
            </a:r>
            <a:r>
              <a:rPr lang="en-IN">
                <a:solidFill>
                  <a:srgbClr val="000000"/>
                </a:solidFill>
                <a:latin typeface="Calibri"/>
              </a:rPr>
              <a:t>$DBH = new PDO("sybase:host=$host;dbname=$dbname, $user, $pass");  </a:t>
            </a:r>
            <a:endParaRPr/>
          </a:p>
          <a:p>
            <a:pPr>
              <a:buSzPct val="45000"/>
              <a:buFont typeface="Arial"/>
              <a:buChar char="•"/>
            </a:pPr>
            <a:r>
              <a:rPr lang="en-IN">
                <a:solidFill>
                  <a:srgbClr val="000000"/>
                </a:solidFill>
                <a:latin typeface="Calibri"/>
              </a:rPr>
              <a:t>  </a:t>
            </a:r>
            <a:endParaRPr/>
          </a:p>
          <a:p>
            <a:pPr>
              <a:buSzPct val="45000"/>
              <a:buFont typeface="Arial"/>
              <a:buChar char="•"/>
            </a:pPr>
            <a:r>
              <a:rPr lang="en-IN">
                <a:solidFill>
                  <a:srgbClr val="000000"/>
                </a:solidFill>
                <a:latin typeface="Calibri"/>
              </a:rPr>
              <a:t>  </a:t>
            </a:r>
            <a:r>
              <a:rPr lang="en-IN">
                <a:solidFill>
                  <a:srgbClr val="000000"/>
                </a:solidFill>
                <a:latin typeface="Calibri"/>
              </a:rPr>
              <a:t># MySQL with PDO_MYSQL  </a:t>
            </a:r>
            <a:endParaRPr/>
          </a:p>
          <a:p>
            <a:pPr>
              <a:buSzPct val="45000"/>
              <a:buFont typeface="Arial"/>
              <a:buChar char="•"/>
            </a:pPr>
            <a:r>
              <a:rPr lang="en-IN">
                <a:solidFill>
                  <a:srgbClr val="000000"/>
                </a:solidFill>
                <a:latin typeface="Calibri"/>
              </a:rPr>
              <a:t>  </a:t>
            </a:r>
            <a:r>
              <a:rPr lang="en-IN">
                <a:solidFill>
                  <a:srgbClr val="000000"/>
                </a:solidFill>
                <a:latin typeface="Calibri"/>
              </a:rPr>
              <a:t>$DBH = new PDO("mysql:host=$host;dbname=$dbname", $user, $pass);  </a:t>
            </a:r>
            <a:endParaRPr/>
          </a:p>
          <a:p>
            <a:pPr>
              <a:buSzPct val="45000"/>
              <a:buFont typeface="Arial"/>
              <a:buChar char="•"/>
            </a:pPr>
            <a:r>
              <a:rPr lang="en-IN">
                <a:solidFill>
                  <a:srgbClr val="000000"/>
                </a:solidFill>
                <a:latin typeface="Calibri"/>
              </a:rPr>
              <a:t>  </a:t>
            </a:r>
            <a:endParaRPr/>
          </a:p>
          <a:p>
            <a:pPr>
              <a:buSzPct val="45000"/>
              <a:buFont typeface="Arial"/>
              <a:buChar char="•"/>
            </a:pPr>
            <a:r>
              <a:rPr lang="en-IN">
                <a:solidFill>
                  <a:srgbClr val="000000"/>
                </a:solidFill>
                <a:latin typeface="Calibri"/>
              </a:rPr>
              <a:t>  </a:t>
            </a:r>
            <a:r>
              <a:rPr lang="en-IN">
                <a:solidFill>
                  <a:srgbClr val="000000"/>
                </a:solidFill>
                <a:latin typeface="Calibri"/>
              </a:rPr>
              <a:t># SQLite Database  </a:t>
            </a:r>
            <a:endParaRPr/>
          </a:p>
          <a:p>
            <a:pPr>
              <a:buSzPct val="45000"/>
              <a:buFont typeface="Arial"/>
              <a:buChar char="•"/>
            </a:pPr>
            <a:r>
              <a:rPr lang="en-IN">
                <a:solidFill>
                  <a:srgbClr val="000000"/>
                </a:solidFill>
                <a:latin typeface="Calibri"/>
              </a:rPr>
              <a:t>  </a:t>
            </a:r>
            <a:r>
              <a:rPr lang="en-IN">
                <a:solidFill>
                  <a:srgbClr val="000000"/>
                </a:solidFill>
                <a:latin typeface="Calibri"/>
              </a:rPr>
              <a:t>$DBH = new PDO("sqlite:my/database/path/database.db");  </a:t>
            </a:r>
            <a:endParaRPr/>
          </a:p>
          <a:p>
            <a:pPr>
              <a:buSzPct val="45000"/>
              <a:buFont typeface="Arial"/>
              <a:buChar char="•"/>
            </a:pPr>
            <a:r>
              <a:rPr lang="en-IN">
                <a:solidFill>
                  <a:srgbClr val="000000"/>
                </a:solidFill>
                <a:latin typeface="Calibri"/>
              </a:rPr>
              <a:t>}  </a:t>
            </a:r>
            <a:endParaRPr/>
          </a:p>
          <a:p>
            <a:pPr>
              <a:buSzPct val="45000"/>
              <a:buFont typeface="Arial"/>
              <a:buChar char="•"/>
            </a:pPr>
            <a:r>
              <a:rPr lang="en-IN">
                <a:solidFill>
                  <a:srgbClr val="000000"/>
                </a:solidFill>
                <a:latin typeface="Calibri"/>
              </a:rPr>
              <a:t>catch(PDOException $e) {  </a:t>
            </a:r>
            <a:endParaRPr/>
          </a:p>
          <a:p>
            <a:pPr>
              <a:buSzPct val="45000"/>
              <a:buFont typeface="Arial"/>
              <a:buChar char="•"/>
            </a:pPr>
            <a:r>
              <a:rPr lang="en-IN">
                <a:solidFill>
                  <a:srgbClr val="000000"/>
                </a:solidFill>
                <a:latin typeface="Calibri"/>
              </a:rPr>
              <a:t>    </a:t>
            </a:r>
            <a:r>
              <a:rPr lang="en-IN">
                <a:solidFill>
                  <a:srgbClr val="000000"/>
                </a:solidFill>
                <a:latin typeface="Calibri"/>
              </a:rPr>
              <a:t>echo $e-&gt;getMessage();  </a:t>
            </a:r>
            <a:endParaRPr/>
          </a:p>
          <a:p>
            <a:pPr>
              <a:buSzPct val="45000"/>
              <a:buFont typeface="Arial"/>
              <a:buChar char="•"/>
            </a:pPr>
            <a:r>
              <a:rPr lang="en-IN">
                <a:solidFill>
                  <a:srgbClr val="000000"/>
                </a:solidFill>
                <a:latin typeface="Calibri"/>
              </a:rPr>
              <a:t>}  </a:t>
            </a:r>
            <a:endParaRPr/>
          </a:p>
          <a:p>
            <a:r>
              <a:rPr lang="en-IN">
                <a:solidFill>
                  <a:srgbClr val="000000"/>
                </a:solidFill>
                <a:latin typeface="Calibri"/>
              </a:rPr>
              <a:t># close the connection  $DBH = null; </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 name="CustomShape 1"/>
          <p:cNvSpPr/>
          <p:nvPr/>
        </p:nvSpPr>
        <p:spPr>
          <a:xfrm>
            <a:off x="457200" y="274680"/>
            <a:ext cx="8228880" cy="1142280"/>
          </a:xfrm>
          <a:prstGeom prst="rect">
            <a:avLst/>
          </a:prstGeom>
        </p:spPr>
        <p:txBody>
          <a:bodyPr bIns="45000" lIns="90000" rIns="90000" tIns="45000"/>
          <a:p>
            <a:pPr algn="ctr"/>
            <a:r>
              <a:rPr lang="en-IN" sz="4400">
                <a:solidFill>
                  <a:srgbClr val="000000"/>
                </a:solidFill>
                <a:latin typeface="Calibri"/>
              </a:rPr>
              <a:t>PDO</a:t>
            </a:r>
            <a:endParaRPr/>
          </a:p>
        </p:txBody>
      </p:sp>
      <p:sp>
        <p:nvSpPr>
          <p:cNvPr id="13" name="CustomShape 2"/>
          <p:cNvSpPr/>
          <p:nvPr/>
        </p:nvSpPr>
        <p:spPr>
          <a:xfrm>
            <a:off x="457200" y="1600200"/>
            <a:ext cx="8228880" cy="4525200"/>
          </a:xfrm>
          <a:prstGeom prst="rect">
            <a:avLst/>
          </a:prstGeom>
        </p:spPr>
        <p:txBody>
          <a:bodyPr bIns="45000" lIns="90000" rIns="90000" tIns="45000"/>
          <a:p>
            <a:pPr>
              <a:buSzPct val="45000"/>
              <a:buFont typeface="Arial"/>
              <a:buChar char="•"/>
            </a:pPr>
            <a:r>
              <a:rPr b="1" lang="en-IN" sz="2000">
                <a:solidFill>
                  <a:srgbClr val="000000"/>
                </a:solidFill>
                <a:latin typeface="Calibri"/>
              </a:rPr>
              <a:t>Database Support</a:t>
            </a:r>
            <a:endParaRPr/>
          </a:p>
          <a:p>
            <a:pPr>
              <a:buSzPct val="45000"/>
              <a:buFont typeface="Arial"/>
              <a:buChar char="•"/>
            </a:pPr>
            <a:r>
              <a:rPr lang="en-IN" sz="2000">
                <a:solidFill>
                  <a:srgbClr val="000000"/>
                </a:solidFill>
                <a:latin typeface="Calibri"/>
              </a:rPr>
              <a:t>The extension can support any database that a PDO driver has been written for. At the time of this writing, the following database drivers are available:</a:t>
            </a:r>
            <a:endParaRPr/>
          </a:p>
          <a:p>
            <a:pPr>
              <a:buSzPct val="45000"/>
              <a:buFont typeface="Arial"/>
              <a:buChar char="•"/>
            </a:pPr>
            <a:r>
              <a:rPr lang="en-IN" sz="2000">
                <a:solidFill>
                  <a:srgbClr val="000000"/>
                </a:solidFill>
                <a:latin typeface="Calibri"/>
              </a:rPr>
              <a:t>PDO_DBLIB ( FreeTDS / Microsoft SQL Server / Sybase )</a:t>
            </a:r>
            <a:endParaRPr/>
          </a:p>
          <a:p>
            <a:pPr>
              <a:buSzPct val="45000"/>
              <a:buFont typeface="Arial"/>
              <a:buChar char="•"/>
            </a:pPr>
            <a:r>
              <a:rPr lang="en-IN" sz="2000">
                <a:solidFill>
                  <a:srgbClr val="000000"/>
                </a:solidFill>
                <a:latin typeface="Calibri"/>
              </a:rPr>
              <a:t>PDO_FIREBIRD ( Firebird/Interbase 6 )</a:t>
            </a:r>
            <a:endParaRPr/>
          </a:p>
          <a:p>
            <a:pPr>
              <a:buSzPct val="45000"/>
              <a:buFont typeface="Arial"/>
              <a:buChar char="•"/>
            </a:pPr>
            <a:r>
              <a:rPr lang="en-IN" sz="2000">
                <a:solidFill>
                  <a:srgbClr val="000000"/>
                </a:solidFill>
                <a:latin typeface="Calibri"/>
              </a:rPr>
              <a:t>PDO_IBM ( IBM DB2 )</a:t>
            </a:r>
            <a:endParaRPr/>
          </a:p>
          <a:p>
            <a:pPr>
              <a:buSzPct val="45000"/>
              <a:buFont typeface="Arial"/>
              <a:buChar char="•"/>
            </a:pPr>
            <a:r>
              <a:rPr lang="en-IN" sz="2000">
                <a:solidFill>
                  <a:srgbClr val="000000"/>
                </a:solidFill>
                <a:latin typeface="Calibri"/>
              </a:rPr>
              <a:t>PDO_INFORMIX ( IBM Informix Dynamic Server )</a:t>
            </a:r>
            <a:endParaRPr/>
          </a:p>
          <a:p>
            <a:pPr>
              <a:buSzPct val="45000"/>
              <a:buFont typeface="Arial"/>
              <a:buChar char="•"/>
            </a:pPr>
            <a:r>
              <a:rPr lang="en-IN" sz="2000">
                <a:solidFill>
                  <a:srgbClr val="000000"/>
                </a:solidFill>
                <a:latin typeface="Calibri"/>
              </a:rPr>
              <a:t>PDO_MYSQL ( MySQL 3.x/4.x/5.x )</a:t>
            </a:r>
            <a:endParaRPr/>
          </a:p>
          <a:p>
            <a:pPr>
              <a:buSzPct val="45000"/>
              <a:buFont typeface="Arial"/>
              <a:buChar char="•"/>
            </a:pPr>
            <a:r>
              <a:rPr lang="en-IN" sz="2000">
                <a:solidFill>
                  <a:srgbClr val="000000"/>
                </a:solidFill>
                <a:latin typeface="Calibri"/>
              </a:rPr>
              <a:t>PDO_OCI ( Oracle Call Interface )</a:t>
            </a:r>
            <a:endParaRPr/>
          </a:p>
          <a:p>
            <a:pPr>
              <a:buSzPct val="45000"/>
              <a:buFont typeface="Arial"/>
              <a:buChar char="•"/>
            </a:pPr>
            <a:r>
              <a:rPr lang="en-IN" sz="2000">
                <a:solidFill>
                  <a:srgbClr val="000000"/>
                </a:solidFill>
                <a:latin typeface="Calibri"/>
              </a:rPr>
              <a:t>PDO_ODBC ( ODBC v3 (IBM DB2, unixODBC and win32 ODBC) )</a:t>
            </a:r>
            <a:endParaRPr/>
          </a:p>
          <a:p>
            <a:pPr>
              <a:buSzPct val="45000"/>
              <a:buFont typeface="Arial"/>
              <a:buChar char="•"/>
            </a:pPr>
            <a:r>
              <a:rPr lang="en-IN" sz="2000">
                <a:solidFill>
                  <a:srgbClr val="000000"/>
                </a:solidFill>
                <a:latin typeface="Calibri"/>
              </a:rPr>
              <a:t>PDO_PGSQL ( PostgreSQL )</a:t>
            </a:r>
            <a:endParaRPr/>
          </a:p>
          <a:p>
            <a:pPr>
              <a:buSzPct val="45000"/>
              <a:buFont typeface="Arial"/>
              <a:buChar char="•"/>
            </a:pPr>
            <a:r>
              <a:rPr lang="en-IN" sz="2000">
                <a:solidFill>
                  <a:srgbClr val="000000"/>
                </a:solidFill>
                <a:latin typeface="Calibri"/>
              </a:rPr>
              <a:t>PDO_SQLITE ( SQLite 3 and SQLite 2 )</a:t>
            </a:r>
            <a:endParaRPr/>
          </a:p>
          <a:p>
            <a:pPr>
              <a:buSzPct val="45000"/>
              <a:buFont typeface="Arial"/>
              <a:buChar char="•"/>
            </a:pPr>
            <a:r>
              <a:rPr lang="en-IN" sz="2000">
                <a:solidFill>
                  <a:srgbClr val="000000"/>
                </a:solidFill>
                <a:latin typeface="Calibri"/>
              </a:rPr>
              <a:t>PDO_4D ( 4D )</a:t>
            </a:r>
            <a:endParaRPr/>
          </a:p>
          <a:p>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 name="CustomShape 1"/>
          <p:cNvSpPr/>
          <p:nvPr/>
        </p:nvSpPr>
        <p:spPr>
          <a:xfrm>
            <a:off x="457200" y="274680"/>
            <a:ext cx="8228880" cy="1142280"/>
          </a:xfrm>
          <a:prstGeom prst="rect">
            <a:avLst/>
          </a:prstGeom>
        </p:spPr>
      </p:sp>
      <p:sp>
        <p:nvSpPr>
          <p:cNvPr id="15" name="CustomShape 2"/>
          <p:cNvSpPr/>
          <p:nvPr/>
        </p:nvSpPr>
        <p:spPr>
          <a:xfrm>
            <a:off x="457200" y="1600200"/>
            <a:ext cx="8228880" cy="4525200"/>
          </a:xfrm>
          <a:prstGeom prst="rect">
            <a:avLst/>
          </a:prstGeom>
        </p:spPr>
        <p:txBody>
          <a:bodyPr bIns="45000" lIns="90000" rIns="90000" tIns="45000"/>
          <a:p>
            <a:pPr>
              <a:buSzPct val="45000"/>
              <a:buFont typeface="Arial"/>
              <a:buChar char="•"/>
            </a:pPr>
            <a:r>
              <a:rPr lang="en-IN" sz="2200">
                <a:solidFill>
                  <a:srgbClr val="000000"/>
                </a:solidFill>
                <a:latin typeface="Calibri"/>
              </a:rPr>
              <a:t>PDO can use exceptions to handle errors, which means anything you do with PDO should be wrapped in a try/catch block. You can force PDO into one of three error modes by setting the error mode attribute on your newly created database handle. Here’s the syntax:</a:t>
            </a:r>
            <a:endParaRPr/>
          </a:p>
          <a:p>
            <a:pPr>
              <a:buSzPct val="45000"/>
              <a:buFont typeface="Arial"/>
              <a:buChar char="•"/>
            </a:pPr>
            <a:r>
              <a:rPr lang="en-IN" sz="2200">
                <a:solidFill>
                  <a:srgbClr val="000000"/>
                </a:solidFill>
                <a:latin typeface="Calibri"/>
              </a:rPr>
              <a:t>$DBH&gt;setAttribute( PDO::ATTR_ERRMODE, PDO::ERRMODE_SILENT );  </a:t>
            </a:r>
            <a:endParaRPr/>
          </a:p>
          <a:p>
            <a:pPr>
              <a:buSzPct val="45000"/>
              <a:buFont typeface="Arial"/>
              <a:buChar char="•"/>
            </a:pPr>
            <a:r>
              <a:rPr lang="en-IN" sz="2200">
                <a:solidFill>
                  <a:srgbClr val="000000"/>
                </a:solidFill>
                <a:latin typeface="Calibri"/>
              </a:rPr>
              <a:t>$DBH&gt;setAttribute( PDO::ATTR_ERRMODE, PDO::ERRMODE_WARNING );  </a:t>
            </a:r>
            <a:endParaRPr/>
          </a:p>
          <a:p>
            <a:pPr>
              <a:buSzPct val="45000"/>
              <a:buFont typeface="Arial"/>
              <a:buChar char="•"/>
            </a:pPr>
            <a:r>
              <a:rPr lang="en-IN" sz="2200">
                <a:solidFill>
                  <a:srgbClr val="000000"/>
                </a:solidFill>
                <a:latin typeface="Calibri"/>
              </a:rPr>
              <a:t>$DBH&gt;setAttribute( PDO::ATTR_ERRMODE, PDO::ERRMODE_EXCEPTION ); </a:t>
            </a:r>
            <a:endParaRPr/>
          </a:p>
          <a:p>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 name="CustomShape 1"/>
          <p:cNvSpPr/>
          <p:nvPr/>
        </p:nvSpPr>
        <p:spPr>
          <a:xfrm>
            <a:off x="457200" y="274680"/>
            <a:ext cx="8228880" cy="1142280"/>
          </a:xfrm>
          <a:prstGeom prst="rect">
            <a:avLst/>
          </a:prstGeom>
        </p:spPr>
      </p:sp>
      <p:sp>
        <p:nvSpPr>
          <p:cNvPr id="17" name="CustomShape 2"/>
          <p:cNvSpPr/>
          <p:nvPr/>
        </p:nvSpPr>
        <p:spPr>
          <a:xfrm>
            <a:off x="457200" y="1600200"/>
            <a:ext cx="8228880" cy="4525200"/>
          </a:xfrm>
          <a:prstGeom prst="rect">
            <a:avLst/>
          </a:prstGeom>
        </p:spPr>
        <p:txBody>
          <a:bodyPr bIns="45000" lIns="90000" rIns="90000" tIns="45000"/>
          <a:p>
            <a:pPr>
              <a:buSzPct val="45000"/>
              <a:buFont typeface="Arial"/>
              <a:buChar char="•"/>
            </a:pPr>
            <a:r>
              <a:rPr b="1" lang="en-IN" sz="2200">
                <a:solidFill>
                  <a:srgbClr val="000000"/>
                </a:solidFill>
                <a:latin typeface="Calibri"/>
              </a:rPr>
              <a:t>PDO::ERRMODE_SILENT</a:t>
            </a:r>
            <a:endParaRPr/>
          </a:p>
          <a:p>
            <a:pPr>
              <a:buSzPct val="45000"/>
              <a:buFont typeface="Arial"/>
              <a:buChar char="•"/>
            </a:pPr>
            <a:r>
              <a:rPr lang="en-IN" sz="2200">
                <a:solidFill>
                  <a:srgbClr val="000000"/>
                </a:solidFill>
                <a:latin typeface="Calibri"/>
              </a:rPr>
              <a:t>This is the default error mode. If you leave it in this mode, you’ll have to check for errors in the way you’re probably used to if you used the mysql or mysqli extensions. The other two methods are more ideal for DRY programming.</a:t>
            </a:r>
            <a:endParaRPr/>
          </a:p>
          <a:p>
            <a:pPr>
              <a:buSzPct val="45000"/>
              <a:buFont typeface="Arial"/>
              <a:buChar char="•"/>
            </a:pPr>
            <a:r>
              <a:rPr b="1" lang="en-IN" sz="2200">
                <a:solidFill>
                  <a:srgbClr val="000000"/>
                </a:solidFill>
                <a:latin typeface="Calibri"/>
              </a:rPr>
              <a:t>PDO::ERRMODE_WARNING</a:t>
            </a:r>
            <a:endParaRPr/>
          </a:p>
          <a:p>
            <a:pPr>
              <a:buSzPct val="45000"/>
              <a:buFont typeface="Arial"/>
              <a:buChar char="•"/>
            </a:pPr>
            <a:r>
              <a:rPr lang="en-IN" sz="2200">
                <a:solidFill>
                  <a:srgbClr val="000000"/>
                </a:solidFill>
                <a:latin typeface="Calibri"/>
              </a:rPr>
              <a:t>This mode will issue a standard PHP warning, and allow the program to continue execution. It’s useful for debugging.</a:t>
            </a:r>
            <a:endParaRPr/>
          </a:p>
          <a:p>
            <a:pPr>
              <a:buSzPct val="45000"/>
              <a:buFont typeface="Arial"/>
              <a:buChar char="•"/>
            </a:pPr>
            <a:r>
              <a:rPr b="1" lang="en-IN" sz="2200">
                <a:solidFill>
                  <a:srgbClr val="000000"/>
                </a:solidFill>
                <a:latin typeface="Calibri"/>
              </a:rPr>
              <a:t>PDO::ERRMODE_EXCEPTION</a:t>
            </a:r>
            <a:endParaRPr/>
          </a:p>
          <a:p>
            <a:pPr>
              <a:buSzPct val="45000"/>
              <a:buFont typeface="Arial"/>
              <a:buChar char="•"/>
            </a:pPr>
            <a:r>
              <a:rPr lang="en-IN" sz="2200">
                <a:solidFill>
                  <a:srgbClr val="000000"/>
                </a:solidFill>
                <a:latin typeface="Calibri"/>
              </a:rPr>
              <a:t>This is the mode you should want in most situations. It fires an exception, allowing you to handle errors gracefully and hide data that might help someone exploit your system. Here’s an example of taking advantage of exceptions:</a:t>
            </a:r>
            <a:endParaRPr/>
          </a:p>
          <a:p>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 name="CustomShape 1"/>
          <p:cNvSpPr/>
          <p:nvPr/>
        </p:nvSpPr>
        <p:spPr>
          <a:xfrm>
            <a:off x="457200" y="274680"/>
            <a:ext cx="8228880" cy="1142280"/>
          </a:xfrm>
          <a:prstGeom prst="rect">
            <a:avLst/>
          </a:prstGeom>
        </p:spPr>
      </p:sp>
      <p:sp>
        <p:nvSpPr>
          <p:cNvPr id="19" name="CustomShape 2"/>
          <p:cNvSpPr/>
          <p:nvPr/>
        </p:nvSpPr>
        <p:spPr>
          <a:xfrm>
            <a:off x="457200" y="1600200"/>
            <a:ext cx="8228880" cy="4525200"/>
          </a:xfrm>
          <a:prstGeom prst="rect">
            <a:avLst/>
          </a:prstGeom>
        </p:spPr>
        <p:txBody>
          <a:bodyPr bIns="45000" lIns="90000" rIns="90000" tIns="45000"/>
          <a:p>
            <a:pPr>
              <a:buSzPct val="45000"/>
              <a:buFont typeface="Arial"/>
              <a:buChar char="•"/>
            </a:pPr>
            <a:r>
              <a:rPr lang="en-IN">
                <a:solidFill>
                  <a:srgbClr val="000000"/>
                </a:solidFill>
                <a:latin typeface="Calibri"/>
              </a:rPr>
              <a:t>try {    $DBH = new PDO("mysql:host=$host;dbname=$dbname", $user, $pass);    </a:t>
            </a:r>
            <a:endParaRPr/>
          </a:p>
          <a:p>
            <a:r>
              <a:rPr lang="en-IN">
                <a:solidFill>
                  <a:srgbClr val="000000"/>
                </a:solidFill>
                <a:latin typeface="Calibri"/>
              </a:rPr>
              <a:t>$DBH&gt;setAttribute( PDO::ATTR_ERRMODE, PDO::ERRMODE_EXCEPTION );      </a:t>
            </a:r>
            <a:endParaRPr/>
          </a:p>
          <a:p>
            <a:r>
              <a:rPr lang="en-IN">
                <a:solidFill>
                  <a:srgbClr val="000000"/>
                </a:solidFill>
                <a:latin typeface="Calibri"/>
              </a:rPr>
              <a:t>      </a:t>
            </a:r>
            <a:r>
              <a:rPr lang="en-IN">
                <a:solidFill>
                  <a:srgbClr val="000000"/>
                </a:solidFill>
                <a:latin typeface="Calibri"/>
              </a:rPr>
              <a:t># UH-OH! Typed DELECT instead of SELECT!    </a:t>
            </a:r>
            <a:endParaRPr/>
          </a:p>
          <a:p>
            <a:r>
              <a:rPr lang="en-IN">
                <a:solidFill>
                  <a:srgbClr val="000000"/>
                </a:solidFill>
                <a:latin typeface="Calibri"/>
              </a:rPr>
              <a:t>  </a:t>
            </a:r>
            <a:r>
              <a:rPr lang="en-IN">
                <a:solidFill>
                  <a:srgbClr val="000000"/>
                </a:solidFill>
                <a:latin typeface="Calibri"/>
              </a:rPr>
              <a:t>$DBH&gt;prepare('DELECT name FROM people');  }</a:t>
            </a:r>
            <a:endParaRPr/>
          </a:p>
          <a:p>
            <a:r>
              <a:rPr lang="en-IN">
                <a:solidFill>
                  <a:srgbClr val="000000"/>
                </a:solidFill>
                <a:latin typeface="Calibri"/>
              </a:rPr>
              <a:t>  </a:t>
            </a:r>
            <a:r>
              <a:rPr lang="en-IN">
                <a:solidFill>
                  <a:srgbClr val="000000"/>
                </a:solidFill>
                <a:latin typeface="Calibri"/>
              </a:rPr>
              <a:t>catch(PDOException $e) {     </a:t>
            </a:r>
            <a:endParaRPr/>
          </a:p>
          <a:p>
            <a:r>
              <a:rPr lang="en-IN">
                <a:solidFill>
                  <a:srgbClr val="000000"/>
                </a:solidFill>
                <a:latin typeface="Calibri"/>
              </a:rPr>
              <a:t> </a:t>
            </a:r>
            <a:r>
              <a:rPr lang="en-IN">
                <a:solidFill>
                  <a:srgbClr val="000000"/>
                </a:solidFill>
                <a:latin typeface="Calibri"/>
              </a:rPr>
              <a:t>echo "I'm sorry, Dave. I'm afraid I can't do that.";      </a:t>
            </a:r>
            <a:endParaRPr/>
          </a:p>
          <a:p>
            <a:r>
              <a:rPr lang="en-IN">
                <a:solidFill>
                  <a:srgbClr val="000000"/>
                </a:solidFill>
                <a:latin typeface="Calibri"/>
              </a:rPr>
              <a:t>       </a:t>
            </a:r>
            <a:r>
              <a:rPr lang="en-IN">
                <a:solidFill>
                  <a:srgbClr val="000000"/>
                </a:solidFill>
                <a:latin typeface="Calibri"/>
              </a:rPr>
              <a:t>file_put_contents('PDOErrors.txt', $e-&gt;getMessage(), FILE_APPEND);  </a:t>
            </a:r>
            <a:endParaRPr/>
          </a:p>
          <a:p>
            <a:r>
              <a:rPr lang="en-IN">
                <a:solidFill>
                  <a:srgbClr val="000000"/>
                </a:solidFill>
                <a:latin typeface="Calibri"/>
              </a:rPr>
              <a:t>}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 name="CustomShape 1"/>
          <p:cNvSpPr/>
          <p:nvPr/>
        </p:nvSpPr>
        <p:spPr>
          <a:xfrm>
            <a:off x="457200" y="274680"/>
            <a:ext cx="8228880" cy="1142280"/>
          </a:xfrm>
          <a:prstGeom prst="rect">
            <a:avLst/>
          </a:prstGeom>
        </p:spPr>
      </p:sp>
      <p:sp>
        <p:nvSpPr>
          <p:cNvPr id="21" name="CustomShape 2"/>
          <p:cNvSpPr/>
          <p:nvPr/>
        </p:nvSpPr>
        <p:spPr>
          <a:xfrm>
            <a:off x="457200" y="1600200"/>
            <a:ext cx="8228880" cy="4525200"/>
          </a:xfrm>
          <a:prstGeom prst="rect">
            <a:avLst/>
          </a:prstGeom>
        </p:spPr>
        <p:txBody>
          <a:bodyPr bIns="45000" lIns="90000" rIns="90000" tIns="45000"/>
          <a:p>
            <a:r>
              <a:rPr lang="en-IN" sz="1600">
                <a:solidFill>
                  <a:srgbClr val="000000"/>
                </a:solidFill>
                <a:latin typeface="Calibri"/>
              </a:rPr>
              <a:t>Here’s an example of the most basic type of insert:</a:t>
            </a:r>
            <a:endParaRPr/>
          </a:p>
          <a:p>
            <a:endParaRPr/>
          </a:p>
          <a:p>
            <a:r>
              <a:rPr lang="en-IN" sz="1600">
                <a:solidFill>
                  <a:srgbClr val="000000"/>
                </a:solidFill>
                <a:latin typeface="Calibri"/>
              </a:rPr>
              <a:t># STH means "Statement Handle"  </a:t>
            </a:r>
            <a:endParaRPr/>
          </a:p>
          <a:p>
            <a:r>
              <a:rPr lang="en-IN" sz="1600">
                <a:solidFill>
                  <a:srgbClr val="000000"/>
                </a:solidFill>
                <a:latin typeface="Calibri"/>
              </a:rPr>
              <a:t>$STH = $DBH-&gt;prepare("INSERT INTO folks ( first_name ) values ( 'Cathy' )");  </a:t>
            </a:r>
            <a:endParaRPr/>
          </a:p>
          <a:p>
            <a:r>
              <a:rPr lang="en-IN" sz="1600">
                <a:solidFill>
                  <a:srgbClr val="000000"/>
                </a:solidFill>
                <a:latin typeface="Calibri"/>
              </a:rPr>
              <a:t>$STH-&gt;execute();  </a:t>
            </a:r>
            <a:endParaRPr/>
          </a:p>
          <a:p>
            <a:endParaRPr/>
          </a:p>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 name="CustomShape 1"/>
          <p:cNvSpPr/>
          <p:nvPr/>
        </p:nvSpPr>
        <p:spPr>
          <a:xfrm>
            <a:off x="457200" y="274680"/>
            <a:ext cx="8228880" cy="1142280"/>
          </a:xfrm>
          <a:prstGeom prst="rect">
            <a:avLst/>
          </a:prstGeom>
        </p:spPr>
      </p:sp>
      <p:sp>
        <p:nvSpPr>
          <p:cNvPr id="23" name="CustomShape 2"/>
          <p:cNvSpPr/>
          <p:nvPr/>
        </p:nvSpPr>
        <p:spPr>
          <a:xfrm>
            <a:off x="457200" y="1600200"/>
            <a:ext cx="8228880" cy="4525200"/>
          </a:xfrm>
          <a:prstGeom prst="rect">
            <a:avLst/>
          </a:prstGeom>
        </p:spPr>
        <p:txBody>
          <a:bodyPr bIns="45000" lIns="90000" rIns="90000" tIns="45000"/>
          <a:p>
            <a:pPr>
              <a:buSzPct val="45000"/>
              <a:buFont typeface="Arial"/>
              <a:buChar char="•"/>
            </a:pPr>
            <a:r>
              <a:rPr lang="en-IN" sz="1600">
                <a:solidFill>
                  <a:srgbClr val="000000"/>
                </a:solidFill>
                <a:latin typeface="Calibri"/>
              </a:rPr>
              <a:t># no placeholders - ripe for SQL Injection!  </a:t>
            </a:r>
            <a:endParaRPr/>
          </a:p>
          <a:p>
            <a:pPr>
              <a:buSzPct val="45000"/>
              <a:buFont typeface="Arial"/>
              <a:buChar char="•"/>
            </a:pPr>
            <a:r>
              <a:rPr lang="en-IN" sz="1600">
                <a:solidFill>
                  <a:srgbClr val="000000"/>
                </a:solidFill>
                <a:latin typeface="Calibri"/>
              </a:rPr>
              <a:t>$STH = $DBH-&gt;prepare("INSERT INTO folks (name, addr, city) values ($name, $addr, $city)");  </a:t>
            </a:r>
            <a:endParaRPr/>
          </a:p>
          <a:p>
            <a:pPr>
              <a:buSzPct val="45000"/>
              <a:buFont typeface="Arial"/>
              <a:buChar char="•"/>
            </a:pPr>
            <a:r>
              <a:rPr lang="en-IN" sz="1600">
                <a:solidFill>
                  <a:srgbClr val="000000"/>
                </a:solidFill>
                <a:latin typeface="Calibri"/>
              </a:rPr>
              <a:t>  </a:t>
            </a:r>
            <a:endParaRPr/>
          </a:p>
          <a:p>
            <a:pPr>
              <a:buSzPct val="45000"/>
              <a:buFont typeface="Arial"/>
              <a:buChar char="•"/>
            </a:pPr>
            <a:r>
              <a:rPr lang="en-IN" sz="1600">
                <a:solidFill>
                  <a:srgbClr val="000000"/>
                </a:solidFill>
                <a:latin typeface="Calibri"/>
              </a:rPr>
              <a:t># unnamed placeholders  </a:t>
            </a:r>
            <a:endParaRPr/>
          </a:p>
          <a:p>
            <a:pPr>
              <a:buSzPct val="45000"/>
              <a:buFont typeface="Arial"/>
              <a:buChar char="•"/>
            </a:pPr>
            <a:r>
              <a:rPr lang="en-IN" sz="1600">
                <a:solidFill>
                  <a:srgbClr val="000000"/>
                </a:solidFill>
                <a:latin typeface="Calibri"/>
              </a:rPr>
              <a:t>$STH = $DBH-&gt;prepare("INSERT INTO folks (name, addr, city) values (?, ?, ?); </a:t>
            </a:r>
            <a:endParaRPr/>
          </a:p>
          <a:p>
            <a:pPr>
              <a:buSzPct val="45000"/>
              <a:buFont typeface="Arial"/>
              <a:buChar char="•"/>
            </a:pPr>
            <a:r>
              <a:rPr lang="en-IN" sz="1600">
                <a:solidFill>
                  <a:srgbClr val="000000"/>
                </a:solidFill>
                <a:latin typeface="Calibri"/>
              </a:rPr>
              <a:t> </a:t>
            </a:r>
            <a:endParaRPr/>
          </a:p>
          <a:p>
            <a:pPr>
              <a:buSzPct val="45000"/>
              <a:buFont typeface="Arial"/>
              <a:buChar char="•"/>
            </a:pPr>
            <a:r>
              <a:rPr lang="en-IN" sz="1600">
                <a:solidFill>
                  <a:srgbClr val="000000"/>
                </a:solidFill>
                <a:latin typeface="Calibri"/>
              </a:rPr>
              <a:t># named placeholders </a:t>
            </a:r>
            <a:endParaRPr/>
          </a:p>
          <a:p>
            <a:pPr>
              <a:buSzPct val="45000"/>
              <a:buFont typeface="Arial"/>
              <a:buChar char="•"/>
            </a:pPr>
            <a:r>
              <a:rPr lang="en-IN" sz="1600">
                <a:solidFill>
                  <a:srgbClr val="000000"/>
                </a:solidFill>
                <a:latin typeface="Calibri"/>
              </a:rPr>
              <a:t>$STH = $DBH-&gt;prepare("INSERT INTO folks (name, addr, city) value (:name, :addr, :city)");  </a:t>
            </a:r>
            <a:endParaRPr/>
          </a:p>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