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9" r:id="rId2"/>
    <p:sldId id="280" r:id="rId3"/>
    <p:sldId id="281" r:id="rId4"/>
    <p:sldId id="283" r:id="rId5"/>
    <p:sldId id="282" r:id="rId6"/>
    <p:sldId id="284" r:id="rId7"/>
    <p:sldId id="285" r:id="rId8"/>
    <p:sldId id="286" r:id="rId9"/>
    <p:sldId id="288" r:id="rId10"/>
    <p:sldId id="292" r:id="rId11"/>
    <p:sldId id="289" r:id="rId12"/>
    <p:sldId id="294" r:id="rId13"/>
    <p:sldId id="295" r:id="rId14"/>
    <p:sldId id="287" r:id="rId15"/>
    <p:sldId id="297" r:id="rId16"/>
    <p:sldId id="298" r:id="rId17"/>
    <p:sldId id="300" r:id="rId18"/>
    <p:sldId id="301" r:id="rId19"/>
    <p:sldId id="293" r:id="rId20"/>
    <p:sldId id="291" r:id="rId21"/>
    <p:sldId id="278" r:id="rId2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492"/>
    <a:srgbClr val="9AAF19"/>
    <a:srgbClr val="EFF6C6"/>
    <a:srgbClr val="E9F3AF"/>
    <a:srgbClr val="FBFCE4"/>
    <a:srgbClr val="E3F098"/>
    <a:srgbClr val="1C4C6A"/>
    <a:srgbClr val="9696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7" autoAdjust="0"/>
    <p:restoredTop sz="98789" autoAdjust="0"/>
  </p:normalViewPr>
  <p:slideViewPr>
    <p:cSldViewPr>
      <p:cViewPr varScale="1">
        <p:scale>
          <a:sx n="90" d="100"/>
          <a:sy n="90" d="100"/>
        </p:scale>
        <p:origin x="-16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10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C5F69-9BB4-4F13-B0FF-E116AC06CE55}" type="doc">
      <dgm:prSet loTypeId="urn:microsoft.com/office/officeart/2005/8/layout/arrow2" loCatId="process" qsTypeId="urn:microsoft.com/office/officeart/2005/8/quickstyle/3d8" qsCatId="3D" csTypeId="urn:microsoft.com/office/officeart/2005/8/colors/accent6_4" csCatId="accent6" phldr="1"/>
      <dgm:spPr/>
    </dgm:pt>
    <dgm:pt modelId="{80C75C0C-2786-4891-AFFF-98D7CBB1A20E}">
      <dgm:prSet phldrT="[Text]"/>
      <dgm:spPr/>
      <dgm:t>
        <a:bodyPr/>
        <a:lstStyle/>
        <a:p>
          <a:r>
            <a:rPr lang="en-US" dirty="0" smtClean="0"/>
            <a:t>Legacy Applications</a:t>
          </a:r>
          <a:endParaRPr lang="en-US" dirty="0"/>
        </a:p>
      </dgm:t>
    </dgm:pt>
    <dgm:pt modelId="{0AD51AC0-65F1-4673-B54E-8CA6939B24A4}" type="parTrans" cxnId="{D35A23F9-1B5B-4904-9C82-32960E5E0EF1}">
      <dgm:prSet/>
      <dgm:spPr/>
      <dgm:t>
        <a:bodyPr/>
        <a:lstStyle/>
        <a:p>
          <a:endParaRPr lang="en-US"/>
        </a:p>
      </dgm:t>
    </dgm:pt>
    <dgm:pt modelId="{9668C511-883B-4A08-AC60-C5FD74C6897A}" type="sibTrans" cxnId="{D35A23F9-1B5B-4904-9C82-32960E5E0EF1}">
      <dgm:prSet/>
      <dgm:spPr/>
      <dgm:t>
        <a:bodyPr/>
        <a:lstStyle/>
        <a:p>
          <a:endParaRPr lang="en-US"/>
        </a:p>
      </dgm:t>
    </dgm:pt>
    <dgm:pt modelId="{6A82C8E9-627E-47A1-98BE-32251AB84D9B}">
      <dgm:prSet phldrT="[Text]"/>
      <dgm:spPr/>
      <dgm:t>
        <a:bodyPr/>
        <a:lstStyle/>
        <a:p>
          <a:r>
            <a:rPr lang="en-US" dirty="0" err="1" smtClean="0"/>
            <a:t>SaaS</a:t>
          </a:r>
          <a:endParaRPr lang="en-US" dirty="0"/>
        </a:p>
      </dgm:t>
    </dgm:pt>
    <dgm:pt modelId="{DD13009D-13AF-4331-97FD-F4699562C544}" type="parTrans" cxnId="{A3F4C3F6-3489-413E-BDBA-2DD95F2719DF}">
      <dgm:prSet/>
      <dgm:spPr/>
      <dgm:t>
        <a:bodyPr/>
        <a:lstStyle/>
        <a:p>
          <a:endParaRPr lang="en-US"/>
        </a:p>
      </dgm:t>
    </dgm:pt>
    <dgm:pt modelId="{D9628C76-A0FE-4A34-AA20-43505361337D}" type="sibTrans" cxnId="{A3F4C3F6-3489-413E-BDBA-2DD95F2719DF}">
      <dgm:prSet/>
      <dgm:spPr/>
      <dgm:t>
        <a:bodyPr/>
        <a:lstStyle/>
        <a:p>
          <a:endParaRPr lang="en-US"/>
        </a:p>
      </dgm:t>
    </dgm:pt>
    <dgm:pt modelId="{5A566F30-86A3-468D-9D54-CA42A470090E}">
      <dgm:prSet phldrT="[Text]"/>
      <dgm:spPr/>
      <dgm:t>
        <a:bodyPr/>
        <a:lstStyle/>
        <a:p>
          <a:r>
            <a:rPr lang="en-US" dirty="0" err="1" smtClean="0"/>
            <a:t>Replatformed</a:t>
          </a:r>
          <a:r>
            <a:rPr lang="en-US" dirty="0" smtClean="0"/>
            <a:t> applications</a:t>
          </a:r>
          <a:endParaRPr lang="en-US" dirty="0"/>
        </a:p>
      </dgm:t>
    </dgm:pt>
    <dgm:pt modelId="{AF157EA6-1E83-459F-BE58-D4CEA7303CB6}" type="sibTrans" cxnId="{BA37D1B1-DB53-4178-9F9B-A54D3C0D93A6}">
      <dgm:prSet/>
      <dgm:spPr/>
      <dgm:t>
        <a:bodyPr/>
        <a:lstStyle/>
        <a:p>
          <a:endParaRPr lang="en-US"/>
        </a:p>
      </dgm:t>
    </dgm:pt>
    <dgm:pt modelId="{20C2CF1A-511C-426E-9E69-DA1A5B701280}" type="parTrans" cxnId="{BA37D1B1-DB53-4178-9F9B-A54D3C0D93A6}">
      <dgm:prSet/>
      <dgm:spPr/>
      <dgm:t>
        <a:bodyPr/>
        <a:lstStyle/>
        <a:p>
          <a:endParaRPr lang="en-US"/>
        </a:p>
      </dgm:t>
    </dgm:pt>
    <dgm:pt modelId="{E94B84E7-116C-4EFC-A814-482C5B238B90}" type="pres">
      <dgm:prSet presAssocID="{DB5C5F69-9BB4-4F13-B0FF-E116AC06CE55}" presName="arrowDiagram" presStyleCnt="0">
        <dgm:presLayoutVars>
          <dgm:chMax val="5"/>
          <dgm:dir/>
          <dgm:resizeHandles val="exact"/>
        </dgm:presLayoutVars>
      </dgm:prSet>
      <dgm:spPr/>
    </dgm:pt>
    <dgm:pt modelId="{F0D53F2D-4C34-450C-B8E0-11B1A0BDC55E}" type="pres">
      <dgm:prSet presAssocID="{DB5C5F69-9BB4-4F13-B0FF-E116AC06CE55}" presName="arrow" presStyleLbl="bgShp" presStyleIdx="0" presStyleCnt="1"/>
      <dgm:spPr/>
    </dgm:pt>
    <dgm:pt modelId="{C31E75AC-94A8-4B8D-BA3F-37306AA814F6}" type="pres">
      <dgm:prSet presAssocID="{DB5C5F69-9BB4-4F13-B0FF-E116AC06CE55}" presName="arrowDiagram3" presStyleCnt="0"/>
      <dgm:spPr/>
    </dgm:pt>
    <dgm:pt modelId="{F5165003-6266-4A66-ACC2-2AF94A062FD2}" type="pres">
      <dgm:prSet presAssocID="{80C75C0C-2786-4891-AFFF-98D7CBB1A20E}" presName="bullet3a" presStyleLbl="node1" presStyleIdx="0" presStyleCnt="3"/>
      <dgm:spPr/>
    </dgm:pt>
    <dgm:pt modelId="{7A7245B7-25E4-41C3-8C1A-276E3509E702}" type="pres">
      <dgm:prSet presAssocID="{80C75C0C-2786-4891-AFFF-98D7CBB1A20E}" presName="textBox3a" presStyleLbl="revTx" presStyleIdx="0" presStyleCnt="3">
        <dgm:presLayoutVars>
          <dgm:bulletEnabled val="1"/>
        </dgm:presLayoutVars>
      </dgm:prSet>
      <dgm:spPr/>
    </dgm:pt>
    <dgm:pt modelId="{2EB6F340-4240-4E9E-9DD5-E79CCC8AFCC7}" type="pres">
      <dgm:prSet presAssocID="{5A566F30-86A3-468D-9D54-CA42A470090E}" presName="bullet3b" presStyleLbl="node1" presStyleIdx="1" presStyleCnt="3"/>
      <dgm:spPr/>
    </dgm:pt>
    <dgm:pt modelId="{9AE65BB4-B33A-4049-828C-DD6FA6BB445C}" type="pres">
      <dgm:prSet presAssocID="{5A566F30-86A3-468D-9D54-CA42A470090E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2A31-E563-4880-BEC4-BF07A6B93B2C}" type="pres">
      <dgm:prSet presAssocID="{6A82C8E9-627E-47A1-98BE-32251AB84D9B}" presName="bullet3c" presStyleLbl="node1" presStyleIdx="2" presStyleCnt="3"/>
      <dgm:spPr/>
    </dgm:pt>
    <dgm:pt modelId="{16005CB1-9923-4422-A084-28F43457059C}" type="pres">
      <dgm:prSet presAssocID="{6A82C8E9-627E-47A1-98BE-32251AB84D9B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044A56D2-9B16-4C50-B8BD-EEB50574F282}" type="presOf" srcId="{DB5C5F69-9BB4-4F13-B0FF-E116AC06CE55}" destId="{E94B84E7-116C-4EFC-A814-482C5B238B90}" srcOrd="0" destOrd="0" presId="urn:microsoft.com/office/officeart/2005/8/layout/arrow2"/>
    <dgm:cxn modelId="{CB664F9A-ABF4-48C2-ACAA-AEBD40522364}" type="presOf" srcId="{80C75C0C-2786-4891-AFFF-98D7CBB1A20E}" destId="{7A7245B7-25E4-41C3-8C1A-276E3509E702}" srcOrd="0" destOrd="0" presId="urn:microsoft.com/office/officeart/2005/8/layout/arrow2"/>
    <dgm:cxn modelId="{D35A23F9-1B5B-4904-9C82-32960E5E0EF1}" srcId="{DB5C5F69-9BB4-4F13-B0FF-E116AC06CE55}" destId="{80C75C0C-2786-4891-AFFF-98D7CBB1A20E}" srcOrd="0" destOrd="0" parTransId="{0AD51AC0-65F1-4673-B54E-8CA6939B24A4}" sibTransId="{9668C511-883B-4A08-AC60-C5FD74C6897A}"/>
    <dgm:cxn modelId="{3A12A2D1-0F22-4F6E-B86C-618AFE311F07}" type="presOf" srcId="{5A566F30-86A3-468D-9D54-CA42A470090E}" destId="{9AE65BB4-B33A-4049-828C-DD6FA6BB445C}" srcOrd="0" destOrd="0" presId="urn:microsoft.com/office/officeart/2005/8/layout/arrow2"/>
    <dgm:cxn modelId="{61B28A7A-1F0E-4093-859C-F1B1B6810A3A}" type="presOf" srcId="{6A82C8E9-627E-47A1-98BE-32251AB84D9B}" destId="{16005CB1-9923-4422-A084-28F43457059C}" srcOrd="0" destOrd="0" presId="urn:microsoft.com/office/officeart/2005/8/layout/arrow2"/>
    <dgm:cxn modelId="{BA37D1B1-DB53-4178-9F9B-A54D3C0D93A6}" srcId="{DB5C5F69-9BB4-4F13-B0FF-E116AC06CE55}" destId="{5A566F30-86A3-468D-9D54-CA42A470090E}" srcOrd="1" destOrd="0" parTransId="{20C2CF1A-511C-426E-9E69-DA1A5B701280}" sibTransId="{AF157EA6-1E83-459F-BE58-D4CEA7303CB6}"/>
    <dgm:cxn modelId="{A3F4C3F6-3489-413E-BDBA-2DD95F2719DF}" srcId="{DB5C5F69-9BB4-4F13-B0FF-E116AC06CE55}" destId="{6A82C8E9-627E-47A1-98BE-32251AB84D9B}" srcOrd="2" destOrd="0" parTransId="{DD13009D-13AF-4331-97FD-F4699562C544}" sibTransId="{D9628C76-A0FE-4A34-AA20-43505361337D}"/>
    <dgm:cxn modelId="{46762534-A4F5-41C7-8C70-BC27BEC605D6}" type="presParOf" srcId="{E94B84E7-116C-4EFC-A814-482C5B238B90}" destId="{F0D53F2D-4C34-450C-B8E0-11B1A0BDC55E}" srcOrd="0" destOrd="0" presId="urn:microsoft.com/office/officeart/2005/8/layout/arrow2"/>
    <dgm:cxn modelId="{2D717084-5005-4C57-91AD-6E86DEEDD85C}" type="presParOf" srcId="{E94B84E7-116C-4EFC-A814-482C5B238B90}" destId="{C31E75AC-94A8-4B8D-BA3F-37306AA814F6}" srcOrd="1" destOrd="0" presId="urn:microsoft.com/office/officeart/2005/8/layout/arrow2"/>
    <dgm:cxn modelId="{527DF6CD-01AE-4B17-B6C0-D00E656838C5}" type="presParOf" srcId="{C31E75AC-94A8-4B8D-BA3F-37306AA814F6}" destId="{F5165003-6266-4A66-ACC2-2AF94A062FD2}" srcOrd="0" destOrd="0" presId="urn:microsoft.com/office/officeart/2005/8/layout/arrow2"/>
    <dgm:cxn modelId="{AFC5E1A7-87C1-46EB-8877-C3A93DE70EC7}" type="presParOf" srcId="{C31E75AC-94A8-4B8D-BA3F-37306AA814F6}" destId="{7A7245B7-25E4-41C3-8C1A-276E3509E702}" srcOrd="1" destOrd="0" presId="urn:microsoft.com/office/officeart/2005/8/layout/arrow2"/>
    <dgm:cxn modelId="{C8824967-F596-4DE9-958F-5F268E8FDCA3}" type="presParOf" srcId="{C31E75AC-94A8-4B8D-BA3F-37306AA814F6}" destId="{2EB6F340-4240-4E9E-9DD5-E79CCC8AFCC7}" srcOrd="2" destOrd="0" presId="urn:microsoft.com/office/officeart/2005/8/layout/arrow2"/>
    <dgm:cxn modelId="{FF67CD25-5483-48B8-96CB-E2462CED5164}" type="presParOf" srcId="{C31E75AC-94A8-4B8D-BA3F-37306AA814F6}" destId="{9AE65BB4-B33A-4049-828C-DD6FA6BB445C}" srcOrd="3" destOrd="0" presId="urn:microsoft.com/office/officeart/2005/8/layout/arrow2"/>
    <dgm:cxn modelId="{256CE079-7945-4DA7-B2A7-C965DBC64785}" type="presParOf" srcId="{C31E75AC-94A8-4B8D-BA3F-37306AA814F6}" destId="{51132A31-E563-4880-BEC4-BF07A6B93B2C}" srcOrd="4" destOrd="0" presId="urn:microsoft.com/office/officeart/2005/8/layout/arrow2"/>
    <dgm:cxn modelId="{7DEA525C-898E-4161-A61B-EFEA6DF22CFA}" type="presParOf" srcId="{C31E75AC-94A8-4B8D-BA3F-37306AA814F6}" destId="{16005CB1-9923-4422-A084-28F43457059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D53F2D-4C34-450C-B8E0-11B1A0BDC55E}">
      <dsp:nvSpPr>
        <dsp:cNvPr id="0" name=""/>
        <dsp:cNvSpPr/>
      </dsp:nvSpPr>
      <dsp:spPr>
        <a:xfrm>
          <a:off x="494029" y="0"/>
          <a:ext cx="7241540" cy="452596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65003-6266-4A66-ACC2-2AF94A062FD2}">
      <dsp:nvSpPr>
        <dsp:cNvPr id="0" name=""/>
        <dsp:cNvSpPr/>
      </dsp:nvSpPr>
      <dsp:spPr>
        <a:xfrm>
          <a:off x="1413705" y="3123819"/>
          <a:ext cx="188280" cy="188280"/>
        </a:xfrm>
        <a:prstGeom prst="ellips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7245B7-25E4-41C3-8C1A-276E3509E702}">
      <dsp:nvSpPr>
        <dsp:cNvPr id="0" name=""/>
        <dsp:cNvSpPr/>
      </dsp:nvSpPr>
      <dsp:spPr>
        <a:xfrm>
          <a:off x="1507845" y="3217959"/>
          <a:ext cx="1687279" cy="130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6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Legacy Applications</a:t>
          </a:r>
          <a:endParaRPr lang="en-US" sz="2000" kern="1200" dirty="0"/>
        </a:p>
      </dsp:txBody>
      <dsp:txXfrm>
        <a:off x="1507845" y="3217959"/>
        <a:ext cx="1687279" cy="1308003"/>
      </dsp:txXfrm>
    </dsp:sp>
    <dsp:sp modelId="{2EB6F340-4240-4E9E-9DD5-E79CCC8AFCC7}">
      <dsp:nvSpPr>
        <dsp:cNvPr id="0" name=""/>
        <dsp:cNvSpPr/>
      </dsp:nvSpPr>
      <dsp:spPr>
        <a:xfrm>
          <a:off x="3075638" y="1893662"/>
          <a:ext cx="340352" cy="340352"/>
        </a:xfrm>
        <a:prstGeom prst="ellipse">
          <a:avLst/>
        </a:prstGeom>
        <a:solidFill>
          <a:schemeClr val="accent6">
            <a:shade val="50000"/>
            <a:hueOff val="-307796"/>
            <a:satOff val="20520"/>
            <a:lumOff val="2679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E65BB4-B33A-4049-828C-DD6FA6BB445C}">
      <dsp:nvSpPr>
        <dsp:cNvPr id="0" name=""/>
        <dsp:cNvSpPr/>
      </dsp:nvSpPr>
      <dsp:spPr>
        <a:xfrm>
          <a:off x="3245815" y="2063839"/>
          <a:ext cx="1737969" cy="2462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34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Replatformed</a:t>
          </a:r>
          <a:r>
            <a:rPr lang="en-US" sz="2000" kern="1200" dirty="0" smtClean="0"/>
            <a:t> applications</a:t>
          </a:r>
          <a:endParaRPr lang="en-US" sz="2000" kern="1200" dirty="0"/>
        </a:p>
      </dsp:txBody>
      <dsp:txXfrm>
        <a:off x="3245815" y="2063839"/>
        <a:ext cx="1737969" cy="2462123"/>
      </dsp:txXfrm>
    </dsp:sp>
    <dsp:sp modelId="{51132A31-E563-4880-BEC4-BF07A6B93B2C}">
      <dsp:nvSpPr>
        <dsp:cNvPr id="0" name=""/>
        <dsp:cNvSpPr/>
      </dsp:nvSpPr>
      <dsp:spPr>
        <a:xfrm>
          <a:off x="5074304" y="1145068"/>
          <a:ext cx="470700" cy="470700"/>
        </a:xfrm>
        <a:prstGeom prst="ellipse">
          <a:avLst/>
        </a:prstGeom>
        <a:solidFill>
          <a:schemeClr val="accent6">
            <a:shade val="50000"/>
            <a:hueOff val="-307796"/>
            <a:satOff val="20520"/>
            <a:lumOff val="2679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005CB1-9923-4422-A084-28F43457059C}">
      <dsp:nvSpPr>
        <dsp:cNvPr id="0" name=""/>
        <dsp:cNvSpPr/>
      </dsp:nvSpPr>
      <dsp:spPr>
        <a:xfrm>
          <a:off x="5309654" y="1380418"/>
          <a:ext cx="1737969" cy="314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414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SaaS</a:t>
          </a:r>
          <a:endParaRPr lang="en-US" sz="2000" kern="1200" dirty="0"/>
        </a:p>
      </dsp:txBody>
      <dsp:txXfrm>
        <a:off x="5309654" y="1380418"/>
        <a:ext cx="1737969" cy="314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E409ECB-84AB-4D49-8312-2AF63DFD5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7252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D5F86C-760E-4A0B-880B-31B0927B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0241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f13.myhcl.com/sites/techceed/index.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51370549_subhradeep\Work\TechCEED\TechCEED-presentation_template\output\images\Title_bg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2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3365500"/>
            <a:ext cx="5308600" cy="685800"/>
          </a:xfrm>
        </p:spPr>
        <p:txBody>
          <a:bodyPr/>
          <a:lstStyle>
            <a:lvl1pPr algn="r">
              <a:lnSpc>
                <a:spcPct val="125000"/>
              </a:lnSpc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10551" y="3898900"/>
            <a:ext cx="4031848" cy="5207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1800" b="1">
                <a:solidFill>
                  <a:srgbClr val="9AAF1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553200" cy="75895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defRPr>
            </a:lvl1pPr>
            <a:lvl2pPr>
              <a:buClrTx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>
              <a:buClrTx/>
              <a:buFont typeface="Arial" pitchFamily="34" charset="0"/>
              <a:buChar char="•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200">
                <a:latin typeface="+mn-lt"/>
              </a:defRPr>
            </a:lvl4pPr>
          </a:lstStyle>
          <a:p>
            <a:pPr lvl="0"/>
            <a:r>
              <a:rPr lang="en-US" dirty="0" smtClean="0"/>
              <a:t>Click to add title</a:t>
            </a:r>
          </a:p>
          <a:p>
            <a:pPr lvl="1"/>
            <a:r>
              <a:rPr lang="en-US" dirty="0" smtClean="0"/>
              <a:t>Second Level(Body text content)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5DDEE-3E7A-43F7-B43B-F76579623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600" b="1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400" b="0" smtClean="0">
                <a:solidFill>
                  <a:srgbClr val="5F5F5F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200" b="0" smtClean="0">
                <a:solidFill>
                  <a:srgbClr val="5F5F5F"/>
                </a:solidFill>
                <a:latin typeface="+mn-lt"/>
                <a:ea typeface="+mn-ea"/>
                <a:cs typeface="Arial" pitchFamily="34" charset="0"/>
              </a:defRPr>
            </a:lvl3pPr>
            <a:lvl4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1" smtClean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1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600" b="1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400" b="0" smtClean="0">
                <a:solidFill>
                  <a:srgbClr val="5F5F5F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200" b="0" smtClean="0">
                <a:solidFill>
                  <a:srgbClr val="5F5F5F"/>
                </a:solidFill>
                <a:latin typeface="+mn-lt"/>
                <a:ea typeface="+mn-ea"/>
                <a:cs typeface="Arial" pitchFamily="34" charset="0"/>
              </a:defRPr>
            </a:lvl3pPr>
            <a:lvl4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1" smtClean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1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9E6CC-BB6F-42C0-9DD4-81C7B8141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553200" cy="7589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2312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 b="1">
                <a:latin typeface="+mn-lt"/>
                <a:cs typeface="Arial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latin typeface="+mn-lt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2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2550"/>
            <a:ext cx="40417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800" b="1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4634753" y="1994647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 b="1">
                <a:latin typeface="+mn-lt"/>
                <a:cs typeface="Arial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latin typeface="+mn-lt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2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C3943-B656-48E8-AAC8-D8AA1E1E4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8EE5-E1E6-456E-8783-6AD06813D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1906" y="1295400"/>
            <a:ext cx="5486400" cy="320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C8845-09B8-4974-AC6C-3A4E15B0E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697163"/>
            <a:ext cx="9144000" cy="1085850"/>
          </a:xfrm>
          <a:prstGeom prst="rect">
            <a:avLst/>
          </a:prstGeom>
          <a:gradFill>
            <a:gsLst>
              <a:gs pos="0">
                <a:srgbClr val="EFF6C6"/>
              </a:gs>
              <a:gs pos="50000">
                <a:srgbClr val="FBFCE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 userDrawn="1"/>
        </p:nvSpPr>
        <p:spPr bwMode="auto">
          <a:xfrm>
            <a:off x="2895600" y="2895600"/>
            <a:ext cx="3352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200" b="1" kern="0" dirty="0">
                <a:solidFill>
                  <a:srgbClr val="9AAF19"/>
                </a:solidFill>
                <a:latin typeface="Arial Rounded MT Bold" pitchFamily="34" charset="0"/>
              </a:rPr>
              <a:t>Thank you!</a:t>
            </a:r>
            <a:endParaRPr lang="en-US" sz="3200" kern="0" dirty="0">
              <a:solidFill>
                <a:srgbClr val="9AAF19"/>
              </a:solidFill>
              <a:latin typeface="Arial Rounded MT Bold" pitchFamily="34" charset="0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endParaRPr lang="en-US" sz="3200" kern="0" dirty="0">
              <a:solidFill>
                <a:srgbClr val="9AAF19"/>
              </a:solidFill>
              <a:latin typeface="+mn-lt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3200" b="1" kern="0" dirty="0">
              <a:solidFill>
                <a:srgbClr val="9AAF19"/>
              </a:solidFill>
              <a:latin typeface="+mn-lt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2276340" y="3852863"/>
            <a:ext cx="45913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969696"/>
                </a:solidFill>
                <a:hlinkClick r:id="rId2"/>
              </a:rPr>
              <a:t>http://</a:t>
            </a:r>
            <a:r>
              <a:rPr lang="en-US" sz="1600" dirty="0" smtClean="0">
                <a:solidFill>
                  <a:srgbClr val="969696"/>
                </a:solidFill>
                <a:hlinkClick r:id="rId2"/>
              </a:rPr>
              <a:t>wf13.myhcl.com/sites/techceed/index.html</a:t>
            </a:r>
            <a:r>
              <a:rPr lang="en-US" sz="1600" dirty="0" smtClean="0">
                <a:solidFill>
                  <a:srgbClr val="969696"/>
                </a:solidFill>
              </a:rPr>
              <a:t> </a:t>
            </a:r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A715F-306D-4406-9D68-979AF64D7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51370549_subhradeep\Work\TechCEED\TechCEED-presentation_template\output\images\Master_bg1.jp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7E72D6E-CDC1-4D1A-B416-79B926C3A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4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Arial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Arial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Arial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Arial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hareem@hc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Journey to Private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Anuradha Murthy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95400" y="2819400"/>
            <a:ext cx="6553200" cy="758825"/>
          </a:xfrm>
        </p:spPr>
        <p:txBody>
          <a:bodyPr/>
          <a:lstStyle/>
          <a:p>
            <a:pPr algn="ctr"/>
            <a:r>
              <a:rPr lang="en-US" sz="3600" dirty="0" smtClean="0">
                <a:cs typeface="Arial" charset="0"/>
              </a:rPr>
              <a:t>Beginning the Journey to Private cloud</a:t>
            </a:r>
            <a:endParaRPr lang="en-US" sz="3600" dirty="0" smtClean="0">
              <a:cs typeface="Arial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A048FCE-7057-468B-8542-59E6B959EDF2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the Infrastructure – Reducing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we need to achieve ??</a:t>
            </a:r>
          </a:p>
          <a:p>
            <a:pPr>
              <a:buNone/>
            </a:pPr>
            <a:r>
              <a:rPr lang="en-US" dirty="0" smtClean="0"/>
              <a:t>	Lowering </a:t>
            </a:r>
            <a:r>
              <a:rPr lang="en-US" dirty="0" smtClean="0"/>
              <a:t>the total cost of IT </a:t>
            </a:r>
            <a:r>
              <a:rPr lang="en-US" dirty="0" smtClean="0"/>
              <a:t>Applications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to focus on ?</a:t>
            </a:r>
          </a:p>
          <a:p>
            <a:r>
              <a:rPr lang="en-US" dirty="0" smtClean="0"/>
              <a:t>Lowering costs through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Efficiency and</a:t>
            </a:r>
          </a:p>
          <a:p>
            <a:pPr lvl="1"/>
            <a:r>
              <a:rPr lang="en-US" dirty="0" smtClean="0"/>
              <a:t>Protection</a:t>
            </a:r>
          </a:p>
          <a:p>
            <a:r>
              <a:rPr lang="en-US" dirty="0" smtClean="0"/>
              <a:t>Reducing risk of transformation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the Infrastructure – Improving Service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we need to achieve ??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Increased Service Levels through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US" sz="1600" dirty="0" smtClean="0"/>
              <a:t>Higher availability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	Faster time to completion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to focus on ?</a:t>
            </a:r>
          </a:p>
          <a:p>
            <a:pPr>
              <a:buNone/>
            </a:pPr>
            <a:r>
              <a:rPr lang="en-US" dirty="0" smtClean="0"/>
              <a:t>	Scalability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Continuity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Security		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the Infrastructure -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we need to achieve ??</a:t>
            </a:r>
          </a:p>
          <a:p>
            <a:pPr>
              <a:buNone/>
            </a:pPr>
            <a:r>
              <a:rPr lang="en-US" sz="2000" dirty="0" smtClean="0"/>
              <a:t>	Agility </a:t>
            </a:r>
            <a:endParaRPr lang="en-US" sz="16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to focus on ?</a:t>
            </a:r>
          </a:p>
          <a:p>
            <a:pPr>
              <a:buNone/>
            </a:pPr>
            <a:r>
              <a:rPr lang="en-US" dirty="0" smtClean="0"/>
              <a:t>	Standardization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Automation		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Cloud – Infrastructure Journey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0"/>
            <a:ext cx="7010400" cy="435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– Workload 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Cost</a:t>
            </a:r>
          </a:p>
          <a:p>
            <a:r>
              <a:rPr lang="en-US" sz="2000" dirty="0" smtClean="0"/>
              <a:t>Trust</a:t>
            </a:r>
          </a:p>
          <a:p>
            <a:r>
              <a:rPr lang="en-US" sz="2000" dirty="0" smtClean="0"/>
              <a:t>Functionality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End devices : </a:t>
            </a:r>
            <a:r>
              <a:rPr lang="en-US" dirty="0" err="1" smtClean="0"/>
              <a:t>iPad</a:t>
            </a:r>
            <a:r>
              <a:rPr lang="en-US" dirty="0" smtClean="0"/>
              <a:t>, Laptop, Desktop. Mobile applications</a:t>
            </a:r>
          </a:p>
          <a:p>
            <a:endParaRPr lang="en-US" dirty="0" smtClean="0"/>
          </a:p>
          <a:p>
            <a:r>
              <a:rPr lang="en-US" dirty="0" smtClean="0"/>
              <a:t>Policies established to focus on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Cost Efficiency</a:t>
            </a:r>
          </a:p>
          <a:p>
            <a:pPr lvl="1"/>
            <a:r>
              <a:rPr lang="en-US" dirty="0" smtClean="0"/>
              <a:t>Automation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face of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People – Introducing new IT roles</a:t>
            </a:r>
          </a:p>
          <a:p>
            <a:pPr lvl="1"/>
            <a:r>
              <a:rPr lang="en-US" dirty="0" smtClean="0"/>
              <a:t>Cloud Architect</a:t>
            </a:r>
          </a:p>
          <a:p>
            <a:pPr lvl="1"/>
            <a:r>
              <a:rPr lang="en-US" dirty="0" smtClean="0"/>
              <a:t>Cloud Admin</a:t>
            </a:r>
          </a:p>
          <a:p>
            <a:r>
              <a:rPr lang="en-US" dirty="0" smtClean="0"/>
              <a:t>Technology 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Introducing new technologies to reduce costs</a:t>
            </a:r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>
                <a:hlinkClick r:id="rId3" action="ppaction://hlinksldjump"/>
              </a:rPr>
              <a:t>Introducing new processes to improve Service levels</a:t>
            </a:r>
            <a:endParaRPr lang="en-US" dirty="0" smtClean="0"/>
          </a:p>
          <a:p>
            <a:r>
              <a:rPr lang="en-US" dirty="0" smtClean="0"/>
              <a:t>Relationships</a:t>
            </a:r>
          </a:p>
          <a:p>
            <a:pPr lvl="1"/>
            <a:r>
              <a:rPr lang="en-US" dirty="0" smtClean="0">
                <a:hlinkClick r:id="rId4" action="ppaction://hlinksldjump"/>
              </a:rPr>
              <a:t>Improve Business relationships to achieve agility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95400" y="2819400"/>
            <a:ext cx="6553200" cy="758825"/>
          </a:xfrm>
        </p:spPr>
        <p:txBody>
          <a:bodyPr/>
          <a:lstStyle/>
          <a:p>
            <a:pPr algn="ctr"/>
            <a:r>
              <a:rPr lang="en-US" sz="3600" dirty="0" smtClean="0">
                <a:cs typeface="Arial" charset="0"/>
              </a:rPr>
              <a:t>Time for Questions!!</a:t>
            </a:r>
            <a:endParaRPr lang="en-US" sz="3600" dirty="0" smtClean="0">
              <a:cs typeface="Arial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A048FCE-7057-468B-8542-59E6B959EDF2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Enterprise Computing Journey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212" y="1934369"/>
            <a:ext cx="65055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 your </a:t>
            </a:r>
            <a:r>
              <a:rPr lang="en-US" dirty="0" smtClean="0"/>
              <a:t>Offline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19200" y="1984248"/>
            <a:ext cx="6553200" cy="235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26492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26492"/>
                </a:solidFill>
                <a:latin typeface="Arial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26492"/>
                </a:solidFill>
                <a:latin typeface="Arial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26492"/>
                </a:solidFill>
                <a:latin typeface="Arial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26492"/>
                </a:solidFill>
                <a:latin typeface="Arial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Anuradha Murthy</a:t>
            </a:r>
          </a:p>
          <a:p>
            <a:r>
              <a:rPr lang="en-US" dirty="0" smtClean="0"/>
              <a:t>Associate General Manager</a:t>
            </a:r>
          </a:p>
          <a:p>
            <a:r>
              <a:rPr lang="en-US" dirty="0" smtClean="0"/>
              <a:t>HCL Technologies Limited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Anuradha.bhakri@hcl.com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762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3A715F-306D-4406-9D68-979AF64D7B7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IT – A past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IT Infrastructure of </a:t>
            </a:r>
            <a:r>
              <a:rPr lang="en-US" dirty="0" smtClean="0"/>
              <a:t>many </a:t>
            </a:r>
            <a:r>
              <a:rPr lang="en-US" dirty="0" smtClean="0"/>
              <a:t>enterprises </a:t>
            </a:r>
            <a:r>
              <a:rPr lang="en-US" dirty="0" smtClean="0"/>
              <a:t>today are </a:t>
            </a:r>
            <a:r>
              <a:rPr lang="en-US" dirty="0" smtClean="0"/>
              <a:t>characterized by following features:</a:t>
            </a:r>
          </a:p>
          <a:p>
            <a:r>
              <a:rPr lang="en-US" dirty="0" smtClean="0"/>
              <a:t>Complex</a:t>
            </a:r>
          </a:p>
          <a:p>
            <a:r>
              <a:rPr lang="en-US" dirty="0" smtClean="0"/>
              <a:t>Very Expensive</a:t>
            </a:r>
          </a:p>
          <a:p>
            <a:r>
              <a:rPr lang="en-US" dirty="0" smtClean="0"/>
              <a:t>Rigid</a:t>
            </a:r>
            <a:r>
              <a:rPr lang="en-US" dirty="0" smtClean="0"/>
              <a:t>, not </a:t>
            </a:r>
            <a:r>
              <a:rPr lang="en-US" dirty="0" smtClean="0"/>
              <a:t>flexible</a:t>
            </a:r>
          </a:p>
          <a:p>
            <a:r>
              <a:rPr lang="en-US" dirty="0" smtClean="0"/>
              <a:t>Isolated systems, developed to support individual applications across the enterprise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Emergence of the Public </a:t>
            </a:r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 the other end, we have the </a:t>
            </a:r>
            <a:r>
              <a:rPr lang="en-US" dirty="0" smtClean="0"/>
              <a:t>Public </a:t>
            </a:r>
            <a:r>
              <a:rPr lang="en-US" dirty="0" smtClean="0"/>
              <a:t>cloud which could be characterized as:</a:t>
            </a:r>
            <a:endParaRPr lang="en-US" dirty="0" smtClean="0"/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Low-cost</a:t>
            </a:r>
          </a:p>
          <a:p>
            <a:r>
              <a:rPr lang="en-US" dirty="0" smtClean="0"/>
              <a:t>Flexible and </a:t>
            </a:r>
          </a:p>
          <a:p>
            <a:r>
              <a:rPr lang="en-US" dirty="0" smtClean="0"/>
              <a:t>Dynamic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Enterprise IT advantage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Trust</a:t>
            </a:r>
          </a:p>
          <a:p>
            <a:r>
              <a:rPr lang="en-US" dirty="0" smtClean="0"/>
              <a:t>Security</a:t>
            </a:r>
            <a:endParaRPr lang="en-US" dirty="0" smtClean="0"/>
          </a:p>
          <a:p>
            <a:r>
              <a:rPr lang="en-US" dirty="0" smtClean="0"/>
              <a:t>Reliability</a:t>
            </a:r>
            <a:endParaRPr lang="en-US" dirty="0" smtClean="0"/>
          </a:p>
          <a:p>
            <a:r>
              <a:rPr lang="en-US" dirty="0" smtClean="0"/>
              <a:t>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Public cloud a magic solution ?? Hold 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certain major </a:t>
            </a:r>
            <a:r>
              <a:rPr lang="en-US" dirty="0" smtClean="0"/>
              <a:t>concerns of Public </a:t>
            </a:r>
            <a:r>
              <a:rPr lang="en-US" dirty="0" smtClean="0"/>
              <a:t>cloud solutions namely: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Security and</a:t>
            </a:r>
          </a:p>
          <a:p>
            <a:r>
              <a:rPr lang="en-US" dirty="0" smtClean="0"/>
              <a:t>Reliability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big Leap: Journey to </a:t>
            </a:r>
            <a:br>
              <a:rPr lang="en-US" dirty="0" smtClean="0"/>
            </a:br>
            <a:r>
              <a:rPr lang="en-US" dirty="0" smtClean="0"/>
              <a:t>Private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The Magic solution to the </a:t>
            </a:r>
            <a:r>
              <a:rPr lang="en-US" dirty="0" smtClean="0"/>
              <a:t>problems that </a:t>
            </a:r>
            <a:r>
              <a:rPr lang="en-US" dirty="0" smtClean="0"/>
              <a:t>today’s Enterprises are facing seems to lie in ‘Journey to the Private cloud’ which combines the advantages of both Stand-alone Enterprise IT and Public cloud together to offer: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Trust</a:t>
            </a:r>
          </a:p>
          <a:p>
            <a:r>
              <a:rPr lang="en-US" dirty="0" smtClean="0"/>
              <a:t>Dynamism</a:t>
            </a:r>
          </a:p>
          <a:p>
            <a:r>
              <a:rPr lang="en-US" dirty="0" smtClean="0"/>
              <a:t>Control </a:t>
            </a:r>
          </a:p>
          <a:p>
            <a:r>
              <a:rPr lang="en-US" dirty="0" smtClean="0"/>
              <a:t>Low-cost, achieved by IT Infrastructure sharing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Security and </a:t>
            </a:r>
          </a:p>
          <a:p>
            <a:r>
              <a:rPr lang="en-US" dirty="0" smtClean="0"/>
              <a:t>Flexibility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A MAGIC ‘ALL </a:t>
            </a:r>
            <a:r>
              <a:rPr lang="en-US" dirty="0" smtClean="0"/>
              <a:t>AS </a:t>
            </a:r>
            <a:r>
              <a:rPr lang="en-US" dirty="0" smtClean="0"/>
              <a:t>ONE’ </a:t>
            </a:r>
            <a:r>
              <a:rPr lang="en-US" dirty="0" smtClean="0"/>
              <a:t>SOLUTION </a:t>
            </a:r>
            <a:r>
              <a:rPr lang="en-US" dirty="0" smtClean="0"/>
              <a:t>BUCKET ????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Journey </a:t>
            </a:r>
            <a:r>
              <a:rPr lang="en-US" dirty="0" smtClean="0"/>
              <a:t>to </a:t>
            </a:r>
            <a:r>
              <a:rPr lang="en-US" dirty="0" smtClean="0"/>
              <a:t>Private </a:t>
            </a:r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26379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Private Cloud  provides us ?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858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332</Words>
  <Application>Microsoft Office PowerPoint</Application>
  <PresentationFormat>On-screen Show (4:3)</PresentationFormat>
  <Paragraphs>120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Journey to Private Cloud</vt:lpstr>
      <vt:lpstr>The Enterprise Computing Journey</vt:lpstr>
      <vt:lpstr>Enterprise IT – A past ??</vt:lpstr>
      <vt:lpstr>Emergence of the Public cloud</vt:lpstr>
      <vt:lpstr>The Enterprise IT advantage !!</vt:lpstr>
      <vt:lpstr>Is Public cloud a magic solution ?? Hold on….</vt:lpstr>
      <vt:lpstr>The big Leap: Journey to  Private cloud</vt:lpstr>
      <vt:lpstr>Journey to Private cloud</vt:lpstr>
      <vt:lpstr>What Private Cloud  provides us ?</vt:lpstr>
      <vt:lpstr>Beginning the Journey to Private cloud</vt:lpstr>
      <vt:lpstr>Transforming the Infrastructure – Reducing cost</vt:lpstr>
      <vt:lpstr>Transforming the Infrastructure – Improving Service Levels</vt:lpstr>
      <vt:lpstr>Transforming the Infrastructure - IaaS</vt:lpstr>
      <vt:lpstr>Private Cloud – Infrastructure Journey</vt:lpstr>
      <vt:lpstr>Applications</vt:lpstr>
      <vt:lpstr>Applications – Workload  Optimization</vt:lpstr>
      <vt:lpstr>Access</vt:lpstr>
      <vt:lpstr>Changing the face of IT</vt:lpstr>
      <vt:lpstr>Time for Questions!!</vt:lpstr>
      <vt:lpstr>Shoot your Offline Queries</vt:lpstr>
      <vt:lpstr>Slide 21</vt:lpstr>
    </vt:vector>
  </TitlesOfParts>
  <Company>fcb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EMC</cp:lastModifiedBy>
  <cp:revision>185</cp:revision>
  <dcterms:created xsi:type="dcterms:W3CDTF">2005-08-31T12:40:43Z</dcterms:created>
  <dcterms:modified xsi:type="dcterms:W3CDTF">2012-08-27T11:13:45Z</dcterms:modified>
</cp:coreProperties>
</file>