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80" r:id="rId7"/>
    <p:sldId id="296" r:id="rId8"/>
    <p:sldId id="283" r:id="rId9"/>
    <p:sldId id="292" r:id="rId10"/>
    <p:sldId id="293" r:id="rId11"/>
    <p:sldId id="294" r:id="rId12"/>
    <p:sldId id="265" r:id="rId13"/>
    <p:sldId id="297" r:id="rId14"/>
    <p:sldId id="281" r:id="rId15"/>
    <p:sldId id="298" r:id="rId16"/>
    <p:sldId id="299" r:id="rId17"/>
    <p:sldId id="300" r:id="rId18"/>
    <p:sldId id="269" r:id="rId19"/>
    <p:sldId id="259" r:id="rId20"/>
  </p:sldIdLst>
  <p:sldSz cx="12192000" cy="6858000"/>
  <p:notesSz cx="6858000" cy="9144000"/>
  <p:embeddedFontLst>
    <p:embeddedFont>
      <p:font typeface="Calibri" panose="020F0502020204030204"/>
      <p:regular r:id="rId24"/>
    </p:embeddedFont>
    <p:embeddedFont>
      <p:font typeface="Lato Black" panose="020F0502020204030203"/>
      <p:bold r:id="rId25"/>
    </p:embeddedFont>
    <p:embeddedFont>
      <p:font typeface="Montserrat" panose="00000500000000000000" pitchFamily="34" charset="0"/>
      <p:regular r:id="rId26"/>
      <p:bold r:id="rId27"/>
      <p:italic r:id="rId28"/>
      <p:boldItalic r:id="rId29"/>
    </p:embeddedFont>
    <p:embeddedFont>
      <p:font typeface="Libre Baskerville" panose="0200000000000000000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4648"/>
  </p:normalViewPr>
  <p:slideViewPr>
    <p:cSldViewPr snapToGrid="0">
      <p:cViewPr varScale="1">
        <p:scale>
          <a:sx n="69" d="100"/>
          <a:sy n="6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-41275"/>
            <a:ext cx="12190730" cy="59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312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 Enhancing Search Engine F</a:t>
            </a:r>
            <a:r>
              <a:rPr lang="en-US" sz="2400" b="1" dirty="0" smtClean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or </a:t>
            </a:r>
            <a:r>
              <a:rPr lang="en-US" sz="2400" b="1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Video Subtitles</a:t>
            </a:r>
            <a:endParaRPr lang="en-US" sz="2400" dirty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  <a:p>
            <a:br>
              <a:rPr lang="en-US" sz="2000" dirty="0"/>
            </a:b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/>
          <p:cNvSpPr txBox="1"/>
          <p:nvPr/>
        </p:nvSpPr>
        <p:spPr>
          <a:xfrm>
            <a:off x="0" y="899321"/>
            <a:ext cx="75657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0000500000000000000" pitchFamily="34" charset="0"/>
              </a:rPr>
              <a:t>Getty Images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0" y="314325"/>
            <a:ext cx="12192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 Removing Unwanted information:</a:t>
            </a:r>
            <a:endParaRPr lang="en-US" sz="3200" b="1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7550" y="1395730"/>
            <a:ext cx="3892550" cy="45497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Regular expression pattern to remove timestamps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Eliminates unwanted characters,HTML tags,Whitespaces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performs text preprocessing steps such as removing special characters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395730"/>
            <a:ext cx="671512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492125"/>
            <a:ext cx="12192635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Data Preprocessing </a:t>
            </a:r>
            <a:endParaRPr lang="en-US" sz="2800" b="1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80" y="1595120"/>
            <a:ext cx="6282055" cy="36671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73925" y="1595120"/>
            <a:ext cx="4808855" cy="4301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The preprocess function takes raw text as input.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Converting to lowercase, tokenizing, lemmatizing.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Then returns the preprocessed text as a string.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" y="171450"/>
            <a:ext cx="1210183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</a:rPr>
              <a:t>Document  </a:t>
            </a:r>
            <a:r>
              <a:rPr lang="en-US" sz="3200" b="1" dirty="0" err="1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</a:rPr>
              <a:t>Chunker</a:t>
            </a:r>
            <a:endParaRPr lang="en-US" sz="3200" b="1" dirty="0" err="1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0775" y="171450"/>
            <a:ext cx="4648835" cy="6220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42950" indent="-285750" fontAlgn="base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chunking data is a strategy used to improve the efficiency, scalability, and manageability of data processing tasks, particularly in contexts where dealing with large volumes of data or resource limitations are considerations.</a:t>
            </a:r>
            <a:endParaRPr lang="en-US" sz="2000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This function essentially breaks down each document in the corpus into smaller chunks based on the specified chunk size.</a:t>
            </a:r>
            <a:endParaRPr lang="en-US" sz="2000" dirty="0">
              <a:latin typeface="Arial" panose="020B0604020202020204" pitchFamily="34" charset="0"/>
            </a:endParaRPr>
          </a:p>
          <a:p>
            <a:pPr marL="8001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 associates each chunk with its corresponding ID, and returns the chunked data in a Pandas DataFrame format.</a:t>
            </a:r>
            <a:endParaRPr lang="en-US" sz="2000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755015"/>
            <a:ext cx="5648325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1200150"/>
            <a:ext cx="6711315" cy="5657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266940" y="1315085"/>
            <a:ext cx="4708525" cy="4906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specific pre-trained sentence transformer model, enabling the conversion of text into semantic embeddings for natural language processing tasks.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cosine similarity to find documents that are most similar to a given query, aiding in tasks like document search, recommendation, or information retrieval.</a:t>
            </a:r>
            <a:endParaRPr lang="en-US" sz="2400"/>
          </a:p>
          <a:p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635" y="0"/>
            <a:ext cx="12192000" cy="8724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00000"/>
              </a:lnSpc>
            </a:pPr>
            <a:r>
              <a:rPr 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Initializing Sentence Transformer Model</a:t>
            </a:r>
            <a:endParaRPr 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65265" y="1238250"/>
            <a:ext cx="5470525" cy="4678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This code is used for text preprocessing and vectorization, which are common steps in natural language processing (NLP) tasks.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CountVectorizer and TF-IDF Transformer are used to convert text data into numerical representations (token count matrices.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 TF-IDF matrices), which are then used for machine learning tasks such as text classification, clustering, or information retrieval.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Saving the trained models allows for reusing them later without retraining, which is useful for deployment and production environments.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238250"/>
            <a:ext cx="6027420" cy="43815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0"/>
            <a:ext cx="12192635" cy="11372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Text Data Vectorization and Model Serialization</a:t>
            </a:r>
            <a:endParaRPr 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119380"/>
            <a:ext cx="12192635" cy="805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32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sym typeface="+mn-ea"/>
              </a:rPr>
              <a:t> Retrieving </a:t>
            </a:r>
            <a:r>
              <a:rPr lang="en-US" sz="32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Arial" panose="020B0604020202020204" pitchFamily="34" charset="0"/>
                <a:sym typeface="+mn-ea"/>
              </a:rPr>
              <a:t>Documents</a:t>
            </a:r>
            <a:endParaRPr lang="en-US" sz="32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  <a:p>
            <a:br>
              <a:rPr lang="en-US" dirty="0">
                <a:sym typeface="+mn-ea"/>
              </a:rPr>
            </a:br>
            <a:endParaRPr lang="en-US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773430"/>
            <a:ext cx="5790565" cy="1076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49755"/>
            <a:ext cx="6327140" cy="50082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25590" y="630555"/>
            <a:ext cx="5365750" cy="5541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 user to input a query, which is then stored in a Pandas Series named User_query. The input function displays the message "Enter a user Query " to guide the user in providing their input.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Retrieve the top documents similar to a given query using cosine similarity scores and user-specified preferences.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" y="-635"/>
            <a:ext cx="12191365" cy="100203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en-US" sz="36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+mj-lt"/>
                <a:cs typeface="Times New Roman" panose="02020603050405020304" pitchFamily="18" charset="0"/>
              </a:rPr>
              <a:t>Results:</a:t>
            </a:r>
            <a:endParaRPr lang="en-US" sz="3600" b="1" i="0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210310"/>
            <a:ext cx="5817235" cy="4124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10" y="873125"/>
            <a:ext cx="4956175" cy="2555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780" y="3815715"/>
            <a:ext cx="506095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27656" y="1235632"/>
            <a:ext cx="11338574" cy="624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IN" sz="2000" dirty="0">
                <a:solidFill>
                  <a:srgbClr val="002060"/>
                </a:solidFill>
              </a:rPr>
              <a:t> </a:t>
            </a:r>
            <a:r>
              <a:rPr lang="en-IN" sz="2000" dirty="0">
                <a:solidFill>
                  <a:srgbClr val="002060"/>
                </a:solidFill>
              </a:rPr>
              <a:t>I am </a:t>
            </a:r>
            <a:r>
              <a:rPr lang="en-US" altLang="en-IN" sz="2000" dirty="0">
                <a:solidFill>
                  <a:srgbClr val="002060"/>
                </a:solidFill>
              </a:rPr>
              <a:t>Panchamurthy Bhargavi</a:t>
            </a:r>
            <a:r>
              <a:rPr lang="en-IN" sz="2000" dirty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</a:rPr>
              <a:t>M.</a:t>
            </a:r>
            <a:r>
              <a:rPr lang="en-US" altLang="en-IN" sz="2000" dirty="0">
                <a:solidFill>
                  <a:srgbClr val="002060"/>
                </a:solidFill>
              </a:rPr>
              <a:t>com</a:t>
            </a:r>
            <a:endParaRPr lang="en-US" altLang="en-IN" sz="2000" dirty="0">
              <a:solidFill>
                <a:srgbClr val="002060"/>
              </a:solidFill>
            </a:endParaRPr>
          </a:p>
          <a:p>
            <a:pPr lvl="8" indent="0">
              <a:buFont typeface="Wingdings" panose="05000000000000000000" pitchFamily="2" charset="2"/>
              <a:buNone/>
            </a:pPr>
            <a:endParaRPr lang="en-IN" altLang="en-IN" sz="2000" dirty="0">
              <a:solidFill>
                <a:srgbClr val="002060"/>
              </a:solidFill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US" altLang="en-IN" sz="2000">
                <a:solidFill>
                  <a:schemeClr val="dk1"/>
                </a:solidFill>
                <a:latin typeface="+mj-lt"/>
                <a:ea typeface="Calibri" panose="020F0502020204030204"/>
                <a:cs typeface="+mj-lt"/>
                <a:sym typeface="Calibri" panose="020F0502020204030204"/>
              </a:rPr>
              <a:t> </a:t>
            </a:r>
            <a:r>
              <a:rPr lang="en-IN" sz="2000">
                <a:solidFill>
                  <a:schemeClr val="dk1"/>
                </a:solidFill>
                <a:latin typeface="+mj-lt"/>
                <a:ea typeface="Calibri" panose="020F0502020204030204"/>
                <a:cs typeface="+mj-lt"/>
                <a:sym typeface="Calibri" panose="020F0502020204030204"/>
              </a:rPr>
              <a:t>My enthusiasm for data science lies in its ability to drive informed decision-making and foster innovation across industries, ultimately making a tangible impact on business success and societal progress.</a:t>
            </a:r>
            <a:endParaRPr lang="en-IN" sz="2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rgbClr val="002060"/>
              </a:solidFill>
            </a:endParaRPr>
          </a:p>
          <a:p>
            <a:pPr lvl="8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LinkedIn - www.linkedin.com/in/panchamurthy-bhargavi</a:t>
            </a:r>
            <a:endParaRPr lang="en-IN" sz="2000" dirty="0" smtClean="0">
              <a:solidFill>
                <a:srgbClr val="002060"/>
              </a:solidFill>
            </a:endParaRPr>
          </a:p>
          <a:p>
            <a:pPr lvl="8" indent="0">
              <a:buFont typeface="Wingdings" panose="05000000000000000000" pitchFamily="2" charset="2"/>
              <a:buNone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Github - https://github.com/bhargavipanchamurthy/Internship_projects</a:t>
            </a:r>
            <a:endParaRPr lang="en-IN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2060"/>
                </a:solidFill>
              </a:rPr>
              <a:t>Medium - https://medium.com/@bhargavipanchamurthy</a:t>
            </a:r>
            <a:endParaRPr lang="en-IN" sz="2000" dirty="0" smtClean="0">
              <a:solidFill>
                <a:srgbClr val="002060"/>
              </a:solidFill>
            </a:endParaRPr>
          </a:p>
          <a:p>
            <a:endParaRPr lang="en-IN" sz="20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b="1" dirty="0">
              <a:solidFill>
                <a:schemeClr val="dk1"/>
              </a:solidFill>
              <a:latin typeface="Calibri" panose="020F0502020204030204"/>
              <a:cs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b="1" dirty="0">
              <a:solidFill>
                <a:schemeClr val="dk1"/>
              </a:solidFill>
              <a:latin typeface="Calibri" panose="020F0502020204030204"/>
              <a:cs typeface="Calibri" panose="020F0502020204030204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lang="en-IN" sz="2000" b="1" dirty="0">
              <a:solidFill>
                <a:schemeClr val="dk1"/>
              </a:solidFill>
              <a:latin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0" y="416560"/>
            <a:ext cx="12191365" cy="48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502020204030203"/>
              <a:buNone/>
            </a:pPr>
            <a:r>
              <a:rPr lang="en-IN" sz="3200" b="1" i="0" u="none" strike="noStrike" cap="none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imes New Roman" panose="02020603050405020304" pitchFamily="18" charset="0"/>
                <a:ea typeface="Lato Black" panose="020F0502020204030203"/>
                <a:cs typeface="Times New Roman" panose="02020603050405020304" pitchFamily="18" charset="0"/>
                <a:sym typeface="Lato Black" panose="020F0502020204030203"/>
              </a:rPr>
              <a:t>About me</a:t>
            </a:r>
            <a:endParaRPr lang="en-IN" sz="3200" b="1" i="0" u="none" strike="noStrike" cap="none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Times New Roman" panose="02020603050405020304" pitchFamily="18" charset="0"/>
              <a:ea typeface="Lato Black" panose="020F0502020204030203"/>
              <a:cs typeface="Times New Roman" panose="02020603050405020304" pitchFamily="18" charset="0"/>
              <a:sym typeface="Lato Black" panose="020F050202020403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13995"/>
            <a:ext cx="120986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+mj-lt"/>
                <a:cs typeface="Times New Roman" panose="02020603050405020304" pitchFamily="18" charset="0"/>
                <a:sym typeface="Calibri" panose="020F0502020204030204"/>
              </a:rPr>
              <a:t>Objective Of The Project:</a:t>
            </a:r>
            <a:endParaRPr lang="en-US" sz="32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+mj-lt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4" name="Google Shape;111;p4"/>
          <p:cNvSpPr txBox="1"/>
          <p:nvPr/>
        </p:nvSpPr>
        <p:spPr>
          <a:xfrm>
            <a:off x="435498" y="9907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/>
              <a:t>Design an advanced search engine algorithm specialized in retrieving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subtitles based on user queries, emphasizing the content within subtitles.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The primary aim is to utilize natural language processing and machine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learning methods to significantly improve the relevance and accuracy of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search results.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" y="478790"/>
            <a:ext cx="12190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Search Engines</a:t>
            </a:r>
            <a:endParaRPr lang="en-IN" sz="3200" b="1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1272" y="1378757"/>
            <a:ext cx="9989127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</a:rPr>
              <a:t> Keyword </a:t>
            </a:r>
            <a:r>
              <a:rPr lang="en-US" sz="2400" b="1" dirty="0">
                <a:latin typeface="Arial" panose="020B0604020202020204" pitchFamily="34" charset="0"/>
              </a:rPr>
              <a:t>Based Search Engine:</a:t>
            </a:r>
            <a:r>
              <a:rPr lang="en-US" sz="2400" dirty="0">
                <a:latin typeface="Arial" panose="020B0604020202020204" pitchFamily="34" charset="0"/>
              </a:rPr>
              <a:t> These search engines rely heavily on exact keyword matches between the user query and the indexed documents.</a:t>
            </a:r>
            <a:endParaRPr lang="en-US" sz="2400" dirty="0">
              <a:latin typeface="Arial" panose="020B0604020202020204" pitchFamily="34" charset="0"/>
            </a:endParaRPr>
          </a:p>
          <a:p>
            <a:pPr indent="0" fontAlgn="base"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</a:rPr>
              <a:t> Semantic </a:t>
            </a:r>
            <a:r>
              <a:rPr lang="en-US" sz="2400" b="1" dirty="0">
                <a:latin typeface="Arial" panose="020B0604020202020204" pitchFamily="34" charset="0"/>
              </a:rPr>
              <a:t>Search Engines: </a:t>
            </a:r>
            <a:r>
              <a:rPr lang="en-US" sz="2400" dirty="0">
                <a:latin typeface="Arial" panose="020B0604020202020204" pitchFamily="34" charset="0"/>
              </a:rPr>
              <a:t>Semantic search engines go beyond simple keyword matching to understand the meaning and context of user queries and documents.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118745"/>
            <a:ext cx="12192635" cy="679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Libraries used in this project</a:t>
            </a:r>
            <a:endParaRPr lang="en-US" sz="240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798195"/>
            <a:ext cx="9802495" cy="6059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sqlite3:</a:t>
            </a:r>
            <a:r>
              <a:rPr lang="en-US" sz="1800">
                <a:solidFill>
                  <a:schemeClr val="bg2"/>
                </a:solidFill>
              </a:rPr>
              <a:t> Used for SQLite database operations in Python.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Pandas:</a:t>
            </a:r>
            <a:r>
              <a:rPr lang="en-US" sz="1800">
                <a:solidFill>
                  <a:schemeClr val="bg2"/>
                </a:solidFill>
              </a:rPr>
              <a:t> Used for data manipulation and analysis, providing data structures like DataFrame.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zipfile: </a:t>
            </a:r>
            <a:r>
              <a:rPr lang="en-US" sz="1800">
                <a:solidFill>
                  <a:schemeClr val="bg2"/>
                </a:solidFill>
              </a:rPr>
              <a:t>Used for working with ZIP archive files, allowing compression and extraction operations.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io:</a:t>
            </a:r>
            <a:r>
              <a:rPr lang="en-US" sz="1800">
                <a:solidFill>
                  <a:schemeClr val="bg2"/>
                </a:solidFill>
              </a:rPr>
              <a:t> Used for input/output operations, including handling streams and file-like objects.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tqdm:</a:t>
            </a:r>
            <a:r>
              <a:rPr lang="en-US" sz="1800">
                <a:solidFill>
                  <a:schemeClr val="bg2"/>
                </a:solidFill>
              </a:rPr>
              <a:t> Used for displaying progress bars and monitoring the progress of iterative tasks.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re:</a:t>
            </a:r>
            <a:r>
              <a:rPr lang="en-US" sz="1800">
                <a:solidFill>
                  <a:schemeClr val="bg2"/>
                </a:solidFill>
              </a:rPr>
              <a:t> Used for regular expression operations, enabling pattern matching and text manipulation.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nltk: </a:t>
            </a:r>
            <a:r>
              <a:rPr lang="en-US" sz="1800">
                <a:solidFill>
                  <a:schemeClr val="bg2"/>
                </a:solidFill>
              </a:rPr>
              <a:t>Used for natural language processing tasks such as tokenization, stemming, and part-of-speech tagging.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sentence_transformers:</a:t>
            </a:r>
            <a:r>
              <a:rPr lang="en-US" sz="1800">
                <a:solidFill>
                  <a:schemeClr val="bg2"/>
                </a:solidFill>
              </a:rPr>
              <a:t> Used for generating sentence embeddings using pre-trained transformer models.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chromadb:</a:t>
            </a:r>
            <a:r>
              <a:rPr lang="en-US" sz="1800">
                <a:solidFill>
                  <a:schemeClr val="bg2"/>
                </a:solidFill>
              </a:rPr>
              <a:t> Used for accessing and working with data from ChromaDB, a database for chemical compounds.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sklearn:</a:t>
            </a:r>
            <a:r>
              <a:rPr lang="en-US" sz="1800">
                <a:solidFill>
                  <a:schemeClr val="bg2"/>
                </a:solidFill>
              </a:rPr>
              <a:t> Used for machine learning tasks, providing algorithms for classification, regression, clustering, etc.</a:t>
            </a:r>
            <a:endParaRPr lang="en-US" sz="1800">
              <a:solidFill>
                <a:schemeClr val="bg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bg2"/>
                </a:solidFill>
              </a:rPr>
              <a:t>joblib:</a:t>
            </a:r>
            <a:r>
              <a:rPr lang="en-US" sz="1800">
                <a:solidFill>
                  <a:schemeClr val="bg2"/>
                </a:solidFill>
              </a:rPr>
              <a:t> Used for efficient serialization and deserialization of Python objects, particularly useful in machine learning for model persistence.</a:t>
            </a:r>
            <a:endParaRPr lang="en-US" sz="1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+mj-lt"/>
              </a:rPr>
              <a:t>Steps Involved</a:t>
            </a:r>
            <a:endParaRPr lang="en-US" sz="4000" b="1" dirty="0" smtClean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Reading the Tables from Database file</a:t>
            </a:r>
            <a:b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</a:br>
            <a:endParaRPr lang="en-US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331845"/>
            <a:ext cx="12191365" cy="2981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5910" y="1282065"/>
            <a:ext cx="11622405" cy="1942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Reading tables from a database file involves extracting structured data stored in tables within a database file.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This process typically includes accessing the database file, </a:t>
            </a:r>
            <a:endParaRPr lang="en-US" sz="2400"/>
          </a:p>
          <a:p>
            <a:endParaRPr lang="en-US" sz="24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</p:spPr>
        <p:txBody>
          <a:bodyPr/>
          <a:p>
            <a:pPr algn="ctr"/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Reading the columns of Table</a:t>
            </a:r>
            <a:endParaRPr lang="en-US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1802130"/>
            <a:ext cx="4607560" cy="35807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07100" y="1691005"/>
            <a:ext cx="5257165" cy="481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identifying the tables it contains, and then retrieving the data from those tables for various purposes such as analysis, </a:t>
            </a:r>
            <a:endParaRPr lang="en-US" sz="240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>
              <a:sym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Here i Checked column names of table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635" cy="1325880"/>
          </a:xfrm>
        </p:spPr>
        <p:txBody>
          <a:bodyPr>
            <a:normAutofit fontScale="90000"/>
          </a:bodyPr>
          <a:p>
            <a:pPr algn="ctr"/>
            <a:r>
              <a:rPr lang="en-US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Loading the Database Table inside a Pandas DataFrame</a:t>
            </a:r>
            <a:endParaRPr lang="en-US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985520"/>
            <a:ext cx="7610475" cy="4512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62240" y="1691005"/>
            <a:ext cx="3888105" cy="4478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smtClean="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smtClean="0">
                <a:sym typeface="+mn-ea"/>
              </a:rPr>
              <a:t> reads all the data from the "zipfiles" table in a SQL database through the connection named conn </a:t>
            </a:r>
            <a:endParaRPr lang="en-US" sz="2000" smtClean="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smtClean="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smtClean="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smtClean="0">
              <a:sym typeface="+mn-ea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smtClean="0">
                <a:sym typeface="+mn-ea"/>
              </a:rPr>
              <a:t>extraction of data from a database table into a Pandas DataFrame, enabling further analysis and manipulation of the data within Python.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4989</Words>
  <Application>WPS Presentation</Application>
  <PresentationFormat>Widescreen</PresentationFormat>
  <Paragraphs>153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Times New Roman</vt:lpstr>
      <vt:lpstr>Lato Black</vt:lpstr>
      <vt:lpstr>Montserrat</vt:lpstr>
      <vt:lpstr>Libre Baskerville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Steps Involved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Bhargavi</cp:lastModifiedBy>
  <cp:revision>24</cp:revision>
  <cp:lastPrinted>2024-02-23T09:33:00Z</cp:lastPrinted>
  <dcterms:created xsi:type="dcterms:W3CDTF">2021-02-16T05:19:00Z</dcterms:created>
  <dcterms:modified xsi:type="dcterms:W3CDTF">2024-04-26T07:24:45Z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554B7CF4A72F4A97847CF79B783AC7C8_13</vt:lpwstr>
  </property>
  <property fmtid="{D5CDD505-2E9C-101B-9397-08002B2CF9AE}" pid="3" name="KSOProductBuildVer">
    <vt:lpwstr>1033-12.2.0.16731</vt:lpwstr>
  </property>
</Properties>
</file>