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0" r:id="rId6"/>
    <p:sldId id="261" r:id="rId7"/>
    <p:sldId id="262" r:id="rId8"/>
    <p:sldId id="264" r:id="rId9"/>
    <p:sldId id="265" r:id="rId10"/>
    <p:sldId id="266" r:id="rId11"/>
    <p:sldId id="263" r:id="rId12"/>
    <p:sldId id="259" r:id="rId13"/>
  </p:sldIdLst>
  <p:sldSz cx="12192000" cy="6858000"/>
  <p:notesSz cx="6858000" cy="9144000"/>
  <p:embeddedFontLst>
    <p:embeddedFont>
      <p:font typeface="Calibri" panose="020F0502020204030204"/>
      <p:regular r:id="rId17"/>
    </p:embeddedFont>
    <p:embeddedFont>
      <p:font typeface="Lato Black" panose="020F0802020204030203"/>
      <p:bold r:id="rId18"/>
      <p:boldItalic r:id="rId19"/>
    </p:embeddedFont>
    <p:embeddedFont>
      <p:font typeface="Libre Baskerville" panose="0200000000000000000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p>
        </p:txBody>
      </p:sp>
      <p:sp>
        <p:nvSpPr>
          <p:cNvPr id="96" name="Google Shape;96;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p>
        </p:txBody>
      </p:sp>
      <p:sp>
        <p:nvSpPr>
          <p:cNvPr id="114" name="Google Shape;114;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6"/>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4" name="Google Shape;84;p1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7"/>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1" name="Google Shape;91;p1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1" name="Shape 21"/>
        <p:cNvGrpSpPr/>
        <p:nvPr/>
      </p:nvGrpSpPr>
      <p:grpSpPr>
        <a:xfrm>
          <a:off x="0" y="0"/>
          <a:ext cx="0" cy="0"/>
          <a:chOff x="0" y="0"/>
          <a:chExt cx="0" cy="0"/>
        </a:xfrm>
      </p:grpSpPr>
      <p:sp>
        <p:nvSpPr>
          <p:cNvPr id="22" name="Google Shape;22;p8"/>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7" name="Google Shape;27;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8" name="Shape 28"/>
        <p:cNvGrpSpPr/>
        <p:nvPr/>
      </p:nvGrpSpPr>
      <p:grpSpPr>
        <a:xfrm>
          <a:off x="0" y="0"/>
          <a:ext cx="0" cy="0"/>
          <a:chOff x="0" y="0"/>
          <a:chExt cx="0" cy="0"/>
        </a:xfrm>
      </p:grpSpPr>
      <p:sp>
        <p:nvSpPr>
          <p:cNvPr id="29" name="Google Shape;29;p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33" name="Shape 33"/>
        <p:cNvGrpSpPr/>
        <p:nvPr/>
      </p:nvGrpSpPr>
      <p:grpSpPr>
        <a:xfrm>
          <a:off x="0" y="0"/>
          <a:ext cx="0" cy="0"/>
          <a:chOff x="0" y="0"/>
          <a:chExt cx="0" cy="0"/>
        </a:xfrm>
      </p:grpSpPr>
      <p:sp>
        <p:nvSpPr>
          <p:cNvPr id="34" name="Google Shape;34;p1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1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9" name="Google Shape;39;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2"/>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12"/>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1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3"/>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8" name="Google Shape;58;p13"/>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9" name="Google Shape;59;p13"/>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60" name="Google Shape;60;p13"/>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1" name="Google Shape;61;p1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1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5"/>
          <p:cNvSpPr/>
          <p:nvPr>
            <p:ph type="pic" idx="2"/>
          </p:nvPr>
        </p:nvSpPr>
        <p:spPr>
          <a:xfrm>
            <a:off x="5183188" y="987425"/>
            <a:ext cx="6172200" cy="4873625"/>
          </a:xfrm>
          <a:prstGeom prst="rect">
            <a:avLst/>
          </a:prstGeom>
          <a:noFill/>
          <a:ln>
            <a:noFill/>
          </a:ln>
        </p:spPr>
      </p:sp>
      <p:sp>
        <p:nvSpPr>
          <p:cNvPr id="76" name="Google Shape;76;p15"/>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7" name="Google Shape;77;p1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1"/>
          <a:srcRect/>
          <a:stretch>
            <a:fillRect/>
          </a:stretch>
        </p:blipFill>
        <p:spPr>
          <a:xfrm>
            <a:off x="592" y="0"/>
            <a:ext cx="12190815" cy="6694098"/>
          </a:xfrm>
          <a:prstGeom prst="rect">
            <a:avLst/>
          </a:prstGeom>
          <a:noFill/>
          <a:ln>
            <a:noFill/>
          </a:ln>
        </p:spPr>
      </p:pic>
      <p:sp>
        <p:nvSpPr>
          <p:cNvPr id="99" name="Google Shape;99;p1"/>
          <p:cNvSpPr txBox="1"/>
          <p:nvPr/>
        </p:nvSpPr>
        <p:spPr>
          <a:xfrm>
            <a:off x="2472690" y="3717925"/>
            <a:ext cx="7245985" cy="14287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b="1" dirty="0">
                <a:effectLst/>
                <a:latin typeface="Times New Roman" panose="02020603050405020304" pitchFamily="18" charset="0"/>
                <a:cs typeface="Times New Roman" panose="02020603050405020304" pitchFamily="18" charset="0"/>
                <a:sym typeface="+mn-ea"/>
              </a:rPr>
              <a:t>Exploratory Data Analysis (EDA) on AMEO 2015</a:t>
            </a:r>
            <a:endParaRPr lang="en-IN"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pic>
        <p:nvPicPr>
          <p:cNvPr id="116" name="Google Shape;116;p5"/>
          <p:cNvPicPr preferRelativeResize="0"/>
          <p:nvPr/>
        </p:nvPicPr>
        <p:blipFill rotWithShape="1">
          <a:blip r:embed="rId1"/>
          <a:srcRect/>
          <a:stretch>
            <a:fill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panose="02000000000000000000"/>
              <a:buNone/>
            </a:pPr>
            <a:r>
              <a:rPr lang="en-IN" sz="4400" b="0" i="0" u="none" strike="noStrike" cap="none">
                <a:solidFill>
                  <a:srgbClr val="C0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3"/>
          <p:cNvSpPr txBox="1"/>
          <p:nvPr/>
        </p:nvSpPr>
        <p:spPr>
          <a:xfrm>
            <a:off x="737870" y="1299210"/>
            <a:ext cx="9556750" cy="379349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Arial" panose="020B0604020202020204"/>
              <a:buChar char="•"/>
            </a:pPr>
            <a:r>
              <a:rPr lang="en-US" sz="2000" b="1" i="0" u="none" strike="noStrike" cap="none">
                <a:solidFill>
                  <a:schemeClr val="dk1"/>
                </a:solidFill>
                <a:latin typeface="Calibri" panose="020F0502020204030204"/>
                <a:ea typeface="Calibri" panose="020F0502020204030204"/>
                <a:cs typeface="Calibri" panose="020F0502020204030204"/>
                <a:sym typeface="Calibri" panose="020F0502020204030204"/>
              </a:rPr>
              <a:t>P.Bhargavi(M.com)</a:t>
            </a:r>
            <a:endParaRPr lang="en-US" sz="20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endParaRPr lang="en-US" sz="20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IN" sz="2000" b="1" i="0" u="none" strike="noStrike" cap="none">
                <a:solidFill>
                  <a:schemeClr val="dk1"/>
                </a:solidFill>
                <a:latin typeface="Calibri" panose="020F0502020204030204"/>
                <a:ea typeface="Calibri" panose="020F0502020204030204"/>
                <a:cs typeface="Calibri" panose="020F0502020204030204"/>
                <a:sym typeface="Calibri" panose="020F0502020204030204"/>
              </a:rPr>
              <a:t>My enthusiasm for data science lies in its ability to drive informed decision-making and foster innovation across industries, ultimately making a tangible impact on business success and societal progress.</a:t>
            </a:r>
            <a:endParaRPr lang="en-IN" sz="20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endParaRPr sz="20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Calibri" panose="020F0502020204030204"/>
              <a:buChar char="•"/>
            </a:pPr>
            <a:r>
              <a:rPr lang="en-IN" sz="2000" b="1">
                <a:solidFill>
                  <a:schemeClr val="dk1"/>
                </a:solidFill>
                <a:latin typeface="Calibri" panose="020F0502020204030204"/>
                <a:ea typeface="Calibri" panose="020F0502020204030204"/>
                <a:cs typeface="Calibri" panose="020F0502020204030204"/>
                <a:sym typeface="Calibri" panose="020F0502020204030204"/>
              </a:rPr>
              <a:t>linkedin</a:t>
            </a:r>
            <a:r>
              <a:rPr lang="en-US" altLang="en-IN" sz="2000" b="1">
                <a:solidFill>
                  <a:schemeClr val="dk1"/>
                </a:solidFill>
                <a:latin typeface="Calibri" panose="020F0502020204030204"/>
                <a:ea typeface="Calibri" panose="020F0502020204030204"/>
                <a:cs typeface="Calibri" panose="020F0502020204030204"/>
                <a:sym typeface="Calibri" panose="020F0502020204030204"/>
              </a:rPr>
              <a:t> : - www.linkedin.com/in/panchamurthy-bhargavi</a:t>
            </a:r>
            <a:endParaRPr lang="en-US" altLang="en-IN" sz="20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Calibri" panose="020F0502020204030204"/>
              <a:buNone/>
            </a:pPr>
            <a:endParaRPr lang="en-US" altLang="en-IN" sz="2000" b="1">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Calibri" panose="020F0502020204030204"/>
              <a:buChar char="•"/>
            </a:pPr>
            <a:r>
              <a:rPr lang="en-IN" sz="2000" b="1">
                <a:solidFill>
                  <a:schemeClr val="dk1"/>
                </a:solidFill>
                <a:latin typeface="Calibri" panose="020F0502020204030204"/>
                <a:ea typeface="Calibri" panose="020F0502020204030204"/>
                <a:cs typeface="Calibri" panose="020F0502020204030204"/>
                <a:sym typeface="Calibri" panose="020F0502020204030204"/>
              </a:rPr>
              <a:t>github</a:t>
            </a:r>
            <a:r>
              <a:rPr lang="en-US" altLang="en-IN" sz="2000" b="1">
                <a:solidFill>
                  <a:schemeClr val="dk1"/>
                </a:solidFill>
                <a:latin typeface="Calibri" panose="020F0502020204030204"/>
                <a:ea typeface="Calibri" panose="020F0502020204030204"/>
                <a:cs typeface="Calibri" panose="020F0502020204030204"/>
                <a:sym typeface="Calibri" panose="020F0502020204030204"/>
              </a:rPr>
              <a:t> : - </a:t>
            </a:r>
            <a:r>
              <a:rPr lang="en-IN" sz="2000" b="1">
                <a:solidFill>
                  <a:schemeClr val="dk1"/>
                </a:solidFill>
                <a:latin typeface="Calibri" panose="020F0502020204030204"/>
                <a:ea typeface="Calibri" panose="020F0502020204030204"/>
                <a:cs typeface="Calibri" panose="020F0502020204030204"/>
                <a:sym typeface="Calibri" panose="020F0502020204030204"/>
              </a:rPr>
              <a:t> https://github.com/bhargavipanchamurthy</a:t>
            </a:r>
            <a:endParaRPr lang="en-IN" sz="20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panose="020F0802020204030203"/>
              <a:buNone/>
            </a:pPr>
            <a:r>
              <a:rPr lang="en-IN" sz="3200" b="0" i="0" u="none" strike="noStrike" cap="none">
                <a:solidFill>
                  <a:srgbClr val="FF0000"/>
                </a:solidFill>
                <a:latin typeface="Lato Black" panose="020F0802020204030203"/>
                <a:ea typeface="Lato Black" panose="020F0802020204030203"/>
                <a:cs typeface="Lato Black" panose="020F0802020204030203"/>
                <a:sym typeface="Lato Black" panose="020F0802020204030203"/>
              </a:rPr>
              <a:t>About me</a:t>
            </a:r>
            <a:endParaRPr sz="1800" b="0"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4325" y="685165"/>
            <a:ext cx="11071225" cy="737235"/>
          </a:xfrm>
          <a:prstGeom prst="rect">
            <a:avLst/>
          </a:prstGeom>
          <a:noFill/>
        </p:spPr>
        <p:txBody>
          <a:bodyPr wrap="square" rtlCol="0">
            <a:spAutoFit/>
          </a:bodyPr>
          <a:p>
            <a:r>
              <a:rPr lang="en-US" sz="2800" b="1">
                <a:solidFill>
                  <a:srgbClr val="FF0000"/>
                </a:solidFill>
              </a:rPr>
              <a:t>Problem of Statement:- </a:t>
            </a:r>
            <a:endParaRPr lang="en-US" sz="2800" b="1">
              <a:solidFill>
                <a:srgbClr val="FF0000"/>
              </a:solidFill>
            </a:endParaRPr>
          </a:p>
          <a:p>
            <a:endParaRPr lang="en-US"/>
          </a:p>
        </p:txBody>
      </p:sp>
      <p:sp>
        <p:nvSpPr>
          <p:cNvPr id="3" name="Text Box 2"/>
          <p:cNvSpPr txBox="1"/>
          <p:nvPr/>
        </p:nvSpPr>
        <p:spPr>
          <a:xfrm>
            <a:off x="624205" y="2040255"/>
            <a:ext cx="10262870" cy="3217545"/>
          </a:xfrm>
          <a:prstGeom prst="rect">
            <a:avLst/>
          </a:prstGeom>
          <a:noFill/>
        </p:spPr>
        <p:txBody>
          <a:bodyPr wrap="square" rtlCol="0">
            <a:noAutofit/>
          </a:bodyPr>
          <a:p>
            <a:r>
              <a:rPr lang="en-US" sz="1800" b="1">
                <a:sym typeface="+mn-ea"/>
              </a:rPr>
              <a:t>AMEO dataset provides anonymized bio data information along with their </a:t>
            </a:r>
            <a:endParaRPr lang="en-US" sz="1800" b="1">
              <a:sym typeface="+mn-ea"/>
            </a:endParaRPr>
          </a:p>
          <a:p>
            <a:endParaRPr lang="en-US" sz="1800" b="1"/>
          </a:p>
          <a:p>
            <a:r>
              <a:rPr lang="en-US" sz="1800" b="1">
                <a:sym typeface="+mn-ea"/>
              </a:rPr>
              <a:t>respective skill scores and employment outcome information. As part of the </a:t>
            </a:r>
            <a:endParaRPr lang="en-US" sz="1800" b="1">
              <a:sym typeface="+mn-ea"/>
            </a:endParaRPr>
          </a:p>
          <a:p>
            <a:endParaRPr lang="en-US" sz="1800" b="1"/>
          </a:p>
          <a:p>
            <a:r>
              <a:rPr lang="en-US" sz="1800" b="1">
                <a:sym typeface="+mn-ea"/>
              </a:rPr>
              <a:t>challenge, the aim is to find the relationship between salary vs remaining features </a:t>
            </a:r>
            <a:endParaRPr lang="en-US" sz="1800" b="1">
              <a:sym typeface="+mn-ea"/>
            </a:endParaRPr>
          </a:p>
          <a:p>
            <a:endParaRPr lang="en-US" sz="1800" b="1"/>
          </a:p>
          <a:p>
            <a:r>
              <a:rPr lang="en-US" sz="1800" b="1">
                <a:sym typeface="+mn-ea"/>
              </a:rPr>
              <a:t>to know which are more affecting the salary column. Based on the analysis </a:t>
            </a:r>
            <a:endParaRPr lang="en-US" sz="1800" b="1">
              <a:sym typeface="+mn-ea"/>
            </a:endParaRPr>
          </a:p>
          <a:p>
            <a:endParaRPr lang="en-US" sz="1800" b="1"/>
          </a:p>
          <a:p>
            <a:r>
              <a:rPr lang="en-US" sz="1800" b="1">
                <a:sym typeface="+mn-ea"/>
              </a:rPr>
              <a:t>finding the insights.</a:t>
            </a:r>
            <a:endParaRPr lang="en-US" sz="1800" b="1"/>
          </a:p>
          <a:p>
            <a:endParaRPr lang="en-US" sz="18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27985" y="260985"/>
            <a:ext cx="6096000" cy="521970"/>
          </a:xfrm>
          <a:prstGeom prst="rect">
            <a:avLst/>
          </a:prstGeom>
          <a:noFill/>
        </p:spPr>
        <p:txBody>
          <a:bodyPr wrap="square" rtlCol="0" anchor="t">
            <a:spAutoFit/>
          </a:bodyPr>
          <a:p>
            <a:pPr algn="ctr"/>
            <a:r>
              <a:rPr lang="en-US" sz="2800" b="1">
                <a:solidFill>
                  <a:srgbClr val="FF0000"/>
                </a:solidFill>
              </a:rPr>
              <a:t>Brief About Data</a:t>
            </a:r>
            <a:endParaRPr lang="en-US" sz="2800" b="1">
              <a:solidFill>
                <a:srgbClr val="FF0000"/>
              </a:solidFill>
            </a:endParaRPr>
          </a:p>
        </p:txBody>
      </p:sp>
      <p:sp>
        <p:nvSpPr>
          <p:cNvPr id="3" name="Text Box 2"/>
          <p:cNvSpPr txBox="1"/>
          <p:nvPr/>
        </p:nvSpPr>
        <p:spPr>
          <a:xfrm>
            <a:off x="607060" y="1336675"/>
            <a:ext cx="10598150" cy="5323205"/>
          </a:xfrm>
          <a:prstGeom prst="rect">
            <a:avLst/>
          </a:prstGeom>
          <a:noFill/>
        </p:spPr>
        <p:txBody>
          <a:bodyPr wrap="square" rtlCol="0" anchor="t">
            <a:spAutoFit/>
          </a:bodyPr>
          <a:p>
            <a:pPr marL="285750" indent="-285750">
              <a:buFont typeface="Arial" panose="020B0604020202020204" pitchFamily="34" charset="0"/>
              <a:buChar char="•"/>
            </a:pPr>
            <a:r>
              <a:rPr lang="en-US" sz="2000"/>
              <a:t>Most of the engineering students in the data are males. </a:t>
            </a:r>
            <a:endParaRPr lang="en-US" sz="2000"/>
          </a:p>
          <a:p>
            <a:pPr marL="285750" indent="-285750">
              <a:buFont typeface="Arial" panose="020B0604020202020204" pitchFamily="34" charset="0"/>
              <a:buChar char="•"/>
            </a:pPr>
            <a:endParaRPr lang="en-US" sz="2000"/>
          </a:p>
          <a:p>
            <a:r>
              <a:rPr lang="en-US" sz="2000"/>
              <a:t>•     Majority of the students in 10th and 12th standard are from state board followed by </a:t>
            </a:r>
            <a:endParaRPr lang="en-US" sz="2000"/>
          </a:p>
          <a:p>
            <a:r>
              <a:rPr lang="en-US" sz="2000"/>
              <a:t>      CBSE board.</a:t>
            </a:r>
            <a:endParaRPr lang="en-US" sz="2000"/>
          </a:p>
          <a:p>
            <a:endParaRPr lang="en-US" sz="2000"/>
          </a:p>
          <a:p>
            <a:r>
              <a:rPr lang="en-US" sz="2000"/>
              <a:t>•     Tier 2 colleges dominate the data just like they dominate in the real world meaning </a:t>
            </a:r>
            <a:endParaRPr lang="en-US" sz="2000"/>
          </a:p>
          <a:p>
            <a:r>
              <a:rPr lang="en-US" sz="2000"/>
              <a:t>       that only a few colleges are tier 1 colleges</a:t>
            </a:r>
            <a:endParaRPr lang="en-US" sz="2000"/>
          </a:p>
          <a:p>
            <a:endParaRPr lang="en-US" sz="2000"/>
          </a:p>
          <a:p>
            <a:r>
              <a:rPr lang="en-US" sz="2000"/>
              <a:t>•      B Tech/ B.E clearly dominates other degrees in terms of frequency of occurrence</a:t>
            </a:r>
            <a:endParaRPr lang="en-US" sz="2000"/>
          </a:p>
          <a:p>
            <a:endParaRPr lang="en-US" sz="2000"/>
          </a:p>
          <a:p>
            <a:r>
              <a:rPr lang="en-US" sz="2000"/>
              <a:t>•      The specialization has been manually categorized into 5 buckets with majority of </a:t>
            </a:r>
            <a:endParaRPr lang="en-US" sz="2000"/>
          </a:p>
          <a:p>
            <a:r>
              <a:rPr lang="en-US" sz="2000"/>
              <a:t>        students specializing in computer science, followed by Electronics/Electrical, IT, </a:t>
            </a:r>
            <a:endParaRPr lang="en-US" sz="2000"/>
          </a:p>
          <a:p>
            <a:r>
              <a:rPr lang="en-US" sz="2000"/>
              <a:t>         Mechanical and others. </a:t>
            </a:r>
            <a:endParaRPr lang="en-US" sz="2000"/>
          </a:p>
          <a:p>
            <a:endParaRPr lang="en-US" sz="2000"/>
          </a:p>
          <a:p>
            <a:r>
              <a:rPr lang="en-US" sz="2000"/>
              <a:t>•        Majority of the data belongs to students who went to a college in Uttar Pradesh Data </a:t>
            </a:r>
            <a:endParaRPr lang="en-US" sz="2000"/>
          </a:p>
          <a:p>
            <a:r>
              <a:rPr lang="en-US" sz="2000"/>
              <a:t>          was checked for all the assumptions of linear regression and all of them were duly </a:t>
            </a:r>
            <a:endParaRPr lang="en-US" sz="2000"/>
          </a:p>
          <a:p>
            <a:r>
              <a:rPr lang="en-US" sz="2000"/>
              <a:t>          satisfied!</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53210" y="257175"/>
            <a:ext cx="7590790" cy="939800"/>
          </a:xfrm>
          <a:prstGeom prst="rect">
            <a:avLst/>
          </a:prstGeom>
          <a:noFill/>
        </p:spPr>
        <p:txBody>
          <a:bodyPr wrap="square" rtlCol="0" anchor="t">
            <a:noAutofit/>
          </a:bodyPr>
          <a:p>
            <a:pPr algn="ctr"/>
            <a:r>
              <a:rPr lang="en-US" sz="2400" b="1">
                <a:solidFill>
                  <a:srgbClr val="FF0000"/>
                </a:solidFill>
              </a:rPr>
              <a:t>Data Cleaning and Manipulation</a:t>
            </a:r>
            <a:endParaRPr lang="en-US" sz="2400" b="1">
              <a:solidFill>
                <a:srgbClr val="FF0000"/>
              </a:solidFill>
            </a:endParaRPr>
          </a:p>
        </p:txBody>
      </p:sp>
      <p:sp>
        <p:nvSpPr>
          <p:cNvPr id="5" name="Text Box 4"/>
          <p:cNvSpPr txBox="1"/>
          <p:nvPr/>
        </p:nvSpPr>
        <p:spPr>
          <a:xfrm>
            <a:off x="438785" y="777240"/>
            <a:ext cx="9996170" cy="5650230"/>
          </a:xfrm>
          <a:prstGeom prst="rect">
            <a:avLst/>
          </a:prstGeom>
          <a:noFill/>
        </p:spPr>
        <p:txBody>
          <a:bodyPr wrap="square" rtlCol="0" anchor="t">
            <a:noAutofit/>
          </a:bodyPr>
          <a:p>
            <a:r>
              <a:rPr lang="en-US" sz="1800" b="1"/>
              <a:t>•   Dropping College and college city ID' -- they are same (around 1350 unique id’s)</a:t>
            </a:r>
            <a:endParaRPr lang="en-US" sz="1800" b="1"/>
          </a:p>
          <a:p>
            <a:endParaRPr lang="en-US" sz="1800" b="1"/>
          </a:p>
          <a:p>
            <a:pPr marL="285750" indent="-285750">
              <a:buFont typeface="Arial" panose="020B0604020202020204" pitchFamily="34" charset="0"/>
              <a:buChar char="•"/>
            </a:pPr>
            <a:r>
              <a:rPr lang="en-US" sz="1800" b="1"/>
              <a:t>Dropping columns which are unnecessary or may not be known prior to receiving </a:t>
            </a:r>
            <a:endParaRPr lang="en-US" sz="1800" b="1"/>
          </a:p>
          <a:p>
            <a:r>
              <a:rPr lang="en-US" sz="1800" b="1"/>
              <a:t>     a job offer</a:t>
            </a:r>
            <a:endParaRPr lang="en-US" sz="1800" b="1"/>
          </a:p>
          <a:p>
            <a:endParaRPr lang="en-US" sz="1800" b="1"/>
          </a:p>
          <a:p>
            <a:pPr marL="285750" indent="-285750">
              <a:buFont typeface="Arial" panose="020B0604020202020204" pitchFamily="34" charset="0"/>
              <a:buChar char="•"/>
            </a:pPr>
            <a:r>
              <a:rPr lang="en-US" sz="1800" b="1"/>
              <a:t>Changing the data type as required</a:t>
            </a:r>
            <a:endParaRPr lang="en-US" sz="1800" b="1"/>
          </a:p>
          <a:p>
            <a:pPr marL="285750" indent="-285750">
              <a:buFont typeface="Arial" panose="020B0604020202020204" pitchFamily="34" charset="0"/>
              <a:buChar char="•"/>
            </a:pPr>
            <a:endParaRPr lang="en-US" sz="1800" b="1"/>
          </a:p>
          <a:p>
            <a:pPr marL="285750" indent="-285750">
              <a:buFont typeface="Arial" panose="020B0604020202020204" pitchFamily="34" charset="0"/>
              <a:buChar char="•"/>
            </a:pPr>
            <a:r>
              <a:rPr lang="en-US" sz="1800" b="1"/>
              <a:t>On observing the data, some graduation years were mentioned as 0, replacing </a:t>
            </a:r>
            <a:endParaRPr lang="en-US" sz="1800" b="1"/>
          </a:p>
          <a:p>
            <a:pPr marL="0" indent="0">
              <a:buFont typeface="Arial" panose="020B0604020202020204" pitchFamily="34" charset="0"/>
              <a:buNone/>
            </a:pPr>
            <a:r>
              <a:rPr lang="en-US" sz="1800" b="1"/>
              <a:t>     graduation year 0 with the modal graduation year</a:t>
            </a:r>
            <a:endParaRPr lang="en-US" sz="1800" b="1"/>
          </a:p>
          <a:p>
            <a:pPr marL="0" indent="0">
              <a:buFont typeface="Arial" panose="020B0604020202020204" pitchFamily="34" charset="0"/>
              <a:buNone/>
            </a:pPr>
            <a:endParaRPr lang="en-US" sz="1800" b="1"/>
          </a:p>
          <a:p>
            <a:pPr marL="285750" indent="-285750">
              <a:buFont typeface="Arial" panose="020B0604020202020204" pitchFamily="34" charset="0"/>
              <a:buChar char="•"/>
            </a:pPr>
            <a:r>
              <a:rPr lang="en-US" sz="1800" b="1"/>
              <a:t>we have many boards so i have converted these multi class to binary as cbse or </a:t>
            </a:r>
            <a:endParaRPr lang="en-US" sz="1800" b="1"/>
          </a:p>
          <a:p>
            <a:pPr marL="0" indent="0">
              <a:buFont typeface="Arial" panose="020B0604020202020204" pitchFamily="34" charset="0"/>
              <a:buNone/>
            </a:pPr>
            <a:r>
              <a:rPr lang="en-US" sz="1800" b="1"/>
              <a:t>     state board</a:t>
            </a:r>
            <a:endParaRPr lang="en-US" sz="1800" b="1"/>
          </a:p>
          <a:p>
            <a:pPr marL="0" indent="0">
              <a:buFont typeface="Arial" panose="020B0604020202020204" pitchFamily="34" charset="0"/>
              <a:buNone/>
            </a:pPr>
            <a:endParaRPr lang="en-US" sz="1800" b="1"/>
          </a:p>
          <a:p>
            <a:pPr marL="285750" indent="-285750">
              <a:buFont typeface="Arial" panose="020B0604020202020204" pitchFamily="34" charset="0"/>
              <a:buChar char="•"/>
            </a:pPr>
            <a:r>
              <a:rPr lang="en-US" sz="1800" b="1"/>
              <a:t>We have many specializations . I have to converted these many classes to 6 </a:t>
            </a:r>
            <a:endParaRPr lang="en-US" sz="1800" b="1"/>
          </a:p>
          <a:p>
            <a:pPr marL="0" indent="0">
              <a:buFont typeface="Arial" panose="020B0604020202020204" pitchFamily="34" charset="0"/>
              <a:buNone/>
            </a:pPr>
            <a:r>
              <a:rPr lang="en-US" sz="1800" b="1"/>
              <a:t>     specializations.</a:t>
            </a:r>
            <a:endParaRPr lang="en-US" sz="18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8575" y="313690"/>
            <a:ext cx="12235180" cy="397510"/>
          </a:xfrm>
          <a:prstGeom prst="rect">
            <a:avLst/>
          </a:prstGeom>
          <a:noFill/>
        </p:spPr>
        <p:txBody>
          <a:bodyPr wrap="square" rtlCol="0" anchor="t">
            <a:noAutofit/>
          </a:bodyPr>
          <a:p>
            <a:pPr algn="ctr"/>
            <a:r>
              <a:rPr lang="en-US" sz="2800"/>
              <a:t>Univariate Analysis</a:t>
            </a:r>
            <a:endParaRPr lang="en-US" sz="2800"/>
          </a:p>
        </p:txBody>
      </p:sp>
      <p:pic>
        <p:nvPicPr>
          <p:cNvPr id="7" name="Picture 6"/>
          <p:cNvPicPr>
            <a:picLocks noChangeAspect="1"/>
          </p:cNvPicPr>
          <p:nvPr/>
        </p:nvPicPr>
        <p:blipFill>
          <a:blip r:embed="rId1"/>
          <a:stretch>
            <a:fillRect/>
          </a:stretch>
        </p:blipFill>
        <p:spPr>
          <a:xfrm>
            <a:off x="511277" y="1027906"/>
            <a:ext cx="2998839" cy="1917290"/>
          </a:xfrm>
          <a:prstGeom prst="rect">
            <a:avLst/>
          </a:prstGeom>
        </p:spPr>
      </p:pic>
      <p:sp>
        <p:nvSpPr>
          <p:cNvPr id="6" name="Text Box 5"/>
          <p:cNvSpPr txBox="1"/>
          <p:nvPr/>
        </p:nvSpPr>
        <p:spPr>
          <a:xfrm>
            <a:off x="4008120" y="1136015"/>
            <a:ext cx="6653530" cy="1613535"/>
          </a:xfrm>
          <a:prstGeom prst="rect">
            <a:avLst/>
          </a:prstGeom>
          <a:noFill/>
        </p:spPr>
        <p:txBody>
          <a:bodyPr wrap="square" rtlCol="0" anchor="t">
            <a:noAutofit/>
          </a:bodyPr>
          <a:p>
            <a:pPr algn="ctr"/>
            <a:r>
              <a:rPr lang="en-US" sz="1600" dirty="0">
                <a:effectLst/>
                <a:latin typeface="Times New Roman" panose="02020603050405020304" pitchFamily="18" charset="0"/>
                <a:cs typeface="Times New Roman" panose="02020603050405020304" pitchFamily="18" charset="0"/>
                <a:sym typeface="+mn-ea"/>
              </a:rPr>
              <a:t>This histogram visualizes the distribution of values in the "10percentage" column from a </a:t>
            </a:r>
            <a:r>
              <a:rPr lang="en-US" sz="1600" dirty="0" err="1">
                <a:effectLst/>
                <a:latin typeface="Times New Roman" panose="02020603050405020304" pitchFamily="18" charset="0"/>
                <a:cs typeface="Times New Roman" panose="02020603050405020304" pitchFamily="18" charset="0"/>
                <a:sym typeface="+mn-ea"/>
              </a:rPr>
              <a:t>DataFrame</a:t>
            </a:r>
            <a:r>
              <a:rPr lang="en-US" sz="1600" dirty="0">
                <a:effectLst/>
                <a:latin typeface="Times New Roman" panose="02020603050405020304" pitchFamily="18" charset="0"/>
                <a:cs typeface="Times New Roman" panose="02020603050405020304" pitchFamily="18" charset="0"/>
                <a:sym typeface="+mn-ea"/>
              </a:rPr>
              <a:t> </a:t>
            </a:r>
            <a:r>
              <a:rPr lang="en-US" sz="1600" dirty="0" err="1">
                <a:effectLst/>
                <a:latin typeface="Times New Roman" panose="02020603050405020304" pitchFamily="18" charset="0"/>
                <a:cs typeface="Times New Roman" panose="02020603050405020304" pitchFamily="18" charset="0"/>
                <a:sym typeface="+mn-ea"/>
              </a:rPr>
              <a:t>df</a:t>
            </a:r>
            <a:r>
              <a:rPr lang="en-US" sz="1600" dirty="0">
                <a:effectLst/>
                <a:latin typeface="Times New Roman" panose="02020603050405020304" pitchFamily="18" charset="0"/>
                <a:cs typeface="Times New Roman" panose="02020603050405020304" pitchFamily="18" charset="0"/>
                <a:sym typeface="+mn-ea"/>
              </a:rPr>
              <a:t>. The x-axis represents the "10percentage" values, while the height of each bar indicates the frequency of occurrence of those values in the dataset. The plot provides insights into the spread and concentration of data points for the variable "10percentage".</a:t>
            </a:r>
            <a:endParaRPr lang="en-US" sz="1600" dirty="0">
              <a:effectLst/>
              <a:latin typeface="Times New Roman" panose="02020603050405020304" pitchFamily="18" charset="0"/>
              <a:cs typeface="Times New Roman" panose="02020603050405020304" pitchFamily="18" charset="0"/>
              <a:sym typeface="+mn-ea"/>
            </a:endParaRPr>
          </a:p>
        </p:txBody>
      </p:sp>
      <p:pic>
        <p:nvPicPr>
          <p:cNvPr id="9" name="Picture 8"/>
          <p:cNvPicPr>
            <a:picLocks noChangeAspect="1"/>
          </p:cNvPicPr>
          <p:nvPr/>
        </p:nvPicPr>
        <p:blipFill>
          <a:blip r:embed="rId2"/>
          <a:stretch>
            <a:fillRect/>
          </a:stretch>
        </p:blipFill>
        <p:spPr>
          <a:xfrm>
            <a:off x="598904" y="2945196"/>
            <a:ext cx="2998839" cy="1681750"/>
          </a:xfrm>
          <a:prstGeom prst="rect">
            <a:avLst/>
          </a:prstGeom>
        </p:spPr>
      </p:pic>
      <p:pic>
        <p:nvPicPr>
          <p:cNvPr id="11" name="Picture 10"/>
          <p:cNvPicPr>
            <a:picLocks noChangeAspect="1"/>
          </p:cNvPicPr>
          <p:nvPr/>
        </p:nvPicPr>
        <p:blipFill>
          <a:blip r:embed="rId3"/>
          <a:stretch>
            <a:fillRect/>
          </a:stretch>
        </p:blipFill>
        <p:spPr>
          <a:xfrm>
            <a:off x="324464" y="4733532"/>
            <a:ext cx="3185652" cy="1759344"/>
          </a:xfrm>
          <a:prstGeom prst="rect">
            <a:avLst/>
          </a:prstGeom>
        </p:spPr>
      </p:pic>
      <p:sp>
        <p:nvSpPr>
          <p:cNvPr id="8" name="Text Box 7"/>
          <p:cNvSpPr txBox="1"/>
          <p:nvPr/>
        </p:nvSpPr>
        <p:spPr>
          <a:xfrm>
            <a:off x="4286885" y="2945130"/>
            <a:ext cx="6096000" cy="1383665"/>
          </a:xfrm>
          <a:prstGeom prst="rect">
            <a:avLst/>
          </a:prstGeom>
          <a:noFill/>
        </p:spPr>
        <p:txBody>
          <a:bodyPr wrap="square" rtlCol="0" anchor="t">
            <a:spAutoFit/>
          </a:bodyPr>
          <a:p>
            <a:pPr algn="ctr"/>
            <a:r>
              <a:rPr lang="en-US" dirty="0">
                <a:effectLst/>
                <a:latin typeface="Times New Roman" panose="02020603050405020304" pitchFamily="18" charset="0"/>
                <a:cs typeface="Times New Roman" panose="02020603050405020304" pitchFamily="18" charset="0"/>
                <a:sym typeface="+mn-ea"/>
              </a:rPr>
              <a:t>This graph, created using </a:t>
            </a:r>
            <a:r>
              <a:rPr lang="en-US" dirty="0" err="1">
                <a:effectLst/>
                <a:latin typeface="Times New Roman" panose="02020603050405020304" pitchFamily="18" charset="0"/>
                <a:cs typeface="Times New Roman" panose="02020603050405020304" pitchFamily="18" charset="0"/>
                <a:sym typeface="+mn-ea"/>
              </a:rPr>
              <a:t>seaborn's</a:t>
            </a:r>
            <a:r>
              <a:rPr lang="en-US" dirty="0">
                <a:effectLst/>
                <a:latin typeface="Times New Roman" panose="02020603050405020304" pitchFamily="18" charset="0"/>
                <a:cs typeface="Times New Roman" panose="02020603050405020304" pitchFamily="18" charset="0"/>
                <a:sym typeface="+mn-ea"/>
              </a:rPr>
              <a:t> boxplot function, visualizes the distribution of salaries from a </a:t>
            </a:r>
            <a:r>
              <a:rPr lang="en-US" dirty="0" err="1">
                <a:effectLst/>
                <a:latin typeface="Times New Roman" panose="02020603050405020304" pitchFamily="18" charset="0"/>
                <a:cs typeface="Times New Roman" panose="02020603050405020304" pitchFamily="18" charset="0"/>
                <a:sym typeface="+mn-ea"/>
              </a:rPr>
              <a:t>DataFrame</a:t>
            </a:r>
            <a:r>
              <a:rPr lang="en-US" dirty="0">
                <a:effectLst/>
                <a:latin typeface="Times New Roman" panose="02020603050405020304" pitchFamily="18" charset="0"/>
                <a:cs typeface="Times New Roman" panose="02020603050405020304" pitchFamily="18" charset="0"/>
                <a:sym typeface="+mn-ea"/>
              </a:rPr>
              <a:t> </a:t>
            </a:r>
            <a:r>
              <a:rPr lang="en-US" dirty="0" err="1">
                <a:effectLst/>
                <a:latin typeface="Times New Roman" panose="02020603050405020304" pitchFamily="18" charset="0"/>
                <a:cs typeface="Times New Roman" panose="02020603050405020304" pitchFamily="18" charset="0"/>
                <a:sym typeface="+mn-ea"/>
              </a:rPr>
              <a:t>df</a:t>
            </a:r>
            <a:r>
              <a:rPr lang="en-US" dirty="0">
                <a:effectLst/>
                <a:latin typeface="Times New Roman" panose="02020603050405020304" pitchFamily="18" charset="0"/>
                <a:cs typeface="Times New Roman" panose="02020603050405020304" pitchFamily="18" charset="0"/>
                <a:sym typeface="+mn-ea"/>
              </a:rPr>
              <a:t>. Each box in the plot represents the interquartile range (IQR) of the salary data, with the median salary marked by a line inside the box. The whiskers extend to show the range of salaries within 1.5 times the IQR. Any outliers beyond this range are plotted individually. By labeling the x-axis as "Salary", the plot is appropriately annotated for clarity.</a:t>
            </a:r>
            <a:endParaRPr lang="en-US" dirty="0">
              <a:effectLst/>
              <a:latin typeface="Times New Roman" panose="02020603050405020304" pitchFamily="18" charset="0"/>
              <a:cs typeface="Times New Roman" panose="02020603050405020304" pitchFamily="18" charset="0"/>
              <a:sym typeface="+mn-ea"/>
            </a:endParaRPr>
          </a:p>
        </p:txBody>
      </p:sp>
      <p:sp>
        <p:nvSpPr>
          <p:cNvPr id="10" name="Text Box 9"/>
          <p:cNvSpPr txBox="1"/>
          <p:nvPr/>
        </p:nvSpPr>
        <p:spPr>
          <a:xfrm>
            <a:off x="4243070" y="4796790"/>
            <a:ext cx="6400165" cy="1383665"/>
          </a:xfrm>
          <a:prstGeom prst="rect">
            <a:avLst/>
          </a:prstGeom>
          <a:noFill/>
        </p:spPr>
        <p:txBody>
          <a:bodyPr wrap="square" rtlCol="0" anchor="t">
            <a:spAutoFit/>
          </a:bodyPr>
          <a:p>
            <a:pPr algn="ctr"/>
            <a:r>
              <a:rPr lang="en-US" dirty="0">
                <a:effectLst/>
                <a:latin typeface="Times New Roman" panose="02020603050405020304" pitchFamily="18" charset="0"/>
                <a:cs typeface="Times New Roman" panose="02020603050405020304" pitchFamily="18" charset="0"/>
                <a:sym typeface="+mn-ea"/>
              </a:rPr>
              <a:t>This </a:t>
            </a:r>
            <a:r>
              <a:rPr lang="en-US" dirty="0" err="1">
                <a:effectLst/>
                <a:latin typeface="Times New Roman" panose="02020603050405020304" pitchFamily="18" charset="0"/>
                <a:cs typeface="Times New Roman" panose="02020603050405020304" pitchFamily="18" charset="0"/>
                <a:sym typeface="+mn-ea"/>
              </a:rPr>
              <a:t>countplot</a:t>
            </a:r>
            <a:r>
              <a:rPr lang="en-US" dirty="0">
                <a:effectLst/>
                <a:latin typeface="Times New Roman" panose="02020603050405020304" pitchFamily="18" charset="0"/>
                <a:cs typeface="Times New Roman" panose="02020603050405020304" pitchFamily="18" charset="0"/>
                <a:sym typeface="+mn-ea"/>
              </a:rPr>
              <a:t> visualizes the frequency distribution of gender categories from a </a:t>
            </a:r>
            <a:r>
              <a:rPr lang="en-US" dirty="0" err="1">
                <a:effectLst/>
                <a:latin typeface="Times New Roman" panose="02020603050405020304" pitchFamily="18" charset="0"/>
                <a:cs typeface="Times New Roman" panose="02020603050405020304" pitchFamily="18" charset="0"/>
                <a:sym typeface="+mn-ea"/>
              </a:rPr>
              <a:t>DataFrame</a:t>
            </a:r>
            <a:r>
              <a:rPr lang="en-US" dirty="0">
                <a:effectLst/>
                <a:latin typeface="Times New Roman" panose="02020603050405020304" pitchFamily="18" charset="0"/>
                <a:cs typeface="Times New Roman" panose="02020603050405020304" pitchFamily="18" charset="0"/>
                <a:sym typeface="+mn-ea"/>
              </a:rPr>
              <a:t> </a:t>
            </a:r>
            <a:r>
              <a:rPr lang="en-US" dirty="0" err="1">
                <a:effectLst/>
                <a:latin typeface="Times New Roman" panose="02020603050405020304" pitchFamily="18" charset="0"/>
                <a:cs typeface="Times New Roman" panose="02020603050405020304" pitchFamily="18" charset="0"/>
                <a:sym typeface="+mn-ea"/>
              </a:rPr>
              <a:t>df</a:t>
            </a:r>
            <a:r>
              <a:rPr lang="en-US" dirty="0">
                <a:effectLst/>
                <a:latin typeface="Times New Roman" panose="02020603050405020304" pitchFamily="18" charset="0"/>
                <a:cs typeface="Times New Roman" panose="02020603050405020304" pitchFamily="18" charset="0"/>
                <a:sym typeface="+mn-ea"/>
              </a:rPr>
              <a:t>. Each bar represents the count of occurrences for each gender category. The x-axis is labeled as "Gender" to denote the variable being plotted, while the y-axis represents the frequency of occurrences. This graph provides a clear comparison of the number of data points for each gender category, facilitating quick insights into the distribution of gender within the dataset.</a:t>
            </a:r>
            <a:endParaRPr lang="en-US" dirty="0">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91648" y="620364"/>
            <a:ext cx="3028336" cy="1789471"/>
          </a:xfrm>
          <a:prstGeom prst="rect">
            <a:avLst/>
          </a:prstGeom>
        </p:spPr>
      </p:pic>
      <p:pic>
        <p:nvPicPr>
          <p:cNvPr id="6" name="Picture 5"/>
          <p:cNvPicPr>
            <a:picLocks noChangeAspect="1"/>
          </p:cNvPicPr>
          <p:nvPr/>
        </p:nvPicPr>
        <p:blipFill>
          <a:blip r:embed="rId2"/>
          <a:stretch>
            <a:fillRect/>
          </a:stretch>
        </p:blipFill>
        <p:spPr>
          <a:xfrm>
            <a:off x="336159" y="2565031"/>
            <a:ext cx="2871021" cy="2031693"/>
          </a:xfrm>
          <a:prstGeom prst="rect">
            <a:avLst/>
          </a:prstGeom>
        </p:spPr>
      </p:pic>
      <p:pic>
        <p:nvPicPr>
          <p:cNvPr id="8" name="Picture 7"/>
          <p:cNvPicPr>
            <a:picLocks noChangeAspect="1"/>
          </p:cNvPicPr>
          <p:nvPr/>
        </p:nvPicPr>
        <p:blipFill>
          <a:blip r:embed="rId3"/>
          <a:stretch>
            <a:fillRect/>
          </a:stretch>
        </p:blipFill>
        <p:spPr>
          <a:xfrm>
            <a:off x="336159" y="4796749"/>
            <a:ext cx="2871022" cy="1627239"/>
          </a:xfrm>
          <a:prstGeom prst="rect">
            <a:avLst/>
          </a:prstGeom>
        </p:spPr>
      </p:pic>
      <p:sp>
        <p:nvSpPr>
          <p:cNvPr id="3" name="Text Box 2"/>
          <p:cNvSpPr txBox="1"/>
          <p:nvPr/>
        </p:nvSpPr>
        <p:spPr>
          <a:xfrm>
            <a:off x="4224020" y="837565"/>
            <a:ext cx="6096000" cy="1572260"/>
          </a:xfrm>
          <a:prstGeom prst="rect">
            <a:avLst/>
          </a:prstGeom>
          <a:noFill/>
        </p:spPr>
        <p:txBody>
          <a:bodyPr wrap="square" rtlCol="0" anchor="t">
            <a:noAutofit/>
          </a:bodyPr>
          <a:p>
            <a:pPr algn="ctr"/>
            <a:r>
              <a:rPr lang="en-US" dirty="0">
                <a:effectLst/>
                <a:latin typeface="Times New Roman" panose="02020603050405020304" pitchFamily="18" charset="0"/>
                <a:cs typeface="Times New Roman" panose="02020603050405020304" pitchFamily="18" charset="0"/>
                <a:sym typeface="+mn-ea"/>
              </a:rPr>
              <a:t>This scatterplot visualizes the relationship between two variables, "10percentage" and "12percentage", from the </a:t>
            </a:r>
            <a:r>
              <a:rPr lang="en-US" dirty="0" err="1">
                <a:effectLst/>
                <a:latin typeface="Times New Roman" panose="02020603050405020304" pitchFamily="18" charset="0"/>
                <a:cs typeface="Times New Roman" panose="02020603050405020304" pitchFamily="18" charset="0"/>
                <a:sym typeface="+mn-ea"/>
              </a:rPr>
              <a:t>DataFrame</a:t>
            </a:r>
            <a:r>
              <a:rPr lang="en-US" dirty="0">
                <a:effectLst/>
                <a:latin typeface="Times New Roman" panose="02020603050405020304" pitchFamily="18" charset="0"/>
                <a:cs typeface="Times New Roman" panose="02020603050405020304" pitchFamily="18" charset="0"/>
                <a:sym typeface="+mn-ea"/>
              </a:rPr>
              <a:t> </a:t>
            </a:r>
            <a:r>
              <a:rPr lang="en-US" dirty="0" err="1">
                <a:effectLst/>
                <a:latin typeface="Times New Roman" panose="02020603050405020304" pitchFamily="18" charset="0"/>
                <a:cs typeface="Times New Roman" panose="02020603050405020304" pitchFamily="18" charset="0"/>
                <a:sym typeface="+mn-ea"/>
              </a:rPr>
              <a:t>df</a:t>
            </a:r>
            <a:r>
              <a:rPr lang="en-US" dirty="0">
                <a:effectLst/>
                <a:latin typeface="Times New Roman" panose="02020603050405020304" pitchFamily="18" charset="0"/>
                <a:cs typeface="Times New Roman" panose="02020603050405020304" pitchFamily="18" charset="0"/>
                <a:sym typeface="+mn-ea"/>
              </a:rPr>
              <a:t>. Each point on the plot represents an individual data entry, with the x-axis corresponding to the "10percentage" values and the y-axis corresponding to the "12percentage" values. By examining the distribution of points, one can assess any patterns or trends between these two variables. The x-axis and y-axis are appropriately labeled as "10percentage" and "12percentage" respectively, providing clarity to the plot.</a:t>
            </a:r>
            <a:endParaRPr lang="en-US" dirty="0">
              <a:effectLst/>
              <a:latin typeface="Times New Roman" panose="02020603050405020304" pitchFamily="18" charset="0"/>
              <a:cs typeface="Times New Roman" panose="02020603050405020304" pitchFamily="18" charset="0"/>
              <a:sym typeface="+mn-ea"/>
            </a:endParaRPr>
          </a:p>
        </p:txBody>
      </p:sp>
      <p:sp>
        <p:nvSpPr>
          <p:cNvPr id="5" name="Text Box 4"/>
          <p:cNvSpPr txBox="1"/>
          <p:nvPr/>
        </p:nvSpPr>
        <p:spPr>
          <a:xfrm>
            <a:off x="4224020" y="2924810"/>
            <a:ext cx="6096000" cy="953135"/>
          </a:xfrm>
          <a:prstGeom prst="rect">
            <a:avLst/>
          </a:prstGeom>
          <a:noFill/>
        </p:spPr>
        <p:txBody>
          <a:bodyPr wrap="square" rtlCol="0" anchor="t">
            <a:spAutoFit/>
          </a:bodyPr>
          <a:p>
            <a:pPr algn="ctr"/>
            <a:r>
              <a:rPr lang="en-US" dirty="0">
                <a:effectLst/>
                <a:latin typeface="Times New Roman" panose="02020603050405020304" pitchFamily="18" charset="0"/>
                <a:cs typeface="Times New Roman" panose="02020603050405020304" pitchFamily="18" charset="0"/>
                <a:sym typeface="+mn-ea"/>
              </a:rPr>
              <a:t>This graph illustrates the frequency distribution of degrees across genders, using a stacked bar chart. The data is organized by gender on the y-axis and degree on the x-axis. Each bar is segmented to represent the proportion of each degree category within each gender group</a:t>
            </a:r>
            <a:endParaRPr lang="en-US" dirty="0">
              <a:effectLst/>
              <a:latin typeface="Times New Roman" panose="02020603050405020304" pitchFamily="18" charset="0"/>
              <a:cs typeface="Times New Roman" panose="02020603050405020304" pitchFamily="18" charset="0"/>
              <a:sym typeface="+mn-ea"/>
            </a:endParaRPr>
          </a:p>
        </p:txBody>
      </p:sp>
      <p:sp>
        <p:nvSpPr>
          <p:cNvPr id="7" name="Text Box 6"/>
          <p:cNvSpPr txBox="1"/>
          <p:nvPr/>
        </p:nvSpPr>
        <p:spPr>
          <a:xfrm>
            <a:off x="4008120" y="4709795"/>
            <a:ext cx="6096000" cy="1400175"/>
          </a:xfrm>
          <a:prstGeom prst="rect">
            <a:avLst/>
          </a:prstGeom>
          <a:noFill/>
        </p:spPr>
        <p:txBody>
          <a:bodyPr wrap="square" rtlCol="0" anchor="t">
            <a:noAutofit/>
          </a:bodyPr>
          <a:p>
            <a:pPr algn="ctr"/>
            <a:r>
              <a:rPr lang="en-US" dirty="0">
                <a:effectLst/>
                <a:latin typeface="Times New Roman" panose="02020603050405020304" pitchFamily="18" charset="0"/>
                <a:cs typeface="Times New Roman" panose="02020603050405020304" pitchFamily="18" charset="0"/>
                <a:sym typeface="+mn-ea"/>
              </a:rPr>
              <a:t>The </a:t>
            </a:r>
            <a:r>
              <a:rPr lang="en-US" dirty="0" err="1">
                <a:effectLst/>
                <a:latin typeface="Times New Roman" panose="02020603050405020304" pitchFamily="18" charset="0"/>
                <a:cs typeface="Times New Roman" panose="02020603050405020304" pitchFamily="18" charset="0"/>
                <a:sym typeface="+mn-ea"/>
              </a:rPr>
              <a:t>pairplot</a:t>
            </a:r>
            <a:r>
              <a:rPr lang="en-US" dirty="0">
                <a:effectLst/>
                <a:latin typeface="Times New Roman" panose="02020603050405020304" pitchFamily="18" charset="0"/>
                <a:cs typeface="Times New Roman" panose="02020603050405020304" pitchFamily="18" charset="0"/>
                <a:sym typeface="+mn-ea"/>
              </a:rPr>
              <a:t> visualizes the pairwise relationships between the variables "10percentage", "12percentage", and "</a:t>
            </a:r>
            <a:r>
              <a:rPr lang="en-US" dirty="0" err="1">
                <a:effectLst/>
                <a:latin typeface="Times New Roman" panose="02020603050405020304" pitchFamily="18" charset="0"/>
                <a:cs typeface="Times New Roman" panose="02020603050405020304" pitchFamily="18" charset="0"/>
                <a:sym typeface="+mn-ea"/>
              </a:rPr>
              <a:t>collegeGPA</a:t>
            </a:r>
            <a:r>
              <a:rPr lang="en-US" dirty="0">
                <a:effectLst/>
                <a:latin typeface="Times New Roman" panose="02020603050405020304" pitchFamily="18" charset="0"/>
                <a:cs typeface="Times New Roman" panose="02020603050405020304" pitchFamily="18" charset="0"/>
                <a:sym typeface="+mn-ea"/>
              </a:rPr>
              <a:t>" from the </a:t>
            </a:r>
            <a:r>
              <a:rPr lang="en-US" dirty="0" err="1">
                <a:effectLst/>
                <a:latin typeface="Times New Roman" panose="02020603050405020304" pitchFamily="18" charset="0"/>
                <a:cs typeface="Times New Roman" panose="02020603050405020304" pitchFamily="18" charset="0"/>
                <a:sym typeface="+mn-ea"/>
              </a:rPr>
              <a:t>DataFrame</a:t>
            </a:r>
            <a:r>
              <a:rPr lang="en-US" dirty="0">
                <a:effectLst/>
                <a:latin typeface="Times New Roman" panose="02020603050405020304" pitchFamily="18" charset="0"/>
                <a:cs typeface="Times New Roman" panose="02020603050405020304" pitchFamily="18" charset="0"/>
                <a:sym typeface="+mn-ea"/>
              </a:rPr>
              <a:t> </a:t>
            </a:r>
            <a:r>
              <a:rPr lang="en-US" dirty="0" err="1">
                <a:effectLst/>
                <a:latin typeface="Times New Roman" panose="02020603050405020304" pitchFamily="18" charset="0"/>
                <a:cs typeface="Times New Roman" panose="02020603050405020304" pitchFamily="18" charset="0"/>
                <a:sym typeface="+mn-ea"/>
              </a:rPr>
              <a:t>df</a:t>
            </a:r>
            <a:r>
              <a:rPr lang="en-US" dirty="0">
                <a:effectLst/>
                <a:latin typeface="Times New Roman" panose="02020603050405020304" pitchFamily="18" charset="0"/>
                <a:cs typeface="Times New Roman" panose="02020603050405020304" pitchFamily="18" charset="0"/>
                <a:sym typeface="+mn-ea"/>
              </a:rPr>
              <a:t>. Each scatter plot in the grid represents the relationship between two variables, while the diagonal shows the distribution of each individual variable</a:t>
            </a:r>
            <a:endParaRPr lang="en-US" dirty="0">
              <a:effectLst/>
              <a:latin typeface="Times New Roman" panose="02020603050405020304" pitchFamily="18" charset="0"/>
              <a:cs typeface="Times New Roman" panose="02020603050405020304" pitchFamily="18" charset="0"/>
              <a:sym typeface="+mn-ea"/>
            </a:endParaRPr>
          </a:p>
        </p:txBody>
      </p:sp>
      <p:sp>
        <p:nvSpPr>
          <p:cNvPr id="9" name="Text Box 8"/>
          <p:cNvSpPr txBox="1"/>
          <p:nvPr/>
        </p:nvSpPr>
        <p:spPr>
          <a:xfrm>
            <a:off x="27940" y="40640"/>
            <a:ext cx="12169140" cy="580390"/>
          </a:xfrm>
          <a:prstGeom prst="rect">
            <a:avLst/>
          </a:prstGeom>
          <a:noFill/>
        </p:spPr>
        <p:txBody>
          <a:bodyPr wrap="square" rtlCol="0">
            <a:noAutofit/>
          </a:bodyPr>
          <a:p>
            <a:pPr algn="ctr"/>
            <a:r>
              <a:rPr lang="en-US" sz="2800" b="1" dirty="0">
                <a:latin typeface="Times New Roman" panose="02020603050405020304" pitchFamily="18" charset="0"/>
                <a:cs typeface="Times New Roman" panose="02020603050405020304" pitchFamily="18" charset="0"/>
                <a:sym typeface="+mn-ea"/>
              </a:rPr>
              <a:t>Bi-Variate Analysis : </a:t>
            </a:r>
            <a:endParaRPr lang="en-IN" sz="2800" b="1" dirty="0">
              <a:latin typeface="Times New Roman" panose="02020603050405020304" pitchFamily="18" charset="0"/>
              <a:cs typeface="Times New Roman" panose="02020603050405020304" pitchFamily="18" charset="0"/>
            </a:endParaRPr>
          </a:p>
          <a:p>
            <a:pPr algn="ctr"/>
            <a:endParaRPr lang="en-US" sz="28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838200" y="1083310"/>
            <a:ext cx="8495030" cy="4140835"/>
          </a:xfrm>
          <a:prstGeom prst="rect">
            <a:avLst/>
          </a:prstGeom>
        </p:spPr>
      </p:pic>
      <p:sp>
        <p:nvSpPr>
          <p:cNvPr id="2" name="Text Box 1"/>
          <p:cNvSpPr txBox="1"/>
          <p:nvPr/>
        </p:nvSpPr>
        <p:spPr>
          <a:xfrm>
            <a:off x="0" y="5210175"/>
            <a:ext cx="12247245" cy="1321435"/>
          </a:xfrm>
          <a:prstGeom prst="rect">
            <a:avLst/>
          </a:prstGeom>
          <a:noFill/>
        </p:spPr>
        <p:txBody>
          <a:bodyPr wrap="square" rtlCol="0" anchor="t">
            <a:noAutofit/>
          </a:bodyPr>
          <a:p>
            <a:pPr algn="ctr"/>
            <a:r>
              <a:rPr lang="en-US" dirty="0">
                <a:effectLst/>
                <a:latin typeface="Times New Roman" panose="02020603050405020304" pitchFamily="18" charset="0"/>
                <a:cs typeface="Times New Roman" panose="02020603050405020304" pitchFamily="18" charset="0"/>
                <a:sym typeface="+mn-ea"/>
              </a:rPr>
              <a:t>This code generates a plot that focuses on individuals with a specialization in "Computer Science &amp; Engineering" and certain job </a:t>
            </a:r>
            <a:endParaRPr lang="en-US" dirty="0">
              <a:effectLst/>
              <a:latin typeface="Times New Roman" panose="02020603050405020304" pitchFamily="18" charset="0"/>
              <a:cs typeface="Times New Roman" panose="02020603050405020304" pitchFamily="18" charset="0"/>
              <a:sym typeface="+mn-ea"/>
            </a:endParaRPr>
          </a:p>
          <a:p>
            <a:pPr algn="ctr"/>
            <a:endParaRPr lang="en-US" dirty="0">
              <a:effectLst/>
              <a:latin typeface="Times New Roman" panose="02020603050405020304" pitchFamily="18" charset="0"/>
              <a:cs typeface="Times New Roman" panose="02020603050405020304" pitchFamily="18" charset="0"/>
              <a:sym typeface="+mn-ea"/>
            </a:endParaRPr>
          </a:p>
          <a:p>
            <a:pPr algn="ctr"/>
            <a:r>
              <a:rPr lang="en-US" dirty="0">
                <a:effectLst/>
                <a:latin typeface="Times New Roman" panose="02020603050405020304" pitchFamily="18" charset="0"/>
                <a:cs typeface="Times New Roman" panose="02020603050405020304" pitchFamily="18" charset="0"/>
                <a:sym typeface="+mn-ea"/>
              </a:rPr>
              <a:t>designations ("Programmer Analyst", "Software Engineer", "Associate Engineer") who started working right after graduation. It filters the</a:t>
            </a:r>
            <a:endParaRPr lang="en-US" dirty="0">
              <a:effectLst/>
              <a:latin typeface="Times New Roman" panose="02020603050405020304" pitchFamily="18" charset="0"/>
              <a:cs typeface="Times New Roman" panose="02020603050405020304" pitchFamily="18" charset="0"/>
              <a:sym typeface="+mn-ea"/>
            </a:endParaRPr>
          </a:p>
          <a:p>
            <a:pPr algn="ctr"/>
            <a:endParaRPr lang="en-US" dirty="0">
              <a:effectLst/>
              <a:latin typeface="Times New Roman" panose="02020603050405020304" pitchFamily="18" charset="0"/>
              <a:cs typeface="Times New Roman" panose="02020603050405020304" pitchFamily="18" charset="0"/>
              <a:sym typeface="+mn-ea"/>
            </a:endParaRPr>
          </a:p>
          <a:p>
            <a:pPr algn="ctr"/>
            <a:r>
              <a:rPr lang="en-US" dirty="0">
                <a:effectLst/>
                <a:latin typeface="Times New Roman" panose="02020603050405020304" pitchFamily="18" charset="0"/>
                <a:cs typeface="Times New Roman" panose="02020603050405020304" pitchFamily="18" charset="0"/>
                <a:sym typeface="+mn-ea"/>
              </a:rPr>
              <a:t> </a:t>
            </a:r>
            <a:r>
              <a:rPr lang="en-US" dirty="0" err="1">
                <a:effectLst/>
                <a:latin typeface="Times New Roman" panose="02020603050405020304" pitchFamily="18" charset="0"/>
                <a:cs typeface="Times New Roman" panose="02020603050405020304" pitchFamily="18" charset="0"/>
                <a:sym typeface="+mn-ea"/>
              </a:rPr>
              <a:t>DataFrame</a:t>
            </a:r>
            <a:r>
              <a:rPr lang="en-US" dirty="0">
                <a:effectLst/>
                <a:latin typeface="Times New Roman" panose="02020603050405020304" pitchFamily="18" charset="0"/>
                <a:cs typeface="Times New Roman" panose="02020603050405020304" pitchFamily="18" charset="0"/>
                <a:sym typeface="+mn-ea"/>
              </a:rPr>
              <a:t> to include only relevant data points based on specialization, job designation, and year of joining (DOJ) matching graduation year</a:t>
            </a:r>
            <a:endParaRPr lang="en-US" dirty="0">
              <a:effectLst/>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6350" y="0"/>
            <a:ext cx="12185650" cy="711200"/>
          </a:xfrm>
          <a:prstGeom prst="rect">
            <a:avLst/>
          </a:prstGeom>
          <a:noFill/>
        </p:spPr>
        <p:txBody>
          <a:bodyPr wrap="square" rtlCol="0" anchor="t">
            <a:noAutofit/>
          </a:bodyPr>
          <a:p>
            <a:pPr algn="ctr"/>
            <a:r>
              <a:rPr lang="en-US" sz="2800" dirty="0">
                <a:latin typeface="Times New Roman" panose="02020603050405020304" pitchFamily="18" charset="0"/>
                <a:cs typeface="Times New Roman" panose="02020603050405020304" pitchFamily="18" charset="0"/>
                <a:sym typeface="+mn-ea"/>
              </a:rPr>
              <a:t>Bonus Question :</a:t>
            </a:r>
            <a:endParaRPr lang="en-US" sz="28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838200" y="0"/>
            <a:ext cx="10515600" cy="1068070"/>
          </a:xfrm>
        </p:spPr>
        <p:txBody>
          <a:bodyPr/>
          <a:p>
            <a:pPr algn="ctr"/>
            <a:r>
              <a:rPr lang="en-US"/>
              <a:t>Insights</a:t>
            </a:r>
            <a:endParaRPr lang="en-US"/>
          </a:p>
        </p:txBody>
      </p:sp>
      <p:sp>
        <p:nvSpPr>
          <p:cNvPr id="3" name="Text Placeholder 2"/>
          <p:cNvSpPr/>
          <p:nvPr>
            <p:ph type="body" idx="1"/>
          </p:nvPr>
        </p:nvSpPr>
        <p:spPr>
          <a:xfrm>
            <a:off x="212725" y="780415"/>
            <a:ext cx="11141075" cy="5821045"/>
          </a:xfrm>
        </p:spPr>
        <p:txBody>
          <a:bodyPr>
            <a:noAutofit/>
          </a:bodyPr>
          <a:p>
            <a:pPr marL="114300" indent="0">
              <a:buNone/>
            </a:pPr>
            <a:r>
              <a:rPr lang="en-US" sz="1800"/>
              <a:t>•Out of all the given variables, it appears that quant skills are the most important in terms of Pearson's </a:t>
            </a:r>
            <a:endParaRPr lang="en-US" sz="1800"/>
          </a:p>
          <a:p>
            <a:pPr marL="114300" indent="0">
              <a:buNone/>
            </a:pPr>
            <a:r>
              <a:rPr lang="en-US" sz="1800"/>
              <a:t>correlation coefficient. This means higher the score of candidate in quant, higher are the chances of </a:t>
            </a:r>
            <a:endParaRPr lang="en-US" sz="1800"/>
          </a:p>
          <a:p>
            <a:pPr marL="114300" indent="0">
              <a:buNone/>
            </a:pPr>
            <a:r>
              <a:rPr lang="en-US" sz="1800"/>
              <a:t>having better salary prospects!</a:t>
            </a:r>
            <a:endParaRPr lang="en-US" sz="1800"/>
          </a:p>
          <a:p>
            <a:pPr marL="114300" indent="0">
              <a:buNone/>
            </a:pPr>
            <a:r>
              <a:rPr lang="en-US" sz="1800"/>
              <a:t>•10th percentage is positively correlated with 12th percentage</a:t>
            </a:r>
            <a:endParaRPr lang="en-US" sz="1800"/>
          </a:p>
          <a:p>
            <a:pPr marL="114300" indent="0">
              <a:buNone/>
            </a:pPr>
            <a:r>
              <a:rPr lang="en-US" sz="1800"/>
              <a:t>•Scores in AMCAT's Logical aptitude test is having a positive correlation (moderate) with English and </a:t>
            </a:r>
            <a:endParaRPr lang="en-US" sz="1800"/>
          </a:p>
          <a:p>
            <a:pPr marL="114300" indent="0">
              <a:buNone/>
            </a:pPr>
            <a:r>
              <a:rPr lang="en-US" sz="1800"/>
              <a:t>Quant tests.</a:t>
            </a:r>
            <a:endParaRPr lang="en-US" sz="1800"/>
          </a:p>
          <a:p>
            <a:pPr marL="114300" indent="0">
              <a:buNone/>
            </a:pPr>
            <a:r>
              <a:rPr lang="en-US" sz="1800"/>
              <a:t>•In the AMCAT's personality test, it appears that openness to experience is having a 44% positive </a:t>
            </a:r>
            <a:endParaRPr lang="en-US" sz="1800"/>
          </a:p>
          <a:p>
            <a:pPr marL="114300" indent="0">
              <a:buNone/>
            </a:pPr>
            <a:r>
              <a:rPr lang="en-US" sz="1800"/>
              <a:t>correlation with agreeableness in the candidates.</a:t>
            </a:r>
            <a:endParaRPr lang="en-US" sz="1800"/>
          </a:p>
          <a:p>
            <a:pPr marL="114300" indent="0">
              <a:buNone/>
            </a:pPr>
            <a:r>
              <a:rPr lang="en-US" sz="1800"/>
              <a:t>•Mumbai, Bangalore, Pune and Hyderabad have the highest entry level salary while it is surprising to </a:t>
            </a:r>
            <a:endParaRPr lang="en-US" sz="1800"/>
          </a:p>
          <a:p>
            <a:pPr marL="114300" indent="0">
              <a:buNone/>
            </a:pPr>
            <a:r>
              <a:rPr lang="en-US" sz="1800"/>
              <a:t>note that cities like Delhi and Kolkata have the lowest entry level salaries for engineering graduates. </a:t>
            </a:r>
            <a:endParaRPr lang="en-US" sz="1800"/>
          </a:p>
          <a:p>
            <a:pPr marL="114300" indent="0">
              <a:buNone/>
            </a:pPr>
            <a:r>
              <a:rPr lang="en-US" sz="1800"/>
              <a:t>This was a shocker since these are the metropolitans!</a:t>
            </a:r>
            <a:endParaRPr lang="en-US" sz="1800"/>
          </a:p>
          <a:p>
            <a:pPr marL="114300" indent="0">
              <a:buNone/>
            </a:pPr>
            <a:r>
              <a:rPr lang="en-US" sz="1800"/>
              <a:t>•Mean salary of M.tech / M.E and B.tech / B.E students appear to be slightly higher than other </a:t>
            </a:r>
            <a:endParaRPr lang="en-US" sz="1800"/>
          </a:p>
          <a:p>
            <a:pPr marL="114300" indent="0">
              <a:buNone/>
            </a:pPr>
            <a:r>
              <a:rPr lang="en-US" sz="1800"/>
              <a:t>degrees.</a:t>
            </a:r>
            <a:endParaRPr lang="en-US" sz="1800"/>
          </a:p>
          <a:p>
            <a:pPr marL="114300" indent="0">
              <a:buNone/>
            </a:pPr>
            <a:r>
              <a:rPr lang="en-US" sz="1800"/>
              <a:t>•Another interesting insight is that lower salary quartile (first quartile) of civil engineering students is </a:t>
            </a:r>
            <a:endParaRPr lang="en-US" sz="1800"/>
          </a:p>
          <a:p>
            <a:pPr marL="114300" indent="0">
              <a:buNone/>
            </a:pPr>
            <a:r>
              <a:rPr lang="en-US" sz="1800"/>
              <a:t>higher than any other specialization. So do advice your juniors to choose civil engineering !</a:t>
            </a:r>
            <a:endParaRPr lang="en-US" sz="18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6126</Words>
  <Application>WPS Presentation</Application>
  <PresentationFormat/>
  <Paragraphs>109</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Arial</vt:lpstr>
      <vt:lpstr>Calibri</vt:lpstr>
      <vt:lpstr>Times New Roman</vt:lpstr>
      <vt:lpstr>Lato Black</vt:lpstr>
      <vt:lpstr>Libre Baskerville</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Raghu Ram Aduri</dc:creator>
  <cp:lastModifiedBy>Bhargavi</cp:lastModifiedBy>
  <cp:revision>6</cp:revision>
  <dcterms:created xsi:type="dcterms:W3CDTF">2024-02-19T02:20:00Z</dcterms:created>
  <dcterms:modified xsi:type="dcterms:W3CDTF">2024-02-23T09:09:27Z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B8E01DF806674832855DEFC17ED69537_13</vt:lpwstr>
  </property>
  <property fmtid="{D5CDD505-2E9C-101B-9397-08002B2CF9AE}" pid="3" name="KSOProductBuildVer">
    <vt:lpwstr>1033-12.2.0.13431</vt:lpwstr>
  </property>
</Properties>
</file>