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4"/>
  </p:notesMasterIdLst>
  <p:sldIdLst>
    <p:sldId id="256" r:id="rId2"/>
    <p:sldId id="274" r:id="rId3"/>
    <p:sldId id="300" r:id="rId4"/>
    <p:sldId id="315" r:id="rId5"/>
    <p:sldId id="340" r:id="rId6"/>
    <p:sldId id="341" r:id="rId7"/>
    <p:sldId id="316" r:id="rId8"/>
    <p:sldId id="342" r:id="rId9"/>
    <p:sldId id="343" r:id="rId10"/>
    <p:sldId id="317" r:id="rId11"/>
    <p:sldId id="344" r:id="rId12"/>
    <p:sldId id="345" r:id="rId13"/>
    <p:sldId id="346" r:id="rId14"/>
    <p:sldId id="347" r:id="rId15"/>
    <p:sldId id="348" r:id="rId16"/>
    <p:sldId id="318" r:id="rId17"/>
    <p:sldId id="319" r:id="rId18"/>
    <p:sldId id="349" r:id="rId19"/>
    <p:sldId id="350" r:id="rId20"/>
    <p:sldId id="320" r:id="rId21"/>
    <p:sldId id="321" r:id="rId22"/>
    <p:sldId id="322" r:id="rId23"/>
    <p:sldId id="323" r:id="rId24"/>
    <p:sldId id="324" r:id="rId25"/>
    <p:sldId id="351" r:id="rId26"/>
    <p:sldId id="325" r:id="rId27"/>
    <p:sldId id="352" r:id="rId28"/>
    <p:sldId id="326" r:id="rId29"/>
    <p:sldId id="327" r:id="rId30"/>
    <p:sldId id="328" r:id="rId31"/>
    <p:sldId id="353" r:id="rId32"/>
    <p:sldId id="307" r:id="rId33"/>
    <p:sldId id="354" r:id="rId34"/>
    <p:sldId id="329" r:id="rId35"/>
    <p:sldId id="330" r:id="rId36"/>
    <p:sldId id="308" r:id="rId37"/>
    <p:sldId id="355" r:id="rId38"/>
    <p:sldId id="301" r:id="rId39"/>
    <p:sldId id="309" r:id="rId40"/>
    <p:sldId id="331" r:id="rId41"/>
    <p:sldId id="332" r:id="rId42"/>
    <p:sldId id="356" r:id="rId43"/>
    <p:sldId id="357" r:id="rId44"/>
    <p:sldId id="311" r:id="rId45"/>
    <p:sldId id="358" r:id="rId46"/>
    <p:sldId id="312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02" r:id="rId55"/>
    <p:sldId id="366" r:id="rId56"/>
    <p:sldId id="367" r:id="rId57"/>
    <p:sldId id="337" r:id="rId58"/>
    <p:sldId id="338" r:id="rId59"/>
    <p:sldId id="368" r:id="rId60"/>
    <p:sldId id="369" r:id="rId61"/>
    <p:sldId id="370" r:id="rId62"/>
    <p:sldId id="339" r:id="rId63"/>
    <p:sldId id="371" r:id="rId64"/>
    <p:sldId id="372" r:id="rId65"/>
    <p:sldId id="373" r:id="rId66"/>
    <p:sldId id="374" r:id="rId67"/>
    <p:sldId id="375" r:id="rId68"/>
    <p:sldId id="376" r:id="rId69"/>
    <p:sldId id="377" r:id="rId70"/>
    <p:sldId id="378" r:id="rId71"/>
    <p:sldId id="379" r:id="rId72"/>
    <p:sldId id="380" r:id="rId73"/>
    <p:sldId id="381" r:id="rId74"/>
    <p:sldId id="382" r:id="rId75"/>
    <p:sldId id="383" r:id="rId76"/>
    <p:sldId id="384" r:id="rId77"/>
    <p:sldId id="385" r:id="rId78"/>
    <p:sldId id="386" r:id="rId79"/>
    <p:sldId id="387" r:id="rId80"/>
    <p:sldId id="388" r:id="rId81"/>
    <p:sldId id="389" r:id="rId82"/>
    <p:sldId id="293" r:id="rId8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BE"/>
    <a:srgbClr val="146E83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206" autoAdjust="0"/>
  </p:normalViewPr>
  <p:slideViewPr>
    <p:cSldViewPr>
      <p:cViewPr varScale="1">
        <p:scale>
          <a:sx n="112" d="100"/>
          <a:sy n="112" d="100"/>
        </p:scale>
        <p:origin x="16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/>
          </a:p>
          <a:p>
            <a:endParaRPr lang="es-AR" sz="3400" dirty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>
                <a:solidFill>
                  <a:schemeClr val="tx1"/>
                </a:solidFill>
                <a:latin typeface="Nexa Bold" pitchFamily="50" charset="0"/>
              </a:rPr>
              <a:t>Algorithms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Writing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 err="1">
                <a:solidFill>
                  <a:srgbClr val="1FA0BE"/>
                </a:solidFill>
                <a:latin typeface="Nexa Bold" pitchFamily="50" charset="0"/>
              </a:rPr>
              <a:t>algorithms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609600" indent="-608013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Let's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make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change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burned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light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bulb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</a:t>
            </a:r>
          </a:p>
          <a:p>
            <a:pPr marL="990600" lvl="1" indent="-531813"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Set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ladder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place</a:t>
            </a:r>
          </a:p>
          <a:p>
            <a:pPr marL="990600" lvl="1" indent="-531813"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Take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out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light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bulb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Install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new light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bulb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Store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ladder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4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Writing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 err="1">
                <a:solidFill>
                  <a:srgbClr val="1FA0BE"/>
                </a:solidFill>
                <a:latin typeface="Nexa Bold" pitchFamily="50" charset="0"/>
              </a:rPr>
              <a:t>algorithms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609600" indent="-608013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if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need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more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details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?</a:t>
            </a:r>
          </a:p>
          <a:p>
            <a:pPr marL="609600" indent="-608013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Set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ladder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place</a:t>
            </a: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Climb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up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ladder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Take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out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light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bulb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Step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down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from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ladder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Grab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new light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bulb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Climb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up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ladder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Set up new light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bulb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Step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down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from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ladder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Store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ladder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22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Writing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 err="1">
                <a:solidFill>
                  <a:srgbClr val="1FA0BE"/>
                </a:solidFill>
                <a:latin typeface="Nexa Bold" pitchFamily="50" charset="0"/>
              </a:rPr>
              <a:t>algorithms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1587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Let</a:t>
            </a:r>
            <a:r>
              <a:rPr lang="es-AR" altLang="es-ES" sz="2400" dirty="0" err="1">
                <a:solidFill>
                  <a:srgbClr val="000000"/>
                </a:solidFill>
              </a:rPr>
              <a:t>’</a:t>
            </a:r>
            <a:r>
              <a:rPr lang="es-AR" sz="2400" dirty="0" err="1">
                <a:solidFill>
                  <a:srgbClr val="000000"/>
                </a:solidFill>
              </a:rPr>
              <a:t>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think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about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how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we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think</a:t>
            </a:r>
            <a:r>
              <a:rPr lang="mr-IN" sz="2400" dirty="0">
                <a:solidFill>
                  <a:srgbClr val="000000"/>
                </a:solidFill>
              </a:rPr>
              <a:t>…</a:t>
            </a:r>
            <a:endParaRPr lang="en-US" sz="2400" dirty="0">
              <a:solidFill>
                <a:srgbClr val="000000"/>
              </a:solidFill>
            </a:endParaRPr>
          </a:p>
          <a:p>
            <a:pPr marL="1587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</a:rPr>
              <a:t>Set </a:t>
            </a:r>
            <a:r>
              <a:rPr lang="es-AR" sz="2400" dirty="0" err="1">
                <a:solidFill>
                  <a:srgbClr val="000000"/>
                </a:solidFill>
              </a:rPr>
              <a:t>the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ladder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on</a:t>
            </a:r>
            <a:r>
              <a:rPr lang="es-AR" sz="2400" dirty="0">
                <a:solidFill>
                  <a:srgbClr val="000000"/>
                </a:solidFill>
              </a:rPr>
              <a:t> place</a:t>
            </a: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Take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out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the</a:t>
            </a:r>
            <a:r>
              <a:rPr lang="es-AR" sz="2400" dirty="0">
                <a:solidFill>
                  <a:srgbClr val="000000"/>
                </a:solidFill>
              </a:rPr>
              <a:t> light </a:t>
            </a:r>
            <a:r>
              <a:rPr lang="es-AR" sz="2400" dirty="0" err="1">
                <a:solidFill>
                  <a:srgbClr val="000000"/>
                </a:solidFill>
              </a:rPr>
              <a:t>bulb</a:t>
            </a:r>
            <a:endParaRPr lang="es-AR" sz="2400" dirty="0">
              <a:solidFill>
                <a:srgbClr val="000000"/>
              </a:solidFill>
            </a:endParaRPr>
          </a:p>
          <a:p>
            <a:pPr marL="1371600" lvl="2" indent="-4556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Climb</a:t>
            </a:r>
            <a:r>
              <a:rPr lang="es-AR" sz="2200" dirty="0">
                <a:solidFill>
                  <a:srgbClr val="000000"/>
                </a:solidFill>
              </a:rPr>
              <a:t> up </a:t>
            </a:r>
            <a:r>
              <a:rPr lang="es-AR" sz="2200" dirty="0" err="1">
                <a:solidFill>
                  <a:srgbClr val="000000"/>
                </a:solidFill>
              </a:rPr>
              <a:t>ladder</a:t>
            </a:r>
            <a:endParaRPr lang="es-AR" sz="2200" dirty="0">
              <a:solidFill>
                <a:srgbClr val="000000"/>
              </a:solidFill>
            </a:endParaRPr>
          </a:p>
          <a:p>
            <a:pPr marL="1371600" lvl="2" indent="-4556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Take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out</a:t>
            </a:r>
            <a:r>
              <a:rPr lang="es-AR" sz="2200" dirty="0">
                <a:solidFill>
                  <a:srgbClr val="000000"/>
                </a:solidFill>
              </a:rPr>
              <a:t> light </a:t>
            </a:r>
            <a:r>
              <a:rPr lang="es-AR" sz="2200" dirty="0" err="1">
                <a:solidFill>
                  <a:srgbClr val="000000"/>
                </a:solidFill>
              </a:rPr>
              <a:t>bulb</a:t>
            </a:r>
            <a:endParaRPr lang="es-AR" sz="2200" dirty="0">
              <a:solidFill>
                <a:srgbClr val="000000"/>
              </a:solidFill>
            </a:endParaRPr>
          </a:p>
          <a:p>
            <a:pPr marL="1371600" lvl="2" indent="-4556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Step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down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from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the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ladder</a:t>
            </a:r>
            <a:endParaRPr lang="es-AR" sz="2200" dirty="0">
              <a:solidFill>
                <a:srgbClr val="000000"/>
              </a:solidFill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Install</a:t>
            </a:r>
            <a:r>
              <a:rPr lang="es-AR" sz="2400" dirty="0">
                <a:solidFill>
                  <a:srgbClr val="000000"/>
                </a:solidFill>
              </a:rPr>
              <a:t> new light </a:t>
            </a:r>
            <a:r>
              <a:rPr lang="es-AR" sz="2400" dirty="0" err="1">
                <a:solidFill>
                  <a:srgbClr val="000000"/>
                </a:solidFill>
              </a:rPr>
              <a:t>bulb</a:t>
            </a:r>
            <a:endParaRPr lang="es-AR" sz="2400" dirty="0">
              <a:solidFill>
                <a:srgbClr val="000000"/>
              </a:solidFill>
            </a:endParaRPr>
          </a:p>
          <a:p>
            <a:pPr marL="1371600" lvl="2" indent="-4556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Grab</a:t>
            </a:r>
            <a:r>
              <a:rPr lang="es-AR" sz="2200" dirty="0">
                <a:solidFill>
                  <a:srgbClr val="000000"/>
                </a:solidFill>
              </a:rPr>
              <a:t> new light </a:t>
            </a:r>
            <a:r>
              <a:rPr lang="es-AR" sz="2200" dirty="0" err="1">
                <a:solidFill>
                  <a:srgbClr val="000000"/>
                </a:solidFill>
              </a:rPr>
              <a:t>bulb</a:t>
            </a:r>
            <a:endParaRPr lang="es-AR" sz="2200" dirty="0">
              <a:solidFill>
                <a:srgbClr val="000000"/>
              </a:solidFill>
            </a:endParaRPr>
          </a:p>
          <a:p>
            <a:pPr marL="1371600" lvl="2" indent="-4556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Climb</a:t>
            </a:r>
            <a:r>
              <a:rPr lang="es-AR" sz="2200" dirty="0">
                <a:solidFill>
                  <a:srgbClr val="000000"/>
                </a:solidFill>
              </a:rPr>
              <a:t> up </a:t>
            </a:r>
            <a:r>
              <a:rPr lang="es-AR" sz="2200" dirty="0" err="1">
                <a:solidFill>
                  <a:srgbClr val="000000"/>
                </a:solidFill>
              </a:rPr>
              <a:t>ladder</a:t>
            </a:r>
            <a:endParaRPr lang="es-AR" sz="2200" dirty="0">
              <a:solidFill>
                <a:srgbClr val="000000"/>
              </a:solidFill>
            </a:endParaRPr>
          </a:p>
          <a:p>
            <a:pPr marL="1371600" lvl="2" indent="-4556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</a:rPr>
              <a:t>Set up new light </a:t>
            </a:r>
            <a:r>
              <a:rPr lang="es-AR" sz="2200" dirty="0" err="1">
                <a:solidFill>
                  <a:srgbClr val="000000"/>
                </a:solidFill>
              </a:rPr>
              <a:t>bulb</a:t>
            </a:r>
            <a:endParaRPr lang="es-AR" sz="2200" dirty="0">
              <a:solidFill>
                <a:srgbClr val="000000"/>
              </a:solidFill>
            </a:endParaRPr>
          </a:p>
          <a:p>
            <a:pPr marL="1371600" lvl="2" indent="-4556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Step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down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from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the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ladder</a:t>
            </a:r>
            <a:endParaRPr lang="es-AR" sz="2200" dirty="0">
              <a:solidFill>
                <a:srgbClr val="000000"/>
              </a:solidFill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Store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ladder</a:t>
            </a:r>
            <a:endParaRPr lang="es-A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7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Writing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 err="1">
                <a:solidFill>
                  <a:srgbClr val="1FA0BE"/>
                </a:solidFill>
                <a:latin typeface="Nexa Bold" pitchFamily="50" charset="0"/>
              </a:rPr>
              <a:t>algorithms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First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we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think</a:t>
            </a:r>
            <a:r>
              <a:rPr lang="es-AR" sz="2400" dirty="0">
                <a:solidFill>
                  <a:srgbClr val="000000"/>
                </a:solidFill>
              </a:rPr>
              <a:t> of </a:t>
            </a:r>
            <a:r>
              <a:rPr lang="es-AR" sz="2400" dirty="0" err="1">
                <a:solidFill>
                  <a:srgbClr val="000000"/>
                </a:solidFill>
              </a:rPr>
              <a:t>it</a:t>
            </a:r>
            <a:r>
              <a:rPr lang="es-AR" sz="2400" dirty="0">
                <a:solidFill>
                  <a:srgbClr val="000000"/>
                </a:solidFill>
              </a:rPr>
              <a:t> in </a:t>
            </a:r>
            <a:r>
              <a:rPr lang="es-AR" sz="2400" dirty="0" err="1">
                <a:solidFill>
                  <a:srgbClr val="000000"/>
                </a:solidFill>
              </a:rPr>
              <a:t>the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most</a:t>
            </a:r>
            <a:r>
              <a:rPr lang="es-AR" sz="2400" dirty="0">
                <a:solidFill>
                  <a:srgbClr val="000000"/>
                </a:solidFill>
              </a:rPr>
              <a:t> general </a:t>
            </a:r>
            <a:r>
              <a:rPr lang="es-AR" sz="2400" dirty="0" err="1">
                <a:solidFill>
                  <a:srgbClr val="000000"/>
                </a:solidFill>
              </a:rPr>
              <a:t>terms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possible</a:t>
            </a:r>
            <a:r>
              <a:rPr lang="es-AR" sz="2400" dirty="0">
                <a:solidFill>
                  <a:srgbClr val="000000"/>
                </a:solidFill>
              </a:rPr>
              <a:t>.</a:t>
            </a:r>
          </a:p>
          <a:p>
            <a:pPr marL="801687" lvl="1" indent="-342900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With</a:t>
            </a:r>
            <a:r>
              <a:rPr lang="es-AR" sz="2200" dirty="0">
                <a:solidFill>
                  <a:srgbClr val="000000"/>
                </a:solidFill>
              </a:rPr>
              <a:t> a </a:t>
            </a:r>
            <a:r>
              <a:rPr lang="es-AR" sz="2200" dirty="0" err="1">
                <a:solidFill>
                  <a:srgbClr val="000000"/>
                </a:solidFill>
              </a:rPr>
              <a:t>lot</a:t>
            </a:r>
            <a:r>
              <a:rPr lang="es-AR" sz="2200" dirty="0">
                <a:solidFill>
                  <a:srgbClr val="000000"/>
                </a:solidFill>
              </a:rPr>
              <a:t> of </a:t>
            </a:r>
            <a:r>
              <a:rPr lang="es-AR" sz="2200" dirty="0" err="1">
                <a:solidFill>
                  <a:srgbClr val="000000"/>
                </a:solidFill>
              </a:rPr>
              <a:t>abstraction</a:t>
            </a:r>
            <a:endParaRPr lang="es-AR" sz="2200" dirty="0">
              <a:solidFill>
                <a:srgbClr val="000000"/>
              </a:solidFill>
            </a:endParaRPr>
          </a:p>
          <a:p>
            <a:pPr marL="990600" lvl="1" indent="-531813">
              <a:lnSpc>
                <a:spcPct val="80000"/>
              </a:lnSpc>
              <a:spcBef>
                <a:spcPts val="363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Then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we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go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on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to</a:t>
            </a:r>
            <a:r>
              <a:rPr lang="es-AR" sz="2400" dirty="0">
                <a:solidFill>
                  <a:srgbClr val="000000"/>
                </a:solidFill>
              </a:rPr>
              <a:t> break </a:t>
            </a:r>
            <a:r>
              <a:rPr lang="es-AR" sz="2400" dirty="0" err="1">
                <a:solidFill>
                  <a:srgbClr val="000000"/>
                </a:solidFill>
              </a:rPr>
              <a:t>down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each</a:t>
            </a:r>
            <a:r>
              <a:rPr lang="es-AR" sz="2400" dirty="0">
                <a:solidFill>
                  <a:srgbClr val="000000"/>
                </a:solidFill>
              </a:rPr>
              <a:t> "</a:t>
            </a:r>
            <a:r>
              <a:rPr lang="es-AR" sz="2400" dirty="0" err="1">
                <a:solidFill>
                  <a:srgbClr val="000000"/>
                </a:solidFill>
              </a:rPr>
              <a:t>big</a:t>
            </a:r>
            <a:r>
              <a:rPr lang="es-AR" sz="2400" dirty="0">
                <a:solidFill>
                  <a:srgbClr val="000000"/>
                </a:solidFill>
              </a:rPr>
              <a:t>" </a:t>
            </a:r>
            <a:r>
              <a:rPr lang="es-AR" sz="2400" dirty="0" err="1">
                <a:solidFill>
                  <a:srgbClr val="000000"/>
                </a:solidFill>
              </a:rPr>
              <a:t>step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into</a:t>
            </a:r>
            <a:r>
              <a:rPr lang="es-AR" sz="2400" dirty="0">
                <a:solidFill>
                  <a:srgbClr val="000000"/>
                </a:solidFill>
              </a:rPr>
              <a:t> a series of "</a:t>
            </a:r>
            <a:r>
              <a:rPr lang="es-AR" sz="2400" dirty="0" err="1">
                <a:solidFill>
                  <a:srgbClr val="000000"/>
                </a:solidFill>
              </a:rPr>
              <a:t>little</a:t>
            </a:r>
            <a:r>
              <a:rPr lang="es-AR" altLang="es-ES" sz="2400" dirty="0">
                <a:solidFill>
                  <a:srgbClr val="000000"/>
                </a:solidFill>
              </a:rPr>
              <a:t>”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steps</a:t>
            </a:r>
            <a:endParaRPr lang="es-AR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Each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large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step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is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known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by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term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b="1" dirty="0">
                <a:solidFill>
                  <a:srgbClr val="000000"/>
                </a:solidFill>
              </a:rPr>
              <a:t>module</a:t>
            </a:r>
          </a:p>
          <a:p>
            <a:pPr marL="801687" lvl="1" indent="-342900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Each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one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fulfills</a:t>
            </a:r>
            <a:r>
              <a:rPr lang="es-AR" sz="2200" dirty="0">
                <a:solidFill>
                  <a:srgbClr val="000000"/>
                </a:solidFill>
              </a:rPr>
              <a:t> a </a:t>
            </a:r>
            <a:r>
              <a:rPr lang="es-AR" sz="2200" dirty="0" err="1">
                <a:solidFill>
                  <a:srgbClr val="000000"/>
                </a:solidFill>
              </a:rPr>
              <a:t>well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defined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function</a:t>
            </a:r>
            <a:endParaRPr lang="es-AR" sz="2200" b="1" dirty="0">
              <a:solidFill>
                <a:srgbClr val="000000"/>
              </a:solidFill>
            </a:endParaRPr>
          </a:p>
          <a:p>
            <a:pPr marL="801687" lvl="1" indent="-342900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Each</a:t>
            </a:r>
            <a:r>
              <a:rPr lang="es-AR" sz="2200" dirty="0">
                <a:solidFill>
                  <a:srgbClr val="000000"/>
                </a:solidFill>
              </a:rPr>
              <a:t> of </a:t>
            </a:r>
            <a:r>
              <a:rPr lang="es-AR" sz="2200" dirty="0" err="1">
                <a:solidFill>
                  <a:srgbClr val="000000"/>
                </a:solidFill>
              </a:rPr>
              <a:t>them</a:t>
            </a:r>
            <a:r>
              <a:rPr lang="es-AR" sz="2200" dirty="0">
                <a:solidFill>
                  <a:srgbClr val="000000"/>
                </a:solidFill>
              </a:rPr>
              <a:t>, </a:t>
            </a:r>
            <a:r>
              <a:rPr lang="es-AR" sz="2200" dirty="0" err="1">
                <a:solidFill>
                  <a:srgbClr val="000000"/>
                </a:solidFill>
              </a:rPr>
              <a:t>sometimes</a:t>
            </a:r>
            <a:r>
              <a:rPr lang="es-AR" sz="2200" dirty="0">
                <a:solidFill>
                  <a:srgbClr val="000000"/>
                </a:solidFill>
              </a:rPr>
              <a:t>, can be done </a:t>
            </a:r>
            <a:r>
              <a:rPr lang="es-AR" sz="2200" dirty="0" err="1">
                <a:solidFill>
                  <a:srgbClr val="000000"/>
                </a:solidFill>
              </a:rPr>
              <a:t>independently</a:t>
            </a:r>
            <a:r>
              <a:rPr lang="es-AR" sz="2200" dirty="0">
                <a:solidFill>
                  <a:srgbClr val="000000"/>
                </a:solidFill>
              </a:rPr>
              <a:t> of </a:t>
            </a:r>
            <a:r>
              <a:rPr lang="es-AR" sz="2200" dirty="0" err="1">
                <a:solidFill>
                  <a:srgbClr val="000000"/>
                </a:solidFill>
              </a:rPr>
              <a:t>the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other</a:t>
            </a:r>
            <a:endParaRPr lang="es-AR" sz="2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5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Writing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 err="1">
                <a:solidFill>
                  <a:srgbClr val="1FA0BE"/>
                </a:solidFill>
                <a:latin typeface="Nexa Bold" pitchFamily="50" charset="0"/>
              </a:rPr>
              <a:t>algorithms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part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of modular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thinking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known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as top-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down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programming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philosophy</a:t>
            </a:r>
            <a:endParaRPr lang="es-AR" sz="2400" b="1" dirty="0">
              <a:solidFill>
                <a:srgbClr val="000000"/>
              </a:solidFill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It's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really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all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have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at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hand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solve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problem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when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do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not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know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details</a:t>
            </a:r>
            <a:endParaRPr lang="es-AR" sz="2200" dirty="0">
              <a:solidFill>
                <a:srgbClr val="000000"/>
              </a:solidFill>
              <a:ea typeface="Arial Unicode MS" charset="0"/>
            </a:endParaRPr>
          </a:p>
          <a:p>
            <a:pPr lvl="2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not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convenient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start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with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details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,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because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can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get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lost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!!!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start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from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most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general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information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because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easier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for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us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lvl="2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And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go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from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most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general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most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specific</a:t>
            </a:r>
            <a:endParaRPr lang="es-AR" sz="2200" dirty="0">
              <a:solidFill>
                <a:srgbClr val="000000"/>
              </a:solidFill>
              <a:ea typeface="Arial Unicode MS" charset="0"/>
            </a:endParaRPr>
          </a:p>
          <a:p>
            <a:pPr lvl="2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200" b="1" dirty="0">
              <a:solidFill>
                <a:srgbClr val="000000"/>
              </a:solidFill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looks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easy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but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actually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hard</a:t>
            </a: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requires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lot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practice</a:t>
            </a:r>
            <a:endParaRPr lang="es-AR" sz="2200" dirty="0">
              <a:solidFill>
                <a:srgbClr val="000000"/>
              </a:solidFill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Creativity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615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Writing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 err="1">
                <a:solidFill>
                  <a:srgbClr val="1FA0BE"/>
                </a:solidFill>
                <a:latin typeface="Nexa Bold" pitchFamily="50" charset="0"/>
              </a:rPr>
              <a:t>algorithms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lnSpc>
                <a:spcPct val="8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Just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think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, </a:t>
            </a: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in </a:t>
            </a:r>
            <a:r>
              <a:rPr lang="es-AR" sz="2400" b="1" dirty="0" err="1">
                <a:solidFill>
                  <a:srgbClr val="000000"/>
                </a:solidFill>
                <a:ea typeface="Arial Unicode MS" charset="0"/>
              </a:rPr>
              <a:t>our</a:t>
            </a: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ea typeface="Arial Unicode MS" charset="0"/>
              </a:rPr>
              <a:t>previous</a:t>
            </a: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ea typeface="Arial Unicode MS" charset="0"/>
              </a:rPr>
              <a:t>exercise</a:t>
            </a: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how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about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electricity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?</a:t>
            </a:r>
          </a:p>
          <a:p>
            <a:pPr lvl="1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If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I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remove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light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bulb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and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lights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,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might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be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last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algorithm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I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write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in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my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whole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life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Knowing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this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:</a:t>
            </a:r>
          </a:p>
          <a:p>
            <a:pPr lvl="2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I </a:t>
            </a:r>
            <a:r>
              <a:rPr lang="es-AR" sz="2200" b="1" dirty="0" err="1">
                <a:solidFill>
                  <a:srgbClr val="000000"/>
                </a:solidFill>
                <a:ea typeface="Arial Unicode MS" charset="0"/>
              </a:rPr>
              <a:t>assume</a:t>
            </a:r>
            <a:r>
              <a:rPr lang="es-AR" sz="22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things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(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lights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are off)</a:t>
            </a:r>
            <a:endParaRPr lang="es-AR" sz="2200" b="1" dirty="0">
              <a:solidFill>
                <a:srgbClr val="000000"/>
              </a:solidFill>
              <a:ea typeface="Arial Unicode MS" charset="0"/>
            </a:endParaRPr>
          </a:p>
          <a:p>
            <a:pPr lvl="2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Or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I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give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explicit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instructions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turn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off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lights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before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removing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light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bulb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marL="1828800" lvl="4" indent="0">
              <a:lnSpc>
                <a:spcPct val="8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Assumptions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facts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not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written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but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part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my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solution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problem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help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define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scope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what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doing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and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what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not</a:t>
            </a:r>
            <a:r>
              <a:rPr lang="es-AR" sz="2200" b="1" dirty="0">
                <a:solidFill>
                  <a:srgbClr val="000000"/>
                </a:solidFill>
                <a:ea typeface="Arial Unicode MS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50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Exercising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>
                <a:solidFill>
                  <a:srgbClr val="146E83"/>
                </a:solidFill>
              </a:rPr>
              <a:t>PRACTICE 1</a:t>
            </a:r>
          </a:p>
        </p:txBody>
      </p:sp>
    </p:spTree>
    <p:extLst>
      <p:ext uri="{BB962C8B-B14F-4D97-AF65-F5344CB8AC3E}">
        <p14:creationId xmlns:p14="http://schemas.microsoft.com/office/powerpoint/2010/main" val="170725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Question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What</a:t>
            </a:r>
            <a:r>
              <a:rPr lang="es-AR" sz="2400" dirty="0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 data?</a:t>
            </a: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Nexa Regular" pitchFamily="50" charset="0"/>
              <a:ea typeface="Arial Unicode MS" charset="0"/>
            </a:endParaRP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What</a:t>
            </a:r>
            <a:r>
              <a:rPr lang="es-AR" sz="2400" dirty="0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information</a:t>
            </a:r>
            <a:r>
              <a:rPr lang="es-AR" sz="2400" dirty="0">
                <a:solidFill>
                  <a:srgbClr val="000000"/>
                </a:solidFill>
                <a:latin typeface="Nexa Regular" pitchFamily="50" charset="0"/>
                <a:ea typeface="Arial Unicode MS" charset="0"/>
              </a:rPr>
              <a:t>?</a:t>
            </a: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54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Differences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>
                <a:solidFill>
                  <a:srgbClr val="000000"/>
                </a:solidFill>
              </a:rPr>
              <a:t>43440436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John</a:t>
            </a:r>
            <a:r>
              <a:rPr lang="es-AR" altLang="es-ES" sz="2400" dirty="0" err="1">
                <a:solidFill>
                  <a:srgbClr val="000000"/>
                </a:solidFill>
              </a:rPr>
              <a:t>’</a:t>
            </a:r>
            <a:r>
              <a:rPr lang="es-AR" sz="2400" dirty="0" err="1">
                <a:solidFill>
                  <a:srgbClr val="000000"/>
                </a:solidFill>
              </a:rPr>
              <a:t>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phone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is</a:t>
            </a:r>
            <a:r>
              <a:rPr lang="es-AR" sz="2400" dirty="0">
                <a:solidFill>
                  <a:srgbClr val="000000"/>
                </a:solidFill>
              </a:rPr>
              <a:t> 43330456 </a:t>
            </a: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203833"/>
              </p:ext>
            </p:extLst>
          </p:nvPr>
        </p:nvGraphicFramePr>
        <p:xfrm>
          <a:off x="838200" y="2780928"/>
          <a:ext cx="1914988" cy="467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1282700" imgH="330200" progId="">
                  <p:embed/>
                </p:oleObj>
              </mc:Choice>
              <mc:Fallback>
                <p:oleObj r:id="rId3" imgW="1282700" imgH="3302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80928"/>
                        <a:ext cx="1914988" cy="467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008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Data and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Information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</a:rPr>
              <a:t> A data </a:t>
            </a:r>
            <a:r>
              <a:rPr lang="es-AR" sz="2400" dirty="0" err="1">
                <a:solidFill>
                  <a:srgbClr val="000000"/>
                </a:solidFill>
              </a:rPr>
              <a:t>is</a:t>
            </a:r>
            <a:r>
              <a:rPr lang="es-AR" sz="2400" dirty="0">
                <a:solidFill>
                  <a:srgbClr val="000000"/>
                </a:solidFill>
              </a:rPr>
              <a:t> a </a:t>
            </a:r>
            <a:r>
              <a:rPr lang="es-AR" sz="2400" dirty="0" err="1">
                <a:solidFill>
                  <a:srgbClr val="000000"/>
                </a:solidFill>
              </a:rPr>
              <a:t>symbolic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representation</a:t>
            </a:r>
            <a:r>
              <a:rPr lang="es-AR" sz="2400" dirty="0">
                <a:solidFill>
                  <a:srgbClr val="000000"/>
                </a:solidFill>
              </a:rPr>
              <a:t> of a </a:t>
            </a:r>
            <a:r>
              <a:rPr lang="es-AR" sz="2400" dirty="0" err="1">
                <a:solidFill>
                  <a:srgbClr val="000000"/>
                </a:solidFill>
              </a:rPr>
              <a:t>feature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or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property</a:t>
            </a:r>
            <a:r>
              <a:rPr lang="es-AR" sz="2400" dirty="0">
                <a:solidFill>
                  <a:srgbClr val="000000"/>
                </a:solidFill>
              </a:rPr>
              <a:t> of </a:t>
            </a:r>
            <a:r>
              <a:rPr lang="es-AR" sz="2400" dirty="0" err="1">
                <a:solidFill>
                  <a:srgbClr val="000000"/>
                </a:solidFill>
              </a:rPr>
              <a:t>an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entity</a:t>
            </a:r>
            <a:endParaRPr lang="es-AR" sz="2400" dirty="0">
              <a:solidFill>
                <a:srgbClr val="000000"/>
              </a:solidFill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It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doesn</a:t>
            </a:r>
            <a:r>
              <a:rPr lang="es-AR" altLang="es-ES" sz="2200" dirty="0" err="1">
                <a:solidFill>
                  <a:srgbClr val="000000"/>
                </a:solidFill>
              </a:rPr>
              <a:t>’</a:t>
            </a:r>
            <a:r>
              <a:rPr lang="es-AR" sz="2200" dirty="0" err="1">
                <a:solidFill>
                  <a:srgbClr val="000000"/>
                </a:solidFill>
              </a:rPr>
              <a:t>t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make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sense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by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itself</a:t>
            </a:r>
            <a:r>
              <a:rPr lang="es-AR" sz="2200" dirty="0">
                <a:solidFill>
                  <a:srgbClr val="000000"/>
                </a:solidFill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If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we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process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or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interpret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it</a:t>
            </a:r>
            <a:r>
              <a:rPr lang="es-AR" sz="2200" dirty="0">
                <a:solidFill>
                  <a:srgbClr val="000000"/>
                </a:solidFill>
              </a:rPr>
              <a:t>, </a:t>
            </a:r>
            <a:r>
              <a:rPr lang="es-AR" sz="2200" dirty="0" err="1">
                <a:solidFill>
                  <a:srgbClr val="000000"/>
                </a:solidFill>
              </a:rPr>
              <a:t>then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we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have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information</a:t>
            </a:r>
            <a:endParaRPr lang="es-AR" sz="2200" dirty="0">
              <a:solidFill>
                <a:srgbClr val="000000"/>
              </a:solidFill>
            </a:endParaRP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We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associate</a:t>
            </a:r>
            <a:r>
              <a:rPr lang="es-AR" sz="2200" dirty="0">
                <a:solidFill>
                  <a:srgbClr val="000000"/>
                </a:solidFill>
              </a:rPr>
              <a:t> data </a:t>
            </a:r>
            <a:r>
              <a:rPr lang="es-AR" sz="2200" dirty="0" err="1">
                <a:solidFill>
                  <a:srgbClr val="000000"/>
                </a:solidFill>
              </a:rPr>
              <a:t>with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something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or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someone</a:t>
            </a:r>
            <a:r>
              <a:rPr lang="es-AR" sz="2200" dirty="0">
                <a:solidFill>
                  <a:srgbClr val="000000"/>
                </a:solidFill>
              </a:rPr>
              <a:t>. (</a:t>
            </a:r>
            <a:r>
              <a:rPr lang="es-AR" sz="2200" dirty="0" err="1">
                <a:solidFill>
                  <a:srgbClr val="000000"/>
                </a:solidFill>
              </a:rPr>
              <a:t>Contextualize</a:t>
            </a:r>
            <a:r>
              <a:rPr lang="es-AR" sz="2200" dirty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</a:rPr>
              <a:t> In computing, data is represented by a value</a:t>
            </a:r>
            <a:r>
              <a:rPr lang="es-AR" sz="2200" b="1" dirty="0">
                <a:solidFill>
                  <a:srgbClr val="000000"/>
                </a:solidFill>
              </a:rPr>
              <a:t>.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That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is</a:t>
            </a:r>
            <a:r>
              <a:rPr lang="es-AR" sz="2200" dirty="0">
                <a:solidFill>
                  <a:srgbClr val="000000"/>
                </a:solidFill>
              </a:rPr>
              <a:t>, in </a:t>
            </a:r>
            <a:r>
              <a:rPr lang="es-AR" sz="2200" dirty="0" err="1">
                <a:solidFill>
                  <a:srgbClr val="000000"/>
                </a:solidFill>
              </a:rPr>
              <a:t>essence</a:t>
            </a:r>
            <a:r>
              <a:rPr lang="es-AR" sz="2200" dirty="0">
                <a:solidFill>
                  <a:srgbClr val="000000"/>
                </a:solidFill>
              </a:rPr>
              <a:t>, </a:t>
            </a:r>
            <a:r>
              <a:rPr lang="es-AR" sz="2200" dirty="0" err="1">
                <a:solidFill>
                  <a:srgbClr val="000000"/>
                </a:solidFill>
              </a:rPr>
              <a:t>that</a:t>
            </a:r>
            <a:r>
              <a:rPr lang="es-AR" sz="2200" dirty="0">
                <a:solidFill>
                  <a:srgbClr val="000000"/>
                </a:solidFill>
              </a:rPr>
              <a:t> data </a:t>
            </a:r>
            <a:r>
              <a:rPr lang="es-AR" sz="2200" dirty="0" err="1">
                <a:solidFill>
                  <a:srgbClr val="000000"/>
                </a:solidFill>
              </a:rPr>
              <a:t>is</a:t>
            </a:r>
            <a:r>
              <a:rPr lang="es-AR" sz="2200" dirty="0">
                <a:solidFill>
                  <a:srgbClr val="000000"/>
                </a:solidFill>
              </a:rPr>
              <a:t> a </a:t>
            </a:r>
            <a:r>
              <a:rPr lang="es-AR" sz="2200" dirty="0" err="1">
                <a:solidFill>
                  <a:srgbClr val="000000"/>
                </a:solidFill>
              </a:rPr>
              <a:t>value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about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something</a:t>
            </a:r>
            <a:r>
              <a:rPr lang="es-AR" sz="2200" dirty="0">
                <a:solidFill>
                  <a:srgbClr val="000000"/>
                </a:solidFill>
              </a:rPr>
              <a:t>.</a:t>
            </a: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TOPICS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Purpose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programming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interlocutor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Algorithms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Writing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Data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Information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Pseudo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Code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Structure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Types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Constants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Variables,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Assignment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Expressions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Logical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Conditions</a:t>
            </a: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Resolution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first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problem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" sz="2200" dirty="0"/>
          </a:p>
          <a:p>
            <a:endParaRPr lang="es-AR" sz="2500" dirty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Basic definition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of Program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program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contains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set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processing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storing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data.</a:t>
            </a: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32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Algorithm =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Instructions + Data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Data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: a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value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(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about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something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).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b="1" dirty="0" err="1">
                <a:solidFill>
                  <a:srgbClr val="000000"/>
                </a:solidFill>
                <a:ea typeface="Arial Unicode MS" charset="0"/>
              </a:rPr>
              <a:t>Instruction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: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 single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can be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performed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by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machine.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Instructions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manipulate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data.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Instructions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executed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order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which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written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one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after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another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, in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sequence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 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order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which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executed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commonly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called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execution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flow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28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Structure of an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algorithm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has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two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large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blocks:</a:t>
            </a: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&lt;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name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&gt;</a:t>
            </a:r>
          </a:p>
          <a:p>
            <a:pPr marL="457200"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b="1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Data </a:t>
            </a:r>
            <a:r>
              <a:rPr lang="es-AR" sz="2000" b="1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Declaration</a:t>
            </a:r>
            <a:endParaRPr lang="es-AR" sz="2000" b="1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b="1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Actions</a:t>
            </a:r>
            <a:endParaRPr lang="es-AR" sz="2000" b="1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algorithm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38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Data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Declaration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Algorithms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process</a:t>
            </a:r>
            <a:r>
              <a:rPr lang="es-AR" sz="2400" dirty="0">
                <a:solidFill>
                  <a:srgbClr val="000000"/>
                </a:solidFill>
              </a:rPr>
              <a:t> data.</a:t>
            </a: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Where</a:t>
            </a:r>
            <a:r>
              <a:rPr lang="es-AR" sz="2400" dirty="0">
                <a:solidFill>
                  <a:srgbClr val="000000"/>
                </a:solidFill>
              </a:rPr>
              <a:t> do </a:t>
            </a:r>
            <a:r>
              <a:rPr lang="es-AR" sz="2400" dirty="0" err="1">
                <a:solidFill>
                  <a:srgbClr val="000000"/>
                </a:solidFill>
              </a:rPr>
              <a:t>we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store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the</a:t>
            </a:r>
            <a:r>
              <a:rPr lang="es-AR" sz="2400" dirty="0">
                <a:solidFill>
                  <a:srgbClr val="000000"/>
                </a:solidFill>
              </a:rPr>
              <a:t> data?</a:t>
            </a: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These</a:t>
            </a:r>
            <a:r>
              <a:rPr lang="es-AR" sz="2400" dirty="0">
                <a:solidFill>
                  <a:srgbClr val="000000"/>
                </a:solidFill>
              </a:rPr>
              <a:t> data are </a:t>
            </a:r>
            <a:r>
              <a:rPr lang="es-AR" sz="2400" dirty="0" err="1">
                <a:solidFill>
                  <a:srgbClr val="000000"/>
                </a:solidFill>
              </a:rPr>
              <a:t>stored</a:t>
            </a:r>
            <a:r>
              <a:rPr lang="es-AR" sz="2400" dirty="0">
                <a:solidFill>
                  <a:srgbClr val="000000"/>
                </a:solidFill>
              </a:rPr>
              <a:t> in </a:t>
            </a:r>
            <a:r>
              <a:rPr lang="es-AR" sz="2400" dirty="0" err="1">
                <a:solidFill>
                  <a:srgbClr val="000000"/>
                </a:solidFill>
              </a:rPr>
              <a:t>elements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that</a:t>
            </a:r>
            <a:r>
              <a:rPr lang="es-AR" sz="2400" dirty="0">
                <a:solidFill>
                  <a:srgbClr val="000000"/>
                </a:solidFill>
              </a:rPr>
              <a:t>, </a:t>
            </a:r>
            <a:r>
              <a:rPr lang="es-AR" sz="2400" dirty="0" err="1">
                <a:solidFill>
                  <a:srgbClr val="000000"/>
                </a:solidFill>
              </a:rPr>
              <a:t>according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to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their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mutability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criteria</a:t>
            </a:r>
            <a:r>
              <a:rPr lang="es-AR" sz="2400" dirty="0">
                <a:solidFill>
                  <a:srgbClr val="000000"/>
                </a:solidFill>
              </a:rPr>
              <a:t>, are </a:t>
            </a:r>
            <a:r>
              <a:rPr lang="es-AR" sz="2400" dirty="0" err="1">
                <a:solidFill>
                  <a:srgbClr val="000000"/>
                </a:solidFill>
              </a:rPr>
              <a:t>called</a:t>
            </a:r>
            <a:r>
              <a:rPr lang="es-AR" sz="2400" dirty="0">
                <a:solidFill>
                  <a:srgbClr val="000000"/>
                </a:solidFill>
              </a:rPr>
              <a:t>: 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b="1" dirty="0">
                <a:solidFill>
                  <a:srgbClr val="000000"/>
                </a:solidFill>
              </a:rPr>
              <a:t> </a:t>
            </a:r>
            <a:r>
              <a:rPr lang="es-AR" sz="2200" b="1" dirty="0" err="1">
                <a:solidFill>
                  <a:srgbClr val="000000"/>
                </a:solidFill>
              </a:rPr>
              <a:t>Constants</a:t>
            </a:r>
            <a:r>
              <a:rPr lang="es-AR" sz="2200" dirty="0">
                <a:solidFill>
                  <a:srgbClr val="000000"/>
                </a:solidFill>
              </a:rPr>
              <a:t>: </a:t>
            </a:r>
            <a:r>
              <a:rPr lang="es-AR" sz="2200" dirty="0" err="1">
                <a:solidFill>
                  <a:srgbClr val="000000"/>
                </a:solidFill>
              </a:rPr>
              <a:t>its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value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can</a:t>
            </a:r>
            <a:r>
              <a:rPr lang="es-AR" altLang="es-ES" sz="2200" dirty="0" err="1">
                <a:solidFill>
                  <a:srgbClr val="000000"/>
                </a:solidFill>
              </a:rPr>
              <a:t>’</a:t>
            </a:r>
            <a:r>
              <a:rPr lang="es-AR" sz="2200" dirty="0" err="1">
                <a:solidFill>
                  <a:srgbClr val="000000"/>
                </a:solidFill>
              </a:rPr>
              <a:t>t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change</a:t>
            </a:r>
            <a:r>
              <a:rPr lang="es-AR" sz="2200" dirty="0">
                <a:solidFill>
                  <a:srgbClr val="000000"/>
                </a:solidFill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b="1" dirty="0">
                <a:solidFill>
                  <a:srgbClr val="000000"/>
                </a:solidFill>
              </a:rPr>
              <a:t> Variables</a:t>
            </a:r>
            <a:r>
              <a:rPr lang="es-AR" sz="2200" dirty="0">
                <a:solidFill>
                  <a:srgbClr val="000000"/>
                </a:solidFill>
              </a:rPr>
              <a:t>: </a:t>
            </a:r>
            <a:r>
              <a:rPr lang="es-AR" sz="2200" dirty="0" err="1">
                <a:solidFill>
                  <a:srgbClr val="000000"/>
                </a:solidFill>
              </a:rPr>
              <a:t>its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value</a:t>
            </a:r>
            <a:r>
              <a:rPr lang="es-AR" sz="2200" dirty="0">
                <a:solidFill>
                  <a:srgbClr val="000000"/>
                </a:solidFill>
              </a:rPr>
              <a:t> can </a:t>
            </a:r>
            <a:r>
              <a:rPr lang="es-AR" sz="2200" dirty="0" err="1">
                <a:solidFill>
                  <a:srgbClr val="000000"/>
                </a:solidFill>
              </a:rPr>
              <a:t>change</a:t>
            </a:r>
            <a:r>
              <a:rPr lang="es-AR" sz="2200" dirty="0">
                <a:solidFill>
                  <a:srgbClr val="000000"/>
                </a:solidFill>
              </a:rPr>
              <a:t>.</a:t>
            </a:r>
          </a:p>
          <a:p>
            <a:pPr marL="0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6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Variables and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Constants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Identifiable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data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elements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having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three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properties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:</a:t>
            </a:r>
          </a:p>
          <a:p>
            <a:pPr marL="457200"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A </a:t>
            </a:r>
            <a:r>
              <a:rPr lang="es-AR" sz="2400" b="1" dirty="0" err="1">
                <a:solidFill>
                  <a:srgbClr val="000000"/>
                </a:solidFill>
                <a:ea typeface="Arial Unicode MS" charset="0"/>
              </a:rPr>
              <a:t>name</a:t>
            </a: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identify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them</a:t>
            </a: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Interger x</a:t>
            </a: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Float total, discount</a:t>
            </a: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const Interger PI = 3.1416 (we have to</a:t>
            </a: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define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value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constants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)</a:t>
            </a: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 marL="457200"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A </a:t>
            </a:r>
            <a:r>
              <a:rPr lang="es-AR" sz="2400" b="1" dirty="0" err="1">
                <a:solidFill>
                  <a:srgbClr val="000000"/>
                </a:solidFill>
                <a:ea typeface="Arial Unicode MS" charset="0"/>
              </a:rPr>
              <a:t>type</a:t>
            </a: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describes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use</a:t>
            </a:r>
          </a:p>
          <a:p>
            <a:pPr marL="457200"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 marL="457200"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A </a:t>
            </a:r>
            <a:r>
              <a:rPr lang="es-AR" sz="2400" b="1" dirty="0" err="1">
                <a:solidFill>
                  <a:srgbClr val="000000"/>
                </a:solidFill>
                <a:ea typeface="Arial Unicode MS" charset="0"/>
              </a:rPr>
              <a:t>content</a:t>
            </a: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: 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value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store</a:t>
            </a: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 marL="1201737" lvl="2" indent="-342900">
              <a:spcBef>
                <a:spcPts val="363"/>
              </a:spcBef>
              <a:buFont typeface="Wingdings" pitchFamily="2" charset="2"/>
              <a:buChar char="ü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dirty="0">
              <a:solidFill>
                <a:srgbClr val="000000"/>
              </a:solidFill>
            </a:endParaRPr>
          </a:p>
          <a:p>
            <a:pPr marL="457200">
              <a:spcBef>
                <a:spcPts val="363"/>
              </a:spcBef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45720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8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4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Variables and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Constants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We</a:t>
            </a:r>
            <a:r>
              <a:rPr lang="es-AR" sz="2400" dirty="0">
                <a:solidFill>
                  <a:srgbClr val="000000"/>
                </a:solidFill>
              </a:rPr>
              <a:t> declare </a:t>
            </a:r>
            <a:r>
              <a:rPr lang="es-AR" sz="2400" dirty="0" err="1">
                <a:solidFill>
                  <a:srgbClr val="000000"/>
                </a:solidFill>
              </a:rPr>
              <a:t>them</a:t>
            </a:r>
            <a:r>
              <a:rPr lang="es-AR" sz="2400" dirty="0">
                <a:solidFill>
                  <a:srgbClr val="000000"/>
                </a:solidFill>
              </a:rPr>
              <a:t> at </a:t>
            </a:r>
            <a:r>
              <a:rPr lang="es-AR" sz="2400" dirty="0" err="1">
                <a:solidFill>
                  <a:srgbClr val="000000"/>
                </a:solidFill>
              </a:rPr>
              <a:t>the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beginning</a:t>
            </a:r>
            <a:r>
              <a:rPr lang="es-AR" sz="2400" dirty="0">
                <a:solidFill>
                  <a:srgbClr val="000000"/>
                </a:solidFill>
              </a:rPr>
              <a:t> of </a:t>
            </a:r>
            <a:r>
              <a:rPr lang="es-AR" sz="2400" dirty="0" err="1">
                <a:solidFill>
                  <a:srgbClr val="000000"/>
                </a:solidFill>
              </a:rPr>
              <a:t>an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algorithm</a:t>
            </a:r>
            <a:endParaRPr lang="es-AR" sz="24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a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Integer x 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Integer y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More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declarations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Actions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/>
              <a:t>We</a:t>
            </a:r>
            <a:r>
              <a:rPr lang="es-AR" sz="2400" dirty="0"/>
              <a:t> can declare </a:t>
            </a:r>
            <a:r>
              <a:rPr lang="es-AR" sz="2400" dirty="0" err="1"/>
              <a:t>two</a:t>
            </a:r>
            <a:r>
              <a:rPr lang="es-AR" sz="2400" dirty="0"/>
              <a:t> </a:t>
            </a:r>
            <a:r>
              <a:rPr lang="es-AR" sz="2400" dirty="0" err="1"/>
              <a:t>or</a:t>
            </a:r>
            <a:r>
              <a:rPr lang="es-AR" sz="2400" dirty="0"/>
              <a:t> more in </a:t>
            </a:r>
            <a:r>
              <a:rPr lang="es-AR" sz="2400" dirty="0" err="1"/>
              <a:t>the</a:t>
            </a:r>
            <a:r>
              <a:rPr lang="es-AR" sz="2400" dirty="0"/>
              <a:t> </a:t>
            </a:r>
            <a:r>
              <a:rPr lang="es-AR" sz="2400" dirty="0" err="1"/>
              <a:t>same</a:t>
            </a:r>
            <a:r>
              <a:rPr lang="es-AR" sz="2400" dirty="0"/>
              <a:t> line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Integer x, y;</a:t>
            </a:r>
          </a:p>
          <a:p>
            <a:pPr marL="1201737" lvl="2" indent="-342900">
              <a:spcBef>
                <a:spcPts val="363"/>
              </a:spcBef>
              <a:buFont typeface="Wingdings" pitchFamily="2" charset="2"/>
              <a:buChar char="ü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dirty="0">
              <a:solidFill>
                <a:srgbClr val="000000"/>
              </a:solidFill>
            </a:endParaRPr>
          </a:p>
          <a:p>
            <a:pPr marL="457200">
              <a:spcBef>
                <a:spcPts val="363"/>
              </a:spcBef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45720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8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6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Types of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actions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531813" lvl="1" indent="-530225">
              <a:spcBef>
                <a:spcPts val="363"/>
              </a:spcBef>
              <a:buFont typeface="Arial" pitchFamily="34" charset="0"/>
              <a:buChar char="•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sz="2400" u="sng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In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computer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do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not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at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our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disposal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all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types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as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were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doing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describing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algorithms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in natural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language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only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three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basic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types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all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problems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want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solve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must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be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described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terms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these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Bohm-Jacopini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theorem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proves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any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can be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described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with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three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types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below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marL="858837" lvl="2" indent="0">
              <a:spcBef>
                <a:spcPts val="363"/>
              </a:spcBef>
              <a:buNone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dirty="0">
              <a:solidFill>
                <a:srgbClr val="000000"/>
              </a:solidFill>
            </a:endParaRPr>
          </a:p>
          <a:p>
            <a:pPr marL="1201737" lvl="2" indent="-342900">
              <a:spcBef>
                <a:spcPts val="363"/>
              </a:spcBef>
              <a:buFont typeface="Wingdings" pitchFamily="2" charset="2"/>
              <a:buChar char="ü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457200">
              <a:spcBef>
                <a:spcPts val="363"/>
              </a:spcBef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45720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8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205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Types of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actions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531813" lvl="1" indent="-530225">
              <a:spcBef>
                <a:spcPts val="363"/>
              </a:spcBef>
              <a:buFont typeface="Arial" pitchFamily="34" charset="0"/>
              <a:buChar char="•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sz="2400" u="sng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Sequence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simple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operation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runs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as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step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Selection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/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Conditional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make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decissions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Iteration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: 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allow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repeat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under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certain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condition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certain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of times.</a:t>
            </a:r>
          </a:p>
          <a:p>
            <a:pPr marL="858837" lvl="2" indent="0">
              <a:spcBef>
                <a:spcPts val="363"/>
              </a:spcBef>
              <a:buNone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dirty="0">
              <a:solidFill>
                <a:srgbClr val="000000"/>
              </a:solidFill>
            </a:endParaRPr>
          </a:p>
          <a:p>
            <a:pPr marL="1201737" lvl="2" indent="-342900">
              <a:spcBef>
                <a:spcPts val="363"/>
              </a:spcBef>
              <a:buFont typeface="Wingdings" pitchFamily="2" charset="2"/>
              <a:buChar char="ü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</a:tabLst>
            </a:pPr>
            <a:endParaRPr lang="es-AR" sz="2000" dirty="0">
              <a:solidFill>
                <a:srgbClr val="000000"/>
              </a:solidFill>
            </a:endParaRPr>
          </a:p>
          <a:p>
            <a:pPr marL="457200">
              <a:spcBef>
                <a:spcPts val="363"/>
              </a:spcBef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45720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8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25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Sequence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114300" indent="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u="sng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110000"/>
              </a:lnSpc>
              <a:spcBef>
                <a:spcPts val="363"/>
              </a:spcBef>
              <a:spcAft>
                <a:spcPts val="363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represent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direct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be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carried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out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called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sequence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because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executed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one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after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another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in a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sequential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order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b="1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2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b="1" dirty="0" err="1">
                <a:solidFill>
                  <a:srgbClr val="000000"/>
                </a:solidFill>
                <a:ea typeface="Arial Unicode MS" charset="0"/>
              </a:rPr>
              <a:t>write</a:t>
            </a:r>
            <a:r>
              <a:rPr lang="es-AR" sz="22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b="1" dirty="0" err="1">
                <a:solidFill>
                  <a:srgbClr val="000000"/>
                </a:solidFill>
                <a:ea typeface="Arial Unicode MS" charset="0"/>
              </a:rPr>
              <a:t>one</a:t>
            </a:r>
            <a:r>
              <a:rPr lang="es-AR" sz="22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b="1" dirty="0" err="1">
                <a:solidFill>
                  <a:srgbClr val="000000"/>
                </a:solidFill>
                <a:ea typeface="Arial Unicode MS" charset="0"/>
              </a:rPr>
              <a:t>action</a:t>
            </a:r>
            <a:r>
              <a:rPr lang="es-AR" sz="2200" b="1" dirty="0">
                <a:solidFill>
                  <a:srgbClr val="000000"/>
                </a:solidFill>
                <a:ea typeface="Arial Unicode MS" charset="0"/>
              </a:rPr>
              <a:t> per line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Different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types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:</a:t>
            </a:r>
          </a:p>
          <a:p>
            <a:pPr lvl="1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Assignment</a:t>
            </a:r>
            <a:endParaRPr lang="es-AR" sz="2200" dirty="0">
              <a:solidFill>
                <a:srgbClr val="000000"/>
              </a:solidFill>
              <a:ea typeface="Arial Unicode MS" charset="0"/>
            </a:endParaRPr>
          </a:p>
          <a:p>
            <a:pPr lvl="2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Operation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give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value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 variable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from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expression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Input</a:t>
            </a:r>
          </a:p>
          <a:p>
            <a:pPr lvl="2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Operation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enter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characters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by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keyboard</a:t>
            </a:r>
            <a:endParaRPr lang="es-AR" sz="2200" dirty="0">
              <a:solidFill>
                <a:srgbClr val="000000"/>
              </a:solidFill>
              <a:ea typeface="Arial Unicode MS" charset="0"/>
            </a:endParaRPr>
          </a:p>
          <a:p>
            <a:pPr lvl="1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Output</a:t>
            </a:r>
          </a:p>
          <a:p>
            <a:pPr lvl="2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Operation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display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characters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screen</a:t>
            </a:r>
            <a:endParaRPr lang="es-AR" sz="2200" dirty="0">
              <a:solidFill>
                <a:srgbClr val="000000"/>
              </a:solidFill>
              <a:ea typeface="Arial Unicode MS" charset="0"/>
            </a:endParaRPr>
          </a:p>
          <a:p>
            <a:pPr lvl="1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Algorithm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invocation</a:t>
            </a:r>
            <a:endParaRPr lang="es-AR" sz="2200" dirty="0">
              <a:solidFill>
                <a:srgbClr val="000000"/>
              </a:solidFill>
              <a:ea typeface="Arial Unicode MS" charset="0"/>
            </a:endParaRPr>
          </a:p>
          <a:p>
            <a:pPr lvl="2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algorithm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invoked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from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another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algorithm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runs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as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if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were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action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marL="457200">
              <a:spcBef>
                <a:spcPts val="363"/>
              </a:spcBef>
              <a:buFont typeface="Wingdings" pitchFamily="2" charset="2"/>
              <a:buChar char="ü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200" dirty="0">
              <a:solidFill>
                <a:srgbClr val="000000"/>
              </a:solidFill>
            </a:endParaRPr>
          </a:p>
          <a:p>
            <a:pPr marL="45720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8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58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Assignment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114300" indent="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u="sng" dirty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give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value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 variable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from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expression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8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&lt;</a:t>
            </a:r>
            <a:r>
              <a:rPr lang="es-AR" sz="28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var</a:t>
            </a:r>
            <a:r>
              <a:rPr lang="es-AR" sz="28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&gt; </a:t>
            </a:r>
            <a:r>
              <a:rPr lang="es-AR" sz="28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8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&lt;</a:t>
            </a:r>
            <a:r>
              <a:rPr lang="es-AR" sz="28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expr</a:t>
            </a:r>
            <a:r>
              <a:rPr lang="es-AR" sz="28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&gt;</a:t>
            </a: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800" dirty="0">
              <a:solidFill>
                <a:srgbClr val="000000"/>
              </a:solidFill>
              <a:ea typeface="Arial Unicode MS" charset="0"/>
            </a:endParaRP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First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expression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right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resolved, and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result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assigned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variable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left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800" dirty="0">
                <a:solidFill>
                  <a:srgbClr val="000000"/>
                </a:solidFill>
                <a:ea typeface="Arial Unicode MS" charset="0"/>
              </a:rPr>
              <a:t>X </a:t>
            </a:r>
            <a:r>
              <a:rPr lang="es-AR" sz="2800" dirty="0">
                <a:solidFill>
                  <a:srgbClr val="FF3300"/>
                </a:solidFill>
                <a:ea typeface="Arial Unicode MS" charset="0"/>
              </a:rPr>
              <a:t>=</a:t>
            </a:r>
            <a:r>
              <a:rPr lang="es-AR" sz="2800" dirty="0">
                <a:solidFill>
                  <a:srgbClr val="000000"/>
                </a:solidFill>
                <a:ea typeface="Arial Unicode MS" charset="0"/>
              </a:rPr>
              <a:t> 2 + 2</a:t>
            </a: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800" dirty="0" err="1">
                <a:solidFill>
                  <a:srgbClr val="000000"/>
                </a:solidFill>
                <a:ea typeface="Arial Unicode MS" charset="0"/>
              </a:rPr>
              <a:t>my</a:t>
            </a:r>
            <a:r>
              <a:rPr lang="es-AR" sz="2800" dirty="0">
                <a:solidFill>
                  <a:srgbClr val="000000"/>
                </a:solidFill>
                <a:ea typeface="Arial Unicode MS" charset="0"/>
              </a:rPr>
              <a:t>-variable </a:t>
            </a:r>
            <a:r>
              <a:rPr lang="es-AR" sz="2800" dirty="0">
                <a:solidFill>
                  <a:srgbClr val="FF3300"/>
                </a:solidFill>
                <a:ea typeface="Arial Unicode MS" charset="0"/>
              </a:rPr>
              <a:t>=</a:t>
            </a:r>
            <a:r>
              <a:rPr lang="es-AR" sz="2800" dirty="0">
                <a:solidFill>
                  <a:srgbClr val="000000"/>
                </a:solidFill>
                <a:ea typeface="Arial Unicode MS" charset="0"/>
              </a:rPr>
              <a:t> 7 * 9</a:t>
            </a:r>
          </a:p>
          <a:p>
            <a:pPr marL="45720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800" dirty="0">
              <a:solidFill>
                <a:srgbClr val="000000"/>
              </a:solidFill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6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PURPOSE OF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215900" lvl="1" indent="0">
              <a:spcBef>
                <a:spcPts val="363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215900" indent="-215900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purpose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?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resolution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computational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type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problems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31800" lvl="1" indent="-215900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215900" indent="-215900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When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problem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computational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when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not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?</a:t>
            </a:r>
          </a:p>
          <a:p>
            <a:pPr marL="215900" indent="-215900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215900" indent="-215900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When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computer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can do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work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solve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problem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depends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context</a:t>
            </a: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000" cap="all" dirty="0">
                <a:latin typeface="Nexa Bold" pitchFamily="50" charset="0"/>
              </a:rPr>
              <a:t>Expressions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114300" indent="0">
              <a:spcBef>
                <a:spcPts val="363"/>
              </a:spcBef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s-AR" sz="2400" u="sng" dirty="0">
              <a:solidFill>
                <a:srgbClr val="000000"/>
              </a:solidFill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 err="1">
                <a:solidFill>
                  <a:srgbClr val="000000"/>
                </a:solidFill>
                <a:ea typeface="Arial Unicode MS" charset="0"/>
              </a:rPr>
              <a:t>Expression</a:t>
            </a: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: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Combination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operands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connected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operators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evaluated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returns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 single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value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representations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of a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calculation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needed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obtain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result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want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lvl="1" indent="0"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38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17240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000" cap="all" dirty="0">
                <a:latin typeface="Nexa Bold" pitchFamily="50" charset="0"/>
              </a:rPr>
              <a:t>Expressions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18752" y="2505819"/>
            <a:ext cx="7913688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773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Font typeface="Times New Roman" charset="0"/>
              <a:buNone/>
              <a:defRPr/>
            </a:pPr>
            <a:r>
              <a:rPr lang="es-AR" sz="15000" dirty="0"/>
              <a:t>X = 2 + 5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690190" y="2289919"/>
            <a:ext cx="7559675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s-ES">
              <a:latin typeface="Arial" charset="0"/>
              <a:ea typeface="Arial Unicode MS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545727" y="2288331"/>
            <a:ext cx="144463" cy="21907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s-ES">
              <a:latin typeface="Arial" charset="0"/>
              <a:ea typeface="Arial Unicode MS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 flipV="1">
            <a:off x="8248277" y="2288331"/>
            <a:ext cx="219075" cy="21907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s-ES">
              <a:latin typeface="Arial" charset="0"/>
              <a:ea typeface="Arial Unicode MS" charset="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4426396" y="2072431"/>
            <a:ext cx="1588" cy="2159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s-ES">
              <a:latin typeface="Arial" charset="0"/>
              <a:ea typeface="Arial Unicode MS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641352" y="1583481"/>
            <a:ext cx="1514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Font typeface="Times New Roman" charset="0"/>
              <a:buNone/>
              <a:defRPr/>
            </a:pPr>
            <a:r>
              <a:rPr lang="es-AR" dirty="0"/>
              <a:t>EXPRESSION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854621" y="4875758"/>
            <a:ext cx="9810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ctr">
              <a:buFont typeface="Times New Roman" charset="0"/>
              <a:buNone/>
              <a:defRPr/>
            </a:pPr>
            <a:r>
              <a:rPr lang="es-AR" dirty="0">
                <a:solidFill>
                  <a:srgbClr val="336699"/>
                </a:solidFill>
              </a:rPr>
              <a:t>variable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067944" y="4875758"/>
            <a:ext cx="1146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ctr">
              <a:buFont typeface="Times New Roman" charset="0"/>
              <a:buNone/>
              <a:defRPr/>
            </a:pPr>
            <a:r>
              <a:rPr lang="es-AR" dirty="0">
                <a:solidFill>
                  <a:srgbClr val="007826"/>
                </a:solidFill>
              </a:rPr>
              <a:t>operand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7380312" y="4875758"/>
            <a:ext cx="1146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ctr">
              <a:buFont typeface="Times New Roman" charset="0"/>
              <a:buNone/>
              <a:defRPr/>
            </a:pPr>
            <a:r>
              <a:rPr lang="es-AR" dirty="0">
                <a:solidFill>
                  <a:srgbClr val="009933"/>
                </a:solidFill>
              </a:rPr>
              <a:t>operand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724128" y="4616996"/>
            <a:ext cx="1095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ctr">
              <a:buFont typeface="Times New Roman" charset="0"/>
              <a:buNone/>
              <a:defRPr/>
            </a:pPr>
            <a:r>
              <a:rPr lang="es-AR" dirty="0">
                <a:solidFill>
                  <a:srgbClr val="FF3300"/>
                </a:solidFill>
              </a:rPr>
              <a:t>operator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2555776" y="4581128"/>
            <a:ext cx="1095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ctr">
              <a:buFont typeface="Times New Roman" charset="0"/>
              <a:buNone/>
              <a:defRPr/>
            </a:pPr>
            <a:r>
              <a:rPr lang="es-AR" dirty="0">
                <a:solidFill>
                  <a:srgbClr val="FF0000"/>
                </a:solidFill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526086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latin typeface="Nexa Bold" pitchFamily="50" charset="0"/>
              </a:rPr>
              <a:t>OPERATORS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Operators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special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symbols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perform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specific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operations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with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one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two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three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operands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, and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return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result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 </a:t>
            </a: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Operators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used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construct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expressions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 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Mathematical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: +, -, / y *.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2 + 5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3 * 4 + 1 / 2</a:t>
            </a: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93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latin typeface="Nexa Bold" pitchFamily="50" charset="0"/>
              </a:rPr>
              <a:t>OPERANDS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input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elements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operators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need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make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their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calculation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operation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can be variables,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constants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literals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other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expressions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E.g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.: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(2 * 5 + 1) </a:t>
            </a:r>
            <a:r>
              <a:rPr lang="es-AR" sz="2200" b="1" dirty="0">
                <a:solidFill>
                  <a:srgbClr val="000000"/>
                </a:solidFill>
                <a:ea typeface="Arial Unicode MS" charset="0"/>
              </a:rPr>
              <a:t>+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(3 / 2) :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Two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expressions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as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operands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of a sum.</a:t>
            </a: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572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Types of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expressions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Simple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b="1" dirty="0" err="1">
                <a:solidFill>
                  <a:srgbClr val="000000"/>
                </a:solidFill>
                <a:ea typeface="Arial Unicode MS" charset="0"/>
              </a:rPr>
              <a:t>One</a:t>
            </a:r>
            <a:r>
              <a:rPr lang="es-AR" sz="2200" b="1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b="1" dirty="0" err="1">
                <a:solidFill>
                  <a:srgbClr val="000000"/>
                </a:solidFill>
                <a:ea typeface="Arial Unicode MS" charset="0"/>
              </a:rPr>
              <a:t>operand</a:t>
            </a:r>
            <a:endParaRPr lang="es-AR" sz="2200" b="1" dirty="0">
              <a:solidFill>
                <a:srgbClr val="000000"/>
              </a:solidFill>
              <a:ea typeface="Arial Unicode MS" charset="0"/>
            </a:endParaRPr>
          </a:p>
          <a:p>
            <a:pPr lvl="2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x</a:t>
            </a:r>
          </a:p>
          <a:p>
            <a:pPr lvl="2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5</a:t>
            </a:r>
          </a:p>
          <a:p>
            <a:pPr lvl="2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PI</a:t>
            </a:r>
          </a:p>
          <a:p>
            <a:pPr lvl="3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No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calculation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required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obtain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its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result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 marL="1371600" lvl="3" indent="0"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Composed</a:t>
            </a: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 set of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operands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linked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with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operators</a:t>
            </a:r>
            <a:endParaRPr lang="es-AR" sz="2200" b="1" dirty="0">
              <a:solidFill>
                <a:srgbClr val="000000"/>
              </a:solidFill>
              <a:ea typeface="Arial Unicode MS" charset="0"/>
            </a:endParaRPr>
          </a:p>
          <a:p>
            <a:pPr lvl="2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x + 5 </a:t>
            </a:r>
          </a:p>
          <a:p>
            <a:pPr lvl="2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5 * PI / x</a:t>
            </a:r>
          </a:p>
          <a:p>
            <a:pPr lvl="3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Calculation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required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obtain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its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ea typeface="Arial Unicode MS" charset="0"/>
              </a:rPr>
              <a:t>result</a:t>
            </a:r>
            <a:r>
              <a:rPr lang="es-AR" sz="22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1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Assignment</a:t>
            </a:r>
            <a:endParaRPr lang="es-AR" sz="3000" cap="all" dirty="0"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20000"/>
          </a:bodyPr>
          <a:lstStyle/>
          <a:p>
            <a:endParaRPr lang="en-US" sz="2400" dirty="0"/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&lt;Name of Var&gt; </a:t>
            </a:r>
            <a:r>
              <a:rPr lang="es-AR" sz="2600" b="1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&lt;Expr&gt;</a:t>
            </a: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6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</a:rPr>
              <a:t> </a:t>
            </a:r>
            <a:r>
              <a:rPr lang="es-AR" sz="2600" dirty="0" err="1">
                <a:solidFill>
                  <a:srgbClr val="000000"/>
                </a:solidFill>
              </a:rPr>
              <a:t>Example</a:t>
            </a:r>
            <a:r>
              <a:rPr lang="es-AR" sz="2600" dirty="0">
                <a:solidFill>
                  <a:srgbClr val="000000"/>
                </a:solidFill>
              </a:rPr>
              <a:t>: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X </a:t>
            </a:r>
            <a:r>
              <a:rPr lang="es-AR" sz="26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5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W </a:t>
            </a:r>
            <a:r>
              <a:rPr lang="es-AR" sz="26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X + 5 / PI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Z </a:t>
            </a:r>
            <a:r>
              <a:rPr lang="es-AR" sz="26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10 / 2 + 3  * (2 – 4)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Z </a:t>
            </a:r>
            <a:r>
              <a:rPr lang="es-AR" sz="26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Z + 1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6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</a:rPr>
              <a:t>  </a:t>
            </a:r>
            <a:r>
              <a:rPr lang="es-AR" sz="2600" dirty="0" err="1">
                <a:solidFill>
                  <a:srgbClr val="000000"/>
                </a:solidFill>
              </a:rPr>
              <a:t>Example</a:t>
            </a:r>
            <a:r>
              <a:rPr lang="es-AR" sz="2600" dirty="0">
                <a:solidFill>
                  <a:srgbClr val="000000"/>
                </a:solidFill>
              </a:rPr>
              <a:t> 2: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i </a:t>
            </a:r>
            <a:r>
              <a:rPr lang="es-AR" sz="26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i </a:t>
            </a:r>
            <a:r>
              <a:rPr lang="es-AR" sz="26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i + 2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i </a:t>
            </a:r>
            <a:r>
              <a:rPr lang="es-AR" sz="26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(i * i) + 1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i </a:t>
            </a:r>
            <a:r>
              <a:rPr lang="es-AR" sz="26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</a:rPr>
              <a:t> i - 5</a:t>
            </a: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400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latin typeface="Nexa Bold" pitchFamily="50" charset="0"/>
              </a:rPr>
              <a:t>INPUT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read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(X)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user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who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executes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program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will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enter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by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keyboard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characters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will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be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saved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variable.</a:t>
            </a:r>
          </a:p>
          <a:p>
            <a:pPr marL="0" indent="0">
              <a:buNone/>
            </a:pPr>
            <a:endParaRPr lang="es-A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97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latin typeface="Nexa Bold" pitchFamily="50" charset="0"/>
              </a:rPr>
              <a:t>OUTPUT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Welcome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to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my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program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”</a:t>
            </a: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It</a:t>
            </a:r>
            <a:r>
              <a:rPr lang="es-AR" sz="2400" dirty="0">
                <a:solidFill>
                  <a:srgbClr val="000000"/>
                </a:solidFill>
              </a:rPr>
              <a:t> shows in </a:t>
            </a:r>
            <a:r>
              <a:rPr lang="es-AR" sz="2400" dirty="0" err="1">
                <a:solidFill>
                  <a:srgbClr val="000000"/>
                </a:solidFill>
              </a:rPr>
              <a:t>console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text</a:t>
            </a:r>
            <a:r>
              <a:rPr lang="es-AR" sz="2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s-A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41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46043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HELLO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PROGRAM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1587" indent="0"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a</a:t>
            </a:r>
          </a:p>
          <a:p>
            <a:pPr marL="1587" indent="0"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Text 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NAME</a:t>
            </a:r>
          </a:p>
          <a:p>
            <a:pPr marL="1587" indent="0"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read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(NAME)</a:t>
            </a:r>
          </a:p>
          <a:p>
            <a:pPr marL="1587" indent="0"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Hello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”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+ NAME+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how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are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you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?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”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marL="1587" indent="0"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0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buNone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04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Let</a:t>
            </a:r>
            <a:r>
              <a:rPr lang="en-US" altLang="es-ES" sz="3000" cap="all" dirty="0">
                <a:latin typeface="Nexa Bold" pitchFamily="50" charset="0"/>
              </a:rPr>
              <a:t>’</a:t>
            </a:r>
            <a:r>
              <a:rPr lang="en-US" sz="3000" cap="all" dirty="0">
                <a:latin typeface="Nexa Bold" pitchFamily="50" charset="0"/>
              </a:rPr>
              <a:t>s work a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little bit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Let's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develop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requests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input of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two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calculate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its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product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Let's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develop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requests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input of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two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calculate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its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a typeface="Arial Unicode MS" charset="0"/>
              </a:rPr>
              <a:t>average</a:t>
            </a:r>
            <a:r>
              <a:rPr lang="es-AR" sz="2400" dirty="0">
                <a:solidFill>
                  <a:srgbClr val="000000"/>
                </a:solidFill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11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Solving a real life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problem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get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flat tire</a:t>
            </a: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change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tire</a:t>
            </a: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How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do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do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?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follow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series of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steps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instructions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If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my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hands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are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tied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how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do I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explain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another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person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how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                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do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?.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What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detail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level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do I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need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use?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093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IF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Statement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lnSpc>
                <a:spcPct val="83000"/>
              </a:lnSpc>
              <a:spcBef>
                <a:spcPts val="363"/>
              </a:spcBef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make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decision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execute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under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condition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certain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branch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different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sides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0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&lt;COND&gt; </a:t>
            </a: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then</a:t>
            </a:r>
            <a:endParaRPr lang="es-AR" sz="20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Actions</a:t>
            </a:r>
            <a:endParaRPr lang="es-AR" sz="20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{</a:t>
            </a: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else</a:t>
            </a:r>
            <a:endParaRPr lang="es-AR" sz="20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Actions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if</a:t>
            </a:r>
            <a:endParaRPr lang="es-AR" sz="20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0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&lt;COND&gt;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expression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with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logical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value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935372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Logical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conditions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lnSpc>
                <a:spcPct val="83000"/>
              </a:lnSpc>
              <a:spcBef>
                <a:spcPts val="363"/>
              </a:spcBef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These</a:t>
            </a:r>
            <a:r>
              <a:rPr lang="es-AR" sz="2400" dirty="0">
                <a:solidFill>
                  <a:srgbClr val="000000"/>
                </a:solidFill>
              </a:rPr>
              <a:t> are </a:t>
            </a:r>
            <a:r>
              <a:rPr lang="es-AR" sz="2400" dirty="0" err="1">
                <a:solidFill>
                  <a:srgbClr val="000000"/>
                </a:solidFill>
              </a:rPr>
              <a:t>expressions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that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may</a:t>
            </a:r>
            <a:r>
              <a:rPr lang="es-AR" sz="2400" dirty="0">
                <a:solidFill>
                  <a:srgbClr val="000000"/>
                </a:solidFill>
              </a:rPr>
              <a:t> be true </a:t>
            </a:r>
            <a:r>
              <a:rPr lang="es-AR" sz="2400" dirty="0" err="1">
                <a:solidFill>
                  <a:srgbClr val="000000"/>
                </a:solidFill>
              </a:rPr>
              <a:t>or</a:t>
            </a:r>
            <a:r>
              <a:rPr lang="es-AR" sz="2400" dirty="0">
                <a:solidFill>
                  <a:srgbClr val="000000"/>
                </a:solidFill>
              </a:rPr>
              <a:t> false </a:t>
            </a:r>
            <a:r>
              <a:rPr lang="es-AR" sz="2400" dirty="0" err="1">
                <a:solidFill>
                  <a:srgbClr val="000000"/>
                </a:solidFill>
              </a:rPr>
              <a:t>when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evaluating</a:t>
            </a:r>
            <a:r>
              <a:rPr lang="es-AR" sz="2400" dirty="0">
                <a:solidFill>
                  <a:srgbClr val="000000"/>
                </a:solidFill>
              </a:rPr>
              <a:t>. 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They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return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logical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values</a:t>
            </a:r>
            <a:endParaRPr lang="es-AR" sz="2200" dirty="0">
              <a:solidFill>
                <a:srgbClr val="000000"/>
              </a:solidFill>
            </a:endParaRPr>
          </a:p>
          <a:p>
            <a:pPr marL="457200" lvl="1" indent="0">
              <a:spcBef>
                <a:spcPts val="363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Relationship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Operators</a:t>
            </a:r>
            <a:endParaRPr lang="es-AR" sz="2400" dirty="0">
              <a:solidFill>
                <a:srgbClr val="000000"/>
              </a:solidFill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&lt;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, 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&lt;=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, 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&gt;</a:t>
            </a:r>
            <a:r>
              <a:rPr lang="es-AR" altLang="es-ES" sz="2200" dirty="0">
                <a:solidFill>
                  <a:srgbClr val="000000"/>
                </a:solidFill>
              </a:rPr>
              <a:t>”</a:t>
            </a:r>
            <a:r>
              <a:rPr lang="es-AR" sz="2200" dirty="0">
                <a:solidFill>
                  <a:srgbClr val="000000"/>
                </a:solidFill>
              </a:rPr>
              <a:t>, 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&gt;=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, 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==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 y 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!=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</a:p>
          <a:p>
            <a:pPr marL="457200" lvl="1" indent="0">
              <a:spcBef>
                <a:spcPts val="363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Logical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operators</a:t>
            </a:r>
            <a:endParaRPr lang="es-AR" sz="2400" dirty="0">
              <a:solidFill>
                <a:srgbClr val="000000"/>
              </a:solidFill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AND</a:t>
            </a:r>
            <a:r>
              <a:rPr lang="es-AR" altLang="es-ES" sz="2200" dirty="0">
                <a:solidFill>
                  <a:srgbClr val="000000"/>
                </a:solidFill>
              </a:rPr>
              <a:t>”</a:t>
            </a:r>
            <a:r>
              <a:rPr lang="es-AR" sz="2200" dirty="0">
                <a:solidFill>
                  <a:srgbClr val="000000"/>
                </a:solidFill>
              </a:rPr>
              <a:t>, 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OR</a:t>
            </a:r>
            <a:r>
              <a:rPr lang="es-AR" altLang="es-ES" sz="2200" dirty="0">
                <a:solidFill>
                  <a:srgbClr val="000000"/>
                </a:solidFill>
              </a:rPr>
              <a:t>”</a:t>
            </a:r>
            <a:r>
              <a:rPr lang="es-AR" sz="2200" dirty="0">
                <a:solidFill>
                  <a:srgbClr val="000000"/>
                </a:solidFill>
              </a:rPr>
              <a:t> y </a:t>
            </a:r>
            <a:r>
              <a:rPr lang="es-AR" altLang="es-ES" sz="2200" dirty="0">
                <a:solidFill>
                  <a:srgbClr val="000000"/>
                </a:solidFill>
              </a:rPr>
              <a:t>“</a:t>
            </a:r>
            <a:r>
              <a:rPr lang="es-AR" sz="2200" dirty="0">
                <a:solidFill>
                  <a:srgbClr val="000000"/>
                </a:solidFill>
              </a:rPr>
              <a:t>NOT</a:t>
            </a:r>
            <a:r>
              <a:rPr lang="es-AR" altLang="es-ES" sz="2200" dirty="0">
                <a:solidFill>
                  <a:srgbClr val="000000"/>
                </a:solidFill>
              </a:rPr>
              <a:t>”</a:t>
            </a:r>
            <a:endParaRPr lang="es-AR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83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IF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Statement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lnSpc>
                <a:spcPct val="83000"/>
              </a:lnSpc>
              <a:spcBef>
                <a:spcPts val="363"/>
              </a:spcBef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Examples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If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x &gt; 10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then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x </a:t>
            </a:r>
            <a:r>
              <a:rPr lang="es-AR" sz="20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else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x </a:t>
            </a:r>
            <a:r>
              <a:rPr lang="es-AR" sz="20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20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if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If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x == 10 AND y != 20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then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x </a:t>
            </a:r>
            <a:r>
              <a:rPr lang="es-AR" sz="20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 marL="45720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y </a:t>
            </a:r>
            <a:r>
              <a:rPr lang="es-AR" sz="20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else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x </a:t>
            </a:r>
            <a:r>
              <a:rPr lang="es-AR" sz="20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20 + y</a:t>
            </a:r>
          </a:p>
          <a:p>
            <a:pPr marL="45720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y </a:t>
            </a:r>
            <a:r>
              <a:rPr lang="es-AR" sz="20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y + 20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if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34977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IF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Statement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lnSpc>
                <a:spcPct val="83000"/>
              </a:lnSpc>
              <a:spcBef>
                <a:spcPts val="363"/>
              </a:spcBef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&lt;COND1&gt;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Actions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&lt;COND2&gt;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Actions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&lt;COND3&gt;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Actions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else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Actions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if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118029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latin typeface="Nexa Bold" pitchFamily="50" charset="0"/>
              </a:rPr>
              <a:t>LET’S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Let's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develop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requests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input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two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keyboard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show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which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bigger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9078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Exercising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>
                <a:solidFill>
                  <a:srgbClr val="146E83"/>
                </a:solidFill>
              </a:rPr>
              <a:t>PRACTICE 2</a:t>
            </a:r>
          </a:p>
        </p:txBody>
      </p:sp>
    </p:spTree>
    <p:extLst>
      <p:ext uri="{BB962C8B-B14F-4D97-AF65-F5344CB8AC3E}">
        <p14:creationId xmlns:p14="http://schemas.microsoft.com/office/powerpoint/2010/main" val="1282578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latin typeface="Nexa Bold" pitchFamily="50" charset="0"/>
              </a:rPr>
              <a:t>ITERATION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1587" indent="0">
              <a:spcBef>
                <a:spcPts val="363"/>
              </a:spcBef>
              <a:buSzPct val="45000"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use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repeat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set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certain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amount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times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under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certain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conditions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Iterate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comes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from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repeat</a:t>
            </a: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200" b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iteration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will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use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called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written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like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18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r>
              <a:rPr lang="es-AR" sz="18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&lt;COND&gt; do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18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Actions</a:t>
            </a:r>
            <a:endParaRPr lang="es-AR" sz="18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18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18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18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endParaRPr lang="es-AR" sz="18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18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Where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&lt;COND&gt;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expression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returns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True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False.</a:t>
            </a:r>
          </a:p>
          <a:p>
            <a:pPr>
              <a:spcBef>
                <a:spcPts val="363"/>
              </a:spcBef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89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latin typeface="Nexa Bold" pitchFamily="50" charset="0"/>
              </a:rPr>
              <a:t>ITERATION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1587" indent="0">
              <a:spcBef>
                <a:spcPts val="363"/>
              </a:spcBef>
              <a:buSzPct val="45000"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57200" indent="-455613"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We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evaluate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Condition</a:t>
            </a:r>
            <a:endParaRPr lang="es-AR" sz="24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If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it</a:t>
            </a:r>
            <a:r>
              <a:rPr lang="es-AR" altLang="es-ES" sz="2200" dirty="0" err="1">
                <a:solidFill>
                  <a:srgbClr val="000000"/>
                </a:solidFill>
              </a:rPr>
              <a:t>’</a:t>
            </a:r>
            <a:r>
              <a:rPr lang="es-AR" sz="2200" dirty="0" err="1">
                <a:solidFill>
                  <a:srgbClr val="000000"/>
                </a:solidFill>
              </a:rPr>
              <a:t>s</a:t>
            </a:r>
            <a:r>
              <a:rPr lang="es-AR" sz="2200" dirty="0">
                <a:solidFill>
                  <a:srgbClr val="000000"/>
                </a:solidFill>
              </a:rPr>
              <a:t> True</a:t>
            </a:r>
          </a:p>
          <a:p>
            <a:pPr marL="1258887" lvl="2" indent="-342900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Execute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the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actions</a:t>
            </a:r>
            <a:endParaRPr lang="es-AR" sz="2200" dirty="0">
              <a:solidFill>
                <a:srgbClr val="000000"/>
              </a:solidFill>
            </a:endParaRPr>
          </a:p>
          <a:p>
            <a:pPr marL="1258887" lvl="2" indent="-342900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Jump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to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first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step</a:t>
            </a:r>
            <a:endParaRPr lang="es-AR" sz="22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If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it</a:t>
            </a:r>
            <a:r>
              <a:rPr lang="es-AR" altLang="es-ES" sz="2200" dirty="0" err="1">
                <a:solidFill>
                  <a:srgbClr val="000000"/>
                </a:solidFill>
              </a:rPr>
              <a:t>’</a:t>
            </a:r>
            <a:r>
              <a:rPr lang="es-AR" sz="2200" dirty="0" err="1">
                <a:solidFill>
                  <a:srgbClr val="000000"/>
                </a:solidFill>
              </a:rPr>
              <a:t>s</a:t>
            </a:r>
            <a:r>
              <a:rPr lang="es-AR" sz="2200" dirty="0">
                <a:solidFill>
                  <a:srgbClr val="000000"/>
                </a:solidFill>
              </a:rPr>
              <a:t> False</a:t>
            </a:r>
          </a:p>
          <a:p>
            <a:pPr marL="1258887" lvl="2" indent="-342900">
              <a:lnSpc>
                <a:spcPct val="80000"/>
              </a:lnSpc>
              <a:spcBef>
                <a:spcPts val="363"/>
              </a:spcBef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</a:rPr>
              <a:t>End</a:t>
            </a:r>
            <a:endParaRPr lang="es-AR" sz="2200" dirty="0">
              <a:solidFill>
                <a:srgbClr val="000000"/>
              </a:solidFill>
            </a:endParaRPr>
          </a:p>
          <a:p>
            <a:pPr marL="457200" indent="-455613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 marL="457200" indent="-455613"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The</a:t>
            </a:r>
            <a:r>
              <a:rPr lang="es-AR" sz="2400" dirty="0">
                <a:solidFill>
                  <a:srgbClr val="000000"/>
                </a:solidFill>
              </a:rPr>
              <a:t> set of </a:t>
            </a:r>
            <a:r>
              <a:rPr lang="es-AR" sz="2400" dirty="0" err="1">
                <a:solidFill>
                  <a:srgbClr val="000000"/>
                </a:solidFill>
              </a:rPr>
              <a:t>actions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that</a:t>
            </a:r>
            <a:r>
              <a:rPr lang="es-AR" sz="2400" dirty="0">
                <a:solidFill>
                  <a:srgbClr val="000000"/>
                </a:solidFill>
              </a:rPr>
              <a:t> are </a:t>
            </a:r>
            <a:r>
              <a:rPr lang="es-AR" sz="2400" dirty="0" err="1">
                <a:solidFill>
                  <a:srgbClr val="000000"/>
                </a:solidFill>
              </a:rPr>
              <a:t>executed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repeatedly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is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known</a:t>
            </a:r>
            <a:r>
              <a:rPr lang="es-AR" sz="2400" dirty="0">
                <a:solidFill>
                  <a:srgbClr val="000000"/>
                </a:solidFill>
              </a:rPr>
              <a:t> as </a:t>
            </a:r>
            <a:r>
              <a:rPr lang="es-AR" sz="2400" dirty="0" err="1">
                <a:solidFill>
                  <a:srgbClr val="000000"/>
                </a:solidFill>
              </a:rPr>
              <a:t>Cycle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or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Loop</a:t>
            </a:r>
            <a:r>
              <a:rPr lang="es-AR" sz="2400" dirty="0">
                <a:solidFill>
                  <a:srgbClr val="000000"/>
                </a:solidFill>
              </a:rPr>
              <a:t>.  </a:t>
            </a:r>
          </a:p>
          <a:p>
            <a:pPr marL="457200" indent="-455613"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</a:endParaRPr>
          </a:p>
          <a:p>
            <a:pPr marL="457200" indent="-455613"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</a:rPr>
              <a:t>An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iteration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is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equivalent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to</a:t>
            </a:r>
            <a:r>
              <a:rPr lang="es-AR" sz="2400" dirty="0">
                <a:solidFill>
                  <a:srgbClr val="000000"/>
                </a:solidFill>
              </a:rPr>
              <a:t> a </a:t>
            </a:r>
            <a:r>
              <a:rPr lang="es-AR" sz="2400" dirty="0" err="1">
                <a:solidFill>
                  <a:srgbClr val="000000"/>
                </a:solidFill>
              </a:rPr>
              <a:t>cycle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or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loop</a:t>
            </a:r>
            <a:r>
              <a:rPr lang="es-AR" sz="2400" dirty="0">
                <a:solidFill>
                  <a:srgbClr val="000000"/>
                </a:solidFill>
              </a:rPr>
              <a:t> </a:t>
            </a:r>
            <a:r>
              <a:rPr lang="es-AR" sz="2400" dirty="0" err="1">
                <a:solidFill>
                  <a:srgbClr val="000000"/>
                </a:solidFill>
              </a:rPr>
              <a:t>execution</a:t>
            </a:r>
            <a:r>
              <a:rPr lang="es-AR" sz="2400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363"/>
              </a:spcBef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303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AR" sz="3000" cap="all" dirty="0"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20000"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I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calculate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weight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all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students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combined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student</a:t>
            </a:r>
            <a:endParaRPr lang="es-AR" sz="26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Number: weight, totalWeight;</a:t>
            </a: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read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(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)</a:t>
            </a: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If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there</a:t>
            </a: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are 2 </a:t>
            </a:r>
            <a:r>
              <a:rPr lang="es-AR" sz="26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students</a:t>
            </a:r>
            <a:endParaRPr lang="es-AR" sz="26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Number: weight, totalWeight;</a:t>
            </a: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read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(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)</a:t>
            </a: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+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read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(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)</a:t>
            </a: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+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037847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AR" sz="3000" cap="all" dirty="0"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20000"/>
          </a:bodyPr>
          <a:lstStyle/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are 15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read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weight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weight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00050" lvl="1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… (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another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13 times)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read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weight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weight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8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This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long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and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something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doesn</a:t>
            </a:r>
            <a:r>
              <a:rPr lang="es-AR" altLang="es-ES" sz="26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seem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right</a:t>
            </a:r>
            <a:endParaRPr lang="es-AR" sz="2600" dirty="0">
              <a:solidFill>
                <a:srgbClr val="000000"/>
              </a:solidFill>
              <a:latin typeface="Calibri" pitchFamily="34" charset="0"/>
            </a:endParaRP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IHaveMoreStudentsToWeigh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read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(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)</a:t>
            </a:r>
          </a:p>
          <a:p>
            <a:pPr marL="857250"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+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lvl="1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spcBef>
                <a:spcPts val="363"/>
              </a:spcBef>
              <a:buSzPct val="45000"/>
              <a:buNone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46090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Solving a real life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problem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609600" indent="-608013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some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people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solution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will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be:</a:t>
            </a: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Change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tire.</a:t>
            </a: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609600" indent="-608013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Others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will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understand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</a:t>
            </a: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Raise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car</a:t>
            </a: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Take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out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flat tire</a:t>
            </a: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Bring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spare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Install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spare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Put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car back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ground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90600" lvl="1" indent="-531813">
              <a:lnSpc>
                <a:spcPct val="90000"/>
              </a:lnSpc>
              <a:spcBef>
                <a:spcPts val="363"/>
              </a:spcBef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Put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flat tire in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trunk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53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AR" sz="3000" cap="all" dirty="0"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very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useful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when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repeat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set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And 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this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happens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lot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!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b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pending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question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how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do I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repeat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execution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such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as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many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times as I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want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?</a:t>
            </a: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Let</a:t>
            </a:r>
            <a:r>
              <a:rPr lang="es-AR" altLang="es-ES" sz="24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write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pseudo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code</a:t>
            </a:r>
            <a:r>
              <a:rPr lang="es-AR" sz="2000" dirty="0">
                <a:solidFill>
                  <a:srgbClr val="000000"/>
                </a:solidFill>
                <a:latin typeface="Calibri" pitchFamily="34" charset="0"/>
              </a:rPr>
              <a:t>…</a:t>
            </a: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b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spcBef>
                <a:spcPts val="363"/>
              </a:spcBef>
              <a:buSzPct val="45000"/>
              <a:buNone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9956190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AR" sz="3000" cap="all" dirty="0"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secret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define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iteration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condition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correctly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well-known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way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count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loops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doing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when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reach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desired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amount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finish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keep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amount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loops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took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and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this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use a variable.</a:t>
            </a:r>
            <a:endParaRPr lang="es-AR" sz="20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857250" lvl="2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count</a:t>
            </a:r>
            <a:r>
              <a:rPr lang="es-AR" sz="22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2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2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 marL="857250" lvl="2" indent="0"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r>
              <a:rPr lang="es-AR" sz="22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count</a:t>
            </a:r>
            <a:r>
              <a:rPr lang="es-AR" sz="22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200" b="1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&lt; 5</a:t>
            </a:r>
            <a:r>
              <a:rPr lang="es-AR" sz="22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do</a:t>
            </a:r>
          </a:p>
          <a:p>
            <a:pPr marL="857250" lvl="2" indent="0"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	 </a:t>
            </a:r>
            <a:r>
              <a:rPr lang="es-AR" sz="22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count</a:t>
            </a:r>
            <a:r>
              <a:rPr lang="es-AR" sz="22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2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2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count</a:t>
            </a:r>
            <a:r>
              <a:rPr lang="es-AR" sz="22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+ 1</a:t>
            </a:r>
          </a:p>
          <a:p>
            <a:pPr marL="857250" lvl="2" indent="0"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2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endParaRPr lang="es-AR" sz="22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16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variable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called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counter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b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spcBef>
                <a:spcPts val="363"/>
              </a:spcBef>
              <a:buSzPct val="45000"/>
              <a:buNone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607289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AR" sz="3000" cap="all" dirty="0"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had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b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IHaveMoreStudentsToWeigh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read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(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)</a:t>
            </a:r>
          </a:p>
          <a:p>
            <a:pPr marL="4572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+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b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spcBef>
                <a:spcPts val="363"/>
              </a:spcBef>
              <a:buSzPct val="45000"/>
              <a:buNone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5421650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AR" sz="3000" cap="all" dirty="0"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So 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applying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this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new concept: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b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count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count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&lt;5 do</a:t>
            </a:r>
          </a:p>
          <a:p>
            <a:pPr marL="4572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read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(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)</a:t>
            </a:r>
          </a:p>
          <a:p>
            <a:pPr marL="4572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totalWeight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+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weight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count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count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+ 1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only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vary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5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another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value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contemplate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more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less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students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In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fact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can use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whatever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expression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want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b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spcBef>
                <a:spcPts val="363"/>
              </a:spcBef>
              <a:buSzPct val="45000"/>
              <a:buNone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6418744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err="1">
                <a:latin typeface="Nexa Bold" pitchFamily="50" charset="0"/>
              </a:rPr>
              <a:t>ConCLUSION</a:t>
            </a:r>
            <a:r>
              <a:rPr lang="en-US" sz="3000" cap="all" dirty="0">
                <a:latin typeface="Nexa Bold" pitchFamily="50" charset="0"/>
              </a:rPr>
              <a:t>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914400" algn="ctr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i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Whenever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there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processing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set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elements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use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iteration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takes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element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each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cycle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processes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algn="ctr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0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thereAreStepsToProcess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do</a:t>
            </a:r>
          </a:p>
          <a:p>
            <a:pPr marL="13716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doOne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1600" b="1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1600" b="1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19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not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always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easy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but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concept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always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same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algn="ctr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buNone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82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 err="1">
                <a:latin typeface="Nexa Bold" pitchFamily="50" charset="0"/>
              </a:rPr>
              <a:t>ConCLUSION</a:t>
            </a:r>
            <a:r>
              <a:rPr lang="en-US" sz="3000" cap="all" dirty="0">
                <a:latin typeface="Nexa Bold" pitchFamily="50" charset="0"/>
              </a:rPr>
              <a:t>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914400" algn="ctr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i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Generally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speaking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Every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time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need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execute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certain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steps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 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convenient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use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iterations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execute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step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per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cycle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thereAreSteps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do</a:t>
            </a:r>
          </a:p>
          <a:p>
            <a:pPr marL="13716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doOne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9144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7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ITERATION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(III)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914400" algn="ctr">
              <a:lnSpc>
                <a:spcPct val="90000"/>
              </a:lnSpc>
              <a:spcBef>
                <a:spcPts val="363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i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Inflating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tire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good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example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iteration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applied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real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life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tirePressure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&lt; 30 do</a:t>
            </a:r>
          </a:p>
          <a:p>
            <a:pPr marL="457200"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tirePressure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 </a:t>
            </a:r>
            <a:r>
              <a:rPr lang="es-AR" sz="24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tirePressure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 + 1</a:t>
            </a: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89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EXERCISE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Develop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shows 10 times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screen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message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says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"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Hello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Friends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7204310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LET’S WORK A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LITTLE BIT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  <a:p>
            <a:pPr marL="0" indent="0" algn="ctr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lang="es-AR" sz="2400" dirty="0" err="1"/>
              <a:t>Let's</a:t>
            </a:r>
            <a:r>
              <a:rPr lang="es-AR" sz="2400" dirty="0"/>
              <a:t> </a:t>
            </a:r>
            <a:r>
              <a:rPr lang="es-AR" sz="2400" dirty="0" err="1"/>
              <a:t>analyze</a:t>
            </a:r>
            <a:r>
              <a:rPr lang="es-AR" sz="2400" dirty="0"/>
              <a:t> and </a:t>
            </a:r>
            <a:r>
              <a:rPr lang="es-AR" sz="2400" dirty="0" err="1"/>
              <a:t>solve</a:t>
            </a:r>
            <a:r>
              <a:rPr lang="es-AR" sz="2400" dirty="0"/>
              <a:t> a </a:t>
            </a:r>
            <a:r>
              <a:rPr lang="es-AR" sz="2400" dirty="0" err="1"/>
              <a:t>practical</a:t>
            </a:r>
            <a:r>
              <a:rPr lang="es-AR" sz="2400" dirty="0"/>
              <a:t> </a:t>
            </a:r>
            <a:r>
              <a:rPr lang="es-AR" sz="2400" dirty="0" err="1"/>
              <a:t>problem</a:t>
            </a:r>
            <a:endParaRPr lang="es-AR" sz="2400" dirty="0"/>
          </a:p>
          <a:p>
            <a:pPr marL="0" indent="0">
              <a:spcBef>
                <a:spcPts val="363"/>
              </a:spcBef>
              <a:buNone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9107406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EXERCISE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Develop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adds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first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10 natural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73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Solving a real life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problem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1587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But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</a:t>
            </a:r>
            <a:r>
              <a:rPr lang="es-AR" altLang="es-ES" sz="24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m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talking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someone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without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any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expertise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(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only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good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will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),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maybe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</a:t>
            </a:r>
            <a:r>
              <a:rPr lang="es-AR" altLang="es-ES" sz="24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ll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be more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specific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:</a:t>
            </a:r>
          </a:p>
          <a:p>
            <a:pPr marL="1587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87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For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action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1:</a:t>
            </a:r>
          </a:p>
          <a:p>
            <a:pPr marL="915987" lvl="1" indent="-457200">
              <a:spcBef>
                <a:spcPts val="363"/>
              </a:spcBef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Locate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Jack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under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car</a:t>
            </a:r>
          </a:p>
          <a:p>
            <a:pPr marL="915987" lvl="1" indent="-457200">
              <a:spcBef>
                <a:spcPts val="363"/>
              </a:spcBef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Bring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Jack</a:t>
            </a:r>
          </a:p>
          <a:p>
            <a:pPr marL="915987" lvl="1" indent="-457200">
              <a:spcBef>
                <a:spcPts val="363"/>
              </a:spcBef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Raise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car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with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Jack</a:t>
            </a:r>
          </a:p>
          <a:p>
            <a:pPr marL="458787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87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For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action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4:</a:t>
            </a:r>
          </a:p>
          <a:p>
            <a:pPr marL="915987" lvl="1" indent="-457200">
              <a:spcBef>
                <a:spcPts val="363"/>
              </a:spcBef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Lift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spare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tire and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put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into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position</a:t>
            </a:r>
          </a:p>
          <a:p>
            <a:pPr marL="915987" lvl="1" indent="-457200">
              <a:spcBef>
                <a:spcPts val="363"/>
              </a:spcBef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Tighten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de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lug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nuts</a:t>
            </a: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7872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SOLUTION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i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add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up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first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10 Natural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numbers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: sum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37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37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37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1 + 2 + 3 + 4 + 5 + 6 + 7 + 8 + 9 + 10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algorithm</a:t>
            </a:r>
            <a:endParaRPr lang="es-AR" sz="24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473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SOLUTION </a:t>
            </a:r>
            <a:r>
              <a:rPr lang="en-US" sz="3000" cap="all" dirty="0" err="1">
                <a:solidFill>
                  <a:srgbClr val="1FA0BE"/>
                </a:solidFill>
                <a:latin typeface="Nexa Bold" pitchFamily="50" charset="0"/>
              </a:rPr>
              <a:t>iI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20000"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/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algorithm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to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add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up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first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10 Natural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numbers</a:t>
            </a:r>
            <a:endParaRPr lang="es-AR" sz="26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Number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: sum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+ 1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+ 2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+ 3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+ 4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+ 5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+ 6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+ 7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+ 8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+ 9</a:t>
            </a: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6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+ 10 //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have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in sum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what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</a:t>
            </a:r>
            <a:endParaRPr lang="es-AR" sz="26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were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looking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for</a:t>
            </a:r>
            <a:endParaRPr lang="es-AR" sz="26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6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algorithm</a:t>
            </a:r>
            <a:endParaRPr lang="es-AR" sz="26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664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NOTES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previous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solutions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right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but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…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instead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adding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first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10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numbers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, I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want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add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first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20,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or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first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5.</a:t>
            </a:r>
          </a:p>
          <a:p>
            <a:pPr marL="1200150" lvl="2" indent="-342900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was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not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considered</a:t>
            </a:r>
            <a:endParaRPr lang="es-AR" sz="2200" dirty="0">
              <a:solidFill>
                <a:srgbClr val="000000"/>
              </a:solidFill>
              <a:latin typeface="Calibri" pitchFamily="34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Even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worse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what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happens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number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numbers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sum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determined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at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run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time.</a:t>
            </a:r>
          </a:p>
          <a:p>
            <a:pPr marL="1200150" lvl="2" indent="-342900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Not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considered</a:t>
            </a:r>
            <a:endParaRPr lang="es-AR" sz="22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spcBef>
                <a:spcPts val="363"/>
              </a:spcBef>
              <a:buNone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8580130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CONCLUSION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correct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but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very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rigid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tied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concrete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situation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	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	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wrong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?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	No,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not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marL="0" indent="0">
              <a:spcBef>
                <a:spcPts val="363"/>
              </a:spcBef>
              <a:buNone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4700780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NEW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EXERCISE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Develop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adds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first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N natural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Where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altLang="es-ES" sz="22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N</a:t>
            </a:r>
            <a:r>
              <a:rPr lang="es-AR" altLang="es-ES" sz="2200" dirty="0">
                <a:solidFill>
                  <a:srgbClr val="000000"/>
                </a:solidFill>
                <a:latin typeface="Calibri" pitchFamily="34" charset="0"/>
              </a:rPr>
              <a:t>”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an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arbitrary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number</a:t>
            </a:r>
            <a:endParaRPr lang="es-AR" sz="22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Can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be done?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Of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course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. 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But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previous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rigid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scheme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no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longer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works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>
              <a:spcBef>
                <a:spcPts val="363"/>
              </a:spcBef>
              <a:buFont typeface="Wingdings" pitchFamily="2" charset="2"/>
              <a:buChar char="ü"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200" dirty="0"/>
          </a:p>
        </p:txBody>
      </p:sp>
    </p:spTree>
    <p:extLst>
      <p:ext uri="{BB962C8B-B14F-4D97-AF65-F5344CB8AC3E}">
        <p14:creationId xmlns:p14="http://schemas.microsoft.com/office/powerpoint/2010/main" val="3138793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SOLUTION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 marL="0" indent="0">
              <a:lnSpc>
                <a:spcPct val="8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algorithm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sumNaturals</a:t>
            </a:r>
            <a:endParaRPr lang="es-AR" sz="20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 lvl="1" indent="0">
              <a:lnSpc>
                <a:spcPct val="8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var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Number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: sum</a:t>
            </a:r>
          </a:p>
          <a:p>
            <a:pPr marL="457200" lvl="1" indent="0">
              <a:lnSpc>
                <a:spcPct val="8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sum </a:t>
            </a:r>
            <a:r>
              <a:rPr lang="es-AR" sz="20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0</a:t>
            </a:r>
          </a:p>
          <a:p>
            <a:pPr marL="457200" lvl="1" indent="0">
              <a:lnSpc>
                <a:spcPct val="8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000" b="1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thereAreNumbersToSum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do</a:t>
            </a:r>
          </a:p>
          <a:p>
            <a:pPr marL="457200" lvl="1" indent="0">
              <a:lnSpc>
                <a:spcPct val="80000"/>
              </a:lnSpc>
              <a:spcBef>
                <a:spcPts val="363"/>
              </a:spcBef>
              <a:buClr>
                <a:srgbClr val="8B8B8B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	sum </a:t>
            </a:r>
            <a:r>
              <a:rPr lang="es-AR" sz="2000" dirty="0">
                <a:solidFill>
                  <a:srgbClr val="000000"/>
                </a:solidFill>
                <a:latin typeface="Wingdings" charset="0"/>
                <a:ea typeface="Arial Unicode MS" charset="0"/>
              </a:rPr>
              <a:t>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sum + </a:t>
            </a:r>
            <a:r>
              <a:rPr lang="es-AR" sz="2000" b="1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nextNumber</a:t>
            </a:r>
            <a:endParaRPr lang="es-AR" sz="2000" b="1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457200" lvl="1" indent="0">
              <a:lnSpc>
                <a:spcPct val="80000"/>
              </a:lnSpc>
              <a:spcBef>
                <a:spcPts val="363"/>
              </a:spcBef>
              <a:buClr>
                <a:srgbClr val="8B8B8B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b="1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	</a:t>
            </a: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while</a:t>
            </a:r>
            <a:endParaRPr lang="es-AR" sz="20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0" indent="0">
              <a:lnSpc>
                <a:spcPct val="8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end</a:t>
            </a:r>
            <a:r>
              <a:rPr lang="es-AR" sz="2000" dirty="0">
                <a:solidFill>
                  <a:srgbClr val="000000"/>
                </a:solidFill>
                <a:latin typeface="Courier New" charset="0"/>
                <a:ea typeface="Arial Unicode MS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urier New" charset="0"/>
                <a:ea typeface="Arial Unicode MS" charset="0"/>
              </a:rPr>
              <a:t>algorithm</a:t>
            </a:r>
            <a:endParaRPr lang="es-AR" sz="20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000" dirty="0">
              <a:solidFill>
                <a:srgbClr val="000000"/>
              </a:solidFill>
              <a:latin typeface="Courier New" charset="0"/>
              <a:ea typeface="Arial Unicode MS" charset="0"/>
            </a:endParaRPr>
          </a:p>
          <a:p>
            <a:pPr marL="0" indent="0">
              <a:lnSpc>
                <a:spcPct val="8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each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step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iteration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add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series.</a:t>
            </a:r>
          </a:p>
          <a:p>
            <a:pPr>
              <a:lnSpc>
                <a:spcPct val="80000"/>
              </a:lnSpc>
              <a:spcBef>
                <a:spcPts val="363"/>
              </a:spcBef>
              <a:buClr>
                <a:srgbClr val="3333CC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How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many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steps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 total?</a:t>
            </a:r>
          </a:p>
          <a:p>
            <a:pPr lvl="1">
              <a:lnSpc>
                <a:spcPct val="80000"/>
              </a:lnSpc>
              <a:spcBef>
                <a:spcPts val="363"/>
              </a:spcBef>
              <a:buClr>
                <a:srgbClr val="3333CC"/>
              </a:buClr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How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do I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iterate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as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many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times as I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need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?</a:t>
            </a:r>
          </a:p>
          <a:p>
            <a:pPr lvl="2">
              <a:lnSpc>
                <a:spcPct val="80000"/>
              </a:lnSpc>
              <a:spcBef>
                <a:spcPts val="363"/>
              </a:spcBef>
              <a:buClr>
                <a:srgbClr val="3333CC"/>
              </a:buClr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And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how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do I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get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needed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be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added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sum?</a:t>
            </a:r>
          </a:p>
          <a:p>
            <a:pPr>
              <a:spcBef>
                <a:spcPts val="363"/>
              </a:spcBef>
              <a:buFont typeface="Wingdings" pitchFamily="2" charset="2"/>
              <a:buChar char="ü"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200" dirty="0"/>
          </a:p>
        </p:txBody>
      </p:sp>
    </p:spTree>
    <p:extLst>
      <p:ext uri="{BB962C8B-B14F-4D97-AF65-F5344CB8AC3E}">
        <p14:creationId xmlns:p14="http://schemas.microsoft.com/office/powerpoint/2010/main" val="41547488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HOW MANY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ITERATIONS?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at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each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step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I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add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in N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steps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I sum N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So,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I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have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20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numbers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</a:t>
            </a:r>
            <a:r>
              <a:rPr lang="es-AR" altLang="es-ES" sz="22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ll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have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20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iterations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. 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I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have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30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numbers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</a:t>
            </a:r>
            <a:r>
              <a:rPr lang="es-AR" altLang="es-ES" sz="22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ll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have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30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iterations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. 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2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already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know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how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many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times I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repeat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Now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let's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see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how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I do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>
              <a:spcBef>
                <a:spcPts val="363"/>
              </a:spcBef>
              <a:buFont typeface="Wingdings" pitchFamily="2" charset="2"/>
              <a:buChar char="ü"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200" dirty="0"/>
          </a:p>
        </p:txBody>
      </p:sp>
    </p:spTree>
    <p:extLst>
      <p:ext uri="{BB962C8B-B14F-4D97-AF65-F5344CB8AC3E}">
        <p14:creationId xmlns:p14="http://schemas.microsoft.com/office/powerpoint/2010/main" val="34051709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HOW to </a:t>
            </a:r>
            <a:r>
              <a:rPr lang="en-US" sz="3000" cap="all" dirty="0" err="1">
                <a:solidFill>
                  <a:srgbClr val="1FA0BE"/>
                </a:solidFill>
                <a:latin typeface="Nexa Bold" pitchFamily="50" charset="0"/>
              </a:rPr>
              <a:t>ITERATe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?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already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learnt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But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let</a:t>
            </a:r>
            <a:r>
              <a:rPr lang="es-AR" altLang="es-ES" sz="24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see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again</a:t>
            </a: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secret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correctly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define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iteration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condition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For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doing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this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have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count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amount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cycles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, and decide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when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want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stop at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wanted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amount</a:t>
            </a:r>
            <a:endParaRPr lang="es-AR" sz="2200" dirty="0">
              <a:solidFill>
                <a:srgbClr val="000000"/>
              </a:solidFill>
              <a:latin typeface="Calibri" pitchFamily="34" charset="0"/>
            </a:endParaRPr>
          </a:p>
          <a:p>
            <a:pPr lvl="2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have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save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count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cycles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somewhere</a:t>
            </a:r>
            <a:endParaRPr lang="es-AR" sz="2200" dirty="0">
              <a:solidFill>
                <a:srgbClr val="000000"/>
              </a:solidFill>
              <a:latin typeface="Calibri" pitchFamily="34" charset="0"/>
            </a:endParaRPr>
          </a:p>
          <a:p>
            <a:pPr lvl="3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b="1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200" b="1" dirty="0">
                <a:solidFill>
                  <a:srgbClr val="000000"/>
                </a:solidFill>
                <a:latin typeface="Calibri" pitchFamily="34" charset="0"/>
              </a:rPr>
              <a:t> use a variable</a:t>
            </a:r>
          </a:p>
          <a:p>
            <a:pPr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457200" lvl="1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57200" lvl="1" indent="0"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&lt; 5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do </a:t>
            </a:r>
          </a:p>
          <a:p>
            <a:pPr marL="457200" lvl="1" indent="0"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+ 1</a:t>
            </a:r>
          </a:p>
          <a:p>
            <a:pPr marL="457200" lvl="1" indent="0"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342900" lvl="1" indent="-342900">
              <a:lnSpc>
                <a:spcPct val="90000"/>
              </a:lnSpc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variable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recieves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name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Counter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because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precisely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role.</a:t>
            </a:r>
          </a:p>
          <a:p>
            <a:pPr>
              <a:spcBef>
                <a:spcPts val="363"/>
              </a:spcBef>
              <a:buFont typeface="Wingdings" pitchFamily="2" charset="2"/>
              <a:buChar char="ü"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200" dirty="0"/>
          </a:p>
        </p:txBody>
      </p:sp>
    </p:spTree>
    <p:extLst>
      <p:ext uri="{BB962C8B-B14F-4D97-AF65-F5344CB8AC3E}">
        <p14:creationId xmlns:p14="http://schemas.microsoft.com/office/powerpoint/2010/main" val="41183854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HOW DO I get the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numbers?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generate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somehow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so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each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cycle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get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different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from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previous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so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add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per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cycle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First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1,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2 in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second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cycle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and so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till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N.</a:t>
            </a:r>
          </a:p>
          <a:p>
            <a:pPr>
              <a:spcBef>
                <a:spcPts val="363"/>
              </a:spcBef>
              <a:buFont typeface="Wingdings" pitchFamily="2" charset="2"/>
              <a:buChar char="ü"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200" dirty="0"/>
          </a:p>
        </p:txBody>
      </p:sp>
    </p:spTree>
    <p:extLst>
      <p:ext uri="{BB962C8B-B14F-4D97-AF65-F5344CB8AC3E}">
        <p14:creationId xmlns:p14="http://schemas.microsoft.com/office/powerpoint/2010/main" val="33547588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Generating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numbers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Let</a:t>
            </a:r>
            <a:r>
              <a:rPr lang="es-AR" altLang="es-ES" sz="24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see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how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generate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numbers</a:t>
            </a: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400050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&lt; 5 do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+ 1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00050" lvl="1" indent="0">
              <a:spcBef>
                <a:spcPts val="363"/>
              </a:spcBef>
              <a:buNone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78699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DEFINITIONS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(I)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Interlocutor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entity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(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person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object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)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understand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stated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method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(set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)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carry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out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(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Execute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).</a:t>
            </a: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description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something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has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be done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changes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environment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Not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every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can be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executed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interlocutor.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Primitive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Non-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Primitive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355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Solution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II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20000"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 marL="0" indent="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Let</a:t>
            </a:r>
            <a:r>
              <a:rPr lang="es-AR" altLang="es-ES" sz="26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s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assume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I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want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add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first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5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numbers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sum Natural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var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: sum,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endParaRPr lang="es-AR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sum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&lt; 5 do //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when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5,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s-AR" altLang="es-ES" sz="2400" dirty="0" err="1">
                <a:solidFill>
                  <a:srgbClr val="000000"/>
                </a:solidFill>
                <a:latin typeface="Courier New" pitchFamily="49" charset="0"/>
              </a:rPr>
              <a:t>’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ll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be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added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all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+ 1 //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generate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next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	sum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sum +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// I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add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SUM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2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very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useful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techniques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:</a:t>
            </a:r>
          </a:p>
          <a:p>
            <a:pPr marL="0" indent="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b="1" dirty="0" err="1">
                <a:solidFill>
                  <a:srgbClr val="000000"/>
                </a:solidFill>
                <a:latin typeface="Calibri" pitchFamily="34" charset="0"/>
              </a:rPr>
              <a:t>Accumulator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: Variables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that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accumulate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values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along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cycles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b="1" dirty="0" err="1">
                <a:solidFill>
                  <a:srgbClr val="000000"/>
                </a:solidFill>
                <a:latin typeface="Calibri" pitchFamily="34" charset="0"/>
              </a:rPr>
              <a:t>Counter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s-AR" sz="2600" b="1" dirty="0" err="1">
                <a:solidFill>
                  <a:srgbClr val="000000"/>
                </a:solidFill>
                <a:latin typeface="Calibri" pitchFamily="34" charset="0"/>
              </a:rPr>
              <a:t>Accumulator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that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increments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by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1.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600" dirty="0"/>
          </a:p>
        </p:txBody>
      </p:sp>
    </p:spTree>
    <p:extLst>
      <p:ext uri="{BB962C8B-B14F-4D97-AF65-F5344CB8AC3E}">
        <p14:creationId xmlns:p14="http://schemas.microsoft.com/office/powerpoint/2010/main" val="29466279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Solution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II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10000"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 marL="0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sum Natural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var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: sum,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: N=5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sum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&lt; N do //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when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5,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s-AR" altLang="es-ES" sz="2400" dirty="0" err="1">
                <a:solidFill>
                  <a:srgbClr val="000000"/>
                </a:solidFill>
                <a:latin typeface="Courier New" pitchFamily="49" charset="0"/>
              </a:rPr>
              <a:t>’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ll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be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added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all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	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+ 1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sum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sum +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Clr>
                <a:srgbClr val="3333CC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I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want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add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first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15 natural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numbers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simply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change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value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constant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N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by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15.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600" dirty="0"/>
          </a:p>
        </p:txBody>
      </p:sp>
    </p:spTree>
    <p:extLst>
      <p:ext uri="{BB962C8B-B14F-4D97-AF65-F5344CB8AC3E}">
        <p14:creationId xmlns:p14="http://schemas.microsoft.com/office/powerpoint/2010/main" val="26992244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conclusion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very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important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know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how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handle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iteration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These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allow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you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extend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accumulator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counter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techniques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presented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case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are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applied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many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other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cases.</a:t>
            </a:r>
            <a:endParaRPr lang="es-AR" sz="20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400050" lvl="1" indent="0">
              <a:spcBef>
                <a:spcPts val="363"/>
              </a:spcBef>
              <a:buNone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600" dirty="0"/>
          </a:p>
        </p:txBody>
      </p:sp>
    </p:spTree>
    <p:extLst>
      <p:ext uri="{BB962C8B-B14F-4D97-AF65-F5344CB8AC3E}">
        <p14:creationId xmlns:p14="http://schemas.microsoft.com/office/powerpoint/2010/main" val="31030094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Adding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output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So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far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only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made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internal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”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calculations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" and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there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no visible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result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user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only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internal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processing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our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interest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show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screen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result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our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operation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why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adding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output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report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result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marL="400050" lvl="1" indent="0">
              <a:spcBef>
                <a:spcPts val="363"/>
              </a:spcBef>
              <a:buNone/>
              <a:tabLst>
                <a:tab pos="606425" algn="l"/>
                <a:tab pos="1054100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</a:tabLst>
              <a:defRPr/>
            </a:pPr>
            <a:endParaRPr lang="en" sz="2600" dirty="0"/>
          </a:p>
        </p:txBody>
      </p:sp>
    </p:spTree>
    <p:extLst>
      <p:ext uri="{BB962C8B-B14F-4D97-AF65-F5344CB8AC3E}">
        <p14:creationId xmlns:p14="http://schemas.microsoft.com/office/powerpoint/2010/main" val="9208764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Adding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output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10000"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 marL="0" indent="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Adding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output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inform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600" dirty="0" err="1">
                <a:solidFill>
                  <a:srgbClr val="000000"/>
                </a:solidFill>
                <a:latin typeface="Calibri" pitchFamily="34" charset="0"/>
              </a:rPr>
              <a:t>result</a:t>
            </a:r>
            <a:r>
              <a:rPr lang="es-AR" sz="2600" dirty="0">
                <a:solidFill>
                  <a:srgbClr val="000000"/>
                </a:solidFill>
                <a:latin typeface="Calibri" pitchFamily="34" charset="0"/>
              </a:rPr>
              <a:t>:</a:t>
            </a:r>
          </a:p>
          <a:p>
            <a:pPr marL="0" indent="0">
              <a:lnSpc>
                <a:spcPct val="80000"/>
              </a:lnSpc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buClr>
                <a:srgbClr val="3333CC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sum 10 Natural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var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: sum,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endParaRPr lang="es-AR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: N=10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sum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&lt; N do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+ 1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sum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sum +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spcBef>
                <a:spcPts val="363"/>
              </a:spcBef>
              <a:buClr>
                <a:srgbClr val="8B8B8B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The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sum of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first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+  	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natural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numbers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+ sum)</a:t>
            </a:r>
          </a:p>
          <a:p>
            <a:pPr>
              <a:spcBef>
                <a:spcPts val="363"/>
              </a:spcBef>
              <a:buClr>
                <a:srgbClr val="3333CC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590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Adding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input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If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add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constant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could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modify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amount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values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add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modifying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only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constant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However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would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mean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modification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each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time.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How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can I do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sum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arbitrary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defined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at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run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time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without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modifying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program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input of data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would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provide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solution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72516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Adding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input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10000"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spcBef>
                <a:spcPts val="363"/>
              </a:spcBef>
              <a:buClr>
                <a:srgbClr val="3333CC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sum N Natural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numbers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var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: sum,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read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) //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s-AR" altLang="es-ES" sz="2400" b="1" dirty="0" err="1">
                <a:solidFill>
                  <a:srgbClr val="000000"/>
                </a:solidFill>
                <a:latin typeface="Courier New" pitchFamily="49" charset="0"/>
              </a:rPr>
              <a:t>’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m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making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sure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it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works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any</a:t>
            </a:r>
            <a:r>
              <a:rPr lang="es-A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endParaRPr lang="es-AR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sum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0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&lt;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do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+ 1</a:t>
            </a: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sum </a:t>
            </a:r>
            <a:r>
              <a:rPr lang="es-AR" sz="24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sum +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spcBef>
                <a:spcPts val="363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363"/>
              </a:spcBef>
              <a:buClr>
                <a:srgbClr val="8B8B8B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The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sum of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first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quantity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+ 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natural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numbers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ja-JP" sz="24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altLang="ja-JP" sz="2400" dirty="0">
                <a:solidFill>
                  <a:srgbClr val="000000"/>
                </a:solidFill>
                <a:latin typeface="Courier New" pitchFamily="49" charset="0"/>
              </a:rPr>
              <a:t> + sum)</a:t>
            </a:r>
          </a:p>
          <a:p>
            <a:pPr>
              <a:spcBef>
                <a:spcPts val="363"/>
              </a:spcBef>
              <a:buClr>
                <a:srgbClr val="3333CC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</a:rPr>
              <a:t>algorithm</a:t>
            </a:r>
            <a:endParaRPr lang="es-AR" sz="24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249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To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think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First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way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solving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exercise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: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sum </a:t>
            </a:r>
            <a:r>
              <a:rPr lang="es-AR" sz="22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1 + 2 + 3 + 4 + 5 + 6 + 7 + 8 + 9 + 10</a:t>
            </a:r>
          </a:p>
          <a:p>
            <a:pPr marL="457200" lvl="1" indent="0">
              <a:spcBef>
                <a:spcPts val="363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completely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logically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right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But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only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solves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a particular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problem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2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better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 more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generic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solve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case of sum 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N</a:t>
            </a:r>
            <a:r>
              <a:rPr lang="es-AR" altLang="es-ES" sz="2400" dirty="0">
                <a:solidFill>
                  <a:srgbClr val="000000"/>
                </a:solidFill>
                <a:latin typeface="Calibri" pitchFamily="34" charset="0"/>
              </a:rPr>
              <a:t>”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 </a:t>
            </a: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In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programming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reward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generic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solutions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can be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applied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multiple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contexts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and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problems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434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conclusion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computer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does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nothing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magical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but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only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program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imitate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us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way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do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things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Only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faster</a:t>
            </a:r>
            <a:endParaRPr lang="es-AR" sz="2200" dirty="0">
              <a:solidFill>
                <a:srgbClr val="000000"/>
              </a:solidFill>
              <a:latin typeface="Calibri" pitchFamily="34" charset="0"/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Much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more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accurate</a:t>
            </a:r>
            <a:endParaRPr lang="es-AR" sz="2200" dirty="0">
              <a:solidFill>
                <a:srgbClr val="000000"/>
              </a:solidFill>
              <a:latin typeface="Calibri" pitchFamily="34" charset="0"/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doesn</a:t>
            </a:r>
            <a:r>
              <a:rPr lang="es-AR" altLang="es-ES" sz="22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have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altLang="es-ES" sz="2200" dirty="0">
                <a:solidFill>
                  <a:srgbClr val="000000"/>
                </a:solidFill>
                <a:latin typeface="Calibri" pitchFamily="34" charset="0"/>
              </a:rPr>
              <a:t>“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bad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days</a:t>
            </a:r>
            <a:r>
              <a:rPr lang="es-AR" altLang="es-ES" sz="2200" dirty="0">
                <a:solidFill>
                  <a:srgbClr val="000000"/>
                </a:solidFill>
                <a:latin typeface="Calibri" pitchFamily="34" charset="0"/>
              </a:rPr>
              <a:t>”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307449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exercises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Let's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make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calculates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multiplier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first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"N" natural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Let's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make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sums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first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"N"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even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numbers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83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DEFINITIONS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(II)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ordered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sequence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primitive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oriented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solve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problem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certain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question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Language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: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talk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with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interlocutor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describe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874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Confucius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said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I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hear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I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forget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 </a:t>
            </a: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I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I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remember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 </a:t>
            </a: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I 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do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and I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understand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048" y="1772816"/>
            <a:ext cx="43434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4770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I will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insist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buClrTx/>
              <a:buFontTx/>
              <a:buNone/>
              <a:defRPr/>
            </a:pPr>
            <a:endParaRPr lang="es-AR" sz="2400" i="1" dirty="0"/>
          </a:p>
          <a:p>
            <a:pPr marL="0" indent="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72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DO</a:t>
            </a:r>
          </a:p>
          <a:p>
            <a:pPr marL="414000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easiest</a:t>
            </a:r>
            <a:r>
              <a:rPr lang="es-AR" sz="2400" b="1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way</a:t>
            </a:r>
            <a:endParaRPr lang="es-AR" sz="2400" b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357" y="1828800"/>
            <a:ext cx="36480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4460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>
                <a:solidFill>
                  <a:srgbClr val="146E83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3592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DEFINITIONS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(III)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algn="ctr">
              <a:spcBef>
                <a:spcPts val="363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Writing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algorithms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consists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narrating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set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actions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certain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language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be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performed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interlocutor.</a:t>
            </a: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4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16847</TotalTime>
  <Words>3467</Words>
  <Application>Microsoft Macintosh PowerPoint</Application>
  <PresentationFormat>On-screen Show (4:3)</PresentationFormat>
  <Paragraphs>777</Paragraphs>
  <Slides>82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82</vt:i4>
      </vt:variant>
    </vt:vector>
  </HeadingPairs>
  <TitlesOfParts>
    <vt:vector size="93" baseType="lpstr">
      <vt:lpstr>Arial Unicode MS</vt:lpstr>
      <vt:lpstr>ＭＳ Ｐゴシック</vt:lpstr>
      <vt:lpstr>Arial</vt:lpstr>
      <vt:lpstr>Calibri</vt:lpstr>
      <vt:lpstr>Courier New</vt:lpstr>
      <vt:lpstr>Mangal</vt:lpstr>
      <vt:lpstr>Nexa Bold</vt:lpstr>
      <vt:lpstr>Nexa Regular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Microsoft Office User</cp:lastModifiedBy>
  <cp:revision>74</cp:revision>
  <dcterms:created xsi:type="dcterms:W3CDTF">2017-01-23T17:53:54Z</dcterms:created>
  <dcterms:modified xsi:type="dcterms:W3CDTF">2018-06-11T19:51:35Z</dcterms:modified>
</cp:coreProperties>
</file>