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99" r:id="rId3"/>
    <p:sldId id="274" r:id="rId4"/>
    <p:sldId id="300" r:id="rId5"/>
    <p:sldId id="301" r:id="rId6"/>
    <p:sldId id="302" r:id="rId7"/>
    <p:sldId id="303" r:id="rId8"/>
    <p:sldId id="304" r:id="rId9"/>
    <p:sldId id="306" r:id="rId10"/>
    <p:sldId id="293" r:id="rId1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A0BE"/>
    <a:srgbClr val="146E83"/>
    <a:srgbClr val="F2F2F2"/>
    <a:srgbClr val="292929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96" autoAdjust="0"/>
  </p:normalViewPr>
  <p:slideViewPr>
    <p:cSldViewPr>
      <p:cViewPr>
        <p:scale>
          <a:sx n="70" d="100"/>
          <a:sy n="70" d="100"/>
        </p:scale>
        <p:origin x="-2160" y="-6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BC9D8-41EC-4D33-8ABC-3CDF2285E91D}" type="datetimeFigureOut">
              <a:rPr lang="en-US" smtClean="0"/>
              <a:t>17-06-01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03100-6BB0-4440-8F17-EBF4ED3407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3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6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3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2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0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2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17-06-01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2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17-06-01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7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17-06-01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3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17-06-01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1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17-06-01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17-06-01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7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30037-B8A4-4E2A-9BEB-16B514EB983D}" type="datetimeFigureOut">
              <a:rPr lang="en-US" smtClean="0"/>
              <a:t>17-06-01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9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6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84984"/>
            <a:ext cx="9144000" cy="3573016"/>
          </a:xfrm>
          <a:solidFill>
            <a:srgbClr val="F2F2F2"/>
          </a:solidFill>
        </p:spPr>
        <p:txBody>
          <a:bodyPr/>
          <a:lstStyle/>
          <a:p>
            <a:endParaRPr lang="en-US" dirty="0" smtClean="0"/>
          </a:p>
          <a:p>
            <a:endParaRPr lang="es-AR" sz="3400" dirty="0" smtClean="0">
              <a:solidFill>
                <a:srgbClr val="292929"/>
              </a:solidFill>
              <a:latin typeface="Nexa Bold" pitchFamily="50" charset="0"/>
            </a:endParaRPr>
          </a:p>
          <a:p>
            <a:r>
              <a:rPr lang="es-ES" sz="3000" cap="all" dirty="0" smtClean="0">
                <a:solidFill>
                  <a:schemeClr val="tx1"/>
                </a:solidFill>
                <a:latin typeface="Nexa Bold" pitchFamily="50" charset="0"/>
              </a:rPr>
              <a:t>JAVA </a:t>
            </a:r>
            <a:r>
              <a:rPr lang="es-ES" sz="3000" cap="all" dirty="0" err="1" smtClean="0">
                <a:solidFill>
                  <a:schemeClr val="tx1"/>
                </a:solidFill>
                <a:latin typeface="Nexa Bold" pitchFamily="50" charset="0"/>
              </a:rPr>
              <a:t>course</a:t>
            </a:r>
            <a:endParaRPr lang="es-ES" sz="3000" cap="all" dirty="0" smtClean="0">
              <a:solidFill>
                <a:schemeClr val="tx1"/>
              </a:solidFill>
              <a:latin typeface="Nexa Bold" pitchFamily="50" charset="0"/>
            </a:endParaRPr>
          </a:p>
          <a:p>
            <a:r>
              <a:rPr lang="es-AR" sz="3400" dirty="0" smtClean="0">
                <a:solidFill>
                  <a:srgbClr val="292929"/>
                </a:solidFill>
                <a:latin typeface="Nexa Bold" pitchFamily="50" charset="0"/>
              </a:rPr>
              <a:t>INTRODUCTION</a:t>
            </a:r>
            <a:endParaRPr lang="es-AR" sz="3400" dirty="0">
              <a:solidFill>
                <a:srgbClr val="292929"/>
              </a:solidFill>
              <a:latin typeface="Nexa Bold" pitchFamily="50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713" y="1268760"/>
            <a:ext cx="2268399" cy="66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59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THE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END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80000" cy="5220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AR" sz="4600" b="1" dirty="0" smtClean="0">
                <a:solidFill>
                  <a:srgbClr val="146E83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35921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WELCOME!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marL="0" lvl="0" indent="0" algn="ctr">
              <a:buNone/>
              <a:defRPr/>
            </a:pPr>
            <a:endParaRPr lang="es-ES" sz="2400" dirty="0" smtClean="0">
              <a:latin typeface="Nexa Regular" pitchFamily="50" charset="0"/>
            </a:endParaRPr>
          </a:p>
          <a:p>
            <a:pPr marL="0" lvl="0" indent="0" algn="ctr">
              <a:buNone/>
              <a:defRPr/>
            </a:pPr>
            <a:endParaRPr lang="es-ES" sz="2400" dirty="0" smtClean="0">
              <a:latin typeface="Nexa Regular" pitchFamily="50" charset="0"/>
            </a:endParaRPr>
          </a:p>
          <a:p>
            <a:pPr marL="0" lvl="0" indent="0" algn="ctr">
              <a:buNone/>
              <a:defRPr/>
            </a:pPr>
            <a:r>
              <a:rPr lang="es-ES" sz="2800" dirty="0" err="1" smtClean="0">
                <a:latin typeface="Nexa Regular" pitchFamily="50" charset="0"/>
              </a:rPr>
              <a:t>Welcome</a:t>
            </a:r>
            <a:r>
              <a:rPr lang="es-ES" sz="2800" dirty="0" smtClean="0">
                <a:latin typeface="Nexa Regular" pitchFamily="50" charset="0"/>
              </a:rPr>
              <a:t> </a:t>
            </a:r>
            <a:r>
              <a:rPr lang="es-ES" sz="2800" dirty="0" err="1">
                <a:latin typeface="Nexa Regular" pitchFamily="50" charset="0"/>
              </a:rPr>
              <a:t>to</a:t>
            </a:r>
            <a:r>
              <a:rPr lang="es-ES" sz="2800" dirty="0">
                <a:latin typeface="Nexa Regular" pitchFamily="50" charset="0"/>
              </a:rPr>
              <a:t> </a:t>
            </a:r>
            <a:r>
              <a:rPr lang="es-ES" sz="2800" dirty="0" err="1">
                <a:latin typeface="Nexa Regular" pitchFamily="50" charset="0"/>
              </a:rPr>
              <a:t>our</a:t>
            </a:r>
            <a:r>
              <a:rPr lang="es-ES" sz="2800" dirty="0">
                <a:latin typeface="Nexa Regular" pitchFamily="50" charset="0"/>
              </a:rPr>
              <a:t> </a:t>
            </a:r>
            <a:endParaRPr lang="es-ES" sz="2800" dirty="0" smtClean="0">
              <a:latin typeface="Nexa Regular" pitchFamily="50" charset="0"/>
            </a:endParaRPr>
          </a:p>
          <a:p>
            <a:pPr marL="0" lvl="0" indent="0" algn="ctr">
              <a:buNone/>
              <a:defRPr/>
            </a:pPr>
            <a:r>
              <a:rPr lang="es-ES" dirty="0" smtClean="0">
                <a:latin typeface="Nexa Bold" pitchFamily="50" charset="0"/>
              </a:rPr>
              <a:t>JAVA </a:t>
            </a:r>
            <a:r>
              <a:rPr lang="es-ES" b="1" dirty="0" err="1">
                <a:latin typeface="Nexa Bold" pitchFamily="50" charset="0"/>
              </a:rPr>
              <a:t>course</a:t>
            </a:r>
            <a:r>
              <a:rPr lang="es-ES" dirty="0">
                <a:latin typeface="Nexa Bold" pitchFamily="50" charset="0"/>
              </a:rPr>
              <a:t> </a:t>
            </a:r>
            <a:endParaRPr lang="es-ES" dirty="0" smtClean="0">
              <a:latin typeface="Nexa Bold" pitchFamily="50" charset="0"/>
            </a:endParaRPr>
          </a:p>
          <a:p>
            <a:pPr marL="0" lvl="0" indent="0" algn="ctr">
              <a:buNone/>
              <a:defRPr/>
            </a:pPr>
            <a:r>
              <a:rPr lang="es-ES" sz="2800" dirty="0" err="1" smtClean="0">
                <a:latin typeface="Nexa Regular" pitchFamily="50" charset="0"/>
              </a:rPr>
              <a:t>from</a:t>
            </a:r>
            <a:r>
              <a:rPr lang="es-ES" sz="2800" dirty="0" smtClean="0">
                <a:latin typeface="Nexa Regular" pitchFamily="50" charset="0"/>
              </a:rPr>
              <a:t> </a:t>
            </a:r>
            <a:r>
              <a:rPr lang="es-ES" sz="2800" dirty="0" err="1" smtClean="0">
                <a:latin typeface="Nexa Regular" pitchFamily="50" charset="0"/>
              </a:rPr>
              <a:t>ComIT</a:t>
            </a:r>
            <a:endParaRPr lang="es-ES" sz="2800" dirty="0">
              <a:latin typeface="Nexa Regular" pitchFamily="50" charset="0"/>
            </a:endParaRPr>
          </a:p>
          <a:p>
            <a:endParaRPr lang="es-AR" sz="2500" dirty="0" smtClean="0">
              <a:latin typeface="Nexa Regular" pitchFamily="50" charset="0"/>
            </a:endParaRPr>
          </a:p>
          <a:p>
            <a:pPr marL="0" indent="0">
              <a:buNone/>
            </a:pPr>
            <a:endParaRPr lang="en-US" sz="25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518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WHO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WE ARE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lvl="0">
              <a:defRPr/>
            </a:pPr>
            <a:r>
              <a:rPr lang="es-AR" sz="2400" dirty="0" smtClean="0"/>
              <a:t>Professor</a:t>
            </a:r>
          </a:p>
          <a:p>
            <a:pPr lvl="0">
              <a:defRPr/>
            </a:pPr>
            <a:endParaRPr lang="es-AR" sz="2400" dirty="0"/>
          </a:p>
          <a:p>
            <a:pPr lvl="0">
              <a:defRPr/>
            </a:pPr>
            <a:r>
              <a:rPr lang="es-AR" sz="2400" dirty="0" err="1"/>
              <a:t>Days</a:t>
            </a:r>
            <a:r>
              <a:rPr lang="es-AR" sz="2400" dirty="0"/>
              <a:t> of </a:t>
            </a:r>
            <a:r>
              <a:rPr lang="es-AR" sz="2400" dirty="0" err="1"/>
              <a:t>the</a:t>
            </a:r>
            <a:r>
              <a:rPr lang="es-AR" sz="2400" dirty="0"/>
              <a:t> </a:t>
            </a:r>
            <a:r>
              <a:rPr lang="es-AR" sz="2400" dirty="0" err="1" smtClean="0"/>
              <a:t>course</a:t>
            </a:r>
            <a:endParaRPr lang="es-AR" sz="2400" dirty="0"/>
          </a:p>
          <a:p>
            <a:pPr lvl="0">
              <a:defRPr/>
            </a:pPr>
            <a:endParaRPr lang="es-AR" sz="2400" dirty="0"/>
          </a:p>
          <a:p>
            <a:pPr lvl="0">
              <a:defRPr/>
            </a:pPr>
            <a:r>
              <a:rPr lang="es-AR" sz="2400" dirty="0"/>
              <a:t> 120hs in </a:t>
            </a:r>
            <a:r>
              <a:rPr lang="es-AR" sz="2400" dirty="0" err="1" smtClean="0"/>
              <a:t>class</a:t>
            </a:r>
            <a:r>
              <a:rPr lang="es-AR" sz="2400" dirty="0" smtClean="0"/>
              <a:t> + 20hs </a:t>
            </a:r>
            <a:r>
              <a:rPr lang="es-AR" sz="2400" dirty="0"/>
              <a:t>of </a:t>
            </a:r>
            <a:r>
              <a:rPr lang="es-AR" sz="2400" dirty="0" err="1" smtClean="0"/>
              <a:t>seminars</a:t>
            </a:r>
            <a:r>
              <a:rPr lang="es-AR" sz="2400" dirty="0" smtClean="0"/>
              <a:t> + a </a:t>
            </a:r>
            <a:r>
              <a:rPr lang="es-AR" sz="2400" dirty="0" err="1"/>
              <a:t>lot</a:t>
            </a:r>
            <a:r>
              <a:rPr lang="es-AR" sz="2400" dirty="0"/>
              <a:t> of </a:t>
            </a:r>
            <a:r>
              <a:rPr lang="es-AR" sz="2400" dirty="0" err="1" smtClean="0"/>
              <a:t>practice</a:t>
            </a:r>
            <a:endParaRPr lang="es-AR" sz="2400" dirty="0" smtClean="0"/>
          </a:p>
          <a:p>
            <a:pPr lvl="0">
              <a:defRPr/>
            </a:pPr>
            <a:endParaRPr lang="es-AR" sz="2400" dirty="0"/>
          </a:p>
          <a:p>
            <a:pPr lvl="0">
              <a:defRPr/>
            </a:pPr>
            <a:r>
              <a:rPr lang="es-AR" sz="2400" dirty="0"/>
              <a:t> </a:t>
            </a:r>
            <a:r>
              <a:rPr lang="es-AR" sz="2400" dirty="0" err="1"/>
              <a:t>Students</a:t>
            </a:r>
            <a:r>
              <a:rPr lang="es-AR" sz="2400" dirty="0"/>
              <a:t> </a:t>
            </a:r>
            <a:r>
              <a:rPr lang="es-AR" sz="2400" dirty="0" err="1"/>
              <a:t>presentation</a:t>
            </a:r>
            <a:r>
              <a:rPr lang="es-AR" sz="2400" dirty="0"/>
              <a:t>: </a:t>
            </a:r>
            <a:r>
              <a:rPr lang="es-AR" sz="2400" dirty="0" err="1"/>
              <a:t>name</a:t>
            </a:r>
            <a:r>
              <a:rPr lang="es-AR" sz="2400" dirty="0"/>
              <a:t>, </a:t>
            </a:r>
            <a:r>
              <a:rPr lang="es-AR" sz="2400" dirty="0" err="1" smtClean="0"/>
              <a:t>last</a:t>
            </a:r>
            <a:r>
              <a:rPr lang="es-AR" sz="2400" dirty="0" smtClean="0"/>
              <a:t> </a:t>
            </a:r>
            <a:r>
              <a:rPr lang="es-AR" sz="2400" dirty="0" err="1" smtClean="0"/>
              <a:t>name</a:t>
            </a:r>
            <a:r>
              <a:rPr lang="es-AR" sz="2400" dirty="0"/>
              <a:t>, </a:t>
            </a:r>
            <a:r>
              <a:rPr lang="es-AR" sz="2400" dirty="0" err="1"/>
              <a:t>studies</a:t>
            </a:r>
            <a:r>
              <a:rPr lang="es-AR" sz="2400" dirty="0"/>
              <a:t>, </a:t>
            </a:r>
            <a:r>
              <a:rPr lang="es-AR" sz="2400" dirty="0" err="1"/>
              <a:t>what</a:t>
            </a:r>
            <a:r>
              <a:rPr lang="es-AR" sz="2400" dirty="0"/>
              <a:t> are </a:t>
            </a:r>
            <a:r>
              <a:rPr lang="es-AR" sz="2400" dirty="0" err="1"/>
              <a:t>your</a:t>
            </a:r>
            <a:r>
              <a:rPr lang="es-AR" sz="2400" dirty="0"/>
              <a:t> </a:t>
            </a:r>
            <a:r>
              <a:rPr lang="es-AR" sz="2400" dirty="0" err="1"/>
              <a:t>expectations</a:t>
            </a:r>
            <a:r>
              <a:rPr lang="es-AR" sz="2400" dirty="0"/>
              <a:t> </a:t>
            </a:r>
            <a:r>
              <a:rPr lang="es-AR" sz="2400" dirty="0" err="1"/>
              <a:t>for</a:t>
            </a:r>
            <a:r>
              <a:rPr lang="es-AR" sz="2400" dirty="0"/>
              <a:t> </a:t>
            </a:r>
            <a:r>
              <a:rPr lang="es-AR" sz="2400" dirty="0" err="1"/>
              <a:t>the</a:t>
            </a:r>
            <a:r>
              <a:rPr lang="es-AR" sz="2400" dirty="0"/>
              <a:t> </a:t>
            </a:r>
            <a:r>
              <a:rPr lang="es-AR" sz="2400" dirty="0" err="1"/>
              <a:t>course</a:t>
            </a:r>
            <a:r>
              <a:rPr lang="es-AR" sz="2400" dirty="0"/>
              <a:t>?</a:t>
            </a:r>
          </a:p>
          <a:p>
            <a:endParaRPr lang="es-AR" sz="2500" dirty="0" smtClean="0">
              <a:latin typeface="Nexa Regular" pitchFamily="50" charset="0"/>
            </a:endParaRPr>
          </a:p>
          <a:p>
            <a:pPr marL="0" indent="0">
              <a:buNone/>
            </a:pPr>
            <a:endParaRPr lang="en-US" sz="25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242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THE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GOALS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lvl="0">
              <a:lnSpc>
                <a:spcPct val="90000"/>
              </a:lnSpc>
              <a:defRPr/>
            </a:pPr>
            <a:r>
              <a:rPr lang="en" sz="2400" dirty="0"/>
              <a:t>Train you as trainee/junior </a:t>
            </a:r>
            <a:r>
              <a:rPr lang="en-US" sz="2400" dirty="0" smtClean="0"/>
              <a:t>Java </a:t>
            </a:r>
            <a:r>
              <a:rPr lang="en-US" sz="2400" dirty="0" err="1" smtClean="0"/>
              <a:t>Devs</a:t>
            </a:r>
            <a:r>
              <a:rPr lang="en" sz="2400" dirty="0" smtClean="0"/>
              <a:t>.</a:t>
            </a:r>
            <a:endParaRPr lang="en" sz="2400" dirty="0" smtClean="0"/>
          </a:p>
          <a:p>
            <a:pPr lvl="0">
              <a:lnSpc>
                <a:spcPct val="90000"/>
              </a:lnSpc>
              <a:defRPr/>
            </a:pPr>
            <a:endParaRPr lang="en" sz="2400" dirty="0"/>
          </a:p>
          <a:p>
            <a:pPr lvl="0">
              <a:lnSpc>
                <a:spcPct val="90000"/>
              </a:lnSpc>
              <a:defRPr/>
            </a:pPr>
            <a:r>
              <a:rPr lang="en" sz="2400" dirty="0"/>
              <a:t> For you to get a job in </a:t>
            </a:r>
            <a:r>
              <a:rPr lang="en" sz="2400" dirty="0" smtClean="0"/>
              <a:t>IT.</a:t>
            </a:r>
          </a:p>
          <a:p>
            <a:pPr lvl="0">
              <a:lnSpc>
                <a:spcPct val="90000"/>
              </a:lnSpc>
              <a:defRPr/>
            </a:pPr>
            <a:endParaRPr lang="en" sz="2400" dirty="0"/>
          </a:p>
          <a:p>
            <a:pPr lvl="0">
              <a:lnSpc>
                <a:spcPct val="90000"/>
              </a:lnSpc>
              <a:defRPr/>
            </a:pPr>
            <a:r>
              <a:rPr lang="en" sz="2400" dirty="0"/>
              <a:t> For you to develop IT professional’s spirit and </a:t>
            </a:r>
            <a:r>
              <a:rPr lang="en" sz="2400" dirty="0" smtClean="0"/>
              <a:t>mind.</a:t>
            </a:r>
          </a:p>
          <a:p>
            <a:pPr lvl="0">
              <a:lnSpc>
                <a:spcPct val="90000"/>
              </a:lnSpc>
              <a:defRPr/>
            </a:pPr>
            <a:endParaRPr lang="en" sz="2400" dirty="0"/>
          </a:p>
          <a:p>
            <a:pPr lvl="0">
              <a:lnSpc>
                <a:spcPct val="90000"/>
              </a:lnSpc>
              <a:defRPr/>
            </a:pPr>
            <a:r>
              <a:rPr lang="en" sz="2400" dirty="0"/>
              <a:t>For you to continue your studies after the course and after </a:t>
            </a:r>
            <a:endParaRPr lang="en" sz="2400" dirty="0" smtClean="0"/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n" sz="2400" dirty="0" smtClean="0"/>
              <a:t>     you </a:t>
            </a:r>
            <a:r>
              <a:rPr lang="en" sz="2400" dirty="0"/>
              <a:t>get a </a:t>
            </a:r>
            <a:r>
              <a:rPr lang="en" sz="2400" dirty="0" smtClean="0"/>
              <a:t>job.</a:t>
            </a:r>
          </a:p>
          <a:p>
            <a:pPr lvl="0">
              <a:lnSpc>
                <a:spcPct val="90000"/>
              </a:lnSpc>
              <a:defRPr/>
            </a:pPr>
            <a:endParaRPr lang="en" sz="2400" dirty="0"/>
          </a:p>
          <a:p>
            <a:pPr lvl="0">
              <a:lnSpc>
                <a:spcPct val="90000"/>
              </a:lnSpc>
              <a:defRPr/>
            </a:pPr>
            <a:r>
              <a:rPr lang="en" sz="2400" dirty="0"/>
              <a:t>To get along all together in classroom and develop a good </a:t>
            </a:r>
            <a:r>
              <a:rPr lang="en" sz="2400" dirty="0" smtClean="0"/>
              <a:t>relationship.</a:t>
            </a:r>
            <a:endParaRPr lang="en" sz="1800" dirty="0"/>
          </a:p>
          <a:p>
            <a:pPr marL="0" indent="0">
              <a:buNone/>
            </a:pPr>
            <a:endParaRPr lang="en-US" sz="25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210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THE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CONTENTS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marL="457200" lvl="0" indent="-457200">
              <a:lnSpc>
                <a:spcPct val="80000"/>
              </a:lnSpc>
              <a:buFont typeface="Arial"/>
              <a:buChar char="•"/>
              <a:defRPr/>
            </a:pPr>
            <a:r>
              <a:rPr lang="en" sz="2400" dirty="0"/>
              <a:t>Develop logical skills and basic notions needed to </a:t>
            </a:r>
            <a:r>
              <a:rPr lang="en-US" sz="2400" dirty="0" smtClean="0"/>
              <a:t>work in IT</a:t>
            </a:r>
            <a:endParaRPr lang="en" sz="2400" dirty="0" smtClean="0"/>
          </a:p>
          <a:p>
            <a:pPr marL="457200" lvl="0" indent="-457200">
              <a:lnSpc>
                <a:spcPct val="80000"/>
              </a:lnSpc>
              <a:buFont typeface="Arial"/>
              <a:buChar char="•"/>
              <a:defRPr/>
            </a:pPr>
            <a:endParaRPr lang="en" sz="2400" dirty="0"/>
          </a:p>
          <a:p>
            <a:pPr marL="457200" lvl="0" indent="-457200">
              <a:lnSpc>
                <a:spcPct val="80000"/>
              </a:lnSpc>
              <a:buFont typeface="Arial"/>
              <a:buChar char="•"/>
              <a:defRPr/>
            </a:pPr>
            <a:r>
              <a:rPr lang="en" sz="2400" dirty="0"/>
              <a:t>Design and programming in the Java </a:t>
            </a:r>
            <a:r>
              <a:rPr lang="en" sz="2400" dirty="0" smtClean="0"/>
              <a:t>language 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" sz="2200" dirty="0" smtClean="0"/>
              <a:t>	Learn </a:t>
            </a:r>
            <a:r>
              <a:rPr lang="en" sz="2200" dirty="0"/>
              <a:t>the Object Oriented </a:t>
            </a:r>
            <a:r>
              <a:rPr lang="en" sz="2200" dirty="0" smtClean="0"/>
              <a:t>paradigm</a:t>
            </a:r>
            <a:endParaRPr lang="en" sz="2200" dirty="0"/>
          </a:p>
          <a:p>
            <a:pPr marL="457200" lvl="0" indent="-457200">
              <a:lnSpc>
                <a:spcPct val="80000"/>
              </a:lnSpc>
              <a:buFont typeface="Arial"/>
              <a:buChar char="•"/>
              <a:defRPr/>
            </a:pPr>
            <a:endParaRPr lang="en" sz="2400" dirty="0" smtClean="0"/>
          </a:p>
          <a:p>
            <a:pPr marL="457200" lvl="0" indent="-457200">
              <a:lnSpc>
                <a:spcPct val="80000"/>
              </a:lnSpc>
              <a:buFont typeface="Arial"/>
              <a:buChar char="•"/>
              <a:defRPr/>
            </a:pPr>
            <a:r>
              <a:rPr lang="en" sz="2400" dirty="0" smtClean="0"/>
              <a:t>Elementary </a:t>
            </a:r>
            <a:r>
              <a:rPr lang="en" sz="2400" dirty="0"/>
              <a:t>concepts of HTML and </a:t>
            </a:r>
            <a:r>
              <a:rPr lang="en-US" sz="2400" dirty="0" smtClean="0"/>
              <a:t>CSS</a:t>
            </a:r>
            <a:endParaRPr lang="en" sz="2400" dirty="0" smtClean="0"/>
          </a:p>
          <a:p>
            <a:pPr marL="0" lvl="0" indent="0">
              <a:lnSpc>
                <a:spcPct val="80000"/>
              </a:lnSpc>
              <a:buNone/>
              <a:defRPr/>
            </a:pPr>
            <a:endParaRPr lang="en" sz="2400" dirty="0"/>
          </a:p>
          <a:p>
            <a:pPr marL="457200" lvl="0" indent="-457200">
              <a:lnSpc>
                <a:spcPct val="80000"/>
              </a:lnSpc>
              <a:buFont typeface="Arial"/>
              <a:buChar char="•"/>
              <a:defRPr/>
            </a:pPr>
            <a:r>
              <a:rPr lang="en" sz="2400" dirty="0"/>
              <a:t>To generate a solid base to continue perfecting </a:t>
            </a:r>
            <a:r>
              <a:rPr lang="en-US" sz="2400" dirty="0" smtClean="0"/>
              <a:t>yourself </a:t>
            </a:r>
            <a:r>
              <a:rPr lang="en" sz="2400" dirty="0" smtClean="0"/>
              <a:t>in </a:t>
            </a:r>
            <a:r>
              <a:rPr lang="en" sz="2400" dirty="0"/>
              <a:t>the language and its </a:t>
            </a:r>
            <a:r>
              <a:rPr lang="en" sz="2400" dirty="0" smtClean="0"/>
              <a:t>technologies</a:t>
            </a:r>
            <a:endParaRPr lang="en" sz="2400" dirty="0"/>
          </a:p>
          <a:p>
            <a:pPr marL="0" indent="0">
              <a:buNone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204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SUCCESS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FACTORS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 fontScale="92500" lnSpcReduction="20000"/>
          </a:bodyPr>
          <a:lstStyle/>
          <a:p>
            <a:endParaRPr lang="en-US" sz="2400" dirty="0" smtClean="0"/>
          </a:p>
          <a:p>
            <a:pPr lvl="0">
              <a:lnSpc>
                <a:spcPct val="90000"/>
              </a:lnSpc>
              <a:defRPr/>
            </a:pPr>
            <a:r>
              <a:rPr lang="en" sz="2600" dirty="0"/>
              <a:t>Listen and let </a:t>
            </a:r>
            <a:r>
              <a:rPr lang="en" sz="2600" dirty="0" smtClean="0"/>
              <a:t>listen</a:t>
            </a:r>
          </a:p>
          <a:p>
            <a:pPr lvl="0">
              <a:lnSpc>
                <a:spcPct val="90000"/>
              </a:lnSpc>
              <a:defRPr/>
            </a:pPr>
            <a:endParaRPr lang="en" sz="2600" dirty="0"/>
          </a:p>
          <a:p>
            <a:pPr lvl="0">
              <a:lnSpc>
                <a:spcPct val="90000"/>
              </a:lnSpc>
              <a:defRPr/>
            </a:pPr>
            <a:r>
              <a:rPr lang="en" sz="2600" dirty="0"/>
              <a:t> Ask if you don’t </a:t>
            </a:r>
            <a:r>
              <a:rPr lang="en" sz="2600" dirty="0" smtClean="0"/>
              <a:t>understand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n" sz="2400" dirty="0" smtClean="0"/>
              <a:t>No fears!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endParaRPr lang="en" sz="2000" dirty="0" smtClean="0"/>
          </a:p>
          <a:p>
            <a:pPr lvl="0">
              <a:lnSpc>
                <a:spcPct val="90000"/>
              </a:lnSpc>
              <a:defRPr/>
            </a:pPr>
            <a:r>
              <a:rPr lang="en" sz="2600" dirty="0" smtClean="0"/>
              <a:t>Participate </a:t>
            </a:r>
            <a:r>
              <a:rPr lang="en" sz="2600" dirty="0"/>
              <a:t>in </a:t>
            </a:r>
            <a:r>
              <a:rPr lang="en" sz="2600" dirty="0" smtClean="0"/>
              <a:t>classroom</a:t>
            </a:r>
          </a:p>
          <a:p>
            <a:pPr lvl="0">
              <a:lnSpc>
                <a:spcPct val="90000"/>
              </a:lnSpc>
              <a:defRPr/>
            </a:pPr>
            <a:endParaRPr lang="en" sz="2600" dirty="0"/>
          </a:p>
          <a:p>
            <a:pPr lvl="0">
              <a:lnSpc>
                <a:spcPct val="90000"/>
              </a:lnSpc>
              <a:defRPr/>
            </a:pPr>
            <a:r>
              <a:rPr lang="en" sz="2600" dirty="0" smtClean="0"/>
              <a:t> </a:t>
            </a:r>
            <a:r>
              <a:rPr lang="en" sz="2600" dirty="0"/>
              <a:t>Re do exercises that we do in </a:t>
            </a:r>
            <a:r>
              <a:rPr lang="en" sz="2600" dirty="0" smtClean="0"/>
              <a:t>class</a:t>
            </a:r>
          </a:p>
          <a:p>
            <a:pPr lvl="0">
              <a:lnSpc>
                <a:spcPct val="90000"/>
              </a:lnSpc>
              <a:defRPr/>
            </a:pPr>
            <a:endParaRPr lang="en" sz="2600" dirty="0"/>
          </a:p>
          <a:p>
            <a:pPr lvl="0">
              <a:lnSpc>
                <a:spcPct val="90000"/>
              </a:lnSpc>
              <a:defRPr/>
            </a:pPr>
            <a:r>
              <a:rPr lang="en" sz="2600" dirty="0" smtClean="0"/>
              <a:t> </a:t>
            </a:r>
            <a:r>
              <a:rPr lang="en" sz="2600" dirty="0"/>
              <a:t>Please understand that all the topics that we see in the course are inter </a:t>
            </a:r>
            <a:r>
              <a:rPr lang="en" sz="2600" dirty="0" smtClean="0"/>
              <a:t>related</a:t>
            </a:r>
          </a:p>
          <a:p>
            <a:pPr lvl="0">
              <a:lnSpc>
                <a:spcPct val="90000"/>
              </a:lnSpc>
              <a:defRPr/>
            </a:pPr>
            <a:endParaRPr lang="en" sz="2600" dirty="0"/>
          </a:p>
          <a:p>
            <a:pPr lvl="0">
              <a:lnSpc>
                <a:spcPct val="90000"/>
              </a:lnSpc>
              <a:defRPr/>
            </a:pPr>
            <a:r>
              <a:rPr lang="en" sz="2600" dirty="0"/>
              <a:t> Do your best to understand what we do in class to do all the </a:t>
            </a:r>
            <a:r>
              <a:rPr lang="en" sz="2600" dirty="0" smtClean="0"/>
              <a:t>    exercises </a:t>
            </a:r>
            <a:r>
              <a:rPr lang="en" sz="2600" dirty="0"/>
              <a:t>from the </a:t>
            </a:r>
            <a:r>
              <a:rPr lang="en" sz="2600" dirty="0" smtClean="0"/>
              <a:t>practice</a:t>
            </a:r>
            <a:endParaRPr lang="en" sz="2600" dirty="0"/>
          </a:p>
          <a:p>
            <a:pPr marL="0" indent="0">
              <a:buNone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982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OUR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ADVICE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lvl="0">
              <a:defRPr/>
            </a:pPr>
            <a:r>
              <a:rPr lang="en" sz="2400" dirty="0"/>
              <a:t>Homework and practice are really </a:t>
            </a:r>
            <a:r>
              <a:rPr lang="en" sz="2400" b="1" dirty="0" smtClean="0"/>
              <a:t>important</a:t>
            </a:r>
            <a:endParaRPr lang="en" sz="2400" b="1" dirty="0"/>
          </a:p>
          <a:p>
            <a:pPr lvl="1">
              <a:buFont typeface="Wingdings" pitchFamily="2" charset="2"/>
              <a:buChar char="ü"/>
              <a:defRPr/>
            </a:pPr>
            <a:r>
              <a:rPr lang="en" sz="2200" dirty="0"/>
              <a:t>Without practice there is no </a:t>
            </a:r>
            <a:r>
              <a:rPr lang="en" sz="2200" dirty="0" smtClean="0"/>
              <a:t>experience.</a:t>
            </a:r>
            <a:endParaRPr lang="en" sz="2200" dirty="0"/>
          </a:p>
          <a:p>
            <a:pPr lvl="1">
              <a:buFont typeface="Wingdings" pitchFamily="2" charset="2"/>
              <a:buChar char="ü"/>
              <a:defRPr/>
            </a:pPr>
            <a:endParaRPr lang="en" sz="2000" dirty="0"/>
          </a:p>
          <a:p>
            <a:pPr lvl="0">
              <a:defRPr/>
            </a:pPr>
            <a:r>
              <a:rPr lang="en" sz="2400" dirty="0"/>
              <a:t> Share with the other students and don’t hesitate to help them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" sz="2200" dirty="0"/>
              <a:t>While teaching, we learn more. </a:t>
            </a:r>
            <a:endParaRPr lang="en" sz="2200" dirty="0" smtClean="0"/>
          </a:p>
          <a:p>
            <a:pPr lvl="1">
              <a:buFont typeface="Wingdings" pitchFamily="2" charset="2"/>
              <a:buChar char="ü"/>
              <a:defRPr/>
            </a:pPr>
            <a:endParaRPr lang="en" sz="2000" dirty="0"/>
          </a:p>
          <a:p>
            <a:pPr lvl="0">
              <a:defRPr/>
            </a:pPr>
            <a:r>
              <a:rPr lang="en" sz="2400" dirty="0"/>
              <a:t> Try to participate in class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" sz="2200" b="1" dirty="0"/>
              <a:t>Sharpen concepts and point out mistakes</a:t>
            </a:r>
            <a:r>
              <a:rPr lang="en" sz="2200" dirty="0"/>
              <a:t>.</a:t>
            </a:r>
          </a:p>
          <a:p>
            <a:pPr marL="0" indent="0">
              <a:buNone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262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OUR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ADVICE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lvl="0">
              <a:defRPr/>
            </a:pPr>
            <a:r>
              <a:rPr lang="en" sz="2400" dirty="0"/>
              <a:t>The course requires dedication and effort</a:t>
            </a:r>
            <a:endParaRPr lang="en" sz="2400" b="1" dirty="0"/>
          </a:p>
          <a:p>
            <a:pPr lvl="1">
              <a:buFont typeface="Wingdings" pitchFamily="2" charset="2"/>
              <a:buChar char="ü"/>
              <a:defRPr/>
            </a:pPr>
            <a:r>
              <a:rPr lang="en" sz="2200" dirty="0"/>
              <a:t>And overcome frustration and denial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" sz="2200" dirty="0"/>
              <a:t>Learning is difficult but if you want, you </a:t>
            </a:r>
            <a:r>
              <a:rPr lang="en" sz="2200" dirty="0" smtClean="0"/>
              <a:t>can</a:t>
            </a:r>
            <a:endParaRPr lang="en" sz="2200" dirty="0"/>
          </a:p>
          <a:p>
            <a:pPr lvl="2">
              <a:buFont typeface="Wingdings" pitchFamily="2" charset="2"/>
              <a:buChar char="ü"/>
              <a:defRPr/>
            </a:pPr>
            <a:r>
              <a:rPr lang="en" sz="2200" dirty="0"/>
              <a:t>If you don’t like what you’re doing, then you’ll have to make a bigger effort. Try to enjoy</a:t>
            </a:r>
            <a:r>
              <a:rPr lang="en" sz="2200" dirty="0" smtClean="0"/>
              <a:t>.</a:t>
            </a:r>
          </a:p>
          <a:p>
            <a:pPr lvl="2">
              <a:buFont typeface="Wingdings" pitchFamily="2" charset="2"/>
              <a:buChar char="ü"/>
              <a:defRPr/>
            </a:pPr>
            <a:endParaRPr lang="en" sz="2200" dirty="0"/>
          </a:p>
          <a:p>
            <a:pPr lvl="0">
              <a:defRPr/>
            </a:pPr>
            <a:r>
              <a:rPr lang="en" sz="2400" dirty="0"/>
              <a:t> Express your emotions openly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" sz="2200" dirty="0"/>
              <a:t>Positive ones and the other </a:t>
            </a:r>
            <a:r>
              <a:rPr lang="en" sz="2200" dirty="0" smtClean="0"/>
              <a:t>ones</a:t>
            </a:r>
            <a:r>
              <a:rPr lang="en-US" sz="2200" dirty="0" smtClean="0"/>
              <a:t> too</a:t>
            </a:r>
            <a:endParaRPr lang="en" sz="2200" dirty="0" smtClean="0"/>
          </a:p>
          <a:p>
            <a:pPr lvl="1">
              <a:buFont typeface="Wingdings" pitchFamily="2" charset="2"/>
              <a:buChar char="ü"/>
              <a:defRPr/>
            </a:pPr>
            <a:endParaRPr lang="en" sz="2200" dirty="0" smtClean="0"/>
          </a:p>
          <a:p>
            <a:pPr marL="457200" lvl="1" indent="0">
              <a:buNone/>
              <a:defRPr/>
            </a:pPr>
            <a:endParaRPr lang="en" sz="2200" dirty="0" smtClean="0"/>
          </a:p>
          <a:p>
            <a:pPr marL="0" indent="0">
              <a:buNone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39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smtClean="0">
                <a:solidFill>
                  <a:srgbClr val="292929"/>
                </a:solidFill>
                <a:latin typeface="Nexa Bold" pitchFamily="50" charset="0"/>
              </a:rPr>
              <a:t>OUR </a:t>
            </a:r>
            <a:r>
              <a:rPr lang="es-AR" sz="3000" smtClean="0">
                <a:solidFill>
                  <a:srgbClr val="1FA0BE"/>
                </a:solidFill>
                <a:latin typeface="Nexa Bold" pitchFamily="50" charset="0"/>
              </a:rPr>
              <a:t>ADVICE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lvl="0">
              <a:defRPr/>
            </a:pPr>
            <a:r>
              <a:rPr lang="en" sz="2400" dirty="0"/>
              <a:t>While imitation is a pillar of human learning, at this stage of formation it is of no use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" sz="2400" dirty="0"/>
              <a:t> </a:t>
            </a:r>
            <a:r>
              <a:rPr lang="en" sz="2200" dirty="0"/>
              <a:t>We are going to have to build our own mental constructs and reasonings.</a:t>
            </a:r>
            <a:endParaRPr lang="en" sz="2200" b="1" dirty="0"/>
          </a:p>
          <a:p>
            <a:pPr lvl="1">
              <a:buFont typeface="Wingdings" pitchFamily="2" charset="2"/>
              <a:buChar char="ü"/>
              <a:defRPr/>
            </a:pPr>
            <a:endParaRPr lang="en" sz="2200" dirty="0" smtClean="0"/>
          </a:p>
          <a:p>
            <a:pPr marL="457200" lvl="1" indent="0">
              <a:buNone/>
              <a:defRPr/>
            </a:pPr>
            <a:endParaRPr lang="en" sz="2200" dirty="0" smtClean="0"/>
          </a:p>
          <a:p>
            <a:pPr marL="0" indent="0">
              <a:buNone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244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14008</TotalTime>
  <Words>338</Words>
  <Application>Microsoft Macintosh PowerPoint</Application>
  <PresentationFormat>Presentación en pantalla (4:3)</PresentationFormat>
  <Paragraphs>84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 Job</dc:title>
  <dc:creator>Sol</dc:creator>
  <cp:lastModifiedBy>Pablo Listingart</cp:lastModifiedBy>
  <cp:revision>45</cp:revision>
  <dcterms:created xsi:type="dcterms:W3CDTF">2017-01-23T17:53:54Z</dcterms:created>
  <dcterms:modified xsi:type="dcterms:W3CDTF">2017-06-01T13:31:53Z</dcterms:modified>
</cp:coreProperties>
</file>