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AD2B714-A74C-4E3F-B440-0C8199C878D7}">
  <a:tblStyle styleId="{AAD2B714-A74C-4E3F-B440-0C8199C878D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46E8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subTitle"/>
          </p:nvPr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80"/>
              </a:spcBef>
              <a:spcAft>
                <a:spcPts val="0"/>
              </a:spcAft>
              <a:buClr>
                <a:srgbClr val="292929"/>
              </a:buClr>
              <a:buSzPts val="3400"/>
              <a:buFont typeface="Arial"/>
              <a:buNone/>
            </a:pPr>
            <a:r>
              <a:rPr b="0" i="0" lang="es-AR" sz="3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r>
              <a:rPr b="0" i="0" lang="es-AR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LOGICS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713" y="1268760"/>
            <a:ext cx="2268399" cy="66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432048" y="0"/>
            <a:ext cx="817240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OF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PROPOSITIONAL LOGIC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Shape 160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PROPOSITIONAL LOGIC</a:t>
            </a:r>
            <a:endParaRPr/>
          </a:p>
          <a:p>
            <a:pPr indent="-342900" lvl="0" marL="342900" marR="0" rtl="0" algn="ctr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Propositions </a:t>
            </a:r>
            <a:endParaRPr/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Atomic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Molecular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 terms or connectives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432048" y="0"/>
            <a:ext cx="817240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PROPOSITIONS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(I)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Shape 168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Shape 169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PROPOSITION: (Statement, Declarative Sentence)</a:t>
            </a:r>
            <a:endParaRPr/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Sentence that describes a property about someone or something.</a:t>
            </a:r>
            <a:endParaRPr/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has precise words and a clear sense.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evaluated as True or False.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432048" y="0"/>
            <a:ext cx="817240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PROPOSITIONS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(II)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Shape 176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Shape 177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2 types of propositions:</a:t>
            </a:r>
            <a:endParaRPr/>
          </a:p>
          <a:p>
            <a:pPr indent="0" lvl="0" marL="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s-AR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Atomic (S</a:t>
            </a:r>
            <a:r>
              <a:rPr b="1" lang="es-AR" sz="2400" u="sng">
                <a:solidFill>
                  <a:srgbClr val="000000"/>
                </a:solidFill>
              </a:rPr>
              <a:t>imple sentence)</a:t>
            </a:r>
            <a:r>
              <a:rPr b="1" i="0" lang="es-AR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Simplest propositions that are indivisible.</a:t>
            </a:r>
            <a:endParaRPr/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✓"/>
            </a:pPr>
            <a:r>
              <a:rPr b="0" i="1" lang="es-A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John goes to the movies</a:t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✓"/>
            </a:pPr>
            <a:r>
              <a:rPr b="0" i="1" lang="es-A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raining today</a:t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✓"/>
            </a:pPr>
            <a:r>
              <a:rPr b="0" i="1" lang="es-A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sunny today</a:t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✓"/>
            </a:pPr>
            <a:r>
              <a:rPr b="0" i="1" lang="es-A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Tomorrow I’ll be studying</a:t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✓"/>
            </a:pPr>
            <a:r>
              <a:rPr b="0" i="1" lang="es-A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ate a pizza yesterday</a:t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s-AR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Molecular (Complex Sentence):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Propositions composed of atomic propositions joined by link terms or connectives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432048" y="0"/>
            <a:ext cx="817240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CONNECTIVES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(I)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Shape 184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Shape 185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4488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 terms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(or connectives):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links 2 propositions.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825" lvl="0" marL="531813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4488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Linked propositions can be atomic as well as molecular propositions.</a:t>
            </a:r>
            <a:endParaRPr/>
          </a:p>
          <a:p>
            <a:pPr indent="-377825" lvl="0" marL="531813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4488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Conjunction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‘</a:t>
            </a:r>
            <a:r>
              <a:rPr b="0" i="0" lang="es-A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 :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^.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Connects 2 propositions stating that the two occur simultaneously. </a:t>
            </a:r>
            <a:endParaRPr/>
          </a:p>
          <a:p>
            <a:pPr indent="-342900" lvl="2" marL="1201737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✓"/>
            </a:pPr>
            <a:r>
              <a:rPr b="0" i="0" lang="es-A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E.g.: John goes to the movies </a:t>
            </a:r>
            <a:r>
              <a:rPr b="0" i="0" lang="es-A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María makes supper.</a:t>
            </a:r>
            <a:endParaRPr/>
          </a:p>
          <a:p>
            <a:pPr indent="0" lvl="0" marL="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432048" y="0"/>
            <a:ext cx="817240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CONNECTIVES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(II)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Shape 193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4488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Disjunction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‘OR’ : v. Connect 2 propositions stating that at least one of the two things happens or both at the same time.</a:t>
            </a:r>
            <a:endParaRPr/>
          </a:p>
          <a:p>
            <a:pPr indent="-342900" lvl="2" marL="1201737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✓"/>
            </a:pPr>
            <a:r>
              <a:rPr b="0" i="0" lang="es-A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E.g.: John goes to the movies </a:t>
            </a:r>
            <a:r>
              <a:rPr b="0" i="0" lang="es-A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María makes supper.</a:t>
            </a:r>
            <a:endParaRPr/>
          </a:p>
          <a:p>
            <a:pPr indent="-215900" lvl="2" marL="1201737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432048" y="0"/>
            <a:ext cx="817240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CONNECTIVES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(III)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Shape 201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1" marL="5318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4488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Negation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‘NOT‘ :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~.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does not "connect" between two, but applies to one. Denies what happens in the proposal to which it applies.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01737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✓"/>
            </a:pPr>
            <a:r>
              <a:rPr b="0" i="0" lang="es-A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E.g.: María </a:t>
            </a:r>
            <a:r>
              <a:rPr b="0" i="0" lang="es-A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does not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make supper. I </a:t>
            </a:r>
            <a:r>
              <a:rPr b="0" i="0" lang="es-A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live in Uruguay.</a:t>
            </a:r>
            <a:endParaRPr/>
          </a:p>
          <a:p>
            <a:pPr indent="0" lvl="2" marL="858837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2" marL="1201737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432048" y="0"/>
            <a:ext cx="817240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FORMALIZATION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(I)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Shape 208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Shape 209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6425" lvl="0" marL="6096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sentence has an underlying structure that shows how it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6425" lvl="0" marL="6096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articulates the information elements.</a:t>
            </a:r>
            <a:endParaRPr/>
          </a:p>
          <a:p>
            <a:pPr indent="-606425" lvl="0" marL="6096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6425" lvl="0" marL="6096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structure is "extracted" via a formalization process.</a:t>
            </a:r>
            <a:endParaRPr/>
          </a:p>
          <a:p>
            <a:pPr indent="-606425" lvl="0" marL="6096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3250" lvl="0" marL="606425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 the meaning of the sentence.</a:t>
            </a:r>
            <a:endParaRPr/>
          </a:p>
          <a:p>
            <a:pPr indent="-603250" lvl="0" marL="606425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Atomic Propositions </a:t>
            </a:r>
            <a:endParaRPr/>
          </a:p>
          <a:p>
            <a:pPr indent="-603250" lvl="0" marL="606425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Connectives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3250" lvl="0" marL="606425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into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Molecular Propositions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606425" lvl="0" marL="6096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6425" lvl="0" marL="6096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The structure is also called a propositional form.</a:t>
            </a:r>
            <a:endParaRPr/>
          </a:p>
          <a:p>
            <a:pPr indent="0" lvl="0" marL="1143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432048" y="0"/>
            <a:ext cx="817240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FORMALIZATION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(II)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Shape 216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Shape 217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6425" lvl="0" marL="6096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example of the formalization process with the following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6425" lvl="0" marL="6096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sentence:</a:t>
            </a:r>
            <a:endParaRPr/>
          </a:p>
          <a:p>
            <a:pPr indent="-606425" lvl="0" marL="609600" marR="0" rtl="0" algn="ctr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 roses and yellow cookies</a:t>
            </a:r>
            <a:endParaRPr/>
          </a:p>
          <a:p>
            <a:pPr indent="-606425" lvl="0" marL="6096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       </a:t>
            </a:r>
            <a:r>
              <a:rPr b="0" i="0" lang="es-A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Atom 1      ^         Atom 2</a:t>
            </a:r>
            <a:endParaRPr/>
          </a:p>
          <a:p>
            <a:pPr indent="-606425" lvl="0" marL="609600" marR="0" rtl="0" algn="l">
              <a:spcBef>
                <a:spcPts val="363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						</a:t>
            </a:r>
            <a:r>
              <a:rPr b="0" i="0" lang="es-AR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Molecule 1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Formalization is a simple method to understand. But to correctly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it, requires practice and moments of understanding and</a:t>
            </a:r>
            <a:endParaRPr/>
          </a:p>
          <a:p>
            <a:pPr indent="-342900" lvl="0" marL="4572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intuition.</a:t>
            </a:r>
            <a:endParaRPr/>
          </a:p>
          <a:p>
            <a:pPr indent="-342900" lvl="0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432048" y="0"/>
            <a:ext cx="817240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FORMALIZATION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(III)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Shape 224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Shape 225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molecule can have other molecules and successively until it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reaches the atoms.</a:t>
            </a:r>
            <a:endParaRPr/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we see it:</a:t>
            </a:r>
            <a:endParaRPr/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the most basic level I have atoms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the higher level I only have the "big" molecule.</a:t>
            </a:r>
            <a:endParaRPr/>
          </a:p>
          <a:p>
            <a:pPr indent="-342900" lvl="0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INTERPRETATION (Conditional)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Shape 232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Shape 233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suppose that we have two sentences that enunciate two different phenomena: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today rains, I won’t take the bus</a:t>
            </a:r>
            <a:endParaRPr/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I don’t get paid, I won’t go to work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Note that both sentences have the same logical structure,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p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q. Only p and q are "variables" having different values.</a:t>
            </a:r>
            <a:endParaRPr/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Shape 96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Shape 97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Logic?</a:t>
            </a:r>
            <a:endParaRPr/>
          </a:p>
          <a:p>
            <a:pPr indent="-1778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Propositional Logic (Sentential Logic</a:t>
            </a:r>
            <a:r>
              <a:rPr lang="es-AR" sz="2400">
                <a:solidFill>
                  <a:srgbClr val="000000"/>
                </a:solidFill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Formalization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3429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Shape 240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Shape 241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ctr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today rains, I won’t take the bus.</a:t>
            </a:r>
            <a:endParaRPr/>
          </a:p>
          <a:p>
            <a:pPr indent="-342900" lvl="0" marL="342900" marR="0" rtl="0" algn="ctr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p -&gt; q</a:t>
            </a:r>
            <a:endParaRPr/>
          </a:p>
          <a:p>
            <a:pPr indent="-342900" lvl="0" marL="342900" marR="0" rtl="0" algn="l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-&gt; = then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  = If today rains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  = I won’t take the bus. </a:t>
            </a:r>
            <a:endParaRPr/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Shape 248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Shape 249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I don’t get paid, I won’t go to work.</a:t>
            </a:r>
            <a:endParaRPr/>
          </a:p>
          <a:p>
            <a:pPr indent="-342900" lvl="0" marL="342900" marR="0" rtl="0" algn="ctr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p -&gt; q</a:t>
            </a:r>
            <a:endParaRPr/>
          </a:p>
          <a:p>
            <a:pPr indent="-342900" lvl="0" marL="342900" marR="0" rtl="0" algn="l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-&gt; = ,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  = 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  = ?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AMBIGUITIES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Shape 256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can say the same in different ways:</a:t>
            </a:r>
            <a:endParaRPr/>
          </a:p>
          <a:p>
            <a:pPr indent="-285750" lvl="1" marL="685800" marR="0" rtl="0" algn="l">
              <a:spcBef>
                <a:spcPts val="363"/>
              </a:spcBef>
              <a:spcAft>
                <a:spcPts val="0"/>
              </a:spcAft>
              <a:buClr>
                <a:srgbClr val="FF33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Today it is a sunny day.</a:t>
            </a:r>
            <a:endParaRPr/>
          </a:p>
          <a:p>
            <a:pPr indent="-285750" lvl="1" marL="685800" marR="0" rtl="0" algn="l">
              <a:spcBef>
                <a:spcPts val="363"/>
              </a:spcBef>
              <a:spcAft>
                <a:spcPts val="0"/>
              </a:spcAft>
              <a:buClr>
                <a:srgbClr val="FF33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Today is sunny.</a:t>
            </a:r>
            <a:endParaRPr/>
          </a:p>
          <a:p>
            <a:pPr indent="-285750" lvl="1" marL="685800" marR="0" rtl="0" algn="l">
              <a:spcBef>
                <a:spcPts val="363"/>
              </a:spcBef>
              <a:spcAft>
                <a:spcPts val="0"/>
              </a:spcAft>
              <a:buClr>
                <a:srgbClr val="FF33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It’s a sunny day today.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formalization, this translates as a single atomic proposition.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432048" y="0"/>
            <a:ext cx="8460432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FORMALIZATION AND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Shape 264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Shape 265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formalize consists of extracting the logical structure, we detach from the meaning.</a:t>
            </a:r>
            <a:endParaRPr/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Replacing sentences with symbols</a:t>
            </a:r>
            <a:endParaRPr/>
          </a:p>
          <a:p>
            <a:pPr indent="-146050" lvl="1" marL="74295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interpret is to give it meaning.</a:t>
            </a:r>
            <a:endParaRPr/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Substitution of symbols by phrases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sentence is formalized in a unique way.</a:t>
            </a:r>
            <a:endParaRPr/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same structure can have multiple interpretations.</a:t>
            </a:r>
            <a:endParaRPr/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TRUTH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Shape 272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Shape 273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558" lvl="0" marL="211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interpreting the atomic propositions these can be </a:t>
            </a:r>
            <a:r>
              <a:rPr b="0" i="1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i="1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 this is determined by contrasting the enunciated with the reality.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“It’s morning.”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“The windows is open.”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TRUTH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Shape 280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Shape 281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molecular propositions can be True or False too, but are</a:t>
            </a:r>
            <a:endParaRPr/>
          </a:p>
          <a:p>
            <a:pPr indent="0" lvl="0" marL="0" marR="0" rtl="0" algn="l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determined from the truth or falsity of their atomic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3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propositions first, and then evaluating the connectives.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75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“It’s morning and the window is open.” 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is it calculated?  &gt;&gt; Using truth tables.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They tell us how the truths are calculated for the different molecular propositions</a:t>
            </a:r>
            <a:r>
              <a:rPr b="0" i="0" lang="es-A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42558" lvl="0" marL="211138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TRUTH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Shape 288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Shape 289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proposition p that can take one of two truth values: 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(true) ,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0" i="1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 (false).</a:t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2558" lvl="0" marL="211138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NEGATION </a:t>
            </a:r>
            <a:r>
              <a:rPr b="0" i="0" lang="es-AR" sz="2800" u="none" cap="none" strike="noStrike">
                <a:solidFill>
                  <a:srgbClr val="1FA0BE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s-AR" sz="2800" u="none" cap="none" strike="noStrike">
                <a:solidFill>
                  <a:srgbClr val="1FA0BE"/>
                </a:solidFill>
                <a:latin typeface="Calibri"/>
                <a:ea typeface="Calibri"/>
                <a:cs typeface="Calibri"/>
                <a:sym typeface="Calibri"/>
              </a:rPr>
              <a:t>~”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97" name="Shape 297"/>
          <p:cNvGraphicFramePr/>
          <p:nvPr/>
        </p:nvGraphicFramePr>
        <p:xfrm>
          <a:off x="456406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{AAD2B714-A74C-4E3F-B440-0C8199C878D7}</a:tableStyleId>
              </a:tblPr>
              <a:tblGrid>
                <a:gridCol w="4527550"/>
                <a:gridCol w="3703650"/>
              </a:tblGrid>
              <a:tr h="150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363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7500" marB="46800" marR="90000" marL="90000" anchor="ctr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509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117500" marB="46800" marR="90000" marL="90000" anchor="ctr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59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7500" marB="46800" marR="90000" marL="90000" anchor="ctr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59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Shape 304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Shape 305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558" lvl="0" marL="211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two propositions p and q. Each can take one of two truth values: either </a:t>
            </a:r>
            <a:r>
              <a:rPr b="0" i="1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(true),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0" i="1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 (false). </a:t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Hence, the truth values of p and q can be combined in four different ways: </a:t>
            </a:r>
            <a:endParaRPr/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Both True						p=T		q=T</a:t>
            </a:r>
            <a:endParaRPr/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Both False						p=F		q=F</a:t>
            </a:r>
            <a:endParaRPr/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 is True and q False				p=T		q=F	</a:t>
            </a:r>
            <a:endParaRPr/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 is False and q True				p=F		q=T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CONJUNCTION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“^”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Shape 312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13" name="Shape 313"/>
          <p:cNvGraphicFramePr/>
          <p:nvPr/>
        </p:nvGraphicFramePr>
        <p:xfrm>
          <a:off x="445945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{AAD2B714-A74C-4E3F-B440-0C8199C878D7}</a:tableStyleId>
              </a:tblPr>
              <a:tblGrid>
                <a:gridCol w="2743200"/>
                <a:gridCol w="2744800"/>
                <a:gridCol w="2743200"/>
              </a:tblGrid>
              <a:tr h="88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s-AR" sz="2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Conjunction “and”</a:t>
                      </a:r>
                      <a:endParaRPr b="1" i="0" sz="26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2425" marB="46800" marR="90000" marL="90000" anchor="ctr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884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117500" marB="46800" marR="90000" marL="90000" anchor="ctr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6E83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117500" marB="46800" marR="90000" marL="90000" anchor="ctr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6E83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117500" marB="46800" marR="90000" marL="90000" anchor="ctr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6E83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8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117500" marB="46800" marR="90000" marL="90000" anchor="ctr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6E83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Shape 104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Shape 105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 is the science that studies principles and methods that distinguish good reasoning from bad one.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3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AR" sz="2400">
                <a:solidFill>
                  <a:srgbClr val="000000"/>
                </a:solidFill>
              </a:rPr>
              <a:t>Logic studies the </a:t>
            </a:r>
            <a:r>
              <a:rPr i="1" lang="es-AR" sz="2400">
                <a:solidFill>
                  <a:srgbClr val="000000"/>
                </a:solidFill>
              </a:rPr>
              <a:t>principles of correct reasoning.</a:t>
            </a:r>
            <a:endParaRPr i="1" sz="2400">
              <a:solidFill>
                <a:srgbClr val="000000"/>
              </a:solidFill>
            </a:endParaRPr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Reasoning: it is a mechanism that we use to obtain new information from existing information.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DISJUNCTION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“v”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Shape 320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21" name="Shape 321"/>
          <p:cNvGraphicFramePr/>
          <p:nvPr/>
        </p:nvGraphicFramePr>
        <p:xfrm>
          <a:off x="456406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{AAD2B714-A74C-4E3F-B440-0C8199C878D7}</a:tableStyleId>
              </a:tblPr>
              <a:tblGrid>
                <a:gridCol w="2743200"/>
                <a:gridCol w="2744800"/>
                <a:gridCol w="2743200"/>
              </a:tblGrid>
              <a:tr h="88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600"/>
                        <a:buFont typeface="Arial"/>
                        <a:buNone/>
                      </a:pPr>
                      <a:r>
                        <a:rPr b="1" i="0" lang="es-AR" sz="2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Disjunction “or”</a:t>
                      </a:r>
                      <a:endParaRPr b="1" i="0" sz="26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2425" marB="46800" marR="90000" marL="90000" anchor="ctr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884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117500" marB="46800" marR="90000" marL="90000" anchor="ctr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6E83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5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117500" marB="46800" marR="90000" marL="90000" anchor="ctr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6E83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117500" marB="46800" marR="90000" marL="90000" anchor="ctr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6E83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8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117500" marB="46800" marR="90000" marL="90000" anchor="ctr">
                    <a:lnL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46E83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A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117500" marB="46800" marR="90000" marL="90000" anchor="ctr">
                    <a:lnL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Shape 328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Shape 329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sentence corresponds to a unique propositional form.</a:t>
            </a:r>
            <a:endParaRPr/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Sentences always rest on a single structure. (Ambiguity removed)</a:t>
            </a:r>
            <a:endParaRPr/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Shape 336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Shape 337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558" lvl="0" marL="211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operation is reduced to: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		Conjunction (and)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		Disjunction (or)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		Negation (not)</a:t>
            </a:r>
            <a:endParaRPr/>
          </a:p>
          <a:p>
            <a:pPr indent="-342900" lvl="0" marL="3429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342900" lvl="0" marL="3429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happens a lot in IT</a:t>
            </a:r>
            <a:endParaRPr/>
          </a:p>
          <a:p>
            <a:pPr indent="-142558" lvl="0" marL="211138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Shape 344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5" name="Shape 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784" y="2240319"/>
            <a:ext cx="8460432" cy="334892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609600" y="1496300"/>
            <a:ext cx="778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CAN YOU SPOT ONE MISSING WORD IN THE LAST VENN DIAGRAM?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Shape 353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4" name="Shape 354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342900" lvl="0" marL="342900" marR="0" rtl="0" algn="l">
              <a:spcBef>
                <a:spcPts val="176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THEY ARE STEALING.</a:t>
            </a:r>
            <a:endParaRPr/>
          </a:p>
          <a:p>
            <a:pPr indent="-342900" lvl="0" marL="342900" marR="0" rtl="0" algn="l">
              <a:spcBef>
                <a:spcPts val="176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IT IS DAY.</a:t>
            </a:r>
            <a:endParaRPr/>
          </a:p>
          <a:p>
            <a:pPr indent="-342900" lvl="0" marL="342900" marR="0" rtl="0" algn="l">
              <a:spcBef>
                <a:spcPts val="176"/>
              </a:spcBef>
              <a:spcAft>
                <a:spcPts val="0"/>
              </a:spcAft>
              <a:buClr>
                <a:srgbClr val="336699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THE WINDOW IS OPEN.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REASONING TO KNOW IF THEY ARE STEALING</a:t>
            </a:r>
            <a:endParaRPr/>
          </a:p>
          <a:p>
            <a:pPr indent="-342900" lvl="0" marL="342900" marR="0" rtl="0" algn="l">
              <a:spcBef>
                <a:spcPts val="472"/>
              </a:spcBef>
              <a:spcAft>
                <a:spcPts val="0"/>
              </a:spcAft>
              <a:buClr>
                <a:srgbClr val="000000"/>
              </a:buClr>
              <a:buSzPts val="2360"/>
              <a:buFont typeface="Arial"/>
              <a:buNone/>
            </a:pPr>
            <a:r>
              <a:rPr b="0" i="0" lang="es-AR" sz="23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s-AR" sz="236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THEY ARE STEALING</a:t>
            </a:r>
            <a:r>
              <a:rPr b="0" i="0" lang="es-AR" sz="23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</a:t>
            </a:r>
            <a:r>
              <a:rPr b="0" i="0" lang="es-AR" sz="236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IT’S </a:t>
            </a:r>
            <a:r>
              <a:rPr b="0" i="0" lang="es-AR" sz="23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s-AR" sz="236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 DAY</a:t>
            </a:r>
            <a:r>
              <a:rPr b="0" i="0" lang="es-AR" sz="23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s-AR" sz="2360" u="none" cap="none" strike="noStrike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THE WINDOW IS OPEN</a:t>
            </a:r>
            <a:r>
              <a:rPr b="0" i="0" lang="es-AR" sz="23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236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NOT(</a:t>
            </a:r>
            <a:r>
              <a:rPr b="1" i="0" lang="es-AR" sz="2400" u="none" cap="none" strike="noStrike">
                <a:solidFill>
                  <a:srgbClr val="00993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b="1" i="0" lang="es-AR" sz="2400" u="none" cap="none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  <a:p>
            <a:pPr indent="-142558" lvl="0" marL="211138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5" name="Shape 355"/>
          <p:cNvGraphicFramePr/>
          <p:nvPr/>
        </p:nvGraphicFramePr>
        <p:xfrm>
          <a:off x="2106613" y="45811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{AAD2B714-A74C-4E3F-B440-0C8199C878D7}</a:tableStyleId>
              </a:tblPr>
              <a:tblGrid>
                <a:gridCol w="606425"/>
                <a:gridCol w="657225"/>
                <a:gridCol w="1512875"/>
                <a:gridCol w="2154250"/>
              </a:tblGrid>
              <a:tr h="377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NOT(P)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NOT(P) AND Q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CC"/>
                    </a:solidFill>
                  </a:tcPr>
                </a:tc>
              </a:tr>
              <a:tr h="377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77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377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FF"/>
                    </a:solidFill>
                  </a:tcPr>
                </a:tc>
              </a:tr>
              <a:tr h="377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92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CONNECTIVES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PRECEDENCE (I)</a:t>
            </a: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Shape 362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107504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ctr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Remember that a connector links two propositions only, except the NOT that applies to only one.</a:t>
            </a:r>
            <a:endParaRPr b="1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CONNECTIVES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PRECEDENCE (II)</a:t>
            </a: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Shape 370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" name="Shape 371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558" lvl="0" marL="211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just what precedes the connectors or link terms:   Which have the highest priority for linking propositions.</a:t>
            </a:r>
            <a:endParaRPr/>
          </a:p>
          <a:p>
            <a:pPr indent="-190500" lvl="0" marL="3429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use "(...)" to make clear what articulates with what. We are good at recognizing links with parentheses.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2558" lvl="0" marL="211138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CONNECTIVES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PRECEDENCE (III)</a:t>
            </a: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Shape 379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558" lvl="0" marL="2111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Major to minor precedence:</a:t>
            </a:r>
            <a:endParaRPr/>
          </a:p>
          <a:p>
            <a:pPr indent="0" lvl="0" marL="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	()				parenthesis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	~				negation NOT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	^				conjunction AND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	V				disjunction OR</a:t>
            </a:r>
            <a:endParaRPr/>
          </a:p>
          <a:p>
            <a:pPr indent="0" lvl="0" marL="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Shape 386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7" name="Shape 387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1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1" lang="es-A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b="0" i="1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i="0" lang="es-A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F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i="0" lang="es-A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= F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i="0" lang="es-A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1" lang="es-A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 me the Truth value for: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i="0" lang="es-A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AND Q OR X = </a:t>
            </a:r>
            <a:r>
              <a:rPr b="1" lang="es-AR" sz="2220"/>
              <a:t>T</a:t>
            </a:r>
            <a:r>
              <a:rPr b="1" i="0" lang="es-A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NOT(Q) OR P AND X =</a:t>
            </a:r>
            <a:r>
              <a:rPr b="1" lang="es-AR" sz="2220"/>
              <a:t> 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1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i="0" lang="es-A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AND (Q OR X) = </a:t>
            </a:r>
            <a:r>
              <a:rPr b="1" lang="es-AR" sz="2220"/>
              <a:t>T</a:t>
            </a:r>
            <a:r>
              <a:rPr b="1" i="0" lang="es-A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NOT(Q) AND P OR Q =</a:t>
            </a:r>
            <a:r>
              <a:rPr b="1" lang="es-AR" sz="2220"/>
              <a:t> 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i="0" lang="es-A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i="0" lang="es-A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 AND Q) OR X = </a:t>
            </a:r>
            <a:r>
              <a:rPr b="1" lang="es-AR" sz="2220"/>
              <a:t>T  </a:t>
            </a:r>
            <a:r>
              <a:rPr b="1" i="0" lang="es-A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NOT(Q) AND NOT(P) OR Q =</a:t>
            </a:r>
            <a:r>
              <a:rPr b="1" lang="es-AR" sz="2220"/>
              <a:t> 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432048" y="0"/>
            <a:ext cx="74523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AR" sz="3000">
                <a:solidFill>
                  <a:schemeClr val="dk1"/>
                </a:solidFill>
              </a:rPr>
              <a:t>QUICK PUZZLE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0" y="0"/>
            <a:ext cx="251400" cy="1196700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Shape 394"/>
          <p:cNvCxnSpPr/>
          <p:nvPr/>
        </p:nvCxnSpPr>
        <p:spPr>
          <a:xfrm>
            <a:off x="251520" y="1196752"/>
            <a:ext cx="889260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" name="Shape 395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AR" sz="2220"/>
              <a:t>You are visiting the island of knaves and knights where knaves always lie and knights never lie.  You meet two natives of the island.  A says “B is a knave.”  B says “A is a knave.”  How many knaves are there?  Prove it.  You can do it like the book or use more formal methods.</a:t>
            </a:r>
            <a:endParaRPr i="1" sz="2220"/>
          </a:p>
          <a:p>
            <a:pPr indent="0" lvl="0" marL="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i="1" sz="22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432048" y="0"/>
            <a:ext cx="74523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LOGIC (I)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0" y="0"/>
            <a:ext cx="251400" cy="1196700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Shape 112"/>
          <p:cNvCxnSpPr/>
          <p:nvPr/>
        </p:nvCxnSpPr>
        <p:spPr>
          <a:xfrm>
            <a:off x="251520" y="1196752"/>
            <a:ext cx="889260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Shape 113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AR" sz="2400"/>
              <a:t>3 main sentence types in English:</a:t>
            </a:r>
            <a:endParaRPr sz="2400"/>
          </a:p>
          <a:p>
            <a:pPr indent="0" lvl="0" marL="152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 sz="2400"/>
              <a:t>Declarative: assertion (He is here.)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 sz="2400"/>
              <a:t>Interrogative: ask question (Is here here?)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 sz="2400"/>
              <a:t>Imperative: making requests or issuing commands (Come here!)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Statement: 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 sz="2400"/>
              <a:t>Declarative sentence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 sz="2400"/>
              <a:t>Complete &amp; grammatical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 sz="2400"/>
              <a:t>Makes a claim</a:t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 sz="2400"/>
              <a:t>Can be simple or complex</a:t>
            </a:r>
            <a:endParaRPr sz="2400"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3" name="Shape 403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Shape 404"/>
          <p:cNvSpPr txBox="1"/>
          <p:nvPr>
            <p:ph idx="1" type="body"/>
          </p:nvPr>
        </p:nvSpPr>
        <p:spPr>
          <a:xfrm>
            <a:off x="432000" y="1340768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46E83"/>
              </a:buClr>
              <a:buSzPts val="4600"/>
              <a:buFont typeface="Arial"/>
              <a:buNone/>
            </a:pPr>
            <a:r>
              <a:rPr b="1" i="0" lang="es-AR" sz="4600" u="none" cap="none" strike="noStrike">
                <a:solidFill>
                  <a:srgbClr val="146E83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4600" u="none" cap="none" strike="noStrike">
              <a:solidFill>
                <a:srgbClr val="146E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LOGIC (II)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Shape 120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Shape 121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this, logic studies the thoughts that have to do with reasoning.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all thoughts linked to reasoning? No, not all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Indications (Maximum Speed 60 Kms, Insert Card, etc.)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Interrogations (Will it take place today ?, Is there food ?, etc.)</a:t>
            </a:r>
            <a:endParaRPr b="0" i="1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Exclamations (hurry!!, come!!, etc.)</a:t>
            </a:r>
            <a:endParaRPr b="0" i="1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Lament (What a pity, what joy, etc.)</a:t>
            </a:r>
            <a:endParaRPr b="0" i="1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Emotions (I would like to live in a better world, I wish I could see John Lennon playing</a:t>
            </a:r>
            <a:r>
              <a:rPr b="0" i="1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LOGIC (III)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Shape 128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Shape 129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AR" sz="2400">
                <a:solidFill>
                  <a:srgbClr val="000000"/>
                </a:solidFill>
              </a:rPr>
              <a:t>Declarative sentence: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Thoughts that are linked to reasoning:</a:t>
            </a:r>
            <a:endParaRPr/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 information about something or someone (making a claim)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❖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 it is 15 degrees celsius.</a:t>
            </a:r>
            <a:endParaRPr/>
          </a:p>
          <a:p>
            <a:pPr indent="-228600" lvl="2" marL="11430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❖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John is taller than Peter.</a:t>
            </a:r>
            <a:endParaRPr/>
          </a:p>
          <a:p>
            <a:pPr indent="-228600" lvl="2" marL="11430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❖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moon is made of cheese.</a:t>
            </a:r>
            <a:endParaRPr/>
          </a:p>
          <a:p>
            <a:pPr indent="-228600" lvl="2" marL="11430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❖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order of the factors does not alter the product.</a:t>
            </a:r>
            <a:endParaRPr/>
          </a:p>
          <a:p>
            <a:pPr indent="-285750" lvl="1" marL="74295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can be </a:t>
            </a:r>
            <a:r>
              <a:rPr b="0" i="1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1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FALSE</a:t>
            </a:r>
            <a:endParaRPr b="1" i="1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LOGIC (IV)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Shape 137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Incorrect reasoning: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3333CC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Jets win the Stanley Cup everyone will go to the airport to receive them.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3333CC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Jets are well received at the Airport.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Therefore the Jets won the Stanley Cup (we wish..).</a:t>
            </a:r>
            <a:endParaRPr/>
          </a:p>
          <a:p>
            <a:pPr indent="-146050" lvl="1" marL="74295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Correct reasoning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3333CC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Jets win the Stanley Cup everyone will go to the airport to receive them.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3333CC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Jets won the Stanley Cup.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Noto Sans Symbols"/>
              <a:buChar char="✓"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Jets are well received at the Airport.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8B8B8B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rgbClr val="8B8B8B"/>
              </a:buClr>
              <a:buSzPts val="2200"/>
              <a:buFont typeface="Arial"/>
              <a:buNone/>
            </a:pP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s-AR" sz="2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Blue: information that we have </a:t>
            </a: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es-AR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Red: generated information</a:t>
            </a:r>
            <a:r>
              <a:rPr b="0" i="0" lang="es-A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LOGIC (V)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Shape 144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Shape 145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order to arrive to the previous conclussions, the reasoning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schemes are studied, the structure of the sentences and phrases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intervene in the reasoning are analyzed and the validity or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invalidity of the same is verified.</a:t>
            </a:r>
            <a:endParaRPr/>
          </a:p>
          <a:p>
            <a:pPr indent="-342900" lvl="0" marL="342900" marR="0" rtl="0" algn="ctr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reasoning is modeled.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0" i="0" lang="es-AR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LOGIC (VI)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Shape 152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Shape 153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does it have to do with computing?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In IT, when we program, we are guided by logical principles, and we apply logic to do the right things.</a:t>
            </a:r>
            <a:endParaRPr/>
          </a:p>
          <a:p>
            <a:pPr indent="0" lvl="1" marL="457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